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69" r:id="rId2"/>
    <p:sldMasterId id="2147483672" r:id="rId3"/>
    <p:sldMasterId id="2147483674" r:id="rId4"/>
  </p:sldMasterIdLst>
  <p:notesMasterIdLst>
    <p:notesMasterId r:id="rId16"/>
  </p:notesMasterIdLst>
  <p:handoutMasterIdLst>
    <p:handoutMasterId r:id="rId17"/>
  </p:handoutMasterIdLst>
  <p:sldIdLst>
    <p:sldId id="268" r:id="rId5"/>
    <p:sldId id="271" r:id="rId6"/>
    <p:sldId id="269" r:id="rId7"/>
    <p:sldId id="270" r:id="rId8"/>
    <p:sldId id="273" r:id="rId9"/>
    <p:sldId id="272" r:id="rId10"/>
    <p:sldId id="274" r:id="rId11"/>
    <p:sldId id="275" r:id="rId12"/>
    <p:sldId id="276" r:id="rId13"/>
    <p:sldId id="277" r:id="rId14"/>
    <p:sldId id="266" r:id="rId15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1056" userDrawn="1">
          <p15:clr>
            <a:srgbClr val="A4A3A4"/>
          </p15:clr>
        </p15:guide>
        <p15:guide id="7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2"/>
    <a:srgbClr val="4A4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640" y="168"/>
      </p:cViewPr>
      <p:guideLst>
        <p:guide orient="horz" pos="2880"/>
        <p:guide pos="2160"/>
        <p:guide pos="528"/>
        <p:guide orient="horz" pos="1008"/>
        <p:guide pos="288"/>
        <p:guide pos="1056"/>
        <p:guide pos="39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Mul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29129-2590-424C-9132-69E493964030}" type="datetimeFigureOut">
              <a:rPr lang="en-US" smtClean="0">
                <a:latin typeface="Muli"/>
              </a:rPr>
              <a:pPr/>
              <a:t>10/25/21</a:t>
            </a:fld>
            <a:endParaRPr lang="en-US" dirty="0">
              <a:latin typeface="Mul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Mul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0ED4C-A927-A842-B572-1AF4312EA386}" type="slidenum">
              <a:rPr lang="en-US" smtClean="0">
                <a:latin typeface="Muli"/>
              </a:rPr>
              <a:pPr/>
              <a:t>‹#›</a:t>
            </a:fld>
            <a:endParaRPr lang="en-US" dirty="0"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444815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uli"/>
              </a:defRPr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uli"/>
              </a:defRPr>
            </a:lvl1pPr>
          </a:lstStyle>
          <a:p>
            <a:fld id="{E6439749-5F7E-5648-9CD6-00744CE904A7}" type="datetimeFigureOut">
              <a:rPr lang="en-US" smtClean="0"/>
              <a:pPr/>
              <a:t>10/25/21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uli"/>
              </a:defRPr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uli"/>
              </a:defRPr>
            </a:lvl1pPr>
          </a:lstStyle>
          <a:p>
            <a:fld id="{CBDA7EEF-0713-214A-8A97-49F34C15B5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0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uli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-Las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1447800" y="2895600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500" b="1">
                <a:solidFill>
                  <a:srgbClr val="4A4E4F"/>
                </a:solidFill>
                <a:latin typeface="Muli Black"/>
                <a:cs typeface="Muli Black"/>
              </a:defRPr>
            </a:lvl1pPr>
          </a:lstStyle>
          <a:p>
            <a:r>
              <a:rPr lang="it-IT" dirty="0"/>
              <a:t>Fare clic per modificare lo stile del titolo</a:t>
            </a:r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1447801" y="4284077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4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r>
              <a:rPr lang="it-IT"/>
              <a:t>Fare clic per modificare lo stile del sottotitolo dello schema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643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4462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900" b="1" i="0">
                <a:solidFill>
                  <a:srgbClr val="4C4D4F"/>
                </a:solidFill>
                <a:latin typeface="Muli Black"/>
                <a:cs typeface="Muli Black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solidFill>
                  <a:srgbClr val="4C4D4F"/>
                </a:solidFill>
                <a:latin typeface="Muli" pitchFamily="2" charset="77"/>
                <a:cs typeface="Muli"/>
              </a:defRPr>
            </a:lvl1pPr>
          </a:lstStyle>
          <a:p>
            <a:endParaRPr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057400"/>
            <a:ext cx="10287000" cy="990600"/>
          </a:xfrm>
        </p:spPr>
        <p:txBody>
          <a:bodyPr>
            <a:noAutofit/>
          </a:bodyPr>
          <a:lstStyle>
            <a:lvl1pPr>
              <a:defRPr sz="2400">
                <a:latin typeface="Muli Regular"/>
                <a:cs typeface="Muli Regular"/>
              </a:defRPr>
            </a:lvl1pPr>
            <a:lvl2pPr marL="742950" indent="-285750">
              <a:buFont typeface="Courier New"/>
              <a:buChar char="o"/>
              <a:defRPr sz="2400">
                <a:latin typeface="Muli Regular"/>
                <a:cs typeface="Muli Regular"/>
              </a:defRPr>
            </a:lvl2pPr>
            <a:lvl3pPr marL="1143000" indent="-228600">
              <a:buFont typeface="Wingdings" charset="2"/>
              <a:buChar char="§"/>
              <a:defRPr sz="2400">
                <a:latin typeface="Muli Regular"/>
                <a:cs typeface="Muli Regular"/>
              </a:defRPr>
            </a:lvl3pPr>
            <a:lvl4pPr>
              <a:defRPr sz="2400">
                <a:latin typeface="Muli Regular"/>
                <a:cs typeface="Muli Regular"/>
              </a:defRPr>
            </a:lvl4pPr>
            <a:lvl5pPr marL="2057400" indent="-228600">
              <a:buFont typeface="Wingdings" charset="2"/>
              <a:buChar char="²"/>
              <a:defRPr sz="2400">
                <a:latin typeface="Muli Regular"/>
                <a:cs typeface="Muli Regular"/>
              </a:defRPr>
            </a:lvl5pPr>
          </a:lstStyle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text </a:t>
            </a:r>
            <a:r>
              <a:rPr lang="it-IT" dirty="0" err="1"/>
              <a:t>styles</a:t>
            </a:r>
            <a:endParaRPr lang="it-IT" dirty="0"/>
          </a:p>
          <a:p>
            <a:pPr lvl="1"/>
            <a:r>
              <a:rPr lang="it-IT" dirty="0"/>
              <a:t>Second </a:t>
            </a:r>
            <a:r>
              <a:rPr lang="it-IT" dirty="0" err="1"/>
              <a:t>level</a:t>
            </a:r>
            <a:endParaRPr lang="it-IT" dirty="0"/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0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900" b="1" i="0">
                <a:solidFill>
                  <a:srgbClr val="4C4D4F"/>
                </a:solidFill>
                <a:latin typeface="Muli Black"/>
                <a:cs typeface="Muli Black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1" i="0">
                <a:solidFill>
                  <a:srgbClr val="4C4D4F"/>
                </a:solidFill>
                <a:latin typeface="Muli" pitchFamily="2" charset="77"/>
                <a:cs typeface="Muli"/>
              </a:defRPr>
            </a:lvl1pPr>
          </a:lstStyle>
          <a:p>
            <a:endParaRPr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057400"/>
            <a:ext cx="10287000" cy="990600"/>
          </a:xfrm>
        </p:spPr>
        <p:txBody>
          <a:bodyPr>
            <a:noAutofit/>
          </a:bodyPr>
          <a:lstStyle>
            <a:lvl1pPr>
              <a:defRPr sz="2400">
                <a:latin typeface="Muli Regular"/>
                <a:cs typeface="Muli Regular"/>
              </a:defRPr>
            </a:lvl1pPr>
            <a:lvl2pPr marL="742950" indent="-285750">
              <a:buFont typeface="Courier New"/>
              <a:buChar char="o"/>
              <a:defRPr sz="2400">
                <a:latin typeface="Muli Regular"/>
                <a:cs typeface="Muli Regular"/>
              </a:defRPr>
            </a:lvl2pPr>
            <a:lvl3pPr marL="1143000" indent="-228600">
              <a:buFont typeface="Wingdings" charset="2"/>
              <a:buChar char="§"/>
              <a:defRPr sz="2400">
                <a:latin typeface="Muli Regular"/>
                <a:cs typeface="Muli Regular"/>
              </a:defRPr>
            </a:lvl3pPr>
            <a:lvl4pPr>
              <a:defRPr sz="2400">
                <a:latin typeface="Muli Regular"/>
                <a:cs typeface="Muli Regular"/>
              </a:defRPr>
            </a:lvl4pPr>
            <a:lvl5pPr marL="2057400" indent="-228600">
              <a:buFont typeface="Wingdings" charset="2"/>
              <a:buChar char="²"/>
              <a:defRPr sz="2400">
                <a:latin typeface="Muli Regular"/>
                <a:cs typeface="Muli Regular"/>
              </a:defRPr>
            </a:lvl5pPr>
          </a:lstStyle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text </a:t>
            </a:r>
            <a:r>
              <a:rPr lang="it-IT" dirty="0" err="1"/>
              <a:t>styles</a:t>
            </a:r>
            <a:endParaRPr lang="it-IT" dirty="0"/>
          </a:p>
          <a:p>
            <a:pPr lvl="1"/>
            <a:r>
              <a:rPr lang="it-IT" dirty="0"/>
              <a:t>Second </a:t>
            </a:r>
            <a:r>
              <a:rPr lang="it-IT" dirty="0" err="1"/>
              <a:t>level</a:t>
            </a:r>
            <a:endParaRPr lang="it-IT" dirty="0"/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900" b="1" i="0">
                <a:solidFill>
                  <a:srgbClr val="4C4D4F"/>
                </a:solidFill>
                <a:latin typeface="Muli Black"/>
                <a:cs typeface="Muli Black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43000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solidFill>
                  <a:srgbClr val="4C4D4F"/>
                </a:solidFill>
                <a:latin typeface="Muli" pitchFamily="2" charset="77"/>
                <a:cs typeface="Muli"/>
              </a:defRPr>
            </a:lvl1pPr>
          </a:lstStyle>
          <a:p>
            <a:endParaRPr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rPr lang="en-US"/>
              <a:pPr/>
              <a:t>10/25/21</a:t>
            </a:fld>
            <a:endParaRPr lang="it-IT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057400"/>
            <a:ext cx="10287000" cy="990600"/>
          </a:xfrm>
        </p:spPr>
        <p:txBody>
          <a:bodyPr>
            <a:noAutofit/>
          </a:bodyPr>
          <a:lstStyle>
            <a:lvl1pPr>
              <a:defRPr sz="2400">
                <a:latin typeface="Muli Regular"/>
                <a:cs typeface="Muli Regular"/>
              </a:defRPr>
            </a:lvl1pPr>
            <a:lvl2pPr marL="742950" indent="-285750">
              <a:buFont typeface="Courier New"/>
              <a:buChar char="o"/>
              <a:defRPr sz="2400">
                <a:latin typeface="Muli Regular"/>
                <a:cs typeface="Muli Regular"/>
              </a:defRPr>
            </a:lvl2pPr>
            <a:lvl3pPr marL="1143000" indent="-228600">
              <a:buFont typeface="Wingdings" charset="2"/>
              <a:buChar char="§"/>
              <a:defRPr sz="2400">
                <a:latin typeface="Muli Regular"/>
                <a:cs typeface="Muli Regular"/>
              </a:defRPr>
            </a:lvl3pPr>
            <a:lvl4pPr>
              <a:defRPr sz="2400">
                <a:latin typeface="Muli Regular"/>
                <a:cs typeface="Muli Regular"/>
              </a:defRPr>
            </a:lvl4pPr>
            <a:lvl5pPr marL="2057400" indent="-228600">
              <a:buFont typeface="Wingdings" charset="2"/>
              <a:buChar char="²"/>
              <a:defRPr sz="2400">
                <a:latin typeface="Muli Regular"/>
                <a:cs typeface="Muli Regular"/>
              </a:defRPr>
            </a:lvl5pPr>
          </a:lstStyle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text </a:t>
            </a:r>
            <a:r>
              <a:rPr lang="it-IT" dirty="0" err="1"/>
              <a:t>styles</a:t>
            </a:r>
            <a:endParaRPr lang="it-IT" dirty="0"/>
          </a:p>
          <a:p>
            <a:pPr lvl="1"/>
            <a:r>
              <a:rPr lang="it-IT" dirty="0"/>
              <a:t>Second </a:t>
            </a:r>
            <a:r>
              <a:rPr lang="it-IT" dirty="0" err="1"/>
              <a:t>level</a:t>
            </a:r>
            <a:endParaRPr lang="it-IT" dirty="0"/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48">
            <a:extLst>
              <a:ext uri="{FF2B5EF4-FFF2-40B4-BE49-F238E27FC236}">
                <a16:creationId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This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project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has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received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Muli"/>
              </a:rPr>
              <a:t>funding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Muli"/>
              </a:rPr>
              <a:t>from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Muli"/>
              </a:rPr>
              <a:t>the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European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Union’s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Horizon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Muli"/>
              </a:rPr>
              <a:t>2020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research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Muli"/>
              </a:rPr>
              <a:t>and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Muli"/>
              </a:rPr>
              <a:t>innovation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Muli"/>
              </a:rPr>
              <a:t>programme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under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Muli"/>
              </a:rPr>
              <a:t>grant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agreement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No.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Muli"/>
              </a:rPr>
              <a:t>823852</a:t>
            </a:r>
            <a:endParaRPr sz="750" dirty="0">
              <a:latin typeface="Muli" pitchFamily="2" charset="77"/>
              <a:cs typeface="Muli"/>
            </a:endParaRPr>
          </a:p>
        </p:txBody>
      </p:sp>
      <p:grpSp>
        <p:nvGrpSpPr>
          <p:cNvPr id="11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12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3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4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5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6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7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8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9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20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</p:grpSp>
      <p:pic>
        <p:nvPicPr>
          <p:cNvPr id="21" name="Immagine 2">
            <a:extLst>
              <a:ext uri="{FF2B5EF4-FFF2-40B4-BE49-F238E27FC236}">
                <a16:creationId xmlns:a16="http://schemas.microsoft.com/office/drawing/2014/main" id="{59ED750F-C77A-F24E-8961-FB46DDD5A1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2743200" cy="13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9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0" y="64008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rPr lang="en-US"/>
              <a:pPr/>
              <a:t>10/25/21</a:t>
            </a:fld>
            <a:endParaRPr lang="it-IT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</a:t>
            </a:r>
            <a:r>
              <a:rPr lang="it-IT" dirty="0" err="1"/>
              <a:t>title</a:t>
            </a:r>
            <a:r>
              <a:rPr lang="it-IT" dirty="0"/>
              <a:t> style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text </a:t>
            </a:r>
            <a:r>
              <a:rPr lang="it-IT" dirty="0" err="1"/>
              <a:t>styles</a:t>
            </a:r>
            <a:endParaRPr lang="it-IT" dirty="0"/>
          </a:p>
          <a:p>
            <a:pPr lvl="1"/>
            <a:r>
              <a:rPr lang="it-IT" dirty="0"/>
              <a:t>Second </a:t>
            </a:r>
            <a:r>
              <a:rPr lang="it-IT" dirty="0" err="1"/>
              <a:t>level</a:t>
            </a:r>
            <a:endParaRPr lang="it-IT" dirty="0"/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  <p:sp>
        <p:nvSpPr>
          <p:cNvPr id="33" name="object 17"/>
          <p:cNvSpPr txBox="1"/>
          <p:nvPr/>
        </p:nvSpPr>
        <p:spPr>
          <a:xfrm>
            <a:off x="1108150" y="64370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Muli"/>
            </a:endParaRPr>
          </a:p>
        </p:txBody>
      </p:sp>
      <p:grpSp>
        <p:nvGrpSpPr>
          <p:cNvPr id="34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457200" y="6324600"/>
            <a:ext cx="486409" cy="345440"/>
            <a:chOff x="995362" y="6228257"/>
            <a:chExt cx="486409" cy="345440"/>
          </a:xfrm>
        </p:grpSpPr>
        <p:sp>
          <p:nvSpPr>
            <p:cNvPr id="35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36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37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38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39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40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41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42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43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62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434342"/>
          </a:solidFill>
          <a:latin typeface="Muli Black"/>
          <a:ea typeface="+mj-ea"/>
          <a:cs typeface="Muli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kern="1200">
          <a:solidFill>
            <a:srgbClr val="434342"/>
          </a:solidFill>
          <a:latin typeface="Muli Bold"/>
          <a:ea typeface="+mn-ea"/>
          <a:cs typeface="Muli Bol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34342"/>
          </a:solidFill>
          <a:latin typeface="Muli Regular"/>
          <a:ea typeface="+mn-ea"/>
          <a:cs typeface="Muli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34342"/>
          </a:solidFill>
          <a:latin typeface="Muli Regular"/>
          <a:ea typeface="+mn-ea"/>
          <a:cs typeface="Muli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>
            <a:extLst>
              <a:ext uri="{FF2B5EF4-FFF2-40B4-BE49-F238E27FC236}">
                <a16:creationId xmlns:a16="http://schemas.microsoft.com/office/drawing/2014/main" id="{3DA76E71-90F4-594C-8F95-9C1B8B8402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867400"/>
            <a:ext cx="12179300" cy="990600"/>
          </a:xfrm>
          <a:prstGeom prst="rect">
            <a:avLst/>
          </a:prstGeom>
        </p:spPr>
      </p:pic>
      <p:sp>
        <p:nvSpPr>
          <p:cNvPr id="8" name="object 17"/>
          <p:cNvSpPr txBox="1"/>
          <p:nvPr/>
        </p:nvSpPr>
        <p:spPr>
          <a:xfrm>
            <a:off x="1108150" y="65894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Muli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457200" y="64770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</p:grpSp>
      <p:sp>
        <p:nvSpPr>
          <p:cNvPr id="1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</a:t>
            </a:r>
            <a:r>
              <a:rPr lang="it-IT" dirty="0" err="1"/>
              <a:t>title</a:t>
            </a:r>
            <a:r>
              <a:rPr lang="it-IT" dirty="0"/>
              <a:t> style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text </a:t>
            </a:r>
            <a:r>
              <a:rPr lang="it-IT" dirty="0" err="1"/>
              <a:t>styles</a:t>
            </a:r>
            <a:endParaRPr lang="it-IT" dirty="0"/>
          </a:p>
          <a:p>
            <a:pPr lvl="1"/>
            <a:r>
              <a:rPr lang="it-IT" dirty="0"/>
              <a:t>Second </a:t>
            </a:r>
            <a:r>
              <a:rPr lang="it-IT" dirty="0" err="1"/>
              <a:t>level</a:t>
            </a:r>
            <a:endParaRPr lang="it-IT" dirty="0"/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5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434342"/>
          </a:solidFill>
          <a:latin typeface="Muli Black"/>
          <a:ea typeface="+mj-ea"/>
          <a:cs typeface="Muli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434342"/>
          </a:solidFill>
          <a:latin typeface="Muli Bold"/>
          <a:ea typeface="+mn-ea"/>
          <a:cs typeface="Muli Bol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34342"/>
          </a:solidFill>
          <a:latin typeface="Muli Regular"/>
          <a:ea typeface="+mn-ea"/>
          <a:cs typeface="Muli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34342"/>
          </a:solidFill>
          <a:latin typeface="Muli Regular"/>
          <a:ea typeface="+mn-ea"/>
          <a:cs typeface="Muli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88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434342"/>
          </a:solidFill>
          <a:latin typeface="Muli Black"/>
          <a:ea typeface="+mj-ea"/>
          <a:cs typeface="Muli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434342"/>
          </a:solidFill>
          <a:latin typeface="Muli Bold"/>
          <a:ea typeface="+mn-ea"/>
          <a:cs typeface="Muli Bol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34342"/>
          </a:solidFill>
          <a:latin typeface="Muli Regular"/>
          <a:ea typeface="+mn-ea"/>
          <a:cs typeface="Muli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34342"/>
          </a:solidFill>
          <a:latin typeface="Muli Regular"/>
          <a:ea typeface="+mn-ea"/>
          <a:cs typeface="Muli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ILLGrenoble/visa-dem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895600"/>
            <a:ext cx="6971704" cy="1323439"/>
          </a:xfrm>
        </p:spPr>
        <p:txBody>
          <a:bodyPr/>
          <a:lstStyle/>
          <a:p>
            <a:r>
              <a:rPr lang="en-GB" dirty="0"/>
              <a:t>VISA-demo implementation with Openstack at ESS</a:t>
            </a:r>
            <a:br>
              <a:rPr lang="en-GB" dirty="0"/>
            </a:br>
            <a:r>
              <a:rPr lang="en-GB" sz="1600" dirty="0"/>
              <a:t>Preliminary findings (very much work in progress)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447800" y="4284077"/>
            <a:ext cx="7312495" cy="1184940"/>
          </a:xfrm>
        </p:spPr>
        <p:txBody>
          <a:bodyPr/>
          <a:lstStyle/>
          <a:p>
            <a:pPr>
              <a:spcBef>
                <a:spcPts val="690"/>
              </a:spcBef>
            </a:pPr>
            <a:r>
              <a:rPr lang="en-US" spc="50" dirty="0">
                <a:solidFill>
                  <a:srgbClr val="4C4D4F"/>
                </a:solidFill>
                <a:cs typeface="Muli"/>
              </a:rPr>
              <a:t>19</a:t>
            </a:r>
            <a:r>
              <a:rPr lang="en-US" spc="75" baseline="30000" dirty="0">
                <a:solidFill>
                  <a:srgbClr val="4C4D4F"/>
                </a:solidFill>
                <a:cs typeface="Muli"/>
              </a:rPr>
              <a:t>th</a:t>
            </a:r>
            <a:r>
              <a:rPr lang="en-US" spc="75" dirty="0">
                <a:solidFill>
                  <a:srgbClr val="4C4D4F"/>
                </a:solidFill>
                <a:cs typeface="Muli"/>
              </a:rPr>
              <a:t> October</a:t>
            </a:r>
            <a:r>
              <a:rPr lang="en-US" spc="10" dirty="0">
                <a:solidFill>
                  <a:srgbClr val="4C4D4F"/>
                </a:solidFill>
                <a:cs typeface="Muli"/>
              </a:rPr>
              <a:t>,</a:t>
            </a:r>
            <a:r>
              <a:rPr lang="en-US" spc="-60" dirty="0">
                <a:solidFill>
                  <a:srgbClr val="4C4D4F"/>
                </a:solidFill>
                <a:cs typeface="Muli"/>
              </a:rPr>
              <a:t> </a:t>
            </a:r>
            <a:r>
              <a:rPr lang="en-US" spc="90" dirty="0">
                <a:solidFill>
                  <a:srgbClr val="4C4D4F"/>
                </a:solidFill>
                <a:cs typeface="Muli"/>
              </a:rPr>
              <a:t>2021</a:t>
            </a:r>
            <a:endParaRPr lang="en-US" dirty="0">
              <a:cs typeface="Muli"/>
            </a:endParaRPr>
          </a:p>
          <a:p>
            <a:pPr>
              <a:spcBef>
                <a:spcPts val="590"/>
              </a:spcBef>
            </a:pPr>
            <a:r>
              <a:rPr lang="en-US" spc="-5" dirty="0">
                <a:solidFill>
                  <a:srgbClr val="4C4D4F"/>
                </a:solidFill>
                <a:cs typeface="Muli"/>
              </a:rPr>
              <a:t>Author: </a:t>
            </a:r>
            <a:r>
              <a:rPr lang="en-US" spc="25" dirty="0">
                <a:solidFill>
                  <a:srgbClr val="4C4D4F"/>
                </a:solidFill>
                <a:cs typeface="Muli"/>
              </a:rPr>
              <a:t>Brian L. Jensen, HPC System Officer (ESS, DMSC)</a:t>
            </a:r>
            <a:endParaRPr lang="en-US" dirty="0">
              <a:cs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436875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Openstack stuff…</a:t>
            </a:r>
            <a:endParaRPr lang="en-US" dirty="0"/>
          </a:p>
        </p:txBody>
      </p:sp>
      <p:sp>
        <p:nvSpPr>
          <p:cNvPr id="5" name="Platshållare för innehåll 5">
            <a:extLst>
              <a:ext uri="{FF2B5EF4-FFF2-40B4-BE49-F238E27FC236}">
                <a16:creationId xmlns:a16="http://schemas.microsoft.com/office/drawing/2014/main" id="{9A9E6A25-633E-FA4A-BFF0-0B425792A868}"/>
              </a:ext>
            </a:extLst>
          </p:cNvPr>
          <p:cNvSpPr txBox="1">
            <a:spLocks/>
          </p:cNvSpPr>
          <p:nvPr/>
        </p:nvSpPr>
        <p:spPr>
          <a:xfrm>
            <a:off x="1103709" y="1067520"/>
            <a:ext cx="3255409" cy="47680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i="0" kern="1200">
                <a:solidFill>
                  <a:srgbClr val="4C4D4F"/>
                </a:solidFill>
                <a:latin typeface="Muli" pitchFamily="2" charset="77"/>
                <a:ea typeface="+mn-ea"/>
                <a:cs typeface="Mul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34342"/>
                </a:solidFill>
                <a:latin typeface="Muli Regular"/>
                <a:ea typeface="+mn-ea"/>
                <a:cs typeface="Muli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34342"/>
                </a:solidFill>
                <a:latin typeface="Muli Regular"/>
                <a:ea typeface="+mn-ea"/>
                <a:cs typeface="Muli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34342"/>
                </a:solidFill>
                <a:latin typeface="Muli Regular"/>
                <a:ea typeface="+mn-ea"/>
                <a:cs typeface="Muli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34342"/>
                </a:solidFill>
                <a:latin typeface="Muli Regular"/>
                <a:ea typeface="+mn-ea"/>
                <a:cs typeface="Muli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000" b="0" dirty="0"/>
              <a:t>Components</a:t>
            </a:r>
            <a:endParaRPr lang="en-DK" sz="2000" b="0" dirty="0"/>
          </a:p>
          <a:p>
            <a:pPr marL="857250" lvl="1" indent="-342900"/>
            <a:r>
              <a:rPr lang="en-US" sz="2000" dirty="0"/>
              <a:t>Keystone – service authentication</a:t>
            </a:r>
            <a:endParaRPr lang="en-DK" sz="2000" dirty="0"/>
          </a:p>
          <a:p>
            <a:pPr marL="857250" lvl="1" indent="-342900"/>
            <a:r>
              <a:rPr lang="en-US" sz="2000" dirty="0"/>
              <a:t>Nova - compute</a:t>
            </a:r>
            <a:endParaRPr lang="en-DK" sz="2000" dirty="0"/>
          </a:p>
          <a:p>
            <a:pPr marL="857250" lvl="1" indent="-342900"/>
            <a:r>
              <a:rPr lang="en-US" sz="2000" dirty="0"/>
              <a:t>Neutron – network</a:t>
            </a:r>
            <a:endParaRPr lang="en-DK" sz="2000" dirty="0"/>
          </a:p>
          <a:p>
            <a:pPr marL="857250" lvl="1" indent="-342900"/>
            <a:r>
              <a:rPr lang="en-US" sz="2000" dirty="0"/>
              <a:t>Cinder – block storage</a:t>
            </a:r>
            <a:endParaRPr lang="en-DK" sz="2000" dirty="0"/>
          </a:p>
          <a:p>
            <a:pPr marL="857250" lvl="1" indent="-342900"/>
            <a:r>
              <a:rPr lang="en-US" sz="2000" dirty="0"/>
              <a:t>Glance – image storage</a:t>
            </a:r>
            <a:endParaRPr lang="en-DK" sz="2000" dirty="0"/>
          </a:p>
          <a:p>
            <a:pPr marL="857250" lvl="1" indent="-342900"/>
            <a:r>
              <a:rPr lang="en-US" sz="2000" dirty="0"/>
              <a:t>Placement, Horizon, Swift</a:t>
            </a:r>
            <a:endParaRPr lang="en-DK" sz="2000" dirty="0"/>
          </a:p>
        </p:txBody>
      </p:sp>
      <p:sp>
        <p:nvSpPr>
          <p:cNvPr id="6" name="Platshållare för innehåll 7">
            <a:extLst>
              <a:ext uri="{FF2B5EF4-FFF2-40B4-BE49-F238E27FC236}">
                <a16:creationId xmlns:a16="http://schemas.microsoft.com/office/drawing/2014/main" id="{B0C5A1FD-C1A3-9B4E-B365-54DF085E7A6A}"/>
              </a:ext>
            </a:extLst>
          </p:cNvPr>
          <p:cNvSpPr txBox="1">
            <a:spLocks/>
          </p:cNvSpPr>
          <p:nvPr/>
        </p:nvSpPr>
        <p:spPr>
          <a:xfrm>
            <a:off x="4553754" y="1124677"/>
            <a:ext cx="3255409" cy="47680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kern="1200">
                <a:solidFill>
                  <a:srgbClr val="434342"/>
                </a:solidFill>
                <a:latin typeface="Muli Bold"/>
                <a:ea typeface="+mn-ea"/>
                <a:cs typeface="Muli Bol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34342"/>
                </a:solidFill>
                <a:latin typeface="Muli Regular"/>
                <a:ea typeface="+mn-ea"/>
                <a:cs typeface="Muli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34342"/>
                </a:solidFill>
                <a:latin typeface="Muli Regular"/>
                <a:ea typeface="+mn-ea"/>
                <a:cs typeface="Muli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34342"/>
                </a:solidFill>
                <a:latin typeface="Muli Regular"/>
                <a:ea typeface="+mn-ea"/>
                <a:cs typeface="Muli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34342"/>
                </a:solidFill>
                <a:latin typeface="Muli Regular"/>
                <a:ea typeface="+mn-ea"/>
                <a:cs typeface="Muli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DK" sz="2000" dirty="0"/>
          </a:p>
          <a:p>
            <a:r>
              <a:rPr lang="en-US" sz="2000" dirty="0"/>
              <a:t>Deployment</a:t>
            </a:r>
            <a:endParaRPr lang="en-DK" sz="2000" dirty="0"/>
          </a:p>
          <a:p>
            <a:pPr lvl="1"/>
            <a:r>
              <a:rPr lang="en-US" sz="2000" dirty="0" err="1"/>
              <a:t>Packstack</a:t>
            </a:r>
            <a:endParaRPr lang="en-DK" sz="2000" dirty="0"/>
          </a:p>
          <a:p>
            <a:pPr lvl="1"/>
            <a:r>
              <a:rPr lang="en-US" sz="2000" dirty="0"/>
              <a:t>Ansible</a:t>
            </a:r>
            <a:endParaRPr lang="en-DK" sz="2000" dirty="0"/>
          </a:p>
          <a:p>
            <a:pPr lvl="1"/>
            <a:r>
              <a:rPr lang="en-US" sz="2000" dirty="0"/>
              <a:t>Puppet</a:t>
            </a:r>
            <a:endParaRPr lang="en-DK" sz="2000" dirty="0"/>
          </a:p>
        </p:txBody>
      </p:sp>
      <p:sp>
        <p:nvSpPr>
          <p:cNvPr id="7" name="Platshållare för innehåll 8">
            <a:extLst>
              <a:ext uri="{FF2B5EF4-FFF2-40B4-BE49-F238E27FC236}">
                <a16:creationId xmlns:a16="http://schemas.microsoft.com/office/drawing/2014/main" id="{1991615A-EE55-8341-BF1C-6615554BCBE2}"/>
              </a:ext>
            </a:extLst>
          </p:cNvPr>
          <p:cNvSpPr txBox="1">
            <a:spLocks/>
          </p:cNvSpPr>
          <p:nvPr/>
        </p:nvSpPr>
        <p:spPr>
          <a:xfrm>
            <a:off x="7507535" y="1124677"/>
            <a:ext cx="3760981" cy="47680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kern="1200">
                <a:solidFill>
                  <a:srgbClr val="434342"/>
                </a:solidFill>
                <a:latin typeface="Muli Bold"/>
                <a:ea typeface="+mn-ea"/>
                <a:cs typeface="Muli Bol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34342"/>
                </a:solidFill>
                <a:latin typeface="Muli Regular"/>
                <a:ea typeface="+mn-ea"/>
                <a:cs typeface="Muli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34342"/>
                </a:solidFill>
                <a:latin typeface="Muli Regular"/>
                <a:ea typeface="+mn-ea"/>
                <a:cs typeface="Muli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34342"/>
                </a:solidFill>
                <a:latin typeface="Muli Regular"/>
                <a:ea typeface="+mn-ea"/>
                <a:cs typeface="Muli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34342"/>
                </a:solidFill>
                <a:latin typeface="Muli Regular"/>
                <a:ea typeface="+mn-ea"/>
                <a:cs typeface="Muli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r>
              <a:rPr lang="en-US" sz="2000" dirty="0"/>
              <a:t>Network</a:t>
            </a:r>
            <a:endParaRPr lang="en-DK" sz="2000" dirty="0"/>
          </a:p>
          <a:p>
            <a:pPr lvl="1"/>
            <a:r>
              <a:rPr lang="en-US" sz="2000" dirty="0"/>
              <a:t>Provider vs. self-service</a:t>
            </a:r>
            <a:endParaRPr lang="en-DK" sz="2000" dirty="0"/>
          </a:p>
          <a:p>
            <a:pPr lvl="1"/>
            <a:r>
              <a:rPr lang="en-US" sz="2000" dirty="0" err="1"/>
              <a:t>ovs</a:t>
            </a:r>
            <a:r>
              <a:rPr lang="en-US" sz="2000" dirty="0"/>
              <a:t>/</a:t>
            </a:r>
            <a:r>
              <a:rPr lang="en-US" sz="2000" dirty="0" err="1"/>
              <a:t>ovn</a:t>
            </a:r>
            <a:r>
              <a:rPr lang="en-US" sz="2000" dirty="0"/>
              <a:t> – </a:t>
            </a:r>
            <a:r>
              <a:rPr lang="en-US" sz="2000" dirty="0" err="1"/>
              <a:t>dvr</a:t>
            </a:r>
            <a:r>
              <a:rPr lang="en-US" sz="2000" dirty="0"/>
              <a:t> (distributed virtual routing)</a:t>
            </a:r>
            <a:endParaRPr lang="en-DK" sz="2000" dirty="0"/>
          </a:p>
          <a:p>
            <a:pPr lvl="1"/>
            <a:r>
              <a:rPr lang="en-US" sz="2000" dirty="0" err="1"/>
              <a:t>Infiniband</a:t>
            </a:r>
            <a:r>
              <a:rPr lang="en-US" sz="2000" dirty="0"/>
              <a:t> – SR-IOV vs. DPDK</a:t>
            </a:r>
            <a:endParaRPr lang="en-DK" sz="2000" dirty="0"/>
          </a:p>
          <a:p>
            <a:r>
              <a:rPr lang="en-US" sz="2000" dirty="0"/>
              <a:t>Storage</a:t>
            </a:r>
            <a:endParaRPr lang="en-DK" sz="2000" dirty="0"/>
          </a:p>
          <a:p>
            <a:pPr lvl="1"/>
            <a:r>
              <a:rPr lang="en-US" sz="2000" dirty="0"/>
              <a:t>Cinder – block-storage – many backends possible</a:t>
            </a:r>
            <a:endParaRPr lang="en-DK" sz="2000" dirty="0"/>
          </a:p>
          <a:p>
            <a:pPr lvl="1"/>
            <a:r>
              <a:rPr lang="en-US" sz="2000" dirty="0"/>
              <a:t>Glance - volume-backed storage – e.g. copy-on-write</a:t>
            </a:r>
            <a:endParaRPr lang="en-DK" sz="2000" dirty="0"/>
          </a:p>
        </p:txBody>
      </p:sp>
      <p:sp>
        <p:nvSpPr>
          <p:cNvPr id="8" name="Platshållare för innehåll 7">
            <a:extLst>
              <a:ext uri="{FF2B5EF4-FFF2-40B4-BE49-F238E27FC236}">
                <a16:creationId xmlns:a16="http://schemas.microsoft.com/office/drawing/2014/main" id="{C7C59AE0-4340-3F45-BEDA-B9BF52DF1750}"/>
              </a:ext>
            </a:extLst>
          </p:cNvPr>
          <p:cNvSpPr txBox="1">
            <a:spLocks/>
          </p:cNvSpPr>
          <p:nvPr/>
        </p:nvSpPr>
        <p:spPr>
          <a:xfrm>
            <a:off x="1094401" y="4937760"/>
            <a:ext cx="6918706" cy="1545102"/>
          </a:xfrm>
          <a:prstGeom prst="rect">
            <a:avLst/>
          </a:prstGeom>
        </p:spPr>
        <p:txBody>
          <a:bodyPr vert="horz" lIns="0" tIns="45720" rIns="18000" bIns="45720" rtlCol="0">
            <a:noAutofit/>
          </a:bodyPr>
          <a:lstStyle>
            <a:lvl1pPr marL="101600" indent="-101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666666"/>
              </a:buClr>
              <a:buFont typeface="Segoe UI" panose="020B0502040204020203" pitchFamily="34" charset="0"/>
              <a:buChar char=" 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360000" indent="-216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666666"/>
              </a:buClr>
              <a:buFont typeface="Wingdings" panose="05000000000000000000" pitchFamily="2" charset="2"/>
              <a:buChar char=""/>
              <a:tabLst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450000" indent="-198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666666"/>
              </a:buClr>
              <a:buFont typeface="Arial" panose="020B0604020202020204" pitchFamily="34" charset="0"/>
              <a:buChar char="−"/>
              <a:tabLst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539750" indent="-1968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666666"/>
              </a:buClr>
              <a:buFont typeface="Arial" panose="020B0604020202020204" pitchFamily="34" charset="0"/>
              <a:buChar char="−"/>
              <a:tabLst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630000" indent="-162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666666"/>
              </a:buClr>
              <a:buFont typeface="Arial" panose="020B0604020202020204" pitchFamily="34" charset="0"/>
              <a:buChar char="−"/>
              <a:tabLst/>
              <a:defRPr sz="14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DK" dirty="0"/>
          </a:p>
          <a:p>
            <a:pPr lvl="1"/>
            <a:r>
              <a:rPr lang="en-US" dirty="0"/>
              <a:t>Troubleshooting</a:t>
            </a:r>
            <a:endParaRPr lang="en-DK" dirty="0"/>
          </a:p>
          <a:p>
            <a:pPr lvl="2"/>
            <a:r>
              <a:rPr lang="en-US" dirty="0"/>
              <a:t>So…many…logs!</a:t>
            </a:r>
            <a:endParaRPr lang="en-DK" dirty="0"/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67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 err="1"/>
              <a:t>email@email.eu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ctr"/>
            <a:r>
              <a:rPr lang="en-GB" dirty="0"/>
              <a:t>1.    Status &amp; Overview</a:t>
            </a:r>
            <a:endParaRPr lang="en-DK" dirty="0"/>
          </a:p>
          <a:p>
            <a:r>
              <a:rPr lang="en-GB" dirty="0"/>
              <a:t>2.    Next steps</a:t>
            </a:r>
            <a:endParaRPr lang="en-DK" dirty="0"/>
          </a:p>
          <a:p>
            <a:r>
              <a:rPr lang="en-GB" dirty="0"/>
              <a:t>3.    VISA-demo implementation</a:t>
            </a:r>
            <a:endParaRPr lang="en-DK" dirty="0"/>
          </a:p>
          <a:p>
            <a:pPr fontAlgn="ctr"/>
            <a:r>
              <a:rPr lang="en-GB" dirty="0"/>
              <a:t>4.    Discussion on Openstack stuff (optional!)</a:t>
            </a:r>
            <a:endParaRPr lang="en-DK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7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VISA-demo implementation at ESS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 in progress!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en-US" sz="2800" dirty="0"/>
              <a:t>Current status:</a:t>
            </a:r>
          </a:p>
          <a:p>
            <a:pPr lvl="2"/>
            <a:r>
              <a:rPr lang="en-US" dirty="0"/>
              <a:t>VISA-demo installed and integrated successfully into a prototype Openstack implementation</a:t>
            </a:r>
          </a:p>
          <a:p>
            <a:pPr lvl="2"/>
            <a:r>
              <a:rPr lang="en-US" dirty="0"/>
              <a:t>VISA-example image built and imported to Openstack</a:t>
            </a:r>
          </a:p>
          <a:p>
            <a:pPr lvl="2"/>
            <a:r>
              <a:rPr lang="en-US" dirty="0"/>
              <a:t>Instances successfully deployed</a:t>
            </a:r>
          </a:p>
          <a:p>
            <a:pPr lvl="2"/>
            <a:r>
              <a:rPr lang="en-US" dirty="0"/>
              <a:t>Issues identified: </a:t>
            </a:r>
          </a:p>
          <a:p>
            <a:pPr lvl="3"/>
            <a:r>
              <a:rPr lang="en-US" sz="2000" dirty="0"/>
              <a:t>Deployment of instances (Openstack issue - </a:t>
            </a:r>
            <a:r>
              <a:rPr lang="en-US" sz="2000" dirty="0">
                <a:solidFill>
                  <a:srgbClr val="92D050"/>
                </a:solidFill>
              </a:rPr>
              <a:t>resolved</a:t>
            </a:r>
            <a:r>
              <a:rPr lang="en-US" sz="2000" dirty="0"/>
              <a:t>)</a:t>
            </a:r>
          </a:p>
          <a:p>
            <a:pPr lvl="3"/>
            <a:r>
              <a:rPr lang="en-US" sz="2000" dirty="0"/>
              <a:t>Experiment database (Database issue – </a:t>
            </a:r>
            <a:r>
              <a:rPr lang="en-US" sz="2000" dirty="0">
                <a:solidFill>
                  <a:srgbClr val="92D050"/>
                </a:solidFill>
              </a:rPr>
              <a:t>resolved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121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VISA-demo implementation – next steps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en-US" sz="1600" dirty="0"/>
              <a:t>Finishing setup (i.e. </a:t>
            </a:r>
            <a:r>
              <a:rPr lang="en-US" sz="1600" b="1" dirty="0"/>
              <a:t>fixing Openstack</a:t>
            </a:r>
            <a:r>
              <a:rPr lang="en-US" sz="1600" dirty="0"/>
              <a:t> implementation to deploy VISA instances)</a:t>
            </a:r>
            <a:br>
              <a:rPr lang="en-US" sz="1600" dirty="0"/>
            </a:br>
            <a:endParaRPr lang="en-US" sz="1600" dirty="0"/>
          </a:p>
          <a:p>
            <a:pPr lvl="1"/>
            <a:r>
              <a:rPr lang="en-US" sz="1600" b="1" dirty="0"/>
              <a:t>Play around </a:t>
            </a:r>
            <a:r>
              <a:rPr lang="en-US" sz="1600" dirty="0"/>
              <a:t>with the deployed VISA-demo</a:t>
            </a:r>
            <a:br>
              <a:rPr lang="en-US" sz="1600" dirty="0"/>
            </a:br>
            <a:endParaRPr lang="en-US" sz="1600" dirty="0"/>
          </a:p>
          <a:p>
            <a:pPr lvl="1"/>
            <a:r>
              <a:rPr lang="en-US" sz="1600" dirty="0"/>
              <a:t>Invite our </a:t>
            </a:r>
            <a:r>
              <a:rPr lang="en-US" sz="1600" b="1" dirty="0"/>
              <a:t>instrument data scientists </a:t>
            </a:r>
            <a:r>
              <a:rPr lang="en-US" sz="1600" dirty="0"/>
              <a:t>for a test-run and gather </a:t>
            </a:r>
            <a:r>
              <a:rPr lang="en-US" sz="1600" b="1" dirty="0"/>
              <a:t>feedback</a:t>
            </a:r>
            <a:br>
              <a:rPr lang="en-US" sz="1600" b="1" dirty="0"/>
            </a:br>
            <a:endParaRPr lang="en-US" sz="1600" b="1" dirty="0"/>
          </a:p>
          <a:p>
            <a:pPr lvl="1"/>
            <a:r>
              <a:rPr lang="en-US" sz="1600" dirty="0"/>
              <a:t>Implement </a:t>
            </a:r>
            <a:r>
              <a:rPr lang="en-US" sz="1600" b="1" dirty="0"/>
              <a:t>full VISA </a:t>
            </a:r>
            <a:r>
              <a:rPr lang="en-US" sz="1600" dirty="0"/>
              <a:t>into existing test infrastructure</a:t>
            </a:r>
          </a:p>
          <a:p>
            <a:pPr lvl="2"/>
            <a:r>
              <a:rPr lang="en-US" sz="1600" dirty="0"/>
              <a:t> Openstack, </a:t>
            </a:r>
            <a:r>
              <a:rPr lang="en-US" sz="1600" dirty="0" err="1"/>
              <a:t>Keycloak</a:t>
            </a:r>
            <a:r>
              <a:rPr lang="en-US" sz="1600" dirty="0"/>
              <a:t> etc.</a:t>
            </a:r>
            <a:br>
              <a:rPr lang="en-US" sz="1600" dirty="0"/>
            </a:br>
            <a:endParaRPr lang="en-US" sz="1600" dirty="0"/>
          </a:p>
          <a:p>
            <a:pPr lvl="1"/>
            <a:r>
              <a:rPr lang="en-US" sz="1600" dirty="0"/>
              <a:t>Discuss implementation/API into </a:t>
            </a:r>
            <a:r>
              <a:rPr lang="en-US" sz="1600" b="1" dirty="0" err="1"/>
              <a:t>Useroffice+Scicat</a:t>
            </a:r>
            <a:r>
              <a:rPr lang="en-US" sz="1600" b="1" dirty="0"/>
              <a:t> </a:t>
            </a:r>
            <a:r>
              <a:rPr lang="en-US" sz="1600" dirty="0"/>
              <a:t>with our UO dev team</a:t>
            </a:r>
            <a:br>
              <a:rPr lang="en-US" sz="1600" dirty="0"/>
            </a:br>
            <a:endParaRPr lang="en-US" sz="1600" dirty="0"/>
          </a:p>
          <a:p>
            <a:pPr lvl="1"/>
            <a:r>
              <a:rPr lang="en-US" sz="1600" dirty="0"/>
              <a:t>Test/implement capability for </a:t>
            </a:r>
            <a:r>
              <a:rPr lang="en-US" sz="1600" b="1" dirty="0"/>
              <a:t>Production</a:t>
            </a:r>
          </a:p>
          <a:p>
            <a:pPr lvl="2"/>
            <a:r>
              <a:rPr lang="en-US" sz="1600" dirty="0"/>
              <a:t>E.g. load balancing, failover, backup, scaling, live migration, external user experience</a:t>
            </a:r>
            <a:br>
              <a:rPr lang="en-US" sz="1600" dirty="0"/>
            </a:br>
            <a:endParaRPr lang="en-US" sz="1600" dirty="0"/>
          </a:p>
          <a:p>
            <a:pPr lvl="1"/>
            <a:r>
              <a:rPr lang="en-US" sz="1600" dirty="0"/>
              <a:t>Develop </a:t>
            </a:r>
            <a:r>
              <a:rPr lang="en-US" sz="1600" b="1" dirty="0"/>
              <a:t>local images </a:t>
            </a:r>
            <a:r>
              <a:rPr lang="en-US" sz="1600" dirty="0"/>
              <a:t>(incl. applicable applications)</a:t>
            </a:r>
          </a:p>
        </p:txBody>
      </p:sp>
    </p:spTree>
    <p:extLst>
      <p:ext uri="{BB962C8B-B14F-4D97-AF65-F5344CB8AC3E}">
        <p14:creationId xmlns:p14="http://schemas.microsoft.com/office/powerpoint/2010/main" val="2039053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VISA implementation – thoughts (YMMV)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Full VISA installation</a:t>
            </a:r>
          </a:p>
          <a:p>
            <a:endParaRPr lang="en-US" dirty="0"/>
          </a:p>
        </p:txBody>
      </p:sp>
      <p:sp>
        <p:nvSpPr>
          <p:cNvPr id="5" name="Platshållare för innehåll 5">
            <a:extLst>
              <a:ext uri="{FF2B5EF4-FFF2-40B4-BE49-F238E27FC236}">
                <a16:creationId xmlns:a16="http://schemas.microsoft.com/office/drawing/2014/main" id="{6029A0E6-66C0-DC43-B47C-25F7D108D6C8}"/>
              </a:ext>
            </a:extLst>
          </p:cNvPr>
          <p:cNvSpPr txBox="1">
            <a:spLocks/>
          </p:cNvSpPr>
          <p:nvPr/>
        </p:nvSpPr>
        <p:spPr>
          <a:xfrm>
            <a:off x="1094400" y="1976158"/>
            <a:ext cx="4993785" cy="394054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i="0" kern="1200">
                <a:solidFill>
                  <a:srgbClr val="4C4D4F"/>
                </a:solidFill>
                <a:latin typeface="Muli" pitchFamily="2" charset="77"/>
                <a:ea typeface="+mn-ea"/>
                <a:cs typeface="Mul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34342"/>
                </a:solidFill>
                <a:latin typeface="Muli Regular"/>
                <a:ea typeface="+mn-ea"/>
                <a:cs typeface="Muli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34342"/>
                </a:solidFill>
                <a:latin typeface="Muli Regular"/>
                <a:ea typeface="+mn-ea"/>
                <a:cs typeface="Muli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34342"/>
                </a:solidFill>
                <a:latin typeface="Muli Regular"/>
                <a:ea typeface="+mn-ea"/>
                <a:cs typeface="Muli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34342"/>
                </a:solidFill>
                <a:latin typeface="Muli Regular"/>
                <a:ea typeface="+mn-ea"/>
                <a:cs typeface="Muli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VISA components:</a:t>
            </a:r>
          </a:p>
          <a:p>
            <a:pPr lvl="2"/>
            <a:r>
              <a:rPr lang="en-US" sz="2000" dirty="0"/>
              <a:t>VISA Accounts</a:t>
            </a:r>
          </a:p>
          <a:p>
            <a:pPr lvl="2"/>
            <a:r>
              <a:rPr lang="en-US" sz="2000" dirty="0"/>
              <a:t>VISA WEB</a:t>
            </a:r>
          </a:p>
          <a:p>
            <a:pPr lvl="2"/>
            <a:r>
              <a:rPr lang="en-US" sz="2000" dirty="0"/>
              <a:t>VISA API</a:t>
            </a:r>
          </a:p>
          <a:p>
            <a:pPr lvl="2"/>
            <a:r>
              <a:rPr lang="en-US" sz="2000" dirty="0"/>
              <a:t>VISA </a:t>
            </a:r>
            <a:r>
              <a:rPr lang="en-US" sz="2000" dirty="0" err="1"/>
              <a:t>Jupyter</a:t>
            </a:r>
            <a:r>
              <a:rPr lang="en-US" sz="2000" dirty="0"/>
              <a:t> Proxy</a:t>
            </a:r>
          </a:p>
          <a:p>
            <a:pPr lvl="2"/>
            <a:r>
              <a:rPr lang="en-US" sz="2000" dirty="0"/>
              <a:t>….</a:t>
            </a:r>
          </a:p>
          <a:p>
            <a:pPr marL="252413" lvl="2" indent="0">
              <a:buFont typeface="Arial"/>
              <a:buNone/>
            </a:pPr>
            <a:endParaRPr lang="en-US" sz="2000" dirty="0"/>
          </a:p>
          <a:p>
            <a:pPr lvl="2"/>
            <a:endParaRPr lang="en-US" sz="2000" dirty="0"/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DEB01747-4122-AE4B-8EC7-FA8193DA65F5}"/>
              </a:ext>
            </a:extLst>
          </p:cNvPr>
          <p:cNvSpPr txBox="1">
            <a:spLocks/>
          </p:cNvSpPr>
          <p:nvPr/>
        </p:nvSpPr>
        <p:spPr>
          <a:xfrm>
            <a:off x="6103817" y="1976158"/>
            <a:ext cx="4993785" cy="3940547"/>
          </a:xfrm>
          <a:prstGeom prst="rect">
            <a:avLst/>
          </a:prstGeom>
        </p:spPr>
        <p:txBody>
          <a:bodyPr vert="horz" lIns="0" tIns="45720" rIns="18000" bIns="45720" rtlCol="0">
            <a:noAutofit/>
          </a:bodyPr>
          <a:lstStyle>
            <a:lvl1pPr marL="101600" indent="-101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666666"/>
              </a:buClr>
              <a:buFont typeface="Segoe UI" panose="020B0502040204020203" pitchFamily="34" charset="0"/>
              <a:buChar char=" 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358775" indent="-215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666666"/>
              </a:buClr>
              <a:buFont typeface="Wingdings" panose="05000000000000000000" pitchFamily="2" charset="2"/>
              <a:buChar char=""/>
              <a:tabLst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449263" indent="-1968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666666"/>
              </a:buClr>
              <a:buFont typeface="Arial" panose="020B0604020202020204" pitchFamily="34" charset="0"/>
              <a:buChar char="−"/>
              <a:tabLst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541338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666666"/>
              </a:buClr>
              <a:buFont typeface="Arial" panose="020B0604020202020204" pitchFamily="34" charset="0"/>
              <a:buChar char="−"/>
              <a:tabLst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630000" indent="-162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666666"/>
              </a:buClr>
              <a:buFont typeface="Arial" panose="020B0604020202020204" pitchFamily="34" charset="0"/>
              <a:buChar char="−"/>
              <a:tabLst/>
              <a:defRPr sz="14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VISA Interfaces:</a:t>
            </a:r>
          </a:p>
          <a:p>
            <a:pPr lvl="2"/>
            <a:r>
              <a:rPr lang="en-US" sz="2000" dirty="0"/>
              <a:t>Openstack</a:t>
            </a:r>
          </a:p>
          <a:p>
            <a:pPr lvl="2"/>
            <a:r>
              <a:rPr lang="en-US" sz="2000" dirty="0" err="1"/>
              <a:t>Keycloak</a:t>
            </a:r>
            <a:endParaRPr lang="en-US" sz="2000" dirty="0"/>
          </a:p>
          <a:p>
            <a:pPr lvl="2"/>
            <a:r>
              <a:rPr lang="en-US" sz="2000" dirty="0"/>
              <a:t>Reverse proxy</a:t>
            </a:r>
          </a:p>
          <a:p>
            <a:pPr lvl="2"/>
            <a:r>
              <a:rPr lang="en-US" sz="2000" dirty="0"/>
              <a:t>Load balancing</a:t>
            </a:r>
          </a:p>
          <a:p>
            <a:pPr lvl="2"/>
            <a:r>
              <a:rPr lang="en-US" sz="2000" dirty="0"/>
              <a:t>….</a:t>
            </a:r>
          </a:p>
          <a:p>
            <a:pPr marL="252413" lvl="2" indent="0">
              <a:buFont typeface="Arial" panose="020B0604020202020204" pitchFamily="34" charset="0"/>
              <a:buNone/>
            </a:pPr>
            <a:endParaRPr lang="en-US" sz="2000" dirty="0"/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192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VISA implementation – thoughts (YMMV)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for VISA-demo first!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57200" y="2057400"/>
            <a:ext cx="6214864" cy="4107904"/>
          </a:xfrm>
        </p:spPr>
        <p:txBody>
          <a:bodyPr/>
          <a:lstStyle/>
          <a:p>
            <a:pPr lvl="2"/>
            <a:r>
              <a:rPr lang="en-US" sz="2000" dirty="0">
                <a:hlinkClick r:id="rId2"/>
              </a:rPr>
              <a:t>https://github.com/ILLGrenoble/visa-demo</a:t>
            </a:r>
            <a:endParaRPr lang="en-US" sz="2000" dirty="0"/>
          </a:p>
          <a:p>
            <a:pPr lvl="2"/>
            <a:r>
              <a:rPr lang="en-US" sz="2000" dirty="0"/>
              <a:t>Very nice and detailed instructions!</a:t>
            </a:r>
          </a:p>
          <a:p>
            <a:pPr lvl="2"/>
            <a:r>
              <a:rPr lang="en-US" sz="2000" dirty="0"/>
              <a:t>Easier with e.g. Ubuntu as host OS</a:t>
            </a:r>
          </a:p>
          <a:p>
            <a:pPr lvl="3"/>
            <a:r>
              <a:rPr lang="en-US" sz="2000" dirty="0"/>
              <a:t>Some customization needed for e.g. CentOS</a:t>
            </a:r>
            <a:br>
              <a:rPr lang="en-US" sz="2000" dirty="0"/>
            </a:br>
            <a:endParaRPr lang="en-US" sz="2000" dirty="0"/>
          </a:p>
          <a:p>
            <a:pPr lvl="2"/>
            <a:r>
              <a:rPr lang="en-US" sz="2000" dirty="0"/>
              <a:t>VISA example image – really nifty!</a:t>
            </a:r>
          </a:p>
          <a:p>
            <a:pPr lvl="3"/>
            <a:r>
              <a:rPr lang="en-US" sz="2000" dirty="0"/>
              <a:t>Best to build on physical hardware!</a:t>
            </a:r>
          </a:p>
          <a:p>
            <a:pPr lvl="3"/>
            <a:r>
              <a:rPr lang="en-US" sz="2000" dirty="0"/>
              <a:t>VNC during build-process can be an advantage for the curious/impatient</a:t>
            </a:r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8B7616E1-7FF7-3741-AB5B-DC49A9723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088" y="1184564"/>
            <a:ext cx="5833937" cy="325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5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VISA implementation – thoughts (YMMV)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Openstack implementation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57200" y="2057400"/>
            <a:ext cx="4486672" cy="3963888"/>
          </a:xfrm>
        </p:spPr>
        <p:txBody>
          <a:bodyPr/>
          <a:lstStyle/>
          <a:p>
            <a:pPr lvl="1"/>
            <a:r>
              <a:rPr lang="en-US" sz="1600" dirty="0"/>
              <a:t>Be sure to setup the Application Credentials and Address Provider beforehand – really helps with debugging!</a:t>
            </a:r>
          </a:p>
          <a:p>
            <a:pPr lvl="1"/>
            <a:endParaRPr lang="en-US" sz="1600" dirty="0"/>
          </a:p>
        </p:txBody>
      </p:sp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4107E492-25D2-AC46-9DFA-2E3B42DAB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813" y="1588749"/>
            <a:ext cx="4994275" cy="471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5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VISA implementation – thoughts (YMMV)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Openstack implementation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en-US" sz="1600" dirty="0"/>
              <a:t>Use all tools and logs for troubleshooting– e.g. developer tools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071FE35E-71F6-C946-ACF6-DF17A8438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283" y="281587"/>
            <a:ext cx="8797731" cy="666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3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VISA implementation – thoughts (YMMV)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Openstack implementation</a:t>
            </a:r>
          </a:p>
          <a:p>
            <a:endParaRPr lang="en-US" dirty="0"/>
          </a:p>
        </p:txBody>
      </p:sp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21F56BD7-763B-EF4F-A2D9-992F85973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503" y="1628800"/>
            <a:ext cx="6749157" cy="2113206"/>
          </a:xfrm>
          <a:prstGeom prst="rect">
            <a:avLst/>
          </a:prstGeom>
        </p:spPr>
      </p:pic>
      <p:pic>
        <p:nvPicPr>
          <p:cNvPr id="6" name="Content Placeholder 15">
            <a:extLst>
              <a:ext uri="{FF2B5EF4-FFF2-40B4-BE49-F238E27FC236}">
                <a16:creationId xmlns:a16="http://schemas.microsoft.com/office/drawing/2014/main" id="{B2EF2A16-7EC8-FE4B-B8B0-A1147EC8B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503" y="3761675"/>
            <a:ext cx="6670739" cy="258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72325"/>
      </p:ext>
    </p:extLst>
  </p:cSld>
  <p:clrMapOvr>
    <a:masterClrMapping/>
  </p:clrMapOvr>
</p:sld>
</file>

<file path=ppt/theme/theme1.xml><?xml version="1.0" encoding="utf-8"?>
<a:theme xmlns:a="http://schemas.openxmlformats.org/drawingml/2006/main" name="PaNOSC_ppt_template_202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ogo+EU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aNOSC_EUflag+b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aNOSC_LOGO-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PaNOSC_ppt_template_2020</Template>
  <TotalTime>47</TotalTime>
  <Words>460</Words>
  <Application>Microsoft Macintosh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Courier New</vt:lpstr>
      <vt:lpstr>Muli</vt:lpstr>
      <vt:lpstr>Muli Black</vt:lpstr>
      <vt:lpstr>Muli Bold</vt:lpstr>
      <vt:lpstr>Muli Regular</vt:lpstr>
      <vt:lpstr>Segoe UI</vt:lpstr>
      <vt:lpstr>Wingdings</vt:lpstr>
      <vt:lpstr>PaNOSC_ppt_template_2020</vt:lpstr>
      <vt:lpstr>Logo+EUtext</vt:lpstr>
      <vt:lpstr>PaNOSC_EUflag+bar</vt:lpstr>
      <vt:lpstr>PaNOSC_LOGO-only</vt:lpstr>
      <vt:lpstr>VISA-demo implementation with Openstack at ESS Preliminary findings (very much work in progress)</vt:lpstr>
      <vt:lpstr>Agenda</vt:lpstr>
      <vt:lpstr>VISA-demo implementation at ESS</vt:lpstr>
      <vt:lpstr>VISA-demo implementation – next steps</vt:lpstr>
      <vt:lpstr>VISA implementation – thoughts (YMMV)</vt:lpstr>
      <vt:lpstr>VISA implementation – thoughts (YMMV)</vt:lpstr>
      <vt:lpstr>VISA implementation – thoughts (YMMV)</vt:lpstr>
      <vt:lpstr>VISA implementation – thoughts (YMMV)</vt:lpstr>
      <vt:lpstr>VISA implementation – thoughts (YMMV)</vt:lpstr>
      <vt:lpstr>Openstack stuff…</vt:lpstr>
      <vt:lpstr>Thank you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on one or more lines</dc:title>
  <dc:creator>loveriot</dc:creator>
  <cp:lastModifiedBy>BLJ</cp:lastModifiedBy>
  <cp:revision>6</cp:revision>
  <dcterms:created xsi:type="dcterms:W3CDTF">2020-05-05T08:39:56Z</dcterms:created>
  <dcterms:modified xsi:type="dcterms:W3CDTF">2021-10-25T14:42:43Z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2019-04-19T10:00:00Z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2019-04-23T10:00:00Z</vt:filetime>
  </property>
</Properties>
</file>