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361" r:id="rId3"/>
    <p:sldId id="332" r:id="rId4"/>
    <p:sldId id="343" r:id="rId5"/>
    <p:sldId id="345" r:id="rId6"/>
    <p:sldId id="351" r:id="rId7"/>
    <p:sldId id="316" r:id="rId8"/>
    <p:sldId id="335" r:id="rId9"/>
    <p:sldId id="321" r:id="rId10"/>
    <p:sldId id="292" r:id="rId11"/>
    <p:sldId id="347" r:id="rId12"/>
    <p:sldId id="352" r:id="rId13"/>
    <p:sldId id="353" r:id="rId14"/>
    <p:sldId id="355" r:id="rId15"/>
    <p:sldId id="356" r:id="rId16"/>
    <p:sldId id="289" r:id="rId17"/>
    <p:sldId id="290" r:id="rId18"/>
    <p:sldId id="357" r:id="rId19"/>
    <p:sldId id="354" r:id="rId20"/>
    <p:sldId id="360" r:id="rId21"/>
    <p:sldId id="358" r:id="rId22"/>
    <p:sldId id="350" r:id="rId23"/>
    <p:sldId id="359" r:id="rId24"/>
  </p:sldIdLst>
  <p:sldSz cx="12192000" cy="6858000"/>
  <p:notesSz cx="12192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528" userDrawn="1">
          <p15:clr>
            <a:srgbClr val="A4A3A4"/>
          </p15:clr>
        </p15:guide>
        <p15:guide id="4" orient="horz" pos="1008" userDrawn="1">
          <p15:clr>
            <a:srgbClr val="A4A3A4"/>
          </p15:clr>
        </p15:guide>
        <p15:guide id="5" pos="288" userDrawn="1">
          <p15:clr>
            <a:srgbClr val="A4A3A4"/>
          </p15:clr>
        </p15:guide>
        <p15:guide id="6" pos="1056" userDrawn="1">
          <p15:clr>
            <a:srgbClr val="A4A3A4"/>
          </p15:clr>
        </p15:guide>
        <p15:guide id="7" pos="3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BB59"/>
    <a:srgbClr val="E87B08"/>
    <a:srgbClr val="8D087F"/>
    <a:srgbClr val="C9001D"/>
    <a:srgbClr val="009FEA"/>
    <a:srgbClr val="A34773"/>
    <a:srgbClr val="8064A2"/>
    <a:srgbClr val="4C9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664"/>
  </p:normalViewPr>
  <p:slideViewPr>
    <p:cSldViewPr>
      <p:cViewPr varScale="1">
        <p:scale>
          <a:sx n="57" d="100"/>
          <a:sy n="57" d="100"/>
        </p:scale>
        <p:origin x="90" y="198"/>
      </p:cViewPr>
      <p:guideLst>
        <p:guide orient="horz" pos="2880"/>
        <p:guide pos="2160"/>
        <p:guide pos="528"/>
        <p:guide orient="horz" pos="1008"/>
        <p:guide pos="288"/>
        <p:guide pos="1056"/>
        <p:guide pos="3936"/>
      </p:guideLst>
    </p:cSldViewPr>
  </p:slideViewPr>
  <p:notesTextViewPr>
    <p:cViewPr>
      <p:scale>
        <a:sx n="3" d="2"/>
        <a:sy n="3" d="2"/>
      </p:scale>
      <p:origin x="0" y="0"/>
    </p:cViewPr>
  </p:notesTextViewPr>
  <p:sorterViewPr>
    <p:cViewPr>
      <p:scale>
        <a:sx n="57" d="100"/>
        <a:sy n="57" d="100"/>
      </p:scale>
      <p:origin x="0" y="-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alfresco.esrf.fr/alfresco/webdav/Sites/planning-project-coordination-team/documentLibrary/02%20Projects%20and%20Reports/02%20Projects/PaNOSC/05%20Documentation/Financial%20Control/2021-03%20Financial%20Control/PaNOSC-BudgetControl_202104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lfresco.esrf.fr/alfresco/webdav/Sites/planning-project-coordination-team/documentLibrary/02%20Projects%20and%20Reports/02%20Projects/PaNOSC/05%20Documentation/Financial%20Control/2021-03%20Financial%20Control/PaNOSC-BudgetControl_2021042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dirty="0" err="1">
                <a:effectLst/>
              </a:rPr>
              <a:t>PaNOSC</a:t>
            </a:r>
            <a:r>
              <a:rPr lang="en-GB" b="1" baseline="0" dirty="0"/>
              <a:t> WP7 Spending in PMs</a:t>
            </a:r>
            <a:endParaRPr lang="en-GB" b="1" dirty="0"/>
          </a:p>
        </c:rich>
      </c:tx>
      <c:layout>
        <c:manualLayout>
          <c:xMode val="edge"/>
          <c:yMode val="edge"/>
          <c:x val="0"/>
          <c:y val="4.899559039686428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WP7 Target</c:v>
          </c:tx>
          <c:spPr>
            <a:ln w="28575" cap="rnd">
              <a:solidFill>
                <a:srgbClr val="C00000"/>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Expenses'!$C$76:$G$76</c:f>
              <c:numCache>
                <c:formatCode>0.0</c:formatCode>
                <c:ptCount val="5"/>
                <c:pt idx="0" formatCode="General">
                  <c:v>0</c:v>
                </c:pt>
                <c:pt idx="1">
                  <c:v>1.7410714285714284</c:v>
                </c:pt>
                <c:pt idx="2">
                  <c:v>10.310714285714285</c:v>
                </c:pt>
                <c:pt idx="3">
                  <c:v>28.388095238095239</c:v>
                </c:pt>
                <c:pt idx="4">
                  <c:v>56</c:v>
                </c:pt>
              </c:numCache>
            </c:numRef>
          </c:val>
          <c:smooth val="0"/>
          <c:extLst>
            <c:ext xmlns:c16="http://schemas.microsoft.com/office/drawing/2014/chart" uri="{C3380CC4-5D6E-409C-BE32-E72D297353CC}">
              <c16:uniqueId val="{00000000-E711-426A-BBFF-E892CB69A432}"/>
            </c:ext>
          </c:extLst>
        </c:ser>
        <c:ser>
          <c:idx val="0"/>
          <c:order val="1"/>
          <c:tx>
            <c:v>WP7 Actuals</c:v>
          </c:tx>
          <c:spPr>
            <a:ln w="28575" cap="rnd">
              <a:solidFill>
                <a:schemeClr val="accent1"/>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Expenses'!$C$78:$G$78</c:f>
              <c:numCache>
                <c:formatCode>General</c:formatCode>
                <c:ptCount val="5"/>
                <c:pt idx="0">
                  <c:v>0</c:v>
                </c:pt>
                <c:pt idx="1">
                  <c:v>1.48</c:v>
                </c:pt>
                <c:pt idx="2">
                  <c:v>5.71</c:v>
                </c:pt>
                <c:pt idx="3">
                  <c:v>13.82</c:v>
                </c:pt>
              </c:numCache>
            </c:numRef>
          </c:val>
          <c:smooth val="0"/>
          <c:extLst>
            <c:ext xmlns:c16="http://schemas.microsoft.com/office/drawing/2014/chart" uri="{C3380CC4-5D6E-409C-BE32-E72D297353CC}">
              <c16:uniqueId val="{00000001-E711-426A-BBFF-E892CB69A432}"/>
            </c:ext>
          </c:extLst>
        </c:ser>
        <c:dLbls>
          <c:showLegendKey val="0"/>
          <c:showVal val="0"/>
          <c:showCatName val="0"/>
          <c:showSerName val="0"/>
          <c:showPercent val="0"/>
          <c:showBubbleSize val="0"/>
        </c:dLbls>
        <c:smooth val="0"/>
        <c:axId val="565786920"/>
        <c:axId val="486017864"/>
      </c:lineChart>
      <c:dateAx>
        <c:axId val="565786920"/>
        <c:scaling>
          <c:orientation val="minMax"/>
          <c:min val="43435"/>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6017864"/>
        <c:crosses val="autoZero"/>
        <c:auto val="1"/>
        <c:lblOffset val="100"/>
        <c:baseTimeUnit val="months"/>
        <c:majorUnit val="4"/>
        <c:majorTimeUnit val="months"/>
      </c:dateAx>
      <c:valAx>
        <c:axId val="48601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86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dirty="0">
                <a:effectLst/>
              </a:rPr>
              <a:t>CERIC</a:t>
            </a:r>
            <a:r>
              <a:rPr lang="en-GB" b="1" baseline="0" dirty="0"/>
              <a:t> WP7 Spending in PMs</a:t>
            </a:r>
            <a:endParaRPr lang="en-GB"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WP7 Target</c:v>
          </c:tx>
          <c:spPr>
            <a:ln w="28575" cap="rnd">
              <a:solidFill>
                <a:srgbClr val="C00000"/>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Expenses'!$C$76,'[PaNOSC-BudgetControl_20210422.xlsx]PaNOSC Expenses'!$AG$76:$AJ$76</c:f>
              <c:numCache>
                <c:formatCode>0.0</c:formatCode>
                <c:ptCount val="5"/>
                <c:pt idx="0" formatCode="General">
                  <c:v>0</c:v>
                </c:pt>
                <c:pt idx="1">
                  <c:v>0.5892857142857143</c:v>
                </c:pt>
                <c:pt idx="2">
                  <c:v>5.2928571428571427</c:v>
                </c:pt>
                <c:pt idx="3">
                  <c:v>15.852380952380953</c:v>
                </c:pt>
                <c:pt idx="4">
                  <c:v>32</c:v>
                </c:pt>
              </c:numCache>
            </c:numRef>
          </c:val>
          <c:smooth val="0"/>
          <c:extLst>
            <c:ext xmlns:c16="http://schemas.microsoft.com/office/drawing/2014/chart" uri="{C3380CC4-5D6E-409C-BE32-E72D297353CC}">
              <c16:uniqueId val="{00000000-407B-423D-8B16-157A0EF395B9}"/>
            </c:ext>
          </c:extLst>
        </c:ser>
        <c:ser>
          <c:idx val="0"/>
          <c:order val="1"/>
          <c:tx>
            <c:v>WP7 Actuals</c:v>
          </c:tx>
          <c:spPr>
            <a:ln w="28575" cap="rnd">
              <a:solidFill>
                <a:schemeClr val="accent1"/>
              </a:solidFill>
              <a:round/>
            </a:ln>
            <a:effectLst/>
          </c:spPr>
          <c:marker>
            <c:symbol val="none"/>
          </c:marker>
          <c:cat>
            <c:numRef>
              <c:f>'[PaNOSC-BudgetControl_20210422.xlsx]PaNOSC Expenses'!$C$3:$G$3</c:f>
              <c:numCache>
                <c:formatCode>m/d/yyyy</c:formatCode>
                <c:ptCount val="5"/>
                <c:pt idx="0">
                  <c:v>43435</c:v>
                </c:pt>
                <c:pt idx="1">
                  <c:v>43708</c:v>
                </c:pt>
                <c:pt idx="2">
                  <c:v>43981</c:v>
                </c:pt>
                <c:pt idx="3">
                  <c:v>44286</c:v>
                </c:pt>
                <c:pt idx="4">
                  <c:v>44896</c:v>
                </c:pt>
              </c:numCache>
            </c:numRef>
          </c:cat>
          <c:val>
            <c:numRef>
              <c:f>'[PaNOSC-BudgetControl_20210422.xlsx]PaNOSC Expenses'!$C$78,'[PaNOSC-BudgetControl_20210422.xlsx]PaNOSC Expenses'!$AG$78:$AJ$78</c:f>
              <c:numCache>
                <c:formatCode>General</c:formatCode>
                <c:ptCount val="5"/>
                <c:pt idx="0">
                  <c:v>0</c:v>
                </c:pt>
                <c:pt idx="1">
                  <c:v>1.1299999999999999</c:v>
                </c:pt>
                <c:pt idx="2">
                  <c:v>3.58</c:v>
                </c:pt>
                <c:pt idx="3">
                  <c:v>7.79</c:v>
                </c:pt>
              </c:numCache>
            </c:numRef>
          </c:val>
          <c:smooth val="0"/>
          <c:extLst>
            <c:ext xmlns:c16="http://schemas.microsoft.com/office/drawing/2014/chart" uri="{C3380CC4-5D6E-409C-BE32-E72D297353CC}">
              <c16:uniqueId val="{00000001-407B-423D-8B16-157A0EF395B9}"/>
            </c:ext>
          </c:extLst>
        </c:ser>
        <c:dLbls>
          <c:showLegendKey val="0"/>
          <c:showVal val="0"/>
          <c:showCatName val="0"/>
          <c:showSerName val="0"/>
          <c:showPercent val="0"/>
          <c:showBubbleSize val="0"/>
        </c:dLbls>
        <c:smooth val="0"/>
        <c:axId val="565786920"/>
        <c:axId val="486017864"/>
      </c:lineChart>
      <c:dateAx>
        <c:axId val="565786920"/>
        <c:scaling>
          <c:orientation val="minMax"/>
          <c:min val="43435"/>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6017864"/>
        <c:crosses val="autoZero"/>
        <c:auto val="1"/>
        <c:lblOffset val="100"/>
        <c:baseTimeUnit val="months"/>
        <c:majorUnit val="4"/>
        <c:majorTimeUnit val="months"/>
      </c:dateAx>
      <c:valAx>
        <c:axId val="48601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86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6439749-5F7E-5648-9CD6-00744CE904A7}" type="datetimeFigureOut">
              <a:t>24/06/2021</a:t>
            </a:fld>
            <a:endParaRPr lang="it-IT"/>
          </a:p>
        </p:txBody>
      </p:sp>
      <p:sp>
        <p:nvSpPr>
          <p:cNvPr id="4" name="Segnaposto immagin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BDA7EEF-0713-214A-8A97-49F34C15B593}" type="slidenum">
              <a:t>‹#›</a:t>
            </a:fld>
            <a:endParaRPr lang="it-IT"/>
          </a:p>
        </p:txBody>
      </p:sp>
    </p:spTree>
    <p:extLst>
      <p:ext uri="{BB962C8B-B14F-4D97-AF65-F5344CB8AC3E}">
        <p14:creationId xmlns:p14="http://schemas.microsoft.com/office/powerpoint/2010/main" val="294970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38896" y="2890391"/>
            <a:ext cx="6971704" cy="538609"/>
          </a:xfrm>
          <a:prstGeom prst="rect">
            <a:avLst/>
          </a:prstGeom>
        </p:spPr>
        <p:txBody>
          <a:bodyPr wrap="square" lIns="0" tIns="0" rIns="0" bIns="0">
            <a:spAutoFit/>
          </a:bodyPr>
          <a:lstStyle>
            <a:lvl1pPr>
              <a:defRPr sz="3500" b="1">
                <a:latin typeface="Muli" pitchFamily="2" charset="77"/>
              </a:defRPr>
            </a:lvl1pPr>
          </a:lstStyle>
          <a:p>
            <a:endParaRPr/>
          </a:p>
        </p:txBody>
      </p:sp>
      <p:sp>
        <p:nvSpPr>
          <p:cNvPr id="3" name="Holder 3"/>
          <p:cNvSpPr>
            <a:spLocks noGrp="1"/>
          </p:cNvSpPr>
          <p:nvPr>
            <p:ph type="subTitle" idx="4"/>
          </p:nvPr>
        </p:nvSpPr>
        <p:spPr>
          <a:xfrm>
            <a:off x="1638897" y="4278868"/>
            <a:ext cx="6971704" cy="369332"/>
          </a:xfrm>
          <a:prstGeom prst="rect">
            <a:avLst/>
          </a:prstGeom>
        </p:spPr>
        <p:txBody>
          <a:bodyPr wrap="square" lIns="0" tIns="0" rIns="0" bIns="0">
            <a:spAutoFit/>
          </a:bodyPr>
          <a:lstStyle>
            <a:lvl1pPr>
              <a:defRPr b="1">
                <a:latin typeface="Muli" pitchFamily="2" charset="77"/>
              </a:defRPr>
            </a:lvl1pPr>
          </a:lstStyle>
          <a:p>
            <a:endParaRPr/>
          </a:p>
        </p:txBody>
      </p:sp>
      <p:sp>
        <p:nvSpPr>
          <p:cNvPr id="15" name="Segnaposto data 3">
            <a:extLst>
              <a:ext uri="{FF2B5EF4-FFF2-40B4-BE49-F238E27FC236}">
                <a16:creationId xmlns:a16="http://schemas.microsoft.com/office/drawing/2014/main" id="{B0B3840B-4F8F-5D4A-BE4D-515BFFFA0B34}"/>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D1CB468B-6234-D04B-A2D7-7545AE22986B}" type="datetime1">
              <a:t>24/06/2021</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2776" y="527964"/>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3" name="Holder 3"/>
          <p:cNvSpPr>
            <a:spLocks noGrp="1"/>
          </p:cNvSpPr>
          <p:nvPr>
            <p:ph type="body" idx="1"/>
          </p:nvPr>
        </p:nvSpPr>
        <p:spPr>
          <a:xfrm>
            <a:off x="462776" y="1194561"/>
            <a:ext cx="10130713" cy="369332"/>
          </a:xfrm>
        </p:spPr>
        <p:txBody>
          <a:bodyPr lIns="0" tIns="0" rIns="0" bIns="0"/>
          <a:lstStyle>
            <a:lvl1pPr>
              <a:defRPr sz="2400" b="1" i="0">
                <a:solidFill>
                  <a:srgbClr val="4C4D4F"/>
                </a:solidFill>
                <a:latin typeface="Muli" pitchFamily="2" charset="77"/>
                <a:cs typeface="Arial"/>
              </a:defRPr>
            </a:lvl1pPr>
          </a:lstStyle>
          <a:p>
            <a:endParaRPr/>
          </a:p>
        </p:txBody>
      </p:sp>
      <p:sp>
        <p:nvSpPr>
          <p:cNvPr id="14" name="Segnaposto data 3">
            <a:extLst>
              <a:ext uri="{FF2B5EF4-FFF2-40B4-BE49-F238E27FC236}">
                <a16:creationId xmlns:a16="http://schemas.microsoft.com/office/drawing/2014/main" id="{D30CDEB2-DA54-DE45-AD6C-F8DC9C60A982}"/>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95B7B0B5-0B63-3644-99A4-AB904A50937F}" type="datetime1">
              <a:t>24/06/2021</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527964"/>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3" name="Holder 3"/>
          <p:cNvSpPr>
            <a:spLocks noGrp="1"/>
          </p:cNvSpPr>
          <p:nvPr>
            <p:ph sz="half" idx="2"/>
          </p:nvPr>
        </p:nvSpPr>
        <p:spPr>
          <a:xfrm>
            <a:off x="457200" y="1577340"/>
            <a:ext cx="5306282" cy="369332"/>
          </a:xfrm>
          <a:prstGeom prst="rect">
            <a:avLst/>
          </a:prstGeom>
        </p:spPr>
        <p:txBody>
          <a:bodyPr wrap="square" lIns="0" tIns="0" rIns="0" bIns="0">
            <a:spAutoFit/>
          </a:bodyPr>
          <a:lstStyle>
            <a:lvl1pPr>
              <a:defRPr>
                <a:latin typeface="Muli" pitchFamily="2" charset="77"/>
              </a:defRPr>
            </a:lvl1pPr>
          </a:lstStyle>
          <a:p>
            <a:endParaRPr/>
          </a:p>
        </p:txBody>
      </p:sp>
      <p:sp>
        <p:nvSpPr>
          <p:cNvPr id="4" name="Holder 4"/>
          <p:cNvSpPr>
            <a:spLocks noGrp="1"/>
          </p:cNvSpPr>
          <p:nvPr>
            <p:ph sz="half" idx="3"/>
          </p:nvPr>
        </p:nvSpPr>
        <p:spPr>
          <a:xfrm>
            <a:off x="6129433" y="1577340"/>
            <a:ext cx="5306282" cy="369332"/>
          </a:xfrm>
          <a:prstGeom prst="rect">
            <a:avLst/>
          </a:prstGeom>
        </p:spPr>
        <p:txBody>
          <a:bodyPr wrap="square" lIns="0" tIns="0" rIns="0" bIns="0">
            <a:spAutoFit/>
          </a:bodyPr>
          <a:lstStyle>
            <a:lvl1pPr>
              <a:defRPr>
                <a:latin typeface="Muli" pitchFamily="2" charset="77"/>
              </a:defRPr>
            </a:lvl1pPr>
          </a:lstStyle>
          <a:p>
            <a:endParaRPr/>
          </a:p>
        </p:txBody>
      </p:sp>
      <p:sp>
        <p:nvSpPr>
          <p:cNvPr id="14" name="Segnaposto data 3">
            <a:extLst>
              <a:ext uri="{FF2B5EF4-FFF2-40B4-BE49-F238E27FC236}">
                <a16:creationId xmlns:a16="http://schemas.microsoft.com/office/drawing/2014/main" id="{C758A41A-99D0-E84B-8FE2-857A4FBECE95}"/>
              </a:ext>
            </a:extLst>
          </p:cNvPr>
          <p:cNvSpPr>
            <a:spLocks noGrp="1"/>
          </p:cNvSpPr>
          <p:nvPr>
            <p:ph type="dt" sz="half" idx="10"/>
          </p:nvPr>
        </p:nvSpPr>
        <p:spPr>
          <a:xfrm>
            <a:off x="1644122" y="6416675"/>
            <a:ext cx="2743200" cy="365125"/>
          </a:xfrm>
          <a:prstGeom prst="rect">
            <a:avLst/>
          </a:prstGeom>
        </p:spPr>
        <p:txBody>
          <a:bodyPr/>
          <a:lstStyle>
            <a:lvl1pPr>
              <a:defRPr sz="1000">
                <a:latin typeface="Muli" pitchFamily="2" charset="77"/>
              </a:defRPr>
            </a:lvl1pPr>
          </a:lstStyle>
          <a:p>
            <a:fld id="{38BED5E8-9089-174C-BF11-B7DF163EB547}" type="datetime1">
              <a:t>24/06/2021</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528A25B-B3ED-E542-825D-E47ADBA26C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2" name="Holder 2"/>
          <p:cNvSpPr>
            <a:spLocks noGrp="1"/>
          </p:cNvSpPr>
          <p:nvPr>
            <p:ph type="title"/>
          </p:nvPr>
        </p:nvSpPr>
        <p:spPr>
          <a:xfrm>
            <a:off x="457200" y="533400"/>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14" name="Segnaposto data 3">
            <a:extLst>
              <a:ext uri="{FF2B5EF4-FFF2-40B4-BE49-F238E27FC236}">
                <a16:creationId xmlns:a16="http://schemas.microsoft.com/office/drawing/2014/main" id="{2E85EB29-7773-EA41-86EF-AB27DEA49438}"/>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99831E0E-B4B9-804C-B32F-14C6EC15B13E}" type="datetime1">
              <a:t>24/06/2021</a:t>
            </a:fld>
            <a:endParaRPr lang="it-IT"/>
          </a:p>
        </p:txBody>
      </p:sp>
      <p:sp>
        <p:nvSpPr>
          <p:cNvPr id="15" name="Segnaposto numero diapositiva 16">
            <a:extLst>
              <a:ext uri="{FF2B5EF4-FFF2-40B4-BE49-F238E27FC236}">
                <a16:creationId xmlns:a16="http://schemas.microsoft.com/office/drawing/2014/main" id="{7D97418D-D037-F84F-BA6E-B7EF0EFCB541}"/>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528A25B-B3ED-E542-825D-E47ADBA26C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15" name="Segnaposto data 3">
            <a:extLst>
              <a:ext uri="{FF2B5EF4-FFF2-40B4-BE49-F238E27FC236}">
                <a16:creationId xmlns:a16="http://schemas.microsoft.com/office/drawing/2014/main" id="{471999AC-979D-ED49-902A-8F01B0F4E63B}"/>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2805CA99-DB71-1E43-AE65-640926A8E210}" type="datetime1">
              <a:t>24/06/2021</a:t>
            </a:fld>
            <a:endParaRPr lang="it-IT"/>
          </a:p>
        </p:txBody>
      </p:sp>
      <p:sp>
        <p:nvSpPr>
          <p:cNvPr id="16" name="Segnaposto numero diapositiva 16">
            <a:extLst>
              <a:ext uri="{FF2B5EF4-FFF2-40B4-BE49-F238E27FC236}">
                <a16:creationId xmlns:a16="http://schemas.microsoft.com/office/drawing/2014/main" id="{3F14C0E4-6232-D542-BA79-E689284628BD}"/>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556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9" name="Segnaposto data 3">
            <a:extLst>
              <a:ext uri="{FF2B5EF4-FFF2-40B4-BE49-F238E27FC236}">
                <a16:creationId xmlns:a16="http://schemas.microsoft.com/office/drawing/2014/main" id="{380D4A8A-2D9C-8E40-8A5E-CE0E53191A2D}"/>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B5162847-88AC-BC49-B42C-068C475CD287}" type="datetime1">
              <a:t>24/06/2021</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3DA76E71-90F4-594C-8F95-9C1B8B8402A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350" y="5867400"/>
            <a:ext cx="12179300" cy="990600"/>
          </a:xfrm>
          <a:prstGeom prst="rect">
            <a:avLst/>
          </a:prstGeom>
        </p:spPr>
      </p:pic>
      <p:sp>
        <p:nvSpPr>
          <p:cNvPr id="16" name="Segnaposto data 3">
            <a:extLst>
              <a:ext uri="{FF2B5EF4-FFF2-40B4-BE49-F238E27FC236}">
                <a16:creationId xmlns:a16="http://schemas.microsoft.com/office/drawing/2014/main" id="{D5072787-58E8-A44E-8753-E474F5E48386}"/>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C50C29C9-981D-204A-8B2E-A989B168FDE9}" type="datetime1">
              <a:t>24/06/2021</a:t>
            </a:fld>
            <a:endParaRPr lang="it-IT"/>
          </a:p>
        </p:txBody>
      </p:sp>
      <p:sp>
        <p:nvSpPr>
          <p:cNvPr id="2" name="Holder 2"/>
          <p:cNvSpPr>
            <a:spLocks noGrp="1"/>
          </p:cNvSpPr>
          <p:nvPr>
            <p:ph type="title"/>
          </p:nvPr>
        </p:nvSpPr>
        <p:spPr>
          <a:xfrm>
            <a:off x="464635" y="527964"/>
            <a:ext cx="7310043" cy="446276"/>
          </a:xfrm>
          <a:prstGeom prst="rect">
            <a:avLst/>
          </a:prstGeom>
        </p:spPr>
        <p:txBody>
          <a:bodyPr wrap="square" lIns="0" tIns="0" rIns="0" bIns="0">
            <a:spAutoFit/>
          </a:bodyPr>
          <a:lstStyle>
            <a:lvl1pPr>
              <a:defRPr sz="2900" b="1" i="0">
                <a:solidFill>
                  <a:srgbClr val="4C4D4F"/>
                </a:solidFill>
                <a:latin typeface="Arial"/>
                <a:cs typeface="Arial"/>
              </a:defRPr>
            </a:lvl1pPr>
          </a:lstStyle>
          <a:p>
            <a:endParaRPr/>
          </a:p>
        </p:txBody>
      </p:sp>
      <p:sp>
        <p:nvSpPr>
          <p:cNvPr id="3" name="Holder 3"/>
          <p:cNvSpPr>
            <a:spLocks noGrp="1"/>
          </p:cNvSpPr>
          <p:nvPr>
            <p:ph type="body" idx="1"/>
          </p:nvPr>
        </p:nvSpPr>
        <p:spPr>
          <a:xfrm>
            <a:off x="464635" y="1194561"/>
            <a:ext cx="10130713" cy="369332"/>
          </a:xfrm>
          <a:prstGeom prst="rect">
            <a:avLst/>
          </a:prstGeom>
        </p:spPr>
        <p:txBody>
          <a:bodyPr wrap="square" lIns="0" tIns="0" rIns="0" bIns="0">
            <a:spAutoFit/>
          </a:bodyPr>
          <a:lstStyle>
            <a:lvl1pPr>
              <a:defRPr sz="2400" b="1" i="0">
                <a:solidFill>
                  <a:srgbClr val="4C4D4F"/>
                </a:solidFill>
                <a:latin typeface="Arial"/>
                <a:cs typeface="Arial"/>
              </a:defRPr>
            </a:lvl1pPr>
          </a:lstStyle>
          <a:p>
            <a:endParaRPr/>
          </a:p>
        </p:txBody>
      </p:sp>
      <p:sp>
        <p:nvSpPr>
          <p:cNvPr id="13" name="Segnaposto numero diapositiva 16">
            <a:extLst>
              <a:ext uri="{FF2B5EF4-FFF2-40B4-BE49-F238E27FC236}">
                <a16:creationId xmlns:a16="http://schemas.microsoft.com/office/drawing/2014/main" id="{AB7B06D6-260D-8048-8C9A-352F4826FF65}"/>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5" r:id="rId6"/>
  </p:sldLayoutIdLst>
  <p:hf sldNum="0" hdr="0" ftr="0" dt="0"/>
  <p:txStyles>
    <p:titleStyle>
      <a:lvl1pPr>
        <a:defRPr>
          <a:latin typeface="Muli" pitchFamily="2" charset="77"/>
          <a:ea typeface="+mj-ea"/>
          <a:cs typeface="+mj-cs"/>
        </a:defRPr>
      </a:lvl1pPr>
    </p:titleStyle>
    <p:bodyStyle>
      <a:lvl1pPr marL="0">
        <a:defRPr>
          <a:latin typeface="Muli" pitchFamily="2" charset="77"/>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f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 name="Immagine 48">
            <a:extLst>
              <a:ext uri="{FF2B5EF4-FFF2-40B4-BE49-F238E27FC236}">
                <a16:creationId xmlns:a16="http://schemas.microsoft.com/office/drawing/2014/main" id="{1EB0BE17-4406-2547-BD41-BBF8482A0E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object 15"/>
          <p:cNvSpPr txBox="1">
            <a:spLocks noGrp="1"/>
          </p:cNvSpPr>
          <p:nvPr>
            <p:ph type="title"/>
          </p:nvPr>
        </p:nvSpPr>
        <p:spPr>
          <a:xfrm>
            <a:off x="1715096" y="2875508"/>
            <a:ext cx="8343304" cy="550792"/>
          </a:xfrm>
          <a:prstGeom prst="rect">
            <a:avLst/>
          </a:prstGeom>
        </p:spPr>
        <p:txBody>
          <a:bodyPr vert="horz" wrap="square" lIns="0" tIns="12065" rIns="0" bIns="0" rtlCol="0">
            <a:spAutoFit/>
          </a:bodyPr>
          <a:lstStyle/>
          <a:p>
            <a:pPr marR="5080">
              <a:lnSpc>
                <a:spcPct val="100299"/>
              </a:lnSpc>
            </a:pPr>
            <a:r>
              <a:rPr lang="en-US" sz="3500" kern="1200" spc="90" dirty="0"/>
              <a:t>Review of Sustainability (WP7)</a:t>
            </a:r>
            <a:endParaRPr sz="3500" kern="1200" dirty="0">
              <a:latin typeface="Muli" pitchFamily="2" charset="77"/>
            </a:endParaRPr>
          </a:p>
        </p:txBody>
      </p:sp>
      <p:sp>
        <p:nvSpPr>
          <p:cNvPr id="16" name="object 16"/>
          <p:cNvSpPr txBox="1"/>
          <p:nvPr/>
        </p:nvSpPr>
        <p:spPr>
          <a:xfrm>
            <a:off x="1715096" y="4219478"/>
            <a:ext cx="9333904" cy="1165704"/>
          </a:xfrm>
          <a:prstGeom prst="rect">
            <a:avLst/>
          </a:prstGeom>
        </p:spPr>
        <p:txBody>
          <a:bodyPr vert="horz" wrap="square" lIns="0" tIns="87630" rIns="0" bIns="0" rtlCol="0">
            <a:spAutoFit/>
          </a:bodyPr>
          <a:lstStyle/>
          <a:p>
            <a:pPr>
              <a:lnSpc>
                <a:spcPct val="100000"/>
              </a:lnSpc>
              <a:spcBef>
                <a:spcPts val="690"/>
              </a:spcBef>
            </a:pPr>
            <a:r>
              <a:rPr lang="en-US" sz="2000" b="1" spc="50">
                <a:solidFill>
                  <a:srgbClr val="4C4D4F"/>
                </a:solidFill>
                <a:latin typeface="Muli" pitchFamily="2" charset="77"/>
                <a:cs typeface="Arial"/>
              </a:rPr>
              <a:t>23 </a:t>
            </a:r>
            <a:r>
              <a:rPr lang="en-US" sz="2000" b="1" spc="50" dirty="0">
                <a:solidFill>
                  <a:srgbClr val="4C4D4F"/>
                </a:solidFill>
                <a:latin typeface="Muli" pitchFamily="2" charset="77"/>
                <a:cs typeface="Arial"/>
              </a:rPr>
              <a:t>June</a:t>
            </a:r>
            <a:r>
              <a:rPr sz="2000" b="1" spc="-60" dirty="0">
                <a:solidFill>
                  <a:srgbClr val="4C4D4F"/>
                </a:solidFill>
                <a:latin typeface="Muli" pitchFamily="2" charset="77"/>
                <a:cs typeface="Arial"/>
              </a:rPr>
              <a:t> </a:t>
            </a:r>
            <a:r>
              <a:rPr lang="en-US" sz="2000" b="1" spc="90" dirty="0">
                <a:solidFill>
                  <a:srgbClr val="4C4D4F"/>
                </a:solidFill>
                <a:latin typeface="Muli" pitchFamily="2" charset="77"/>
                <a:cs typeface="Arial"/>
              </a:rPr>
              <a:t>2021</a:t>
            </a:r>
            <a:endParaRPr sz="2000" dirty="0">
              <a:latin typeface="Muli" pitchFamily="2" charset="77"/>
              <a:cs typeface="Arial"/>
            </a:endParaRPr>
          </a:p>
          <a:p>
            <a:pPr>
              <a:lnSpc>
                <a:spcPct val="100000"/>
              </a:lnSpc>
              <a:spcBef>
                <a:spcPts val="590"/>
              </a:spcBef>
            </a:pPr>
            <a:r>
              <a:rPr sz="2000" b="1" spc="-5" dirty="0">
                <a:solidFill>
                  <a:srgbClr val="4C4D4F"/>
                </a:solidFill>
                <a:latin typeface="Muli" pitchFamily="2" charset="77"/>
                <a:cs typeface="Arial"/>
              </a:rPr>
              <a:t>Author</a:t>
            </a:r>
            <a:r>
              <a:rPr lang="en-US" sz="2000" b="1" spc="-5" dirty="0">
                <a:solidFill>
                  <a:srgbClr val="4C4D4F"/>
                </a:solidFill>
                <a:latin typeface="Muli" pitchFamily="2" charset="77"/>
                <a:cs typeface="Arial"/>
              </a:rPr>
              <a:t>s</a:t>
            </a:r>
            <a:r>
              <a:rPr sz="2000" b="1" spc="-5" dirty="0">
                <a:solidFill>
                  <a:srgbClr val="4C4D4F"/>
                </a:solidFill>
                <a:latin typeface="Muli" pitchFamily="2" charset="77"/>
                <a:cs typeface="Arial"/>
              </a:rPr>
              <a:t>: </a:t>
            </a:r>
            <a:r>
              <a:rPr lang="en-US" sz="2000" b="1" spc="25" dirty="0">
                <a:solidFill>
                  <a:srgbClr val="4C4D4F"/>
                </a:solidFill>
                <a:latin typeface="Muli" pitchFamily="2" charset="77"/>
                <a:cs typeface="Arial"/>
              </a:rPr>
              <a:t>Andy </a:t>
            </a:r>
            <a:r>
              <a:rPr lang="en-US" sz="2000" b="1" spc="25" dirty="0" err="1">
                <a:solidFill>
                  <a:srgbClr val="4C4D4F"/>
                </a:solidFill>
                <a:latin typeface="Muli" pitchFamily="2" charset="77"/>
                <a:cs typeface="Arial"/>
              </a:rPr>
              <a:t>Götz</a:t>
            </a:r>
            <a:r>
              <a:rPr lang="en-US" sz="2000" b="1" spc="25" dirty="0">
                <a:solidFill>
                  <a:srgbClr val="4C4D4F"/>
                </a:solidFill>
                <a:latin typeface="Muli" pitchFamily="2" charset="77"/>
                <a:cs typeface="Arial"/>
              </a:rPr>
              <a:t> (coordinator)+ </a:t>
            </a:r>
            <a:r>
              <a:rPr lang="en-US" sz="2000" b="1" spc="25" dirty="0" err="1">
                <a:solidFill>
                  <a:srgbClr val="4C4D4F"/>
                </a:solidFill>
                <a:latin typeface="Muli" pitchFamily="2" charset="77"/>
                <a:cs typeface="Arial"/>
              </a:rPr>
              <a:t>Ornela</a:t>
            </a:r>
            <a:r>
              <a:rPr lang="en-US" sz="2000" b="1" spc="25" dirty="0">
                <a:solidFill>
                  <a:srgbClr val="4C4D4F"/>
                </a:solidFill>
                <a:latin typeface="Muli" pitchFamily="2" charset="77"/>
                <a:cs typeface="Arial"/>
              </a:rPr>
              <a:t> </a:t>
            </a:r>
            <a:r>
              <a:rPr lang="en-US" sz="2000" b="1" spc="25" dirty="0" err="1">
                <a:solidFill>
                  <a:srgbClr val="4C4D4F"/>
                </a:solidFill>
                <a:latin typeface="Muli" pitchFamily="2" charset="77"/>
                <a:cs typeface="Arial"/>
              </a:rPr>
              <a:t>Degiacomo</a:t>
            </a:r>
            <a:r>
              <a:rPr lang="en-US" sz="2000" b="1" spc="25" dirty="0">
                <a:solidFill>
                  <a:srgbClr val="4C4D4F"/>
                </a:solidFill>
                <a:latin typeface="Muli" pitchFamily="2" charset="77"/>
                <a:cs typeface="Arial"/>
              </a:rPr>
              <a:t> (WP7 leader)</a:t>
            </a:r>
          </a:p>
          <a:p>
            <a:pPr>
              <a:lnSpc>
                <a:spcPct val="100000"/>
              </a:lnSpc>
              <a:spcBef>
                <a:spcPts val="590"/>
              </a:spcBef>
            </a:pPr>
            <a:r>
              <a:rPr lang="en-US" sz="2000" b="1" spc="25" dirty="0">
                <a:solidFill>
                  <a:srgbClr val="4C4D4F"/>
                </a:solidFill>
                <a:latin typeface="Muli" pitchFamily="2" charset="77"/>
                <a:cs typeface="Arial"/>
              </a:rPr>
              <a:t>Place: </a:t>
            </a:r>
            <a:r>
              <a:rPr lang="en-US" sz="2000" b="1" spc="25" dirty="0" err="1">
                <a:solidFill>
                  <a:srgbClr val="4C4D4F"/>
                </a:solidFill>
                <a:latin typeface="Muli" pitchFamily="2" charset="77"/>
                <a:cs typeface="Arial"/>
              </a:rPr>
              <a:t>PaNOSC</a:t>
            </a:r>
            <a:r>
              <a:rPr lang="en-US" sz="2000" b="1" spc="25" dirty="0">
                <a:solidFill>
                  <a:srgbClr val="4C4D4F"/>
                </a:solidFill>
                <a:latin typeface="Muli" pitchFamily="2" charset="77"/>
                <a:cs typeface="Arial"/>
              </a:rPr>
              <a:t> Project Management Committee zoom meeting</a:t>
            </a:r>
            <a:endParaRPr sz="2000" dirty="0">
              <a:latin typeface="Muli" pitchFamily="2" charset="77"/>
              <a:cs typeface="Arial"/>
            </a:endParaRPr>
          </a:p>
        </p:txBody>
      </p:sp>
      <p:sp>
        <p:nvSpPr>
          <p:cNvPr id="17" name="object 17"/>
          <p:cNvSpPr txBox="1"/>
          <p:nvPr/>
        </p:nvSpPr>
        <p:spPr>
          <a:xfrm>
            <a:off x="2332113" y="6340712"/>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solidFill>
                  <a:srgbClr val="FFFFFF"/>
                </a:solidFill>
                <a:latin typeface="Muli" pitchFamily="2" charset="77"/>
                <a:cs typeface="Arial"/>
              </a:rPr>
              <a:t>This</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project</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has</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received</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funding</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from</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the</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European</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Union’s</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Horizon</a:t>
            </a:r>
            <a:r>
              <a:rPr sz="750" spc="-10" dirty="0">
                <a:solidFill>
                  <a:srgbClr val="FFFFFF"/>
                </a:solidFill>
                <a:latin typeface="Muli" pitchFamily="2" charset="77"/>
                <a:cs typeface="Arial"/>
              </a:rPr>
              <a:t> </a:t>
            </a:r>
            <a:r>
              <a:rPr sz="750" spc="30" dirty="0">
                <a:solidFill>
                  <a:srgbClr val="FFFFFF"/>
                </a:solidFill>
                <a:latin typeface="Muli" pitchFamily="2" charset="77"/>
                <a:cs typeface="Arial"/>
              </a:rPr>
              <a:t>2020</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research</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and</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innovation</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programme</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under</a:t>
            </a:r>
            <a:r>
              <a:rPr sz="750" spc="-10" dirty="0">
                <a:solidFill>
                  <a:srgbClr val="FFFFFF"/>
                </a:solidFill>
                <a:latin typeface="Muli" pitchFamily="2" charset="77"/>
                <a:cs typeface="Arial"/>
              </a:rPr>
              <a:t> </a:t>
            </a:r>
            <a:r>
              <a:rPr sz="750" spc="30" dirty="0">
                <a:solidFill>
                  <a:srgbClr val="FFFFFF"/>
                </a:solidFill>
                <a:latin typeface="Muli" pitchFamily="2" charset="77"/>
                <a:cs typeface="Arial"/>
              </a:rPr>
              <a:t>grant</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agreement</a:t>
            </a:r>
            <a:r>
              <a:rPr sz="750" spc="-10" dirty="0">
                <a:solidFill>
                  <a:srgbClr val="FFFFFF"/>
                </a:solidFill>
                <a:latin typeface="Muli" pitchFamily="2" charset="77"/>
                <a:cs typeface="Arial"/>
              </a:rPr>
              <a:t> No. </a:t>
            </a:r>
            <a:r>
              <a:rPr sz="750" spc="30" dirty="0">
                <a:solidFill>
                  <a:srgbClr val="FFFFFF"/>
                </a:solidFill>
                <a:latin typeface="Muli" pitchFamily="2" charset="77"/>
                <a:cs typeface="Arial"/>
              </a:rPr>
              <a:t>823852</a:t>
            </a:r>
            <a:endParaRPr sz="750" dirty="0">
              <a:latin typeface="Muli" pitchFamily="2" charset="77"/>
              <a:cs typeface="Arial"/>
            </a:endParaRPr>
          </a:p>
        </p:txBody>
      </p:sp>
      <p:grpSp>
        <p:nvGrpSpPr>
          <p:cNvPr id="5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8"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9"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1"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23"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5"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pic>
        <p:nvPicPr>
          <p:cNvPr id="3" name="Immagine 2">
            <a:extLst>
              <a:ext uri="{FF2B5EF4-FFF2-40B4-BE49-F238E27FC236}">
                <a16:creationId xmlns:a16="http://schemas.microsoft.com/office/drawing/2014/main" id="{59ED750F-C77A-F24E-8961-FB46DDD5A1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 y="762000"/>
            <a:ext cx="2743200" cy="13037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123843" y="146985"/>
            <a:ext cx="1430713" cy="369332"/>
          </a:xfrm>
          <a:prstGeom prst="rect">
            <a:avLst/>
          </a:prstGeom>
          <a:noFill/>
        </p:spPr>
        <p:txBody>
          <a:bodyPr wrap="none" rtlCol="0">
            <a:spAutoFit/>
          </a:bodyPr>
          <a:lstStyle/>
          <a:p>
            <a:r>
              <a:rPr lang="en-US" dirty="0"/>
              <a:t>May       2021</a:t>
            </a:r>
          </a:p>
        </p:txBody>
      </p:sp>
      <p:pic>
        <p:nvPicPr>
          <p:cNvPr id="8" name="Picture 7"/>
          <p:cNvPicPr/>
          <p:nvPr/>
        </p:nvPicPr>
        <p:blipFill>
          <a:blip r:embed="rId2"/>
          <a:stretch>
            <a:fillRect/>
          </a:stretch>
        </p:blipFill>
        <p:spPr>
          <a:xfrm>
            <a:off x="458764" y="950177"/>
            <a:ext cx="11428435" cy="5831623"/>
          </a:xfrm>
          <a:prstGeom prst="rect">
            <a:avLst/>
          </a:prstGeom>
        </p:spPr>
      </p:pic>
      <p:sp>
        <p:nvSpPr>
          <p:cNvPr id="6" name="Down Arrow 5"/>
          <p:cNvSpPr/>
          <p:nvPr/>
        </p:nvSpPr>
        <p:spPr>
          <a:xfrm>
            <a:off x="8686800" y="146985"/>
            <a:ext cx="152400" cy="9144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457200" y="228600"/>
            <a:ext cx="10668000"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pPr algn="l"/>
            <a:r>
              <a:rPr lang="en-US" sz="4000" kern="0" dirty="0" err="1">
                <a:solidFill>
                  <a:srgbClr val="A34773"/>
                </a:solidFill>
              </a:rPr>
              <a:t>PaNOSC</a:t>
            </a:r>
            <a:r>
              <a:rPr lang="en-US" sz="4000" kern="0" dirty="0">
                <a:solidFill>
                  <a:srgbClr val="A34773"/>
                </a:solidFill>
              </a:rPr>
              <a:t> Milestones</a:t>
            </a:r>
          </a:p>
        </p:txBody>
      </p:sp>
      <p:sp>
        <p:nvSpPr>
          <p:cNvPr id="10" name="Oval 9">
            <a:extLst>
              <a:ext uri="{FF2B5EF4-FFF2-40B4-BE49-F238E27FC236}">
                <a16:creationId xmlns:a16="http://schemas.microsoft.com/office/drawing/2014/main" id="{C26BFA9F-6962-47C4-B986-CBEF2A44029B}"/>
              </a:ext>
            </a:extLst>
          </p:cNvPr>
          <p:cNvSpPr/>
          <p:nvPr/>
        </p:nvSpPr>
        <p:spPr>
          <a:xfrm>
            <a:off x="11199836" y="4953000"/>
            <a:ext cx="1066800" cy="1082862"/>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191021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a:xfrm>
            <a:off x="457200" y="228600"/>
            <a:ext cx="10668000"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pPr algn="l"/>
            <a:r>
              <a:rPr lang="en-US" sz="4000" kern="0" dirty="0" err="1">
                <a:solidFill>
                  <a:srgbClr val="A34773"/>
                </a:solidFill>
              </a:rPr>
              <a:t>PaNOSC</a:t>
            </a:r>
            <a:r>
              <a:rPr lang="en-US" sz="4000" kern="0" dirty="0">
                <a:solidFill>
                  <a:srgbClr val="A34773"/>
                </a:solidFill>
              </a:rPr>
              <a:t> WP7 Tasks</a:t>
            </a:r>
          </a:p>
        </p:txBody>
      </p:sp>
      <p:sp>
        <p:nvSpPr>
          <p:cNvPr id="2" name="Rectangle 1">
            <a:extLst>
              <a:ext uri="{FF2B5EF4-FFF2-40B4-BE49-F238E27FC236}">
                <a16:creationId xmlns:a16="http://schemas.microsoft.com/office/drawing/2014/main" id="{61794FC7-C79A-4F6B-8E83-5458102B7854}"/>
              </a:ext>
            </a:extLst>
          </p:cNvPr>
          <p:cNvSpPr/>
          <p:nvPr/>
        </p:nvSpPr>
        <p:spPr>
          <a:xfrm>
            <a:off x="152400" y="1143000"/>
            <a:ext cx="12039600" cy="4524315"/>
          </a:xfrm>
          <a:prstGeom prst="rect">
            <a:avLst/>
          </a:prstGeom>
        </p:spPr>
        <p:txBody>
          <a:bodyPr wrap="square">
            <a:spAutoFit/>
          </a:bodyPr>
          <a:lstStyle/>
          <a:p>
            <a:pPr>
              <a:spcAft>
                <a:spcPts val="0"/>
              </a:spcAft>
            </a:pPr>
            <a:r>
              <a:rPr lang="en-GB" sz="3200" b="1" dirty="0">
                <a:latin typeface="Muli"/>
                <a:ea typeface="Times New Roman" panose="02020603050405020304" pitchFamily="18" charset="0"/>
              </a:rPr>
              <a:t>T7.1</a:t>
            </a:r>
            <a:r>
              <a:rPr lang="en-GB" sz="3200" dirty="0">
                <a:latin typeface="Muli"/>
                <a:ea typeface="Times New Roman" panose="02020603050405020304" pitchFamily="18" charset="0"/>
              </a:rPr>
              <a:t> </a:t>
            </a:r>
            <a:r>
              <a:rPr lang="en-US" sz="3200" b="1" dirty="0">
                <a:solidFill>
                  <a:srgbClr val="00B050"/>
                </a:solidFill>
                <a:latin typeface="Muli"/>
                <a:ea typeface="Times New Roman" panose="02020603050405020304" pitchFamily="18" charset="0"/>
              </a:rPr>
              <a:t>Task 7.1 Stakeholders for the </a:t>
            </a:r>
            <a:r>
              <a:rPr lang="en-US" sz="3200" b="1" dirty="0" err="1">
                <a:solidFill>
                  <a:srgbClr val="00B050"/>
                </a:solidFill>
                <a:latin typeface="Muli"/>
                <a:ea typeface="Times New Roman" panose="02020603050405020304" pitchFamily="18" charset="0"/>
              </a:rPr>
              <a:t>PaN</a:t>
            </a:r>
            <a:r>
              <a:rPr lang="en-US" sz="3200" b="1" dirty="0">
                <a:solidFill>
                  <a:srgbClr val="00B050"/>
                </a:solidFill>
                <a:latin typeface="Muli"/>
                <a:ea typeface="Times New Roman" panose="02020603050405020304" pitchFamily="18" charset="0"/>
              </a:rPr>
              <a:t> community EOSC (M1-M48)</a:t>
            </a:r>
            <a:r>
              <a:rPr lang="en-GB" sz="3200" dirty="0">
                <a:latin typeface="Muli"/>
                <a:ea typeface="Times New Roman" panose="02020603050405020304" pitchFamily="18" charset="0"/>
              </a:rPr>
              <a:t/>
            </a:r>
            <a:br>
              <a:rPr lang="en-GB" sz="3200" dirty="0">
                <a:latin typeface="Muli"/>
                <a:ea typeface="Times New Roman" panose="02020603050405020304" pitchFamily="18" charset="0"/>
              </a:rPr>
            </a:br>
            <a:endParaRPr lang="en-GB" sz="3200" dirty="0">
              <a:latin typeface="Muli"/>
              <a:ea typeface="Times New Roman" panose="02020603050405020304" pitchFamily="18" charset="0"/>
            </a:endParaRPr>
          </a:p>
          <a:p>
            <a:pPr>
              <a:spcAft>
                <a:spcPts val="0"/>
              </a:spcAft>
            </a:pPr>
            <a:r>
              <a:rPr lang="en-GB" sz="3200" b="1" dirty="0">
                <a:latin typeface="Muli"/>
                <a:ea typeface="Times New Roman" panose="02020603050405020304" pitchFamily="18" charset="0"/>
              </a:rPr>
              <a:t>T7.2</a:t>
            </a:r>
            <a:r>
              <a:rPr lang="en-GB" sz="3200" dirty="0">
                <a:latin typeface="Muli"/>
                <a:ea typeface="Times New Roman" panose="02020603050405020304" pitchFamily="18" charset="0"/>
              </a:rPr>
              <a:t> </a:t>
            </a:r>
            <a:r>
              <a:rPr lang="en-US" sz="3200" b="1" dirty="0">
                <a:solidFill>
                  <a:srgbClr val="FF0000"/>
                </a:solidFill>
                <a:latin typeface="Muli"/>
                <a:ea typeface="Times New Roman" panose="02020603050405020304" pitchFamily="18" charset="0"/>
              </a:rPr>
              <a:t>Metrics and cost for the </a:t>
            </a:r>
            <a:r>
              <a:rPr lang="en-US" sz="3200" b="1" dirty="0" err="1">
                <a:solidFill>
                  <a:srgbClr val="FF0000"/>
                </a:solidFill>
                <a:latin typeface="Muli"/>
                <a:ea typeface="Times New Roman" panose="02020603050405020304" pitchFamily="18" charset="0"/>
              </a:rPr>
              <a:t>PaN</a:t>
            </a:r>
            <a:r>
              <a:rPr lang="en-US" sz="3200" b="1" dirty="0">
                <a:solidFill>
                  <a:srgbClr val="FF0000"/>
                </a:solidFill>
                <a:latin typeface="Muli"/>
                <a:ea typeface="Times New Roman" panose="02020603050405020304" pitchFamily="18" charset="0"/>
              </a:rPr>
              <a:t> community EOSC (M9-M36)</a:t>
            </a:r>
            <a:r>
              <a:rPr lang="en-GB" sz="3200" b="1" dirty="0">
                <a:solidFill>
                  <a:srgbClr val="FF0000"/>
                </a:solidFill>
                <a:latin typeface="Muli"/>
                <a:ea typeface="Times New Roman" panose="02020603050405020304" pitchFamily="18" charset="0"/>
              </a:rPr>
              <a:t> </a:t>
            </a:r>
            <a:r>
              <a:rPr lang="en-GB" sz="3200" dirty="0">
                <a:latin typeface="Muli"/>
                <a:ea typeface="Times New Roman" panose="02020603050405020304" pitchFamily="18" charset="0"/>
              </a:rPr>
              <a:t/>
            </a:r>
            <a:br>
              <a:rPr lang="en-GB" sz="3200" dirty="0">
                <a:latin typeface="Muli"/>
                <a:ea typeface="Times New Roman" panose="02020603050405020304" pitchFamily="18" charset="0"/>
              </a:rPr>
            </a:br>
            <a:endParaRPr lang="en-GB" sz="3200" dirty="0">
              <a:latin typeface="Muli"/>
              <a:ea typeface="Times New Roman" panose="02020603050405020304" pitchFamily="18" charset="0"/>
            </a:endParaRPr>
          </a:p>
          <a:p>
            <a:pPr>
              <a:spcAft>
                <a:spcPts val="0"/>
              </a:spcAft>
            </a:pPr>
            <a:r>
              <a:rPr lang="en-GB" sz="3200" b="1" dirty="0">
                <a:latin typeface="Muli"/>
                <a:ea typeface="Times New Roman" panose="02020603050405020304" pitchFamily="18" charset="0"/>
              </a:rPr>
              <a:t>T7.3</a:t>
            </a:r>
            <a:r>
              <a:rPr lang="en-GB" sz="3200" dirty="0">
                <a:latin typeface="Muli"/>
                <a:ea typeface="Times New Roman" panose="02020603050405020304" pitchFamily="18" charset="0"/>
              </a:rPr>
              <a:t> </a:t>
            </a:r>
            <a:r>
              <a:rPr lang="en-US" sz="3200" b="1" dirty="0">
                <a:solidFill>
                  <a:srgbClr val="FF0000"/>
                </a:solidFill>
                <a:latin typeface="Muli"/>
                <a:ea typeface="Times New Roman" panose="02020603050405020304" pitchFamily="18" charset="0"/>
              </a:rPr>
              <a:t>Business models for </a:t>
            </a:r>
            <a:r>
              <a:rPr lang="en-US" sz="3200" b="1" dirty="0" err="1">
                <a:solidFill>
                  <a:srgbClr val="FF0000"/>
                </a:solidFill>
                <a:latin typeface="Muli"/>
                <a:ea typeface="Times New Roman" panose="02020603050405020304" pitchFamily="18" charset="0"/>
              </a:rPr>
              <a:t>PaN</a:t>
            </a:r>
            <a:r>
              <a:rPr lang="en-US" sz="3200" b="1" dirty="0">
                <a:solidFill>
                  <a:srgbClr val="FF0000"/>
                </a:solidFill>
                <a:latin typeface="Muli"/>
                <a:ea typeface="Times New Roman" panose="02020603050405020304" pitchFamily="18" charset="0"/>
              </a:rPr>
              <a:t> EOSC (M13-M42)</a:t>
            </a:r>
            <a:r>
              <a:rPr lang="en-GB" sz="3200" dirty="0">
                <a:latin typeface="Muli"/>
                <a:ea typeface="Times New Roman" panose="02020603050405020304" pitchFamily="18" charset="0"/>
              </a:rPr>
              <a:t/>
            </a:r>
            <a:br>
              <a:rPr lang="en-GB" sz="3200" dirty="0">
                <a:latin typeface="Muli"/>
                <a:ea typeface="Times New Roman" panose="02020603050405020304" pitchFamily="18" charset="0"/>
              </a:rPr>
            </a:br>
            <a:endParaRPr lang="en-GB" sz="3200" dirty="0">
              <a:latin typeface="Muli"/>
              <a:ea typeface="Times New Roman" panose="02020603050405020304" pitchFamily="18" charset="0"/>
            </a:endParaRPr>
          </a:p>
          <a:p>
            <a:pPr>
              <a:spcAft>
                <a:spcPts val="0"/>
              </a:spcAft>
            </a:pPr>
            <a:r>
              <a:rPr lang="en-GB" sz="3200" b="1" dirty="0">
                <a:latin typeface="Muli"/>
                <a:ea typeface="Times New Roman" panose="02020603050405020304" pitchFamily="18" charset="0"/>
              </a:rPr>
              <a:t>T7.4 </a:t>
            </a:r>
            <a:r>
              <a:rPr lang="en-US" sz="3200" b="1" dirty="0">
                <a:solidFill>
                  <a:srgbClr val="FF0000"/>
                </a:solidFill>
                <a:latin typeface="Muli"/>
                <a:ea typeface="Times New Roman" panose="02020603050405020304" pitchFamily="18" charset="0"/>
              </a:rPr>
              <a:t>Sustainability plan for the </a:t>
            </a:r>
            <a:r>
              <a:rPr lang="en-US" sz="3200" b="1" dirty="0" err="1">
                <a:solidFill>
                  <a:srgbClr val="FF0000"/>
                </a:solidFill>
                <a:latin typeface="Muli"/>
                <a:ea typeface="Times New Roman" panose="02020603050405020304" pitchFamily="18" charset="0"/>
              </a:rPr>
              <a:t>PaN</a:t>
            </a:r>
            <a:r>
              <a:rPr lang="en-US" sz="3200" b="1" dirty="0">
                <a:solidFill>
                  <a:srgbClr val="FF0000"/>
                </a:solidFill>
                <a:latin typeface="Muli"/>
                <a:ea typeface="Times New Roman" panose="02020603050405020304" pitchFamily="18" charset="0"/>
              </a:rPr>
              <a:t> EOSC (M19-M48)</a:t>
            </a:r>
            <a:endParaRPr lang="en-GB" sz="3200" b="1" dirty="0">
              <a:solidFill>
                <a:srgbClr val="FF0000"/>
              </a:solidFill>
              <a:latin typeface="Muli"/>
            </a:endParaRPr>
          </a:p>
        </p:txBody>
      </p:sp>
    </p:spTree>
    <p:extLst>
      <p:ext uri="{BB962C8B-B14F-4D97-AF65-F5344CB8AC3E}">
        <p14:creationId xmlns:p14="http://schemas.microsoft.com/office/powerpoint/2010/main" val="13590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a:xfrm>
            <a:off x="457200" y="228600"/>
            <a:ext cx="10668000"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pPr algn="l"/>
            <a:r>
              <a:rPr lang="en-US" sz="4000" kern="0" dirty="0" err="1">
                <a:solidFill>
                  <a:srgbClr val="A34773"/>
                </a:solidFill>
              </a:rPr>
              <a:t>PaNOSC</a:t>
            </a:r>
            <a:r>
              <a:rPr lang="en-US" sz="4000" kern="0" dirty="0">
                <a:solidFill>
                  <a:srgbClr val="A34773"/>
                </a:solidFill>
              </a:rPr>
              <a:t> WP7 Deliverables</a:t>
            </a:r>
          </a:p>
        </p:txBody>
      </p:sp>
      <p:sp>
        <p:nvSpPr>
          <p:cNvPr id="2" name="Rectangle 1">
            <a:extLst>
              <a:ext uri="{FF2B5EF4-FFF2-40B4-BE49-F238E27FC236}">
                <a16:creationId xmlns:a16="http://schemas.microsoft.com/office/drawing/2014/main" id="{61794FC7-C79A-4F6B-8E83-5458102B7854}"/>
              </a:ext>
            </a:extLst>
          </p:cNvPr>
          <p:cNvSpPr/>
          <p:nvPr/>
        </p:nvSpPr>
        <p:spPr>
          <a:xfrm>
            <a:off x="152400" y="1143000"/>
            <a:ext cx="12039600" cy="5509200"/>
          </a:xfrm>
          <a:prstGeom prst="rect">
            <a:avLst/>
          </a:prstGeom>
        </p:spPr>
        <p:txBody>
          <a:bodyPr wrap="square">
            <a:spAutoFit/>
          </a:bodyPr>
          <a:lstStyle/>
          <a:p>
            <a:pPr>
              <a:spcAft>
                <a:spcPts val="0"/>
              </a:spcAft>
            </a:pPr>
            <a:r>
              <a:rPr lang="en-GB" sz="3200" b="1" dirty="0">
                <a:latin typeface="Muli"/>
                <a:ea typeface="Times New Roman" panose="02020603050405020304" pitchFamily="18" charset="0"/>
              </a:rPr>
              <a:t>D7.1</a:t>
            </a:r>
            <a:r>
              <a:rPr lang="en-GB" sz="3200" dirty="0">
                <a:latin typeface="Muli"/>
                <a:ea typeface="Times New Roman" panose="02020603050405020304" pitchFamily="18" charset="0"/>
              </a:rPr>
              <a:t> </a:t>
            </a:r>
            <a:r>
              <a:rPr lang="en-US" sz="3200" b="1" dirty="0">
                <a:solidFill>
                  <a:schemeClr val="accent6"/>
                </a:solidFill>
                <a:latin typeface="Muli"/>
                <a:ea typeface="Times New Roman" panose="02020603050405020304" pitchFamily="18" charset="0"/>
              </a:rPr>
              <a:t>Photon and Neutron EOSC Stakeholder Feedbacks </a:t>
            </a:r>
            <a:r>
              <a:rPr lang="en-GB" sz="3200" b="1" dirty="0">
                <a:solidFill>
                  <a:schemeClr val="accent6"/>
                </a:solidFill>
                <a:latin typeface="Muli"/>
                <a:ea typeface="Times New Roman" panose="02020603050405020304" pitchFamily="18" charset="0"/>
              </a:rPr>
              <a:t>(M18, R, PU, CERIC-ERIC) </a:t>
            </a:r>
            <a:r>
              <a:rPr lang="en-GB" sz="3200" dirty="0">
                <a:latin typeface="Muli"/>
                <a:ea typeface="Times New Roman" panose="02020603050405020304" pitchFamily="18" charset="0"/>
              </a:rPr>
              <a:t/>
            </a:r>
            <a:br>
              <a:rPr lang="en-GB" sz="3200" dirty="0">
                <a:latin typeface="Muli"/>
                <a:ea typeface="Times New Roman" panose="02020603050405020304" pitchFamily="18" charset="0"/>
              </a:rPr>
            </a:br>
            <a:endParaRPr lang="en-GB" sz="3200" dirty="0">
              <a:latin typeface="Muli"/>
              <a:ea typeface="Times New Roman" panose="02020603050405020304" pitchFamily="18" charset="0"/>
            </a:endParaRPr>
          </a:p>
          <a:p>
            <a:pPr>
              <a:spcAft>
                <a:spcPts val="0"/>
              </a:spcAft>
            </a:pPr>
            <a:r>
              <a:rPr lang="en-GB" sz="3200" b="1" dirty="0">
                <a:latin typeface="Muli"/>
                <a:ea typeface="Times New Roman" panose="02020603050405020304" pitchFamily="18" charset="0"/>
              </a:rPr>
              <a:t>D7.2</a:t>
            </a:r>
            <a:r>
              <a:rPr lang="en-GB" sz="3200" dirty="0">
                <a:latin typeface="Muli"/>
                <a:ea typeface="Times New Roman" panose="02020603050405020304" pitchFamily="18" charset="0"/>
              </a:rPr>
              <a:t> </a:t>
            </a:r>
            <a:r>
              <a:rPr lang="en-US" sz="3200" b="1" dirty="0" err="1">
                <a:solidFill>
                  <a:srgbClr val="FF0000"/>
                </a:solidFill>
                <a:latin typeface="Muli"/>
                <a:ea typeface="Times New Roman" panose="02020603050405020304" pitchFamily="18" charset="0"/>
              </a:rPr>
              <a:t>PaN</a:t>
            </a:r>
            <a:r>
              <a:rPr lang="en-US" sz="3200" b="1" dirty="0">
                <a:solidFill>
                  <a:srgbClr val="FF0000"/>
                </a:solidFill>
                <a:latin typeface="Muli"/>
                <a:ea typeface="Times New Roman" panose="02020603050405020304" pitchFamily="18" charset="0"/>
              </a:rPr>
              <a:t> EOSC metrics and costs model </a:t>
            </a:r>
            <a:r>
              <a:rPr lang="en-GB" sz="3200" b="1" dirty="0">
                <a:solidFill>
                  <a:srgbClr val="FF0000"/>
                </a:solidFill>
                <a:latin typeface="Muli"/>
                <a:ea typeface="Times New Roman" panose="02020603050405020304" pitchFamily="18" charset="0"/>
              </a:rPr>
              <a:t>(M36, R, PU, CERIC-ERIC) </a:t>
            </a:r>
            <a:r>
              <a:rPr lang="en-GB" sz="3200" dirty="0">
                <a:latin typeface="Muli"/>
                <a:ea typeface="Times New Roman" panose="02020603050405020304" pitchFamily="18" charset="0"/>
              </a:rPr>
              <a:t/>
            </a:r>
            <a:br>
              <a:rPr lang="en-GB" sz="3200" dirty="0">
                <a:latin typeface="Muli"/>
                <a:ea typeface="Times New Roman" panose="02020603050405020304" pitchFamily="18" charset="0"/>
              </a:rPr>
            </a:br>
            <a:endParaRPr lang="en-GB" sz="3200" dirty="0">
              <a:latin typeface="Muli"/>
              <a:ea typeface="Times New Roman" panose="02020603050405020304" pitchFamily="18" charset="0"/>
            </a:endParaRPr>
          </a:p>
          <a:p>
            <a:pPr>
              <a:spcAft>
                <a:spcPts val="0"/>
              </a:spcAft>
            </a:pPr>
            <a:r>
              <a:rPr lang="en-GB" sz="3200" b="1" dirty="0">
                <a:latin typeface="Muli"/>
                <a:ea typeface="Times New Roman" panose="02020603050405020304" pitchFamily="18" charset="0"/>
              </a:rPr>
              <a:t>D7.3</a:t>
            </a:r>
            <a:r>
              <a:rPr lang="en-GB" sz="3200" dirty="0">
                <a:latin typeface="Muli"/>
                <a:ea typeface="Times New Roman" panose="02020603050405020304" pitchFamily="18" charset="0"/>
              </a:rPr>
              <a:t> </a:t>
            </a:r>
            <a:r>
              <a:rPr lang="en-US" sz="3200" b="1" dirty="0" err="1">
                <a:solidFill>
                  <a:srgbClr val="FF0000"/>
                </a:solidFill>
                <a:latin typeface="Muli"/>
                <a:ea typeface="Times New Roman" panose="02020603050405020304" pitchFamily="18" charset="0"/>
              </a:rPr>
              <a:t>PaN</a:t>
            </a:r>
            <a:r>
              <a:rPr lang="en-US" sz="3200" b="1" dirty="0">
                <a:solidFill>
                  <a:srgbClr val="FF0000"/>
                </a:solidFill>
                <a:latin typeface="Muli"/>
                <a:ea typeface="Times New Roman" panose="02020603050405020304" pitchFamily="18" charset="0"/>
              </a:rPr>
              <a:t> EOSC Business model reference document </a:t>
            </a:r>
            <a:r>
              <a:rPr lang="en-GB" sz="3200" b="1" dirty="0">
                <a:solidFill>
                  <a:srgbClr val="FF0000"/>
                </a:solidFill>
                <a:latin typeface="Muli"/>
                <a:ea typeface="Times New Roman" panose="02020603050405020304" pitchFamily="18" charset="0"/>
              </a:rPr>
              <a:t>(M42, R, PU, CERIC-ERIC) </a:t>
            </a:r>
            <a:r>
              <a:rPr lang="en-GB" sz="3200" dirty="0">
                <a:latin typeface="Muli"/>
                <a:ea typeface="Times New Roman" panose="02020603050405020304" pitchFamily="18" charset="0"/>
              </a:rPr>
              <a:t/>
            </a:r>
            <a:br>
              <a:rPr lang="en-GB" sz="3200" dirty="0">
                <a:latin typeface="Muli"/>
                <a:ea typeface="Times New Roman" panose="02020603050405020304" pitchFamily="18" charset="0"/>
              </a:rPr>
            </a:br>
            <a:endParaRPr lang="en-GB" sz="3200" dirty="0">
              <a:latin typeface="Muli"/>
              <a:ea typeface="Times New Roman" panose="02020603050405020304" pitchFamily="18" charset="0"/>
            </a:endParaRPr>
          </a:p>
          <a:p>
            <a:pPr>
              <a:spcAft>
                <a:spcPts val="0"/>
              </a:spcAft>
            </a:pPr>
            <a:r>
              <a:rPr lang="en-GB" sz="3200" b="1" dirty="0">
                <a:latin typeface="Muli"/>
                <a:ea typeface="Times New Roman" panose="02020603050405020304" pitchFamily="18" charset="0"/>
              </a:rPr>
              <a:t>D7.4</a:t>
            </a:r>
            <a:r>
              <a:rPr lang="en-GB" sz="3200" dirty="0">
                <a:latin typeface="Muli"/>
                <a:ea typeface="Times New Roman" panose="02020603050405020304" pitchFamily="18" charset="0"/>
              </a:rPr>
              <a:t> </a:t>
            </a:r>
            <a:r>
              <a:rPr lang="en-US" sz="3200" b="1" dirty="0" err="1">
                <a:solidFill>
                  <a:srgbClr val="FF0000"/>
                </a:solidFill>
                <a:latin typeface="Muli"/>
                <a:ea typeface="Times New Roman" panose="02020603050405020304" pitchFamily="18" charset="0"/>
              </a:rPr>
              <a:t>PaN</a:t>
            </a:r>
            <a:r>
              <a:rPr lang="en-US" sz="3200" b="1" dirty="0">
                <a:solidFill>
                  <a:srgbClr val="FF0000"/>
                </a:solidFill>
                <a:latin typeface="Muli"/>
                <a:ea typeface="Times New Roman" panose="02020603050405020304" pitchFamily="18" charset="0"/>
              </a:rPr>
              <a:t> EOSC Sustainability plan </a:t>
            </a:r>
            <a:r>
              <a:rPr lang="en-GB" sz="3200" b="1" dirty="0">
                <a:solidFill>
                  <a:srgbClr val="FF0000"/>
                </a:solidFill>
                <a:latin typeface="Muli"/>
                <a:ea typeface="Times New Roman" panose="02020603050405020304" pitchFamily="18" charset="0"/>
              </a:rPr>
              <a:t>(M48, R, PU, CERIC-ERIC)</a:t>
            </a:r>
            <a:r>
              <a:rPr lang="en-GB" sz="3200" dirty="0">
                <a:latin typeface="Muli"/>
                <a:ea typeface="Times New Roman" panose="02020603050405020304" pitchFamily="18" charset="0"/>
              </a:rPr>
              <a:t> </a:t>
            </a:r>
            <a:br>
              <a:rPr lang="en-GB" sz="3200" dirty="0">
                <a:latin typeface="Muli"/>
                <a:ea typeface="Times New Roman" panose="02020603050405020304" pitchFamily="18" charset="0"/>
              </a:rPr>
            </a:br>
            <a:endParaRPr lang="en-GB" sz="3200" dirty="0">
              <a:latin typeface="Muli"/>
              <a:ea typeface="Times New Roman" panose="02020603050405020304" pitchFamily="18" charset="0"/>
            </a:endParaRPr>
          </a:p>
        </p:txBody>
      </p:sp>
    </p:spTree>
    <p:extLst>
      <p:ext uri="{BB962C8B-B14F-4D97-AF65-F5344CB8AC3E}">
        <p14:creationId xmlns:p14="http://schemas.microsoft.com/office/powerpoint/2010/main" val="398362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770D-F193-4350-96DE-47B8697925F0}"/>
              </a:ext>
            </a:extLst>
          </p:cNvPr>
          <p:cNvSpPr>
            <a:spLocks noGrp="1"/>
          </p:cNvSpPr>
          <p:nvPr>
            <p:ph type="title"/>
          </p:nvPr>
        </p:nvSpPr>
        <p:spPr/>
        <p:txBody>
          <a:bodyPr/>
          <a:lstStyle/>
          <a:p>
            <a:r>
              <a:rPr lang="en-US" dirty="0"/>
              <a:t>EOSC Sustainability report</a:t>
            </a:r>
            <a:endParaRPr lang="en-GB" dirty="0"/>
          </a:p>
        </p:txBody>
      </p:sp>
      <p:sp>
        <p:nvSpPr>
          <p:cNvPr id="3" name="Text Placeholder 2">
            <a:extLst>
              <a:ext uri="{FF2B5EF4-FFF2-40B4-BE49-F238E27FC236}">
                <a16:creationId xmlns:a16="http://schemas.microsoft.com/office/drawing/2014/main" id="{5F0DF28F-D2E7-400D-AD2F-B44B199E017E}"/>
              </a:ext>
            </a:extLst>
          </p:cNvPr>
          <p:cNvSpPr>
            <a:spLocks noGrp="1"/>
          </p:cNvSpPr>
          <p:nvPr>
            <p:ph type="body" idx="1"/>
          </p:nvPr>
        </p:nvSpPr>
        <p:spPr>
          <a:xfrm>
            <a:off x="462777" y="1194560"/>
            <a:ext cx="7004824" cy="5539978"/>
          </a:xfrm>
        </p:spPr>
        <p:txBody>
          <a:bodyPr/>
          <a:lstStyle/>
          <a:p>
            <a:pPr marL="342900" indent="-342900">
              <a:buFont typeface="Arial" panose="020B0604020202020204" pitchFamily="34" charset="0"/>
              <a:buChar char="•"/>
            </a:pPr>
            <a:r>
              <a:rPr lang="en-US" b="0" i="1" dirty="0"/>
              <a:t>The interim findings of the FAIR Forever study by DPC32, noted that digital preservation is not explicit in the context of EOSC and the roles, responsibilities and accountability for digital preservation are currently not clearly defined. </a:t>
            </a:r>
          </a:p>
          <a:p>
            <a:pPr marL="342900" indent="-342900">
              <a:buFont typeface="Arial" panose="020B0604020202020204" pitchFamily="34" charset="0"/>
              <a:buChar char="•"/>
            </a:pPr>
            <a:r>
              <a:rPr lang="en-US" b="0" dirty="0"/>
              <a:t>The cost of operating </a:t>
            </a:r>
            <a:r>
              <a:rPr lang="en-US" b="0" i="1" dirty="0"/>
              <a:t>EOSC-Exchange </a:t>
            </a:r>
            <a:r>
              <a:rPr lang="en-US" b="0" dirty="0"/>
              <a:t>(</a:t>
            </a:r>
            <a:r>
              <a:rPr lang="en-US" dirty="0"/>
              <a:t>but not the cost of operating the services it contains</a:t>
            </a:r>
            <a:r>
              <a:rPr lang="en-US" b="0" dirty="0"/>
              <a:t>) will be included in the </a:t>
            </a:r>
            <a:r>
              <a:rPr lang="en-US" b="0" i="1" dirty="0"/>
              <a:t>EOSC-Core </a:t>
            </a:r>
            <a:r>
              <a:rPr lang="en-US" b="0" dirty="0"/>
              <a:t>funding model. </a:t>
            </a:r>
          </a:p>
          <a:p>
            <a:pPr marL="342900" indent="-342900">
              <a:buFont typeface="Arial" panose="020B0604020202020204" pitchFamily="34" charset="0"/>
              <a:buChar char="•"/>
            </a:pPr>
            <a:r>
              <a:rPr lang="en-US" b="0" dirty="0"/>
              <a:t>Funds for developing, operating and maintaining the services included in </a:t>
            </a:r>
            <a:r>
              <a:rPr lang="en-US" b="0" i="1" dirty="0"/>
              <a:t>EOSC-Exchange </a:t>
            </a:r>
            <a:r>
              <a:rPr lang="en-US" b="0" dirty="0"/>
              <a:t>is principally the responsibility of the service providers that operate them. </a:t>
            </a:r>
            <a:endParaRPr lang="en-US" b="0" i="1" dirty="0"/>
          </a:p>
          <a:p>
            <a:pPr marL="342900" indent="-342900">
              <a:buFont typeface="Arial" panose="020B0604020202020204" pitchFamily="34" charset="0"/>
              <a:buChar char="•"/>
            </a:pPr>
            <a:endParaRPr lang="en-GB" b="0" i="1" dirty="0"/>
          </a:p>
        </p:txBody>
      </p:sp>
      <p:pic>
        <p:nvPicPr>
          <p:cNvPr id="5" name="Picture 4">
            <a:extLst>
              <a:ext uri="{FF2B5EF4-FFF2-40B4-BE49-F238E27FC236}">
                <a16:creationId xmlns:a16="http://schemas.microsoft.com/office/drawing/2014/main" id="{B964895B-27F5-4F31-9FB0-734D2ABD2705}"/>
              </a:ext>
            </a:extLst>
          </p:cNvPr>
          <p:cNvPicPr>
            <a:picLocks noChangeAspect="1"/>
          </p:cNvPicPr>
          <p:nvPr/>
        </p:nvPicPr>
        <p:blipFill>
          <a:blip r:embed="rId2"/>
          <a:stretch>
            <a:fillRect/>
          </a:stretch>
        </p:blipFill>
        <p:spPr>
          <a:xfrm>
            <a:off x="7581215" y="0"/>
            <a:ext cx="4157387" cy="5883760"/>
          </a:xfrm>
          <a:prstGeom prst="rect">
            <a:avLst/>
          </a:prstGeom>
        </p:spPr>
      </p:pic>
    </p:spTree>
    <p:extLst>
      <p:ext uri="{BB962C8B-B14F-4D97-AF65-F5344CB8AC3E}">
        <p14:creationId xmlns:p14="http://schemas.microsoft.com/office/powerpoint/2010/main" val="137453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9E45-033B-43FB-A71B-00459762AFBD}"/>
              </a:ext>
            </a:extLst>
          </p:cNvPr>
          <p:cNvSpPr>
            <a:spLocks noGrp="1"/>
          </p:cNvSpPr>
          <p:nvPr>
            <p:ph type="title"/>
          </p:nvPr>
        </p:nvSpPr>
        <p:spPr>
          <a:xfrm>
            <a:off x="462776" y="527964"/>
            <a:ext cx="7310043" cy="446276"/>
          </a:xfrm>
        </p:spPr>
        <p:txBody>
          <a:bodyPr/>
          <a:lstStyle/>
          <a:p>
            <a:r>
              <a:rPr lang="en-US" dirty="0" err="1"/>
              <a:t>PaNOSC</a:t>
            </a:r>
            <a:r>
              <a:rPr lang="en-US" dirty="0"/>
              <a:t> Use Case</a:t>
            </a:r>
            <a:endParaRPr lang="en-GB" dirty="0"/>
          </a:p>
        </p:txBody>
      </p:sp>
      <p:sp>
        <p:nvSpPr>
          <p:cNvPr id="3" name="Text Placeholder 2">
            <a:extLst>
              <a:ext uri="{FF2B5EF4-FFF2-40B4-BE49-F238E27FC236}">
                <a16:creationId xmlns:a16="http://schemas.microsoft.com/office/drawing/2014/main" id="{84AAEC1C-7355-4E82-877D-F572C5E3C94E}"/>
              </a:ext>
            </a:extLst>
          </p:cNvPr>
          <p:cNvSpPr>
            <a:spLocks noGrp="1"/>
          </p:cNvSpPr>
          <p:nvPr>
            <p:ph type="body" idx="1"/>
          </p:nvPr>
        </p:nvSpPr>
        <p:spPr>
          <a:xfrm>
            <a:off x="462777" y="1194561"/>
            <a:ext cx="8300224" cy="4901439"/>
          </a:xfrm>
        </p:spPr>
        <p:txBody>
          <a:bodyPr/>
          <a:lstStyle/>
          <a:p>
            <a:r>
              <a:rPr lang="en-GB" dirty="0" err="1"/>
              <a:t>PaNOSC</a:t>
            </a:r>
            <a:r>
              <a:rPr lang="en-GB" dirty="0"/>
              <a:t> </a:t>
            </a:r>
          </a:p>
          <a:p>
            <a:endParaRPr lang="en-GB" b="0" dirty="0"/>
          </a:p>
          <a:p>
            <a:r>
              <a:rPr lang="en-US" b="0" dirty="0"/>
              <a:t>Contribution to the </a:t>
            </a:r>
            <a:r>
              <a:rPr lang="en-US" b="0" dirty="0" err="1"/>
              <a:t>realisation</a:t>
            </a:r>
            <a:r>
              <a:rPr lang="en-US" b="0" dirty="0"/>
              <a:t> of a data commons for Neutron and Photon science, providing Open Data services and tools for data storage, analysis and simulation, for the many scientists from existing and future disciplines using data from photon and neutron sources. This use case demonstrates the potential for innovative SME bridging </a:t>
            </a:r>
            <a:r>
              <a:rPr lang="en-US" b="0" dirty="0" err="1"/>
              <a:t>organisations</a:t>
            </a:r>
            <a:r>
              <a:rPr lang="en-US" b="0" dirty="0"/>
              <a:t> to translate large amounts of specialist scientific data to meet the needs of industry research and product development, and the potential for new markets to emerge based on European research. </a:t>
            </a:r>
            <a:endParaRPr lang="en-GB" dirty="0"/>
          </a:p>
        </p:txBody>
      </p:sp>
      <p:pic>
        <p:nvPicPr>
          <p:cNvPr id="4" name="Picture 3">
            <a:extLst>
              <a:ext uri="{FF2B5EF4-FFF2-40B4-BE49-F238E27FC236}">
                <a16:creationId xmlns:a16="http://schemas.microsoft.com/office/drawing/2014/main" id="{ADCD8597-6FA2-4FB8-8DA2-6AD6FBADC817}"/>
              </a:ext>
            </a:extLst>
          </p:cNvPr>
          <p:cNvPicPr>
            <a:picLocks noChangeAspect="1"/>
          </p:cNvPicPr>
          <p:nvPr/>
        </p:nvPicPr>
        <p:blipFill>
          <a:blip r:embed="rId2"/>
          <a:stretch>
            <a:fillRect/>
          </a:stretch>
        </p:blipFill>
        <p:spPr>
          <a:xfrm>
            <a:off x="8786447" y="1447800"/>
            <a:ext cx="3284357" cy="4648200"/>
          </a:xfrm>
          <a:prstGeom prst="rect">
            <a:avLst/>
          </a:prstGeom>
        </p:spPr>
      </p:pic>
    </p:spTree>
    <p:extLst>
      <p:ext uri="{BB962C8B-B14F-4D97-AF65-F5344CB8AC3E}">
        <p14:creationId xmlns:p14="http://schemas.microsoft.com/office/powerpoint/2010/main" val="197395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64E7-F44E-47BE-9AA1-9A6BA53DE166}"/>
              </a:ext>
            </a:extLst>
          </p:cNvPr>
          <p:cNvSpPr>
            <a:spLocks noGrp="1"/>
          </p:cNvSpPr>
          <p:nvPr>
            <p:ph type="title"/>
          </p:nvPr>
        </p:nvSpPr>
        <p:spPr>
          <a:xfrm>
            <a:off x="462776" y="304800"/>
            <a:ext cx="11266448" cy="615553"/>
          </a:xfrm>
        </p:spPr>
        <p:txBody>
          <a:bodyPr/>
          <a:lstStyle/>
          <a:p>
            <a:r>
              <a:rPr lang="en-US" sz="4000" dirty="0">
                <a:solidFill>
                  <a:srgbClr val="FF0000"/>
                </a:solidFill>
              </a:rPr>
              <a:t>Inventory of what needs to be sustained</a:t>
            </a:r>
            <a:endParaRPr lang="en-GB" sz="4000" dirty="0">
              <a:solidFill>
                <a:srgbClr val="FF0000"/>
              </a:solidFill>
            </a:endParaRPr>
          </a:p>
        </p:txBody>
      </p:sp>
      <p:sp>
        <p:nvSpPr>
          <p:cNvPr id="3" name="Text Placeholder 2">
            <a:extLst>
              <a:ext uri="{FF2B5EF4-FFF2-40B4-BE49-F238E27FC236}">
                <a16:creationId xmlns:a16="http://schemas.microsoft.com/office/drawing/2014/main" id="{3A62A55C-AC99-48AC-AA63-687A544F14E8}"/>
              </a:ext>
            </a:extLst>
          </p:cNvPr>
          <p:cNvSpPr>
            <a:spLocks noGrp="1"/>
          </p:cNvSpPr>
          <p:nvPr>
            <p:ph type="body" idx="1"/>
          </p:nvPr>
        </p:nvSpPr>
        <p:spPr>
          <a:xfrm>
            <a:off x="462776" y="1060787"/>
            <a:ext cx="10814824" cy="4921091"/>
          </a:xfrm>
        </p:spPr>
        <p:txBody>
          <a:bodyPr/>
          <a:lstStyle/>
          <a:p>
            <a:pPr marL="457200" indent="-457200">
              <a:lnSpc>
                <a:spcPct val="150000"/>
              </a:lnSpc>
              <a:buFont typeface="+mj-lt"/>
              <a:buAutoNum type="arabicPeriod"/>
            </a:pPr>
            <a:r>
              <a:rPr lang="en-US" dirty="0"/>
              <a:t>Data catalogs – </a:t>
            </a:r>
            <a:r>
              <a:rPr lang="en-US" dirty="0" err="1"/>
              <a:t>SciCat</a:t>
            </a:r>
            <a:r>
              <a:rPr lang="en-US" dirty="0"/>
              <a:t>, </a:t>
            </a:r>
            <a:r>
              <a:rPr lang="en-US" dirty="0" err="1"/>
              <a:t>Icat</a:t>
            </a:r>
            <a:r>
              <a:rPr lang="en-US" dirty="0"/>
              <a:t>, local ingestion + archiving</a:t>
            </a:r>
          </a:p>
          <a:p>
            <a:pPr marL="457200" indent="-457200">
              <a:lnSpc>
                <a:spcPct val="150000"/>
              </a:lnSpc>
              <a:buFont typeface="+mj-lt"/>
              <a:buAutoNum type="arabicPeriod"/>
            </a:pPr>
            <a:r>
              <a:rPr lang="en-US" dirty="0"/>
              <a:t>Data format – HDF5, Nexus, compression filters</a:t>
            </a:r>
          </a:p>
          <a:p>
            <a:pPr marL="457200" indent="-457200">
              <a:lnSpc>
                <a:spcPct val="150000"/>
              </a:lnSpc>
              <a:buFont typeface="+mj-lt"/>
              <a:buAutoNum type="arabicPeriod"/>
            </a:pPr>
            <a:r>
              <a:rPr lang="en-US" dirty="0"/>
              <a:t>Data portals – search API + portal + browser (h5web)</a:t>
            </a:r>
          </a:p>
          <a:p>
            <a:pPr marL="457200" indent="-457200">
              <a:lnSpc>
                <a:spcPct val="150000"/>
              </a:lnSpc>
              <a:buFont typeface="+mj-lt"/>
              <a:buAutoNum type="arabicPeriod"/>
            </a:pPr>
            <a:r>
              <a:rPr lang="en-US" dirty="0"/>
              <a:t>Data transfer – download + transfer services</a:t>
            </a:r>
          </a:p>
          <a:p>
            <a:pPr marL="457200" indent="-457200">
              <a:lnSpc>
                <a:spcPct val="150000"/>
              </a:lnSpc>
              <a:buFont typeface="+mj-lt"/>
              <a:buAutoNum type="arabicPeriod"/>
            </a:pPr>
            <a:r>
              <a:rPr lang="en-US" dirty="0"/>
              <a:t>Data Analysis – VISA portal, </a:t>
            </a:r>
            <a:r>
              <a:rPr lang="en-US" dirty="0" err="1"/>
              <a:t>Jupyterlab</a:t>
            </a:r>
            <a:r>
              <a:rPr lang="en-US" dirty="0"/>
              <a:t> + Binder</a:t>
            </a:r>
          </a:p>
          <a:p>
            <a:pPr marL="457200" indent="-457200">
              <a:lnSpc>
                <a:spcPct val="150000"/>
              </a:lnSpc>
              <a:buFont typeface="+mj-lt"/>
              <a:buAutoNum type="arabicPeriod"/>
            </a:pPr>
            <a:r>
              <a:rPr lang="en-US" dirty="0"/>
              <a:t>Authentication + </a:t>
            </a:r>
            <a:r>
              <a:rPr lang="en-US" dirty="0" err="1"/>
              <a:t>Authorisation</a:t>
            </a:r>
            <a:r>
              <a:rPr lang="en-US" dirty="0"/>
              <a:t> Infrastructure – Umbrella AAI</a:t>
            </a:r>
          </a:p>
          <a:p>
            <a:pPr marL="457200" indent="-457200">
              <a:lnSpc>
                <a:spcPct val="150000"/>
              </a:lnSpc>
              <a:buFont typeface="+mj-lt"/>
              <a:buAutoNum type="arabicPeriod"/>
            </a:pPr>
            <a:r>
              <a:rPr lang="en-US" dirty="0"/>
              <a:t>Data Analysis software – software in pan-software catalog</a:t>
            </a:r>
          </a:p>
          <a:p>
            <a:pPr marL="457200" indent="-457200">
              <a:lnSpc>
                <a:spcPct val="150000"/>
              </a:lnSpc>
              <a:buFont typeface="+mj-lt"/>
              <a:buAutoNum type="arabicPeriod"/>
            </a:pPr>
            <a:r>
              <a:rPr lang="en-US" dirty="0"/>
              <a:t>Simulation software – SIMEX, OASYS, notebooks, workflows</a:t>
            </a:r>
          </a:p>
          <a:p>
            <a:pPr marL="457200" indent="-457200">
              <a:lnSpc>
                <a:spcPct val="150000"/>
              </a:lnSpc>
              <a:buFont typeface="+mj-lt"/>
              <a:buAutoNum type="arabicPeriod"/>
            </a:pPr>
            <a:r>
              <a:rPr lang="en-US" dirty="0"/>
              <a:t>Training platform – pan-learning.org, pan-training.org, training</a:t>
            </a:r>
            <a:endParaRPr lang="en-GB" dirty="0"/>
          </a:p>
        </p:txBody>
      </p:sp>
    </p:spTree>
    <p:extLst>
      <p:ext uri="{BB962C8B-B14F-4D97-AF65-F5344CB8AC3E}">
        <p14:creationId xmlns:p14="http://schemas.microsoft.com/office/powerpoint/2010/main" val="1631636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517712" y="381000"/>
          <a:ext cx="10851776" cy="4897120"/>
        </p:xfrm>
        <a:graphic>
          <a:graphicData uri="http://schemas.openxmlformats.org/drawingml/2006/table">
            <a:tbl>
              <a:tblPr firstRow="1" bandRow="1">
                <a:tableStyleId>{69CF1AB2-1976-4502-BF36-3FF5EA218861}</a:tableStyleId>
              </a:tblPr>
              <a:tblGrid>
                <a:gridCol w="584947">
                  <a:extLst>
                    <a:ext uri="{9D8B030D-6E8A-4147-A177-3AD203B41FA5}">
                      <a16:colId xmlns:a16="http://schemas.microsoft.com/office/drawing/2014/main" val="20000"/>
                    </a:ext>
                  </a:extLst>
                </a:gridCol>
                <a:gridCol w="6898341">
                  <a:extLst>
                    <a:ext uri="{9D8B030D-6E8A-4147-A177-3AD203B41FA5}">
                      <a16:colId xmlns:a16="http://schemas.microsoft.com/office/drawing/2014/main" val="20001"/>
                    </a:ext>
                  </a:extLst>
                </a:gridCol>
                <a:gridCol w="2191871">
                  <a:extLst>
                    <a:ext uri="{9D8B030D-6E8A-4147-A177-3AD203B41FA5}">
                      <a16:colId xmlns:a16="http://schemas.microsoft.com/office/drawing/2014/main" val="20002"/>
                    </a:ext>
                  </a:extLst>
                </a:gridCol>
                <a:gridCol w="1176617">
                  <a:extLst>
                    <a:ext uri="{9D8B030D-6E8A-4147-A177-3AD203B41FA5}">
                      <a16:colId xmlns:a16="http://schemas.microsoft.com/office/drawing/2014/main" val="20003"/>
                    </a:ext>
                  </a:extLst>
                </a:gridCol>
              </a:tblGrid>
              <a:tr h="384287">
                <a:tc>
                  <a:txBody>
                    <a:bodyPr/>
                    <a:lstStyle/>
                    <a:p>
                      <a:r>
                        <a:rPr lang="en-GB" sz="1500" dirty="0"/>
                        <a:t>WP</a:t>
                      </a:r>
                    </a:p>
                  </a:txBody>
                  <a:tcPr/>
                </a:tc>
                <a:tc>
                  <a:txBody>
                    <a:bodyPr/>
                    <a:lstStyle/>
                    <a:p>
                      <a:r>
                        <a:rPr lang="en-GB" sz="1500" dirty="0"/>
                        <a:t>Main</a:t>
                      </a:r>
                      <a:r>
                        <a:rPr lang="en-GB" sz="1500" baseline="0" dirty="0"/>
                        <a:t> </a:t>
                      </a:r>
                      <a:r>
                        <a:rPr lang="en-GB" sz="1500" dirty="0"/>
                        <a:t>activities</a:t>
                      </a:r>
                    </a:p>
                  </a:txBody>
                  <a:tcPr/>
                </a:tc>
                <a:tc>
                  <a:txBody>
                    <a:bodyPr/>
                    <a:lstStyle/>
                    <a:p>
                      <a:r>
                        <a:rPr lang="en-GB" sz="1500" b="0" dirty="0"/>
                        <a:t>FTE per year</a:t>
                      </a:r>
                    </a:p>
                  </a:txBody>
                  <a:tcPr/>
                </a:tc>
                <a:tc>
                  <a:txBody>
                    <a:bodyPr/>
                    <a:lstStyle/>
                    <a:p>
                      <a:r>
                        <a:rPr lang="en-GB" sz="1500" dirty="0"/>
                        <a:t>Other costs per year</a:t>
                      </a:r>
                    </a:p>
                  </a:txBody>
                  <a:tcPr/>
                </a:tc>
                <a:extLst>
                  <a:ext uri="{0D108BD9-81ED-4DB2-BD59-A6C34878D82A}">
                    <a16:rowId xmlns:a16="http://schemas.microsoft.com/office/drawing/2014/main" val="10000"/>
                  </a:ext>
                </a:extLst>
              </a:tr>
              <a:tr h="465268">
                <a:tc rowSpan="2">
                  <a:txBody>
                    <a:bodyPr/>
                    <a:lstStyle/>
                    <a:p>
                      <a:r>
                        <a:rPr lang="en-GB" sz="1500" dirty="0"/>
                        <a:t>2</a:t>
                      </a:r>
                    </a:p>
                  </a:txBody>
                  <a:tcPr>
                    <a:solidFill>
                      <a:schemeClr val="accent2">
                        <a:lumMod val="60000"/>
                        <a:lumOff val="40000"/>
                      </a:schemeClr>
                    </a:solidFill>
                  </a:tcPr>
                </a:tc>
                <a:tc>
                  <a:txBody>
                    <a:bodyPr/>
                    <a:lstStyle/>
                    <a:p>
                      <a:r>
                        <a:rPr lang="en-GB" sz="1500" dirty="0"/>
                        <a:t>Harmonisation: one meeting every six months</a:t>
                      </a:r>
                    </a:p>
                  </a:txBody>
                  <a:tcPr>
                    <a:solidFill>
                      <a:schemeClr val="accent2">
                        <a:lumMod val="60000"/>
                        <a:lumOff val="40000"/>
                      </a:schemeClr>
                    </a:solidFill>
                  </a:tcPr>
                </a:tc>
                <a:tc>
                  <a:txBody>
                    <a:bodyPr/>
                    <a:lstStyle/>
                    <a:p>
                      <a:r>
                        <a:rPr lang="en-GB" sz="1500" b="0" dirty="0"/>
                        <a:t>1 meeting every six months</a:t>
                      </a:r>
                    </a:p>
                  </a:txBody>
                  <a:tcPr>
                    <a:solidFill>
                      <a:schemeClr val="accent2">
                        <a:lumMod val="60000"/>
                        <a:lumOff val="40000"/>
                      </a:schemeClr>
                    </a:solidFill>
                  </a:tcPr>
                </a:tc>
                <a:tc>
                  <a:txBody>
                    <a:bodyPr/>
                    <a:lstStyle/>
                    <a:p>
                      <a:endParaRPr lang="en-GB" sz="1500" dirty="0"/>
                    </a:p>
                  </a:txBody>
                  <a:tcPr>
                    <a:solidFill>
                      <a:schemeClr val="accent2">
                        <a:lumMod val="60000"/>
                        <a:lumOff val="40000"/>
                      </a:schemeClr>
                    </a:solidFill>
                  </a:tcPr>
                </a:tc>
                <a:extLst>
                  <a:ext uri="{0D108BD9-81ED-4DB2-BD59-A6C34878D82A}">
                    <a16:rowId xmlns:a16="http://schemas.microsoft.com/office/drawing/2014/main" val="10001"/>
                  </a:ext>
                </a:extLst>
              </a:tr>
              <a:tr h="491266">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Implementation of the data policy</a:t>
                      </a:r>
                    </a:p>
                  </a:txBody>
                  <a:tcPr>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0" dirty="0"/>
                        <a:t>2FTE  </a:t>
                      </a:r>
                    </a:p>
                  </a:txBody>
                  <a:tcPr>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100.000 (not per year)</a:t>
                      </a:r>
                    </a:p>
                  </a:txBody>
                  <a:tcPr>
                    <a:solidFill>
                      <a:schemeClr val="accent2">
                        <a:lumMod val="60000"/>
                        <a:lumOff val="40000"/>
                      </a:schemeClr>
                    </a:solidFill>
                  </a:tcPr>
                </a:tc>
                <a:extLst>
                  <a:ext uri="{0D108BD9-81ED-4DB2-BD59-A6C34878D82A}">
                    <a16:rowId xmlns:a16="http://schemas.microsoft.com/office/drawing/2014/main" val="10002"/>
                  </a:ext>
                </a:extLst>
              </a:tr>
              <a:tr h="416560">
                <a:tc rowSpan="3">
                  <a:txBody>
                    <a:bodyPr/>
                    <a:lstStyle/>
                    <a:p>
                      <a:r>
                        <a:rPr lang="en-GB" sz="1500" dirty="0"/>
                        <a:t>3</a:t>
                      </a:r>
                    </a:p>
                  </a:txBody>
                  <a:tcPr>
                    <a:solidFill>
                      <a:schemeClr val="accent3">
                        <a:lumMod val="40000"/>
                        <a:lumOff val="60000"/>
                      </a:schemeClr>
                    </a:solidFill>
                  </a:tcPr>
                </a:tc>
                <a:tc>
                  <a:txBody>
                    <a:bodyPr/>
                    <a:lstStyle/>
                    <a:p>
                      <a:r>
                        <a:rPr lang="en-GB" sz="1500" dirty="0"/>
                        <a:t>Keep the search service running at the facility</a:t>
                      </a:r>
                    </a:p>
                  </a:txBody>
                  <a:tcPr>
                    <a:solidFill>
                      <a:schemeClr val="accent3">
                        <a:lumMod val="40000"/>
                        <a:lumOff val="60000"/>
                      </a:schemeClr>
                    </a:solidFill>
                  </a:tcPr>
                </a:tc>
                <a:tc>
                  <a:txBody>
                    <a:bodyPr/>
                    <a:lstStyle/>
                    <a:p>
                      <a:r>
                        <a:rPr lang="en-GB" sz="1500" b="0" dirty="0">
                          <a:solidFill>
                            <a:prstClr val="black"/>
                          </a:solidFill>
                        </a:rPr>
                        <a:t>0.5-1 FTE per facility</a:t>
                      </a:r>
                      <a:endParaRPr lang="en-GB" sz="1500" b="0" dirty="0"/>
                    </a:p>
                  </a:txBody>
                  <a:tcPr>
                    <a:solidFill>
                      <a:schemeClr val="accent3">
                        <a:lumMod val="40000"/>
                        <a:lumOff val="60000"/>
                      </a:schemeClr>
                    </a:solidFill>
                  </a:tcPr>
                </a:tc>
                <a:tc rowSpan="3">
                  <a:txBody>
                    <a:bodyPr/>
                    <a:lstStyle/>
                    <a:p>
                      <a:endParaRPr lang="en-GB" sz="1500" dirty="0"/>
                    </a:p>
                  </a:txBody>
                  <a:tcPr>
                    <a:solidFill>
                      <a:schemeClr val="accent3">
                        <a:lumMod val="40000"/>
                        <a:lumOff val="60000"/>
                      </a:schemeClr>
                    </a:solidFill>
                  </a:tcPr>
                </a:tc>
                <a:extLst>
                  <a:ext uri="{0D108BD9-81ED-4DB2-BD59-A6C34878D82A}">
                    <a16:rowId xmlns:a16="http://schemas.microsoft.com/office/drawing/2014/main" val="10003"/>
                  </a:ext>
                </a:extLst>
              </a:tr>
              <a:tr h="416560">
                <a:tc vMerge="1">
                  <a:txBody>
                    <a:bodyPr/>
                    <a:lstStyle/>
                    <a:p>
                      <a:endParaRPr lang="en-GB"/>
                    </a:p>
                  </a:txBody>
                  <a:tcPr/>
                </a:tc>
                <a:tc>
                  <a:txBody>
                    <a:bodyPr/>
                    <a:lstStyle/>
                    <a:p>
                      <a:r>
                        <a:rPr lang="en-GB" sz="1500" u="none" dirty="0"/>
                        <a:t>Maintain</a:t>
                      </a:r>
                      <a:r>
                        <a:rPr lang="en-GB" sz="1500" dirty="0"/>
                        <a:t> the federated service</a:t>
                      </a:r>
                    </a:p>
                  </a:txBody>
                  <a:tcPr>
                    <a:solidFill>
                      <a:schemeClr val="accent3">
                        <a:lumMod val="40000"/>
                        <a:lumOff val="60000"/>
                      </a:schemeClr>
                    </a:solidFill>
                  </a:tcPr>
                </a:tc>
                <a:tc>
                  <a:txBody>
                    <a:bodyPr/>
                    <a:lstStyle/>
                    <a:p>
                      <a:r>
                        <a:rPr lang="en-GB" sz="1500" b="0" dirty="0">
                          <a:solidFill>
                            <a:prstClr val="black"/>
                          </a:solidFill>
                        </a:rPr>
                        <a:t>0.5-1 FTE?(included in the maintenance of the portal?)</a:t>
                      </a:r>
                      <a:endParaRPr lang="en-GB" sz="1500" b="0" dirty="0"/>
                    </a:p>
                  </a:txBody>
                  <a:tcPr>
                    <a:solidFill>
                      <a:schemeClr val="accent3">
                        <a:lumMod val="40000"/>
                        <a:lumOff val="60000"/>
                      </a:schemeClr>
                    </a:solidFill>
                  </a:tcPr>
                </a:tc>
                <a:tc vMerge="1">
                  <a:txBody>
                    <a:bodyPr/>
                    <a:lstStyle/>
                    <a:p>
                      <a:endParaRPr lang="en-GB"/>
                    </a:p>
                  </a:txBody>
                  <a:tcPr/>
                </a:tc>
                <a:extLst>
                  <a:ext uri="{0D108BD9-81ED-4DB2-BD59-A6C34878D82A}">
                    <a16:rowId xmlns:a16="http://schemas.microsoft.com/office/drawing/2014/main" val="10004"/>
                  </a:ext>
                </a:extLst>
              </a:tr>
              <a:tr h="123613">
                <a:tc vMerge="1">
                  <a:txBody>
                    <a:bodyPr/>
                    <a:lstStyle/>
                    <a:p>
                      <a:endParaRPr lang="en-GB"/>
                    </a:p>
                  </a:txBody>
                  <a:tcPr/>
                </a:tc>
                <a:tc>
                  <a:txBody>
                    <a:bodyPr/>
                    <a:lstStyle/>
                    <a:p>
                      <a:r>
                        <a:rPr lang="en-GB" sz="1500" dirty="0"/>
                        <a:t>New developments</a:t>
                      </a:r>
                    </a:p>
                  </a:txBody>
                  <a:tcPr>
                    <a:solidFill>
                      <a:schemeClr val="accent3">
                        <a:lumMod val="40000"/>
                        <a:lumOff val="60000"/>
                      </a:schemeClr>
                    </a:solidFill>
                  </a:tcPr>
                </a:tc>
                <a:tc>
                  <a:txBody>
                    <a:bodyPr/>
                    <a:lstStyle/>
                    <a:p>
                      <a:r>
                        <a:rPr lang="en-GB" sz="1500" b="0" dirty="0"/>
                        <a:t>Not determined</a:t>
                      </a:r>
                    </a:p>
                  </a:txBody>
                  <a:tcPr>
                    <a:solidFill>
                      <a:schemeClr val="accent3">
                        <a:lumMod val="40000"/>
                        <a:lumOff val="60000"/>
                      </a:schemeClr>
                    </a:solidFill>
                  </a:tcPr>
                </a:tc>
                <a:tc vMerge="1">
                  <a:txBody>
                    <a:bodyPr/>
                    <a:lstStyle/>
                    <a:p>
                      <a:endParaRPr lang="en-GB"/>
                    </a:p>
                  </a:txBody>
                  <a:tcPr/>
                </a:tc>
                <a:extLst>
                  <a:ext uri="{0D108BD9-81ED-4DB2-BD59-A6C34878D82A}">
                    <a16:rowId xmlns:a16="http://schemas.microsoft.com/office/drawing/2014/main" val="10005"/>
                  </a:ext>
                </a:extLst>
              </a:tr>
              <a:tr h="185420">
                <a:tc rowSpan="2">
                  <a:txBody>
                    <a:bodyPr/>
                    <a:lstStyle/>
                    <a:p>
                      <a:r>
                        <a:rPr lang="en-GB" sz="1500" dirty="0"/>
                        <a:t>4</a:t>
                      </a:r>
                    </a:p>
                  </a:txBody>
                  <a:tcPr>
                    <a:solidFill>
                      <a:srgbClr val="FFFF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0" dirty="0">
                          <a:solidFill>
                            <a:prstClr val="black"/>
                          </a:solidFill>
                        </a:rPr>
                        <a:t>Data portal/data analysis tool and resources</a:t>
                      </a:r>
                    </a:p>
                    <a:p>
                      <a:r>
                        <a:rPr lang="en-US" sz="1500" dirty="0"/>
                        <a:t>Hypothesis 1: maintain what was developed by </a:t>
                      </a:r>
                      <a:r>
                        <a:rPr lang="en-US" sz="1500" dirty="0" err="1"/>
                        <a:t>PaNOSC</a:t>
                      </a:r>
                      <a:endParaRPr lang="en-US" sz="1500" b="1" dirty="0">
                        <a:solidFill>
                          <a:prstClr val="black"/>
                        </a:solidFill>
                        <a:ea typeface="Muli Black" charset="0"/>
                        <a:cs typeface="Muli Black" charset="0"/>
                      </a:endParaRPr>
                    </a:p>
                  </a:txBody>
                  <a:tcPr>
                    <a:solidFill>
                      <a:srgbClr val="FFFF00"/>
                    </a:solidFill>
                  </a:tcPr>
                </a:tc>
                <a:tc>
                  <a:txBody>
                    <a:bodyPr/>
                    <a:lstStyle/>
                    <a:p>
                      <a:r>
                        <a:rPr lang="en-US" sz="1500" b="0" dirty="0">
                          <a:solidFill>
                            <a:prstClr val="black"/>
                          </a:solidFill>
                          <a:ea typeface="Muli Black" charset="0"/>
                          <a:cs typeface="Muli Black" charset="0"/>
                        </a:rPr>
                        <a:t>1FTE per facility</a:t>
                      </a:r>
                      <a:endParaRPr lang="en-GB" sz="1500" b="0" dirty="0"/>
                    </a:p>
                  </a:txBody>
                  <a:tcPr>
                    <a:solidFill>
                      <a:srgbClr val="FFFF00"/>
                    </a:solidFill>
                  </a:tcPr>
                </a:tc>
                <a:tc rowSpan="2">
                  <a:txBody>
                    <a:bodyPr/>
                    <a:lstStyle/>
                    <a:p>
                      <a:endParaRPr lang="en-GB" sz="1500" dirty="0"/>
                    </a:p>
                  </a:txBody>
                  <a:tcPr>
                    <a:solidFill>
                      <a:srgbClr val="FFFF00"/>
                    </a:solidFill>
                  </a:tcPr>
                </a:tc>
                <a:extLst>
                  <a:ext uri="{0D108BD9-81ED-4DB2-BD59-A6C34878D82A}">
                    <a16:rowId xmlns:a16="http://schemas.microsoft.com/office/drawing/2014/main" val="10006"/>
                  </a:ext>
                </a:extLst>
              </a:tr>
              <a:tr h="185420">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Hypothesis 2: The developments continue after </a:t>
                      </a:r>
                      <a:r>
                        <a:rPr lang="en-US" sz="1500" dirty="0" err="1"/>
                        <a:t>PaNOSC</a:t>
                      </a:r>
                      <a:endParaRPr lang="en-GB" sz="1500" dirty="0"/>
                    </a:p>
                  </a:txBody>
                  <a:tcPr>
                    <a:solidFill>
                      <a:srgbClr val="FFFF00"/>
                    </a:solidFill>
                  </a:tcPr>
                </a:tc>
                <a:tc>
                  <a:txBody>
                    <a:bodyPr/>
                    <a:lstStyle/>
                    <a:p>
                      <a:r>
                        <a:rPr lang="en-GB" sz="1500" b="0" dirty="0"/>
                        <a:t>Not determined, but wide commitment</a:t>
                      </a:r>
                    </a:p>
                  </a:txBody>
                  <a:tcPr>
                    <a:solidFill>
                      <a:srgbClr val="FFFF00"/>
                    </a:solidFill>
                  </a:tcPr>
                </a:tc>
                <a:tc vMerge="1">
                  <a:txBody>
                    <a:bodyPr/>
                    <a:lstStyle/>
                    <a:p>
                      <a:endParaRPr lang="en-GB"/>
                    </a:p>
                  </a:txBody>
                  <a:tcPr/>
                </a:tc>
                <a:extLst>
                  <a:ext uri="{0D108BD9-81ED-4DB2-BD59-A6C34878D82A}">
                    <a16:rowId xmlns:a16="http://schemas.microsoft.com/office/drawing/2014/main" val="10007"/>
                  </a:ext>
                </a:extLst>
              </a:tr>
              <a:tr h="185420">
                <a:tc rowSpan="2">
                  <a:txBody>
                    <a:bodyPr/>
                    <a:lstStyle/>
                    <a:p>
                      <a:r>
                        <a:rPr lang="en-GB" sz="1500" dirty="0"/>
                        <a:t>5</a:t>
                      </a:r>
                    </a:p>
                  </a:txBody>
                  <a:tcPr>
                    <a:solidFill>
                      <a:schemeClr val="accent6">
                        <a:lumMod val="40000"/>
                        <a:lumOff val="60000"/>
                      </a:schemeClr>
                    </a:solidFill>
                  </a:tcPr>
                </a:tc>
                <a:tc>
                  <a:txBody>
                    <a:bodyPr/>
                    <a:lstStyle/>
                    <a:p>
                      <a:r>
                        <a:rPr lang="en-GB" sz="1500" dirty="0"/>
                        <a:t>maintain the package, without developments</a:t>
                      </a:r>
                    </a:p>
                  </a:txBody>
                  <a:tcPr>
                    <a:solidFill>
                      <a:schemeClr val="accent6">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0" dirty="0"/>
                        <a:t>4 FTE overall </a:t>
                      </a:r>
                    </a:p>
                  </a:txBody>
                  <a:tcPr>
                    <a:solidFill>
                      <a:schemeClr val="accent6">
                        <a:lumMod val="40000"/>
                        <a:lumOff val="60000"/>
                      </a:schemeClr>
                    </a:solidFill>
                  </a:tcPr>
                </a:tc>
                <a:tc rowSpan="2">
                  <a:txBody>
                    <a:bodyPr/>
                    <a:lstStyle/>
                    <a:p>
                      <a:endParaRPr lang="en-GB" sz="1500" dirty="0"/>
                    </a:p>
                  </a:txBody>
                  <a:tcPr>
                    <a:solidFill>
                      <a:schemeClr val="accent6">
                        <a:lumMod val="40000"/>
                        <a:lumOff val="60000"/>
                      </a:schemeClr>
                    </a:solidFill>
                  </a:tcPr>
                </a:tc>
                <a:extLst>
                  <a:ext uri="{0D108BD9-81ED-4DB2-BD59-A6C34878D82A}">
                    <a16:rowId xmlns:a16="http://schemas.microsoft.com/office/drawing/2014/main" val="10008"/>
                  </a:ext>
                </a:extLst>
              </a:tr>
              <a:tr h="185420">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package should improved to be user friendly</a:t>
                      </a:r>
                    </a:p>
                  </a:txBody>
                  <a:tcPr>
                    <a:solidFill>
                      <a:schemeClr val="accent6">
                        <a:lumMod val="40000"/>
                        <a:lumOff val="60000"/>
                      </a:schemeClr>
                    </a:solidFill>
                  </a:tcPr>
                </a:tc>
                <a:tc>
                  <a:txBody>
                    <a:bodyPr/>
                    <a:lstStyle/>
                    <a:p>
                      <a:r>
                        <a:rPr lang="en-GB" sz="1500" b="0" dirty="0"/>
                        <a:t>3 FTE  overall</a:t>
                      </a:r>
                    </a:p>
                  </a:txBody>
                  <a:tcPr>
                    <a:solidFill>
                      <a:schemeClr val="accent6">
                        <a:lumMod val="40000"/>
                        <a:lumOff val="60000"/>
                      </a:schemeClr>
                    </a:solidFill>
                  </a:tcPr>
                </a:tc>
                <a:tc vMerge="1">
                  <a:txBody>
                    <a:bodyPr/>
                    <a:lstStyle/>
                    <a:p>
                      <a:endParaRPr lang="en-GB"/>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5003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GB"/>
          </a:p>
        </p:txBody>
      </p:sp>
      <p:graphicFrame>
        <p:nvGraphicFramePr>
          <p:cNvPr id="6" name="Content Placeholder 3"/>
          <p:cNvGraphicFramePr>
            <a:graphicFrameLocks/>
          </p:cNvGraphicFramePr>
          <p:nvPr>
            <p:extLst/>
          </p:nvPr>
        </p:nvGraphicFramePr>
        <p:xfrm>
          <a:off x="517711" y="381000"/>
          <a:ext cx="11463617" cy="5578736"/>
        </p:xfrm>
        <a:graphic>
          <a:graphicData uri="http://schemas.openxmlformats.org/drawingml/2006/table">
            <a:tbl>
              <a:tblPr firstRow="1" bandRow="1">
                <a:tableStyleId>{69CF1AB2-1976-4502-BF36-3FF5EA218861}</a:tableStyleId>
              </a:tblPr>
              <a:tblGrid>
                <a:gridCol w="632132">
                  <a:extLst>
                    <a:ext uri="{9D8B030D-6E8A-4147-A177-3AD203B41FA5}">
                      <a16:colId xmlns:a16="http://schemas.microsoft.com/office/drawing/2014/main" val="20000"/>
                    </a:ext>
                  </a:extLst>
                </a:gridCol>
                <a:gridCol w="3731439">
                  <a:extLst>
                    <a:ext uri="{9D8B030D-6E8A-4147-A177-3AD203B41FA5}">
                      <a16:colId xmlns:a16="http://schemas.microsoft.com/office/drawing/2014/main" val="20001"/>
                    </a:ext>
                  </a:extLst>
                </a:gridCol>
                <a:gridCol w="1788459">
                  <a:extLst>
                    <a:ext uri="{9D8B030D-6E8A-4147-A177-3AD203B41FA5}">
                      <a16:colId xmlns:a16="http://schemas.microsoft.com/office/drawing/2014/main" val="20002"/>
                    </a:ext>
                  </a:extLst>
                </a:gridCol>
                <a:gridCol w="5311587">
                  <a:extLst>
                    <a:ext uri="{9D8B030D-6E8A-4147-A177-3AD203B41FA5}">
                      <a16:colId xmlns:a16="http://schemas.microsoft.com/office/drawing/2014/main" val="20003"/>
                    </a:ext>
                  </a:extLst>
                </a:gridCol>
              </a:tblGrid>
              <a:tr h="384287">
                <a:tc>
                  <a:txBody>
                    <a:bodyPr/>
                    <a:lstStyle/>
                    <a:p>
                      <a:r>
                        <a:rPr lang="en-GB" sz="1500" dirty="0"/>
                        <a:t>WP</a:t>
                      </a:r>
                    </a:p>
                  </a:txBody>
                  <a:tcPr/>
                </a:tc>
                <a:tc>
                  <a:txBody>
                    <a:bodyPr/>
                    <a:lstStyle/>
                    <a:p>
                      <a:r>
                        <a:rPr lang="en-GB" sz="1500" dirty="0"/>
                        <a:t>Main</a:t>
                      </a:r>
                      <a:r>
                        <a:rPr lang="en-GB" sz="1500" baseline="0" dirty="0"/>
                        <a:t> </a:t>
                      </a:r>
                      <a:r>
                        <a:rPr lang="en-GB" sz="1500" dirty="0"/>
                        <a:t>activities</a:t>
                      </a:r>
                    </a:p>
                  </a:txBody>
                  <a:tcPr/>
                </a:tc>
                <a:tc>
                  <a:txBody>
                    <a:bodyPr/>
                    <a:lstStyle/>
                    <a:p>
                      <a:r>
                        <a:rPr lang="en-GB" sz="1500" dirty="0"/>
                        <a:t>FTE per year</a:t>
                      </a:r>
                    </a:p>
                  </a:txBody>
                  <a:tcPr/>
                </a:tc>
                <a:tc>
                  <a:txBody>
                    <a:bodyPr/>
                    <a:lstStyle/>
                    <a:p>
                      <a:r>
                        <a:rPr lang="en-GB" sz="1500" dirty="0"/>
                        <a:t>Other costs per year</a:t>
                      </a:r>
                    </a:p>
                  </a:txBody>
                  <a:tcPr/>
                </a:tc>
                <a:extLst>
                  <a:ext uri="{0D108BD9-81ED-4DB2-BD59-A6C34878D82A}">
                    <a16:rowId xmlns:a16="http://schemas.microsoft.com/office/drawing/2014/main" val="10000"/>
                  </a:ext>
                </a:extLst>
              </a:tr>
              <a:tr h="350819">
                <a:tc rowSpan="4">
                  <a:txBody>
                    <a:bodyPr/>
                    <a:lstStyle/>
                    <a:p>
                      <a:r>
                        <a:rPr lang="en-GB" sz="1500" dirty="0"/>
                        <a:t>6</a:t>
                      </a:r>
                    </a:p>
                  </a:txBody>
                  <a:tcPr>
                    <a:solidFill>
                      <a:schemeClr val="accent5">
                        <a:lumMod val="40000"/>
                        <a:lumOff val="60000"/>
                      </a:schemeClr>
                    </a:solidFill>
                  </a:tcPr>
                </a:tc>
                <a:tc>
                  <a:txBody>
                    <a:bodyPr/>
                    <a:lstStyle/>
                    <a:p>
                      <a:r>
                        <a:rPr lang="en-GB" sz="1500" dirty="0"/>
                        <a:t>Umbrella ID</a:t>
                      </a:r>
                    </a:p>
                  </a:txBody>
                  <a:tcPr>
                    <a:solidFill>
                      <a:schemeClr val="accent5">
                        <a:lumMod val="40000"/>
                        <a:lumOff val="60000"/>
                      </a:schemeClr>
                    </a:solidFill>
                  </a:tcPr>
                </a:tc>
                <a:tc>
                  <a:txBody>
                    <a:bodyPr/>
                    <a:lstStyle/>
                    <a:p>
                      <a:r>
                        <a:rPr lang="en-GB" sz="1500" dirty="0"/>
                        <a:t>0.1 FTE per facility</a:t>
                      </a:r>
                    </a:p>
                  </a:txBody>
                  <a:tcPr>
                    <a:solidFill>
                      <a:schemeClr val="accent5">
                        <a:lumMod val="40000"/>
                        <a:lumOff val="60000"/>
                      </a:schemeClr>
                    </a:solidFill>
                  </a:tcPr>
                </a:tc>
                <a:tc>
                  <a:txBody>
                    <a:bodyPr/>
                    <a:lstStyle/>
                    <a:p>
                      <a:r>
                        <a:rPr lang="en-GB" sz="1500" dirty="0"/>
                        <a:t>Depend on</a:t>
                      </a:r>
                      <a:r>
                        <a:rPr lang="en-GB" sz="1500" baseline="0" dirty="0"/>
                        <a:t> the support requested to </a:t>
                      </a:r>
                      <a:r>
                        <a:rPr lang="en-GB" sz="1500" baseline="0" dirty="0" err="1"/>
                        <a:t>Geant</a:t>
                      </a:r>
                      <a:endParaRPr lang="en-GB" sz="1500" dirty="0"/>
                    </a:p>
                  </a:txBody>
                  <a:tcPr>
                    <a:solidFill>
                      <a:schemeClr val="accent5">
                        <a:lumMod val="40000"/>
                        <a:lumOff val="60000"/>
                      </a:schemeClr>
                    </a:solidFill>
                  </a:tcPr>
                </a:tc>
                <a:extLst>
                  <a:ext uri="{0D108BD9-81ED-4DB2-BD59-A6C34878D82A}">
                    <a16:rowId xmlns:a16="http://schemas.microsoft.com/office/drawing/2014/main" val="10001"/>
                  </a:ext>
                </a:extLst>
              </a:tr>
              <a:tr h="731520">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Software for data transfer</a:t>
                      </a:r>
                    </a:p>
                  </a:txBody>
                  <a:tcPr>
                    <a:solidFill>
                      <a:schemeClr val="accent5">
                        <a:lumMod val="40000"/>
                        <a:lumOff val="60000"/>
                      </a:schemeClr>
                    </a:solidFill>
                  </a:tcPr>
                </a:tc>
                <a:tc>
                  <a:txBody>
                    <a:bodyPr/>
                    <a:lstStyle/>
                    <a:p>
                      <a:endParaRPr lang="en-GB" sz="1500" dirty="0"/>
                    </a:p>
                  </a:txBody>
                  <a:tcPr>
                    <a:solidFill>
                      <a:schemeClr val="accent5">
                        <a:lumMod val="40000"/>
                        <a:lumOff val="60000"/>
                      </a:schemeClr>
                    </a:solidFill>
                  </a:tcPr>
                </a:tc>
                <a:tc>
                  <a:txBody>
                    <a:bodyPr/>
                    <a:lstStyle/>
                    <a:p>
                      <a:r>
                        <a:rPr lang="en-GB" sz="1500" dirty="0"/>
                        <a:t>subscription of a service agreement with the provider (Globus or IBM ASPERA). Either individually or as a community </a:t>
                      </a:r>
                    </a:p>
                  </a:txBody>
                  <a:tcPr>
                    <a:solidFill>
                      <a:schemeClr val="accent5">
                        <a:lumMod val="40000"/>
                        <a:lumOff val="60000"/>
                      </a:schemeClr>
                    </a:solidFill>
                  </a:tcPr>
                </a:tc>
                <a:extLst>
                  <a:ext uri="{0D108BD9-81ED-4DB2-BD59-A6C34878D82A}">
                    <a16:rowId xmlns:a16="http://schemas.microsoft.com/office/drawing/2014/main" val="10002"/>
                  </a:ext>
                </a:extLst>
              </a:tr>
              <a:tr h="365760">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For the catalogue</a:t>
                      </a:r>
                    </a:p>
                  </a:txBody>
                  <a:tcPr>
                    <a:solidFill>
                      <a:schemeClr val="accent5">
                        <a:lumMod val="40000"/>
                        <a:lumOff val="60000"/>
                      </a:schemeClr>
                    </a:solidFill>
                  </a:tcPr>
                </a:tc>
                <a:tc>
                  <a:txBody>
                    <a:bodyPr/>
                    <a:lstStyle/>
                    <a:p>
                      <a:r>
                        <a:rPr lang="en-GB" sz="1500" dirty="0"/>
                        <a:t>&lt;0.1</a:t>
                      </a:r>
                      <a:r>
                        <a:rPr lang="en-GB" sz="1500" baseline="0" dirty="0"/>
                        <a:t> FTE per facility</a:t>
                      </a:r>
                      <a:endParaRPr lang="en-GB" sz="1500" dirty="0"/>
                    </a:p>
                  </a:txBody>
                  <a:tcPr>
                    <a:solidFill>
                      <a:schemeClr val="accent5">
                        <a:lumMod val="40000"/>
                        <a:lumOff val="60000"/>
                      </a:schemeClr>
                    </a:solidFill>
                  </a:tcPr>
                </a:tc>
                <a:tc>
                  <a:txBody>
                    <a:bodyPr/>
                    <a:lstStyle/>
                    <a:p>
                      <a:endParaRPr lang="en-GB" sz="1500" dirty="0"/>
                    </a:p>
                  </a:txBody>
                  <a:tcPr>
                    <a:solidFill>
                      <a:schemeClr val="accent5">
                        <a:lumMod val="40000"/>
                        <a:lumOff val="60000"/>
                      </a:schemeClr>
                    </a:solidFill>
                  </a:tcPr>
                </a:tc>
                <a:extLst>
                  <a:ext uri="{0D108BD9-81ED-4DB2-BD59-A6C34878D82A}">
                    <a16:rowId xmlns:a16="http://schemas.microsoft.com/office/drawing/2014/main" val="10003"/>
                  </a:ext>
                </a:extLst>
              </a:tr>
              <a:tr h="121920">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1" dirty="0">
                          <a:solidFill>
                            <a:srgbClr val="FF0000"/>
                          </a:solidFill>
                        </a:rPr>
                        <a:t>Helpdesk</a:t>
                      </a:r>
                    </a:p>
                  </a:txBody>
                  <a:tcPr>
                    <a:solidFill>
                      <a:schemeClr val="accent5">
                        <a:lumMod val="40000"/>
                        <a:lumOff val="60000"/>
                      </a:schemeClr>
                    </a:solidFill>
                  </a:tcPr>
                </a:tc>
                <a:tc>
                  <a:txBody>
                    <a:bodyPr/>
                    <a:lstStyle/>
                    <a:p>
                      <a:r>
                        <a:rPr lang="en-GB" sz="1500" b="1" dirty="0">
                          <a:solidFill>
                            <a:srgbClr val="FF0000"/>
                          </a:solidFill>
                        </a:rPr>
                        <a:t>To be determined</a:t>
                      </a:r>
                    </a:p>
                  </a:txBody>
                  <a:tcPr>
                    <a:solidFill>
                      <a:schemeClr val="accent5">
                        <a:lumMod val="40000"/>
                        <a:lumOff val="60000"/>
                      </a:schemeClr>
                    </a:solidFill>
                  </a:tcPr>
                </a:tc>
                <a:tc>
                  <a:txBody>
                    <a:bodyPr/>
                    <a:lstStyle/>
                    <a:p>
                      <a:endParaRPr lang="en-GB" sz="1500" dirty="0"/>
                    </a:p>
                  </a:txBody>
                  <a:tcPr>
                    <a:solidFill>
                      <a:schemeClr val="accent5">
                        <a:lumMod val="40000"/>
                        <a:lumOff val="60000"/>
                      </a:schemeClr>
                    </a:solidFill>
                  </a:tcPr>
                </a:tc>
                <a:extLst>
                  <a:ext uri="{0D108BD9-81ED-4DB2-BD59-A6C34878D82A}">
                    <a16:rowId xmlns:a16="http://schemas.microsoft.com/office/drawing/2014/main" val="10004"/>
                  </a:ext>
                </a:extLst>
              </a:tr>
              <a:tr h="0">
                <a:tc rowSpan="4">
                  <a:txBody>
                    <a:bodyPr/>
                    <a:lstStyle/>
                    <a:p>
                      <a:r>
                        <a:rPr lang="en-GB" sz="1500" dirty="0"/>
                        <a:t>8</a:t>
                      </a:r>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Training portal  fixed costs</a:t>
                      </a:r>
                    </a:p>
                  </a:txBody>
                  <a:tcPr>
                    <a:solidFill>
                      <a:schemeClr val="bg1">
                        <a:lumMod val="85000"/>
                      </a:schemeClr>
                    </a:solidFill>
                  </a:tcPr>
                </a:tc>
                <a:tc>
                  <a:txBody>
                    <a:bodyPr/>
                    <a:lstStyle/>
                    <a:p>
                      <a:r>
                        <a:rPr lang="en-GB" sz="1500" dirty="0"/>
                        <a:t>2 FTE overall</a:t>
                      </a:r>
                    </a:p>
                  </a:txBody>
                  <a:tcPr>
                    <a:solidFill>
                      <a:schemeClr val="bg1">
                        <a:lumMod val="85000"/>
                      </a:schemeClr>
                    </a:solidFill>
                  </a:tcPr>
                </a:tc>
                <a:tc>
                  <a:txBody>
                    <a:bodyPr/>
                    <a:lstStyle/>
                    <a:p>
                      <a:r>
                        <a:rPr lang="en-GB" sz="1500" dirty="0">
                          <a:solidFill>
                            <a:schemeClr val="tx1"/>
                          </a:solidFill>
                          <a:latin typeface="+mn-lt"/>
                          <a:cs typeface="+mn-cs"/>
                        </a:rPr>
                        <a:t>Hosting: few  </a:t>
                      </a:r>
                      <a:r>
                        <a:rPr lang="en-GB" sz="1500" dirty="0" err="1">
                          <a:solidFill>
                            <a:schemeClr val="tx1"/>
                          </a:solidFill>
                          <a:latin typeface="+mn-lt"/>
                          <a:cs typeface="+mn-cs"/>
                        </a:rPr>
                        <a:t>keuros</a:t>
                      </a:r>
                      <a:endParaRPr lang="en-GB" sz="1500" dirty="0">
                        <a:solidFill>
                          <a:schemeClr val="tx1"/>
                        </a:solidFill>
                        <a:latin typeface="+mn-lt"/>
                        <a:cs typeface="+mn-cs"/>
                      </a:endParaRPr>
                    </a:p>
                    <a:p>
                      <a:r>
                        <a:rPr lang="en-GB" sz="1500" dirty="0">
                          <a:solidFill>
                            <a:schemeClr val="tx1"/>
                          </a:solidFill>
                          <a:latin typeface="+mn-lt"/>
                          <a:cs typeface="+mn-cs"/>
                        </a:rPr>
                        <a:t>Licensing costs;</a:t>
                      </a:r>
                      <a:r>
                        <a:rPr lang="en-GB" sz="1500" baseline="0" dirty="0">
                          <a:solidFill>
                            <a:schemeClr val="tx1"/>
                          </a:solidFill>
                          <a:latin typeface="+mn-lt"/>
                          <a:cs typeface="+mn-cs"/>
                        </a:rPr>
                        <a:t> less than 1000 euros</a:t>
                      </a:r>
                      <a:endParaRPr lang="en-GB" sz="1500" dirty="0"/>
                    </a:p>
                  </a:txBody>
                  <a:tcPr>
                    <a:solidFill>
                      <a:schemeClr val="bg1">
                        <a:lumMod val="85000"/>
                      </a:schemeClr>
                    </a:solidFill>
                  </a:tcPr>
                </a:tc>
                <a:extLst>
                  <a:ext uri="{0D108BD9-81ED-4DB2-BD59-A6C34878D82A}">
                    <a16:rowId xmlns:a16="http://schemas.microsoft.com/office/drawing/2014/main" val="10005"/>
                  </a:ext>
                </a:extLst>
              </a:tr>
              <a:tr h="365760">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Training portal  variable costs</a:t>
                      </a:r>
                    </a:p>
                  </a:txBody>
                  <a:tcPr>
                    <a:solidFill>
                      <a:schemeClr val="bg1">
                        <a:lumMod val="85000"/>
                      </a:schemeClr>
                    </a:solidFill>
                  </a:tcPr>
                </a:tc>
                <a:tc>
                  <a:txBody>
                    <a:bodyPr/>
                    <a:lstStyle/>
                    <a:p>
                      <a:endParaRPr lang="en-GB" sz="1500" dirty="0"/>
                    </a:p>
                  </a:txBody>
                  <a:tcPr>
                    <a:solidFill>
                      <a:schemeClr val="bg1">
                        <a:lumMod val="85000"/>
                      </a:schemeClr>
                    </a:solidFill>
                  </a:tcPr>
                </a:tc>
                <a:tc>
                  <a:txBody>
                    <a:bodyPr/>
                    <a:lstStyle/>
                    <a:p>
                      <a:pPr marL="0" lvl="3" indent="0">
                        <a:spcBef>
                          <a:spcPts val="0"/>
                        </a:spcBef>
                        <a:buFont typeface="Arial" panose="020B0604020202020204" pitchFamily="34" charset="0"/>
                        <a:buChar char="•"/>
                        <a:defRPr/>
                      </a:pPr>
                      <a:r>
                        <a:rPr lang="en-GB" sz="1500" dirty="0">
                          <a:solidFill>
                            <a:schemeClr val="tx1"/>
                          </a:solidFill>
                          <a:latin typeface="+mn-lt"/>
                          <a:cs typeface="+mn-cs"/>
                        </a:rPr>
                        <a:t>100 simultaneous users: 3.000 – 4.000 EUR on </a:t>
                      </a:r>
                      <a:r>
                        <a:rPr lang="en-GB" sz="1500" dirty="0" err="1">
                          <a:solidFill>
                            <a:schemeClr val="tx1"/>
                          </a:solidFill>
                          <a:latin typeface="+mn-lt"/>
                          <a:cs typeface="+mn-cs"/>
                        </a:rPr>
                        <a:t>prem</a:t>
                      </a:r>
                      <a:r>
                        <a:rPr lang="en-GB" sz="1500" dirty="0">
                          <a:solidFill>
                            <a:schemeClr val="tx1"/>
                          </a:solidFill>
                          <a:latin typeface="+mn-lt"/>
                          <a:cs typeface="+mn-cs"/>
                        </a:rPr>
                        <a:t> per year (on-</a:t>
                      </a:r>
                      <a:r>
                        <a:rPr lang="en-GB" sz="1500" dirty="0" err="1">
                          <a:solidFill>
                            <a:schemeClr val="tx1"/>
                          </a:solidFill>
                          <a:latin typeface="+mn-lt"/>
                          <a:cs typeface="+mn-cs"/>
                        </a:rPr>
                        <a:t>prem</a:t>
                      </a:r>
                      <a:r>
                        <a:rPr lang="en-GB" sz="1500" dirty="0">
                          <a:solidFill>
                            <a:schemeClr val="tx1"/>
                          </a:solidFill>
                          <a:latin typeface="+mn-lt"/>
                          <a:cs typeface="+mn-cs"/>
                        </a:rPr>
                        <a:t>) / 7.500 – 10.000 EUR per year (cloud)</a:t>
                      </a:r>
                    </a:p>
                    <a:p>
                      <a:pPr marL="0" lvl="3" indent="0">
                        <a:spcBef>
                          <a:spcPts val="0"/>
                        </a:spcBef>
                        <a:buFont typeface="Arial" panose="020B0604020202020204" pitchFamily="34" charset="0"/>
                        <a:buChar char="•"/>
                        <a:defRPr/>
                      </a:pPr>
                      <a:r>
                        <a:rPr lang="en-GB" sz="1500" dirty="0">
                          <a:solidFill>
                            <a:schemeClr val="tx1"/>
                          </a:solidFill>
                          <a:latin typeface="+mn-lt"/>
                          <a:cs typeface="+mn-cs"/>
                        </a:rPr>
                        <a:t>1000 simultaneous users: 30.000 – 40.000 EUR on </a:t>
                      </a:r>
                      <a:r>
                        <a:rPr lang="en-GB" sz="1500" dirty="0" err="1">
                          <a:solidFill>
                            <a:schemeClr val="tx1"/>
                          </a:solidFill>
                          <a:latin typeface="+mn-lt"/>
                          <a:cs typeface="+mn-cs"/>
                        </a:rPr>
                        <a:t>prem</a:t>
                      </a:r>
                      <a:r>
                        <a:rPr lang="en-GB" sz="1500" dirty="0">
                          <a:solidFill>
                            <a:schemeClr val="tx1"/>
                          </a:solidFill>
                          <a:latin typeface="+mn-lt"/>
                          <a:cs typeface="+mn-cs"/>
                        </a:rPr>
                        <a:t> per year (on-</a:t>
                      </a:r>
                      <a:r>
                        <a:rPr lang="en-GB" sz="1500" dirty="0" err="1">
                          <a:solidFill>
                            <a:schemeClr val="tx1"/>
                          </a:solidFill>
                          <a:latin typeface="+mn-lt"/>
                          <a:cs typeface="+mn-cs"/>
                        </a:rPr>
                        <a:t>prem</a:t>
                      </a:r>
                      <a:r>
                        <a:rPr lang="en-GB" sz="1500" dirty="0">
                          <a:solidFill>
                            <a:schemeClr val="tx1"/>
                          </a:solidFill>
                          <a:latin typeface="+mn-lt"/>
                          <a:cs typeface="+mn-cs"/>
                        </a:rPr>
                        <a:t>) / 75.000 – 100.000 EUR per year (cloud)</a:t>
                      </a:r>
                    </a:p>
                  </a:txBody>
                  <a:tcPr>
                    <a:solidFill>
                      <a:schemeClr val="bg1">
                        <a:lumMod val="85000"/>
                      </a:schemeClr>
                    </a:solidFill>
                  </a:tcPr>
                </a:tc>
                <a:extLst>
                  <a:ext uri="{0D108BD9-81ED-4DB2-BD59-A6C34878D82A}">
                    <a16:rowId xmlns:a16="http://schemas.microsoft.com/office/drawing/2014/main" val="10006"/>
                  </a:ext>
                </a:extLst>
              </a:tr>
              <a:tr h="398033">
                <a:tc vMerge="1">
                  <a:txBody>
                    <a:bodyPr/>
                    <a:lstStyle/>
                    <a:p>
                      <a:endParaRPr lang="en-GB"/>
                    </a:p>
                  </a:txBody>
                  <a:tcPr/>
                </a:tc>
                <a:tc>
                  <a:txBody>
                    <a:bodyPr/>
                    <a:lstStyle/>
                    <a:p>
                      <a:pPr marL="0" lvl="1" indent="0" algn="l">
                        <a:spcBef>
                          <a:spcPts val="0"/>
                        </a:spcBef>
                        <a:buFont typeface="Wingdings"/>
                        <a:buNone/>
                        <a:defRPr/>
                      </a:pPr>
                      <a:r>
                        <a:rPr lang="en-GB" sz="1500" dirty="0">
                          <a:solidFill>
                            <a:schemeClr val="tx1"/>
                          </a:solidFill>
                          <a:latin typeface="+mn-lt"/>
                          <a:cs typeface="+mn-cs"/>
                        </a:rPr>
                        <a:t>Support to integration of new partners</a:t>
                      </a:r>
                    </a:p>
                  </a:txBody>
                  <a:tcPr>
                    <a:solidFill>
                      <a:schemeClr val="bg1">
                        <a:lumMod val="85000"/>
                      </a:schemeClr>
                    </a:solidFill>
                  </a:tcPr>
                </a:tc>
                <a:tc>
                  <a:txBody>
                    <a:bodyPr/>
                    <a:lstStyle/>
                    <a:p>
                      <a:r>
                        <a:rPr lang="en-GB" sz="1500" dirty="0"/>
                        <a:t>TBD</a:t>
                      </a:r>
                    </a:p>
                  </a:txBody>
                  <a:tcPr>
                    <a:solidFill>
                      <a:schemeClr val="bg1">
                        <a:lumMod val="85000"/>
                      </a:schemeClr>
                    </a:solidFill>
                  </a:tcPr>
                </a:tc>
                <a:tc>
                  <a:txBody>
                    <a:bodyPr/>
                    <a:lstStyle/>
                    <a:p>
                      <a:endParaRPr lang="en-GB" sz="1500" dirty="0"/>
                    </a:p>
                  </a:txBody>
                  <a:tcPr>
                    <a:solidFill>
                      <a:schemeClr val="bg1">
                        <a:lumMod val="85000"/>
                      </a:schemeClr>
                    </a:solidFill>
                  </a:tcPr>
                </a:tc>
                <a:extLst>
                  <a:ext uri="{0D108BD9-81ED-4DB2-BD59-A6C34878D82A}">
                    <a16:rowId xmlns:a16="http://schemas.microsoft.com/office/drawing/2014/main" val="10007"/>
                  </a:ext>
                </a:extLst>
              </a:tr>
              <a:tr h="376517">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solidFill>
                            <a:schemeClr val="tx1"/>
                          </a:solidFill>
                          <a:latin typeface="+mn-lt"/>
                          <a:cs typeface="+mn-cs"/>
                        </a:rPr>
                        <a:t>Helpdesk</a:t>
                      </a:r>
                      <a:endParaRPr lang="en-GB" sz="1500" dirty="0"/>
                    </a:p>
                  </a:txBody>
                  <a:tcPr>
                    <a:solidFill>
                      <a:schemeClr val="bg1">
                        <a:lumMod val="85000"/>
                      </a:schemeClr>
                    </a:solidFill>
                  </a:tcPr>
                </a:tc>
                <a:tc>
                  <a:txBody>
                    <a:bodyPr/>
                    <a:lstStyle/>
                    <a:p>
                      <a:r>
                        <a:rPr lang="en-GB" sz="1500" dirty="0"/>
                        <a:t>TBD</a:t>
                      </a:r>
                    </a:p>
                  </a:txBody>
                  <a:tcPr>
                    <a:solidFill>
                      <a:schemeClr val="bg1">
                        <a:lumMod val="85000"/>
                      </a:schemeClr>
                    </a:solidFill>
                  </a:tcPr>
                </a:tc>
                <a:tc>
                  <a:txBody>
                    <a:bodyPr/>
                    <a:lstStyle/>
                    <a:p>
                      <a:endParaRPr lang="en-GB" sz="1500" dirty="0"/>
                    </a:p>
                  </a:txBody>
                  <a:tcPr>
                    <a:solidFill>
                      <a:schemeClr val="bg1">
                        <a:lumMod val="85000"/>
                      </a:schemeClr>
                    </a:solidFill>
                  </a:tcPr>
                </a:tc>
                <a:extLst>
                  <a:ext uri="{0D108BD9-81ED-4DB2-BD59-A6C34878D82A}">
                    <a16:rowId xmlns:a16="http://schemas.microsoft.com/office/drawing/2014/main" val="10008"/>
                  </a:ext>
                </a:extLst>
              </a:tr>
              <a:tr h="548640">
                <a:tc rowSpan="2">
                  <a:txBody>
                    <a:bodyPr/>
                    <a:lstStyle/>
                    <a:p>
                      <a:r>
                        <a:rPr lang="en-GB" sz="1500" dirty="0"/>
                        <a:t>9</a:t>
                      </a:r>
                    </a:p>
                  </a:txBody>
                  <a:tcPr>
                    <a:solidFill>
                      <a:srgbClr val="FFCCFF"/>
                    </a:solidFill>
                  </a:tcPr>
                </a:tc>
                <a:tc>
                  <a:txBody>
                    <a:bodyPr/>
                    <a:lstStyle/>
                    <a:p>
                      <a:pPr marL="0" indent="0">
                        <a:buFont typeface="Arial" charset="0"/>
                        <a:buNone/>
                      </a:pPr>
                      <a:r>
                        <a:rPr lang="en-GB" sz="1500" dirty="0"/>
                        <a:t>All facilities will need to contribute with material. </a:t>
                      </a:r>
                    </a:p>
                  </a:txBody>
                  <a:tcPr>
                    <a:solidFill>
                      <a:srgbClr val="FFCCFF"/>
                    </a:solidFill>
                  </a:tcPr>
                </a:tc>
                <a:tc>
                  <a:txBody>
                    <a:bodyPr/>
                    <a:lstStyle/>
                    <a:p>
                      <a:r>
                        <a:rPr lang="en-GB" sz="1500" dirty="0"/>
                        <a:t>1-2 FTE per facility</a:t>
                      </a:r>
                    </a:p>
                  </a:txBody>
                  <a:tcPr>
                    <a:solidFill>
                      <a:srgbClr val="FFCCFF"/>
                    </a:solidFill>
                  </a:tcPr>
                </a:tc>
                <a:tc rowSpan="2">
                  <a:txBody>
                    <a:bodyPr/>
                    <a:lstStyle/>
                    <a:p>
                      <a:r>
                        <a:rPr lang="en-GB" sz="1500" dirty="0"/>
                        <a:t>50.000-100.000</a:t>
                      </a:r>
                      <a:r>
                        <a:rPr lang="en-GB" sz="1500" baseline="0" dirty="0"/>
                        <a:t> euros</a:t>
                      </a:r>
                      <a:endParaRPr lang="en-GB" sz="1500" dirty="0"/>
                    </a:p>
                  </a:txBody>
                  <a:tcPr>
                    <a:solidFill>
                      <a:srgbClr val="FFCCFF"/>
                    </a:solidFill>
                  </a:tcPr>
                </a:tc>
                <a:extLst>
                  <a:ext uri="{0D108BD9-81ED-4DB2-BD59-A6C34878D82A}">
                    <a16:rowId xmlns:a16="http://schemas.microsoft.com/office/drawing/2014/main" val="10009"/>
                  </a:ext>
                </a:extLst>
              </a:tr>
              <a:tr h="160020">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dirty="0"/>
                        <a:t>one facility maintains the link with the other clusters. </a:t>
                      </a:r>
                    </a:p>
                  </a:txBody>
                  <a:tcPr>
                    <a:solidFill>
                      <a:srgbClr val="FFCCFF"/>
                    </a:solidFill>
                  </a:tcPr>
                </a:tc>
                <a:tc>
                  <a:txBody>
                    <a:bodyPr/>
                    <a:lstStyle/>
                    <a:p>
                      <a:r>
                        <a:rPr lang="en-GB" sz="1500" dirty="0"/>
                        <a:t>1-2 FTE overall</a:t>
                      </a:r>
                    </a:p>
                  </a:txBody>
                  <a:tcPr>
                    <a:solidFill>
                      <a:srgbClr val="FFCCFF"/>
                    </a:solidFill>
                  </a:tcPr>
                </a:tc>
                <a:tc vMerge="1">
                  <a:txBody>
                    <a:bodyPr/>
                    <a:lstStyle/>
                    <a:p>
                      <a:endParaRPr lang="en-GB"/>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29732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566" y="1772816"/>
            <a:ext cx="10810461" cy="3139321"/>
          </a:xfrm>
          <a:prstGeom prst="rect">
            <a:avLst/>
          </a:prstGeom>
        </p:spPr>
        <p:txBody>
          <a:bodyPr wrap="square">
            <a:spAutoFit/>
          </a:bodyPr>
          <a:lstStyle/>
          <a:p>
            <a:pPr marL="342900" indent="-342900">
              <a:buFont typeface="Arial" charset="0"/>
              <a:buChar char="•"/>
            </a:pPr>
            <a:r>
              <a:rPr lang="en-US" sz="2200" b="1" dirty="0">
                <a:solidFill>
                  <a:prstClr val="black"/>
                </a:solidFill>
              </a:rPr>
              <a:t>Project funding -&gt; for new developments (not operation)</a:t>
            </a:r>
          </a:p>
          <a:p>
            <a:pPr marL="342900" indent="-342900">
              <a:buFont typeface="Arial" charset="0"/>
              <a:buChar char="•"/>
            </a:pPr>
            <a:endParaRPr lang="en-US" sz="2200" b="1" dirty="0">
              <a:solidFill>
                <a:prstClr val="black"/>
              </a:solidFill>
            </a:endParaRPr>
          </a:p>
          <a:p>
            <a:pPr marL="342900" indent="-342900">
              <a:buFont typeface="Arial" charset="0"/>
              <a:buChar char="•"/>
            </a:pPr>
            <a:r>
              <a:rPr lang="en-US" sz="2200" b="1" dirty="0">
                <a:solidFill>
                  <a:prstClr val="black"/>
                </a:solidFill>
              </a:rPr>
              <a:t>Agreements between RIs</a:t>
            </a:r>
          </a:p>
          <a:p>
            <a:pPr marL="342900" indent="-342900">
              <a:buFont typeface="Arial" charset="0"/>
              <a:buChar char="•"/>
            </a:pPr>
            <a:endParaRPr lang="en-US" sz="2200" b="1" dirty="0">
              <a:solidFill>
                <a:prstClr val="black"/>
              </a:solidFill>
            </a:endParaRPr>
          </a:p>
          <a:p>
            <a:pPr marL="342900" indent="-342900">
              <a:buFont typeface="Arial" charset="0"/>
              <a:buChar char="•"/>
            </a:pPr>
            <a:r>
              <a:rPr lang="en-US" sz="2200" b="1" dirty="0">
                <a:solidFill>
                  <a:prstClr val="black"/>
                </a:solidFill>
              </a:rPr>
              <a:t>Agreements including other funding agencies</a:t>
            </a:r>
          </a:p>
          <a:p>
            <a:pPr marL="342900" indent="-342900">
              <a:buFont typeface="Arial" charset="0"/>
              <a:buChar char="•"/>
            </a:pPr>
            <a:endParaRPr lang="en-US" sz="2200" b="1" dirty="0">
              <a:solidFill>
                <a:prstClr val="black"/>
              </a:solidFill>
            </a:endParaRPr>
          </a:p>
          <a:p>
            <a:pPr marL="342900" indent="-342900">
              <a:buFont typeface="Arial" charset="0"/>
              <a:buChar char="•"/>
            </a:pPr>
            <a:r>
              <a:rPr lang="en-US" sz="2200" b="1" dirty="0">
                <a:solidFill>
                  <a:prstClr val="black"/>
                </a:solidFill>
              </a:rPr>
              <a:t>Agreements with third parties</a:t>
            </a:r>
          </a:p>
          <a:p>
            <a:pPr marL="342900" indent="-342900">
              <a:buFont typeface="Arial" charset="0"/>
              <a:buChar char="•"/>
            </a:pPr>
            <a:endParaRPr lang="en-US" sz="2200" b="1" dirty="0">
              <a:solidFill>
                <a:prstClr val="black"/>
              </a:solidFill>
            </a:endParaRPr>
          </a:p>
          <a:p>
            <a:pPr marL="342900" indent="-342900">
              <a:buFont typeface="Arial" charset="0"/>
              <a:buChar char="•"/>
            </a:pPr>
            <a:r>
              <a:rPr lang="en-US" sz="2200" b="1" dirty="0">
                <a:solidFill>
                  <a:prstClr val="black"/>
                </a:solidFill>
              </a:rPr>
              <a:t>New legal entity</a:t>
            </a:r>
          </a:p>
        </p:txBody>
      </p:sp>
      <p:sp>
        <p:nvSpPr>
          <p:cNvPr id="6" name="Title 6"/>
          <p:cNvSpPr>
            <a:spLocks noGrp="1"/>
          </p:cNvSpPr>
          <p:nvPr>
            <p:ph type="title"/>
          </p:nvPr>
        </p:nvSpPr>
        <p:spPr>
          <a:xfrm>
            <a:off x="470115" y="476672"/>
            <a:ext cx="9743256" cy="323166"/>
          </a:xfrm>
        </p:spPr>
        <p:txBody>
          <a:bodyPr/>
          <a:lstStyle/>
          <a:p>
            <a:r>
              <a:rPr lang="en-US" dirty="0"/>
              <a:t>Possible business models for the </a:t>
            </a:r>
            <a:r>
              <a:rPr lang="en-US" dirty="0" err="1"/>
              <a:t>PaN</a:t>
            </a:r>
            <a:r>
              <a:rPr lang="en-US" dirty="0"/>
              <a:t> services</a:t>
            </a:r>
          </a:p>
        </p:txBody>
      </p:sp>
      <p:sp>
        <p:nvSpPr>
          <p:cNvPr id="2" name="Rectangle 1">
            <a:extLst>
              <a:ext uri="{FF2B5EF4-FFF2-40B4-BE49-F238E27FC236}">
                <a16:creationId xmlns:a16="http://schemas.microsoft.com/office/drawing/2014/main" id="{1D422249-5F75-4A59-85C0-4E78176D6637}"/>
              </a:ext>
            </a:extLst>
          </p:cNvPr>
          <p:cNvSpPr/>
          <p:nvPr/>
        </p:nvSpPr>
        <p:spPr>
          <a:xfrm>
            <a:off x="5633572" y="3733800"/>
            <a:ext cx="6096000" cy="1631216"/>
          </a:xfrm>
          <a:prstGeom prst="rect">
            <a:avLst/>
          </a:prstGeom>
        </p:spPr>
        <p:txBody>
          <a:bodyPr>
            <a:spAutoFit/>
          </a:bodyPr>
          <a:lstStyle/>
          <a:p>
            <a:endParaRPr lang="en-GB" sz="2800" dirty="0">
              <a:solidFill>
                <a:srgbClr val="000000"/>
              </a:solidFill>
              <a:latin typeface="Verdana" panose="020B0604030504040204" pitchFamily="34" charset="0"/>
            </a:endParaRPr>
          </a:p>
          <a:p>
            <a:r>
              <a:rPr lang="en-US" i="1" dirty="0">
                <a:solidFill>
                  <a:srgbClr val="000000"/>
                </a:solidFill>
                <a:latin typeface="Verdana" panose="020B0604030504040204" pitchFamily="34" charset="0"/>
              </a:rPr>
              <a:t>Service costing activities need to move beyond FTE based project accounting in order to establish more accurate estimates of costs for service operation and future development. </a:t>
            </a:r>
          </a:p>
        </p:txBody>
      </p:sp>
    </p:spTree>
    <p:extLst>
      <p:ext uri="{BB962C8B-B14F-4D97-AF65-F5344CB8AC3E}">
        <p14:creationId xmlns:p14="http://schemas.microsoft.com/office/powerpoint/2010/main" val="51777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588E68-BB26-4DF5-BBEB-51E960CFD2ED}"/>
              </a:ext>
            </a:extLst>
          </p:cNvPr>
          <p:cNvSpPr>
            <a:spLocks noGrp="1"/>
          </p:cNvSpPr>
          <p:nvPr>
            <p:ph type="body" idx="1"/>
          </p:nvPr>
        </p:nvSpPr>
        <p:spPr>
          <a:xfrm>
            <a:off x="463948" y="2057400"/>
            <a:ext cx="10357624" cy="3354765"/>
          </a:xfrm>
        </p:spPr>
        <p:txBody>
          <a:bodyPr/>
          <a:lstStyle/>
          <a:p>
            <a:endParaRPr lang="en-US" sz="2400" b="0" i="1" dirty="0"/>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3200" b="0" dirty="0"/>
          </a:p>
          <a:p>
            <a:pPr marL="800100" lvl="1" indent="-342900">
              <a:buFont typeface="Arial" panose="020B0604020202020204" pitchFamily="34" charset="0"/>
              <a:buChar char="•"/>
            </a:pPr>
            <a:r>
              <a:rPr lang="en-US" sz="2400" b="1" dirty="0"/>
              <a:t>Under the Research Infrastructures Work </a:t>
            </a:r>
            <a:r>
              <a:rPr lang="en-US" sz="2400" b="1" dirty="0" err="1"/>
              <a:t>Programme</a:t>
            </a:r>
            <a:r>
              <a:rPr lang="en-US" sz="2400" b="1" dirty="0"/>
              <a:t> of Horizon 2020, the EC has provided support to actions that connect the ESFRI infrastructures to EOSC and promoted research data sharing by default. </a:t>
            </a:r>
          </a:p>
          <a:p>
            <a:pPr marL="800100" lvl="1" indent="-342900">
              <a:buFont typeface="Arial" panose="020B0604020202020204" pitchFamily="34" charset="0"/>
              <a:buChar char="•"/>
            </a:pPr>
            <a:endParaRPr lang="en-US" sz="2400" b="1" dirty="0"/>
          </a:p>
          <a:p>
            <a:pPr marL="800100" lvl="1" indent="-342900">
              <a:buFont typeface="Arial" panose="020B0604020202020204" pitchFamily="34" charset="0"/>
              <a:buChar char="•"/>
            </a:pPr>
            <a:r>
              <a:rPr lang="en-US" sz="2400" b="1" dirty="0">
                <a:solidFill>
                  <a:srgbClr val="FF0000"/>
                </a:solidFill>
              </a:rPr>
              <a:t>This implies that </a:t>
            </a:r>
            <a:r>
              <a:rPr lang="en-US" sz="2400" b="1" dirty="0" err="1">
                <a:solidFill>
                  <a:srgbClr val="FF0000"/>
                </a:solidFill>
              </a:rPr>
              <a:t>PaNOSC</a:t>
            </a:r>
            <a:r>
              <a:rPr lang="en-US" sz="2400" b="1" dirty="0">
                <a:solidFill>
                  <a:srgbClr val="FF0000"/>
                </a:solidFill>
              </a:rPr>
              <a:t> partners are already funded for the EOSC …</a:t>
            </a:r>
          </a:p>
          <a:p>
            <a:pPr marL="800100" lvl="1" indent="-342900">
              <a:buFont typeface="Arial" panose="020B0604020202020204" pitchFamily="34" charset="0"/>
              <a:buChar char="•"/>
            </a:pPr>
            <a:endParaRPr lang="en-GB" sz="2400" b="0" i="1" dirty="0"/>
          </a:p>
        </p:txBody>
      </p:sp>
      <p:sp>
        <p:nvSpPr>
          <p:cNvPr id="5" name="Title 4">
            <a:extLst>
              <a:ext uri="{FF2B5EF4-FFF2-40B4-BE49-F238E27FC236}">
                <a16:creationId xmlns:a16="http://schemas.microsoft.com/office/drawing/2014/main" id="{633DA716-4A43-44F6-A443-1284CB3B526D}"/>
              </a:ext>
            </a:extLst>
          </p:cNvPr>
          <p:cNvSpPr>
            <a:spLocks noGrp="1"/>
          </p:cNvSpPr>
          <p:nvPr>
            <p:ph type="title"/>
          </p:nvPr>
        </p:nvSpPr>
        <p:spPr>
          <a:xfrm>
            <a:off x="462776" y="527964"/>
            <a:ext cx="7919224" cy="877163"/>
          </a:xfrm>
        </p:spPr>
        <p:txBody>
          <a:bodyPr/>
          <a:lstStyle/>
          <a:p>
            <a:r>
              <a:rPr lang="en-US" sz="2800" dirty="0"/>
              <a:t>ESFRIs EOSC contribution already funded?</a:t>
            </a:r>
            <a:br>
              <a:rPr lang="en-US" sz="2800" dirty="0"/>
            </a:br>
            <a:endParaRPr lang="en-GB" dirty="0"/>
          </a:p>
        </p:txBody>
      </p:sp>
      <p:pic>
        <p:nvPicPr>
          <p:cNvPr id="7" name="Picture 6">
            <a:extLst>
              <a:ext uri="{FF2B5EF4-FFF2-40B4-BE49-F238E27FC236}">
                <a16:creationId xmlns:a16="http://schemas.microsoft.com/office/drawing/2014/main" id="{0A003704-B9B0-4B42-A69C-B7F21F23372E}"/>
              </a:ext>
            </a:extLst>
          </p:cNvPr>
          <p:cNvPicPr>
            <a:picLocks noChangeAspect="1"/>
          </p:cNvPicPr>
          <p:nvPr/>
        </p:nvPicPr>
        <p:blipFill>
          <a:blip r:embed="rId2"/>
          <a:stretch>
            <a:fillRect/>
          </a:stretch>
        </p:blipFill>
        <p:spPr>
          <a:xfrm>
            <a:off x="10305188" y="152400"/>
            <a:ext cx="1884467" cy="2667000"/>
          </a:xfrm>
          <a:prstGeom prst="rect">
            <a:avLst/>
          </a:prstGeom>
        </p:spPr>
      </p:pic>
    </p:spTree>
    <p:extLst>
      <p:ext uri="{BB962C8B-B14F-4D97-AF65-F5344CB8AC3E}">
        <p14:creationId xmlns:p14="http://schemas.microsoft.com/office/powerpoint/2010/main" val="310929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EE45-05DC-4E7A-96C7-EE72473F23E8}"/>
              </a:ext>
            </a:extLst>
          </p:cNvPr>
          <p:cNvSpPr>
            <a:spLocks noGrp="1"/>
          </p:cNvSpPr>
          <p:nvPr>
            <p:ph type="title"/>
          </p:nvPr>
        </p:nvSpPr>
        <p:spPr>
          <a:xfrm>
            <a:off x="1371600" y="377502"/>
            <a:ext cx="9138424" cy="1846659"/>
          </a:xfrm>
        </p:spPr>
        <p:txBody>
          <a:bodyPr/>
          <a:lstStyle/>
          <a:p>
            <a:r>
              <a:rPr lang="en-US" sz="6000" dirty="0">
                <a:solidFill>
                  <a:srgbClr val="FF0000"/>
                </a:solidFill>
              </a:rPr>
              <a:t>Sustainability concerns ALL Work Packages</a:t>
            </a:r>
            <a:endParaRPr lang="en-GB" sz="6000" dirty="0">
              <a:solidFill>
                <a:srgbClr val="FF0000"/>
              </a:solidFill>
            </a:endParaRPr>
          </a:p>
        </p:txBody>
      </p:sp>
      <p:pic>
        <p:nvPicPr>
          <p:cNvPr id="5" name="Picture 4">
            <a:extLst>
              <a:ext uri="{FF2B5EF4-FFF2-40B4-BE49-F238E27FC236}">
                <a16:creationId xmlns:a16="http://schemas.microsoft.com/office/drawing/2014/main" id="{A2693ECB-106F-4957-B45F-E7DCFD307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819" y="2895599"/>
            <a:ext cx="4433453" cy="2952749"/>
          </a:xfrm>
          <a:prstGeom prst="rect">
            <a:avLst/>
          </a:prstGeom>
        </p:spPr>
      </p:pic>
      <p:pic>
        <p:nvPicPr>
          <p:cNvPr id="7" name="Picture 6">
            <a:extLst>
              <a:ext uri="{FF2B5EF4-FFF2-40B4-BE49-F238E27FC236}">
                <a16:creationId xmlns:a16="http://schemas.microsoft.com/office/drawing/2014/main" id="{65AD7B2F-0C53-4D45-A7B9-00B44C2E7FBC}"/>
              </a:ext>
            </a:extLst>
          </p:cNvPr>
          <p:cNvPicPr>
            <a:picLocks noChangeAspect="1"/>
          </p:cNvPicPr>
          <p:nvPr/>
        </p:nvPicPr>
        <p:blipFill rotWithShape="1">
          <a:blip r:embed="rId3">
            <a:extLst>
              <a:ext uri="{28A0092B-C50C-407E-A947-70E740481C1C}">
                <a14:useLocalDpi xmlns:a14="http://schemas.microsoft.com/office/drawing/2010/main" val="0"/>
              </a:ext>
            </a:extLst>
          </a:blip>
          <a:srcRect l="16633" r="16387"/>
          <a:stretch/>
        </p:blipFill>
        <p:spPr>
          <a:xfrm>
            <a:off x="76200" y="2895600"/>
            <a:ext cx="4394982" cy="2952750"/>
          </a:xfrm>
          <a:prstGeom prst="rect">
            <a:avLst/>
          </a:prstGeom>
        </p:spPr>
      </p:pic>
      <p:pic>
        <p:nvPicPr>
          <p:cNvPr id="9" name="Picture 8">
            <a:extLst>
              <a:ext uri="{FF2B5EF4-FFF2-40B4-BE49-F238E27FC236}">
                <a16:creationId xmlns:a16="http://schemas.microsoft.com/office/drawing/2014/main" id="{9B477ADC-6E62-4259-A49A-8CB5FD63E7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1050" y="2895600"/>
            <a:ext cx="2952750" cy="2952750"/>
          </a:xfrm>
          <a:prstGeom prst="rect">
            <a:avLst/>
          </a:prstGeom>
        </p:spPr>
      </p:pic>
    </p:spTree>
    <p:extLst>
      <p:ext uri="{BB962C8B-B14F-4D97-AF65-F5344CB8AC3E}">
        <p14:creationId xmlns:p14="http://schemas.microsoft.com/office/powerpoint/2010/main" val="89904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56647B-3970-4EAB-8B60-BEC461E2504E}"/>
              </a:ext>
            </a:extLst>
          </p:cNvPr>
          <p:cNvPicPr>
            <a:picLocks noChangeAspect="1"/>
          </p:cNvPicPr>
          <p:nvPr/>
        </p:nvPicPr>
        <p:blipFill>
          <a:blip r:embed="rId2"/>
          <a:stretch>
            <a:fillRect/>
          </a:stretch>
        </p:blipFill>
        <p:spPr>
          <a:xfrm>
            <a:off x="10307533" y="4191000"/>
            <a:ext cx="1884467" cy="2667000"/>
          </a:xfrm>
          <a:prstGeom prst="rect">
            <a:avLst/>
          </a:prstGeom>
        </p:spPr>
      </p:pic>
      <p:sp>
        <p:nvSpPr>
          <p:cNvPr id="3" name="Text Placeholder 2">
            <a:extLst>
              <a:ext uri="{FF2B5EF4-FFF2-40B4-BE49-F238E27FC236}">
                <a16:creationId xmlns:a16="http://schemas.microsoft.com/office/drawing/2014/main" id="{71588E68-BB26-4DF5-BBEB-51E960CFD2ED}"/>
              </a:ext>
            </a:extLst>
          </p:cNvPr>
          <p:cNvSpPr>
            <a:spLocks noGrp="1"/>
          </p:cNvSpPr>
          <p:nvPr>
            <p:ph type="body" idx="1"/>
          </p:nvPr>
        </p:nvSpPr>
        <p:spPr>
          <a:xfrm>
            <a:off x="533400" y="0"/>
            <a:ext cx="11353800" cy="6524863"/>
          </a:xfrm>
        </p:spPr>
        <p:txBody>
          <a:bodyPr/>
          <a:lstStyle/>
          <a:p>
            <a:pPr marL="800100" lvl="1" indent="-342900">
              <a:buFont typeface="Arial" panose="020B0604020202020204" pitchFamily="34" charset="0"/>
              <a:buChar char="•"/>
            </a:pPr>
            <a:endParaRPr lang="en-US" dirty="0"/>
          </a:p>
          <a:p>
            <a:r>
              <a:rPr lang="en-US" sz="3200" b="0" dirty="0"/>
              <a:t>EOSC recognizes that RIs are funded for their community of users </a:t>
            </a:r>
          </a:p>
          <a:p>
            <a:pPr marL="342900" indent="-342900">
              <a:buFont typeface="Arial" panose="020B0604020202020204" pitchFamily="34" charset="0"/>
              <a:buChar char="•"/>
            </a:pPr>
            <a:endParaRPr lang="en-US" sz="3200" b="0" dirty="0"/>
          </a:p>
          <a:p>
            <a:pPr marL="800100" lvl="1" indent="-342900">
              <a:buFont typeface="Arial" panose="020B0604020202020204" pitchFamily="34" charset="0"/>
              <a:buChar char="•"/>
            </a:pPr>
            <a:r>
              <a:rPr lang="en-US" sz="2000" dirty="0"/>
              <a:t>It is </a:t>
            </a:r>
            <a:r>
              <a:rPr lang="en-US" sz="2000" dirty="0" err="1"/>
              <a:t>recognised</a:t>
            </a:r>
            <a:r>
              <a:rPr lang="en-US" sz="2000" dirty="0"/>
              <a:t> that the services provided by publicly funded </a:t>
            </a:r>
            <a:r>
              <a:rPr lang="en-US" sz="2000" dirty="0" err="1"/>
              <a:t>organisations</a:t>
            </a:r>
            <a:r>
              <a:rPr lang="en-US" sz="2000" dirty="0"/>
              <a:t> frequently have a mandate and a budget to serve a well-defined set of users that may be delimited by research discipline or geographical boundaries, and that broadening access to those services may generate additional costs.</a:t>
            </a:r>
            <a:br>
              <a:rPr lang="en-US" sz="2000" dirty="0"/>
            </a:br>
            <a:endParaRPr lang="en-US" sz="2000" dirty="0"/>
          </a:p>
          <a:p>
            <a:pPr marL="800100" lvl="1" indent="-342900">
              <a:buFont typeface="Arial" panose="020B0604020202020204" pitchFamily="34" charset="0"/>
              <a:buChar char="•"/>
            </a:pPr>
            <a:r>
              <a:rPr lang="en-US" sz="2000" dirty="0"/>
              <a:t>As an incentive to encourage service providers to participate in </a:t>
            </a:r>
            <a:r>
              <a:rPr lang="en-US" sz="2000" b="1" i="1" dirty="0"/>
              <a:t>EOSC-Exchange</a:t>
            </a:r>
            <a:r>
              <a:rPr lang="en-US" sz="2000" i="1" dirty="0"/>
              <a:t> </a:t>
            </a:r>
            <a:r>
              <a:rPr lang="en-US" sz="2000" dirty="0"/>
              <a:t>and open up their services to all publicly funded researchers, the projects to be funded via calls such as INFRAEOSC-07-2020 will offer an EC-funded means, based on the Horizon 2020 Virtual Access71 scheme, to compensate service providers for the additional operational costs they incur.</a:t>
            </a:r>
            <a:br>
              <a:rPr lang="en-US" sz="2000" dirty="0"/>
            </a:br>
            <a:endParaRPr lang="en-US" sz="2000" dirty="0"/>
          </a:p>
          <a:p>
            <a:pPr marL="800100" lvl="1" indent="-342900">
              <a:buFont typeface="Arial" panose="020B0604020202020204" pitchFamily="34" charset="0"/>
              <a:buChar char="•"/>
            </a:pPr>
            <a:r>
              <a:rPr lang="en-US" dirty="0"/>
              <a:t>The Virtual Access (VA) instrument is provided by the European Commission to increase the sharing of research infrastructures and services that otherwise would not be available to international user groups. In VA, the services – also called “installations” – have to be made available ‘free of charge at the point of use’ for European or International researchers. VA access is open and free access to services through communication networks to resources needed for research, without selecting the researchers to whom access is provided. </a:t>
            </a:r>
            <a:endParaRPr lang="en-US" sz="2000"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57856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64E7-F44E-47BE-9AA1-9A6BA53DE166}"/>
              </a:ext>
            </a:extLst>
          </p:cNvPr>
          <p:cNvSpPr>
            <a:spLocks noGrp="1"/>
          </p:cNvSpPr>
          <p:nvPr>
            <p:ph type="title"/>
          </p:nvPr>
        </p:nvSpPr>
        <p:spPr>
          <a:xfrm>
            <a:off x="462776" y="304800"/>
            <a:ext cx="10586224" cy="1231106"/>
          </a:xfrm>
        </p:spPr>
        <p:txBody>
          <a:bodyPr/>
          <a:lstStyle/>
          <a:p>
            <a:r>
              <a:rPr lang="en-US" sz="4000" dirty="0">
                <a:solidFill>
                  <a:srgbClr val="FF0000"/>
                </a:solidFill>
              </a:rPr>
              <a:t>What are the issues for sustainability ?</a:t>
            </a:r>
            <a:endParaRPr lang="en-GB" sz="4000" dirty="0">
              <a:solidFill>
                <a:srgbClr val="FF0000"/>
              </a:solidFill>
            </a:endParaRPr>
          </a:p>
        </p:txBody>
      </p:sp>
      <p:sp>
        <p:nvSpPr>
          <p:cNvPr id="3" name="Text Placeholder 2">
            <a:extLst>
              <a:ext uri="{FF2B5EF4-FFF2-40B4-BE49-F238E27FC236}">
                <a16:creationId xmlns:a16="http://schemas.microsoft.com/office/drawing/2014/main" id="{3A62A55C-AC99-48AC-AA63-687A544F14E8}"/>
              </a:ext>
            </a:extLst>
          </p:cNvPr>
          <p:cNvSpPr>
            <a:spLocks noGrp="1"/>
          </p:cNvSpPr>
          <p:nvPr>
            <p:ph type="body" idx="1"/>
          </p:nvPr>
        </p:nvSpPr>
        <p:spPr>
          <a:xfrm>
            <a:off x="462776" y="1194561"/>
            <a:ext cx="10130713" cy="5909310"/>
          </a:xfrm>
        </p:spPr>
        <p:txBody>
          <a:bodyPr/>
          <a:lstStyle/>
          <a:p>
            <a:r>
              <a:rPr lang="en-US" sz="3600" dirty="0">
                <a:solidFill>
                  <a:srgbClr val="E87B08"/>
                </a:solidFill>
              </a:rPr>
              <a:t>Need to sustain what has been developed </a:t>
            </a:r>
          </a:p>
          <a:p>
            <a:endParaRPr lang="en-US" sz="3600" dirty="0">
              <a:solidFill>
                <a:srgbClr val="E87B08"/>
              </a:solidFill>
            </a:endParaRPr>
          </a:p>
          <a:p>
            <a:r>
              <a:rPr lang="en-US" sz="3600" dirty="0">
                <a:solidFill>
                  <a:srgbClr val="E87B08"/>
                </a:solidFill>
              </a:rPr>
              <a:t>Lack of accounting and business models</a:t>
            </a:r>
          </a:p>
          <a:p>
            <a:endParaRPr lang="en-US" sz="3600" dirty="0">
              <a:solidFill>
                <a:srgbClr val="E87B08"/>
              </a:solidFill>
            </a:endParaRPr>
          </a:p>
          <a:p>
            <a:r>
              <a:rPr lang="en-US" sz="3600" dirty="0">
                <a:solidFill>
                  <a:srgbClr val="E87B08"/>
                </a:solidFill>
              </a:rPr>
              <a:t>Lack of engagement and commitment for the future i.e. we need more data managers</a:t>
            </a:r>
          </a:p>
          <a:p>
            <a:endParaRPr lang="en-US" sz="3600" dirty="0">
              <a:solidFill>
                <a:srgbClr val="E87B08"/>
              </a:solidFill>
            </a:endParaRPr>
          </a:p>
          <a:p>
            <a:r>
              <a:rPr lang="en-US" sz="3600" dirty="0">
                <a:solidFill>
                  <a:srgbClr val="E87B08"/>
                </a:solidFill>
              </a:rPr>
              <a:t>Danger of pushing sustainability to the future and not sustaining the basic services</a:t>
            </a:r>
          </a:p>
          <a:p>
            <a:endParaRPr lang="en-US" sz="3600" dirty="0">
              <a:solidFill>
                <a:srgbClr val="E87B08"/>
              </a:solidFill>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8956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A90C-96B5-4A70-AF70-070E5BC7F32B}"/>
              </a:ext>
            </a:extLst>
          </p:cNvPr>
          <p:cNvSpPr>
            <a:spLocks noGrp="1"/>
          </p:cNvSpPr>
          <p:nvPr>
            <p:ph type="title"/>
          </p:nvPr>
        </p:nvSpPr>
        <p:spPr/>
        <p:txBody>
          <a:bodyPr/>
          <a:lstStyle/>
          <a:p>
            <a:r>
              <a:rPr lang="en-US" dirty="0" err="1"/>
              <a:t>PaNOSC</a:t>
            </a:r>
            <a:r>
              <a:rPr lang="en-US" dirty="0"/>
              <a:t> </a:t>
            </a:r>
            <a:r>
              <a:rPr lang="en-US"/>
              <a:t>WP7 spending up to 31/3/2021</a:t>
            </a:r>
            <a:endParaRPr lang="en-GB" dirty="0"/>
          </a:p>
        </p:txBody>
      </p:sp>
      <p:sp>
        <p:nvSpPr>
          <p:cNvPr id="3" name="Text Placeholder 2">
            <a:extLst>
              <a:ext uri="{FF2B5EF4-FFF2-40B4-BE49-F238E27FC236}">
                <a16:creationId xmlns:a16="http://schemas.microsoft.com/office/drawing/2014/main" id="{752D72A9-5F1F-4BF0-A6DD-676AEC3384B8}"/>
              </a:ext>
            </a:extLst>
          </p:cNvPr>
          <p:cNvSpPr>
            <a:spLocks noGrp="1"/>
          </p:cNvSpPr>
          <p:nvPr>
            <p:ph type="body" idx="1"/>
          </p:nvPr>
        </p:nvSpPr>
        <p:spPr/>
        <p:txBody>
          <a:bodyPr/>
          <a:lstStyle/>
          <a:p>
            <a:r>
              <a:rPr lang="en-US" dirty="0">
                <a:solidFill>
                  <a:schemeClr val="accent6">
                    <a:lumMod val="75000"/>
                  </a:schemeClr>
                </a:solidFill>
              </a:rPr>
              <a:t>Q: what is each partner doing for WP7?</a:t>
            </a:r>
            <a:endParaRPr lang="en-GB" dirty="0">
              <a:solidFill>
                <a:schemeClr val="accent6">
                  <a:lumMod val="75000"/>
                </a:schemeClr>
              </a:solidFill>
            </a:endParaRPr>
          </a:p>
        </p:txBody>
      </p:sp>
      <p:graphicFrame>
        <p:nvGraphicFramePr>
          <p:cNvPr id="4" name="Chart 3">
            <a:extLst>
              <a:ext uri="{FF2B5EF4-FFF2-40B4-BE49-F238E27FC236}">
                <a16:creationId xmlns:a16="http://schemas.microsoft.com/office/drawing/2014/main" id="{D664AFB4-574A-49AB-8C4E-63463A698039}"/>
              </a:ext>
            </a:extLst>
          </p:cNvPr>
          <p:cNvGraphicFramePr/>
          <p:nvPr>
            <p:extLst>
              <p:ext uri="{D42A27DB-BD31-4B8C-83A1-F6EECF244321}">
                <p14:modId xmlns:p14="http://schemas.microsoft.com/office/powerpoint/2010/main" val="2209889487"/>
              </p:ext>
            </p:extLst>
          </p:nvPr>
        </p:nvGraphicFramePr>
        <p:xfrm>
          <a:off x="762000" y="2140634"/>
          <a:ext cx="4876800" cy="36505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CD06D4A-994D-402C-8F40-EDBD1CB57210}"/>
              </a:ext>
            </a:extLst>
          </p:cNvPr>
          <p:cNvGraphicFramePr/>
          <p:nvPr>
            <p:extLst>
              <p:ext uri="{D42A27DB-BD31-4B8C-83A1-F6EECF244321}">
                <p14:modId xmlns:p14="http://schemas.microsoft.com/office/powerpoint/2010/main" val="1349920060"/>
              </p:ext>
            </p:extLst>
          </p:nvPr>
        </p:nvGraphicFramePr>
        <p:xfrm>
          <a:off x="6779640" y="2133600"/>
          <a:ext cx="5031360" cy="365760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846015D6-7D98-46D4-A6EE-6F562267ED0C}"/>
              </a:ext>
            </a:extLst>
          </p:cNvPr>
          <p:cNvSpPr/>
          <p:nvPr/>
        </p:nvSpPr>
        <p:spPr>
          <a:xfrm>
            <a:off x="11010266" y="0"/>
            <a:ext cx="1181734" cy="707886"/>
          </a:xfrm>
          <a:prstGeom prst="rect">
            <a:avLst/>
          </a:prstGeom>
        </p:spPr>
        <p:txBody>
          <a:bodyPr wrap="none">
            <a:spAutoFit/>
          </a:bodyPr>
          <a:lstStyle/>
          <a:p>
            <a:r>
              <a:rPr lang="en-US" sz="4000" b="1" dirty="0">
                <a:solidFill>
                  <a:srgbClr val="8064A2"/>
                </a:solidFill>
              </a:rPr>
              <a:t>WP7</a:t>
            </a:r>
          </a:p>
        </p:txBody>
      </p:sp>
    </p:spTree>
    <p:extLst>
      <p:ext uri="{BB962C8B-B14F-4D97-AF65-F5344CB8AC3E}">
        <p14:creationId xmlns:p14="http://schemas.microsoft.com/office/powerpoint/2010/main" val="281088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64E7-F44E-47BE-9AA1-9A6BA53DE166}"/>
              </a:ext>
            </a:extLst>
          </p:cNvPr>
          <p:cNvSpPr>
            <a:spLocks noGrp="1"/>
          </p:cNvSpPr>
          <p:nvPr>
            <p:ph type="title"/>
          </p:nvPr>
        </p:nvSpPr>
        <p:spPr>
          <a:xfrm>
            <a:off x="462776" y="304800"/>
            <a:ext cx="7310043" cy="615553"/>
          </a:xfrm>
        </p:spPr>
        <p:txBody>
          <a:bodyPr/>
          <a:lstStyle/>
          <a:p>
            <a:r>
              <a:rPr lang="en-US" sz="4000" dirty="0">
                <a:solidFill>
                  <a:schemeClr val="tx1"/>
                </a:solidFill>
              </a:rPr>
              <a:t>The solution</a:t>
            </a:r>
            <a:endParaRPr lang="en-GB" sz="4000" dirty="0">
              <a:solidFill>
                <a:schemeClr val="tx1"/>
              </a:solidFill>
            </a:endParaRPr>
          </a:p>
        </p:txBody>
      </p:sp>
      <p:sp>
        <p:nvSpPr>
          <p:cNvPr id="3" name="Text Placeholder 2">
            <a:extLst>
              <a:ext uri="{FF2B5EF4-FFF2-40B4-BE49-F238E27FC236}">
                <a16:creationId xmlns:a16="http://schemas.microsoft.com/office/drawing/2014/main" id="{3A62A55C-AC99-48AC-AA63-687A544F14E8}"/>
              </a:ext>
            </a:extLst>
          </p:cNvPr>
          <p:cNvSpPr>
            <a:spLocks noGrp="1"/>
          </p:cNvSpPr>
          <p:nvPr>
            <p:ph type="body" idx="1"/>
          </p:nvPr>
        </p:nvSpPr>
        <p:spPr>
          <a:xfrm>
            <a:off x="462776" y="1194561"/>
            <a:ext cx="11195824" cy="5355312"/>
          </a:xfrm>
        </p:spPr>
        <p:txBody>
          <a:bodyPr/>
          <a:lstStyle/>
          <a:p>
            <a:r>
              <a:rPr lang="en-US" sz="3600" dirty="0">
                <a:solidFill>
                  <a:srgbClr val="9BBB59"/>
                </a:solidFill>
              </a:rPr>
              <a:t>Best way of ensuring sustainability is to integrate the </a:t>
            </a:r>
            <a:r>
              <a:rPr lang="en-US" sz="3600" dirty="0" err="1">
                <a:solidFill>
                  <a:srgbClr val="9BBB59"/>
                </a:solidFill>
              </a:rPr>
              <a:t>PaNOSC</a:t>
            </a:r>
            <a:r>
              <a:rPr lang="en-US" sz="3600" dirty="0">
                <a:solidFill>
                  <a:srgbClr val="9BBB59"/>
                </a:solidFill>
              </a:rPr>
              <a:t> solutions into the production services  offered to users</a:t>
            </a:r>
          </a:p>
          <a:p>
            <a:endParaRPr lang="en-US" sz="3600" dirty="0">
              <a:solidFill>
                <a:srgbClr val="9BBB59"/>
              </a:solidFill>
            </a:endParaRPr>
          </a:p>
          <a:p>
            <a:r>
              <a:rPr lang="en-US" sz="3600" dirty="0">
                <a:solidFill>
                  <a:srgbClr val="9BBB59"/>
                </a:solidFill>
              </a:rPr>
              <a:t>Need a stronger commitment to Open Science i.e. make it an integral part of what RIs do</a:t>
            </a:r>
          </a:p>
          <a:p>
            <a:endParaRPr lang="en-US" sz="3600" dirty="0">
              <a:solidFill>
                <a:srgbClr val="9BBB59"/>
              </a:solidFill>
            </a:endParaRPr>
          </a:p>
          <a:p>
            <a:r>
              <a:rPr lang="en-US" sz="3600" dirty="0">
                <a:solidFill>
                  <a:schemeClr val="accent6">
                    <a:lumMod val="75000"/>
                  </a:schemeClr>
                </a:solidFill>
              </a:rPr>
              <a:t>The Challenge is to convince top management to make this commitment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028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C:\Users\boderase\AppData\Local\TEMP\PaNOSC_PERT-1.png">
            <a:extLst>
              <a:ext uri="{FF2B5EF4-FFF2-40B4-BE49-F238E27FC236}">
                <a16:creationId xmlns:a16="http://schemas.microsoft.com/office/drawing/2014/main" id="{F9538822-DD81-44BE-8A04-C1155CAF47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70901" y="986132"/>
            <a:ext cx="7835875" cy="5562600"/>
          </a:xfrm>
          <a:prstGeom prst="rect">
            <a:avLst/>
          </a:prstGeom>
          <a:noFill/>
          <a:ln>
            <a:noFill/>
          </a:ln>
        </p:spPr>
      </p:pic>
      <p:sp>
        <p:nvSpPr>
          <p:cNvPr id="6" name="Title 1"/>
          <p:cNvSpPr txBox="1">
            <a:spLocks/>
          </p:cNvSpPr>
          <p:nvPr/>
        </p:nvSpPr>
        <p:spPr>
          <a:xfrm>
            <a:off x="457200" y="217355"/>
            <a:ext cx="11043424"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r>
              <a:rPr lang="en-US" sz="4000" dirty="0">
                <a:solidFill>
                  <a:srgbClr val="A34773"/>
                </a:solidFill>
              </a:rPr>
              <a:t>Data Catalog Services – their role in </a:t>
            </a:r>
            <a:r>
              <a:rPr lang="en-US" sz="4000" dirty="0" err="1">
                <a:solidFill>
                  <a:srgbClr val="A34773"/>
                </a:solidFill>
              </a:rPr>
              <a:t>PaNOSC</a:t>
            </a:r>
            <a:endParaRPr lang="en-US" sz="4000" kern="0" dirty="0">
              <a:solidFill>
                <a:srgbClr val="A34773"/>
              </a:solidFill>
            </a:endParaRPr>
          </a:p>
        </p:txBody>
      </p:sp>
      <p:sp>
        <p:nvSpPr>
          <p:cNvPr id="7" name="Rectangle 6"/>
          <p:cNvSpPr/>
          <p:nvPr/>
        </p:nvSpPr>
        <p:spPr>
          <a:xfrm>
            <a:off x="11010266" y="0"/>
            <a:ext cx="1181734" cy="707886"/>
          </a:xfrm>
          <a:prstGeom prst="rect">
            <a:avLst/>
          </a:prstGeom>
        </p:spPr>
        <p:txBody>
          <a:bodyPr wrap="none">
            <a:spAutoFit/>
          </a:bodyPr>
          <a:lstStyle/>
          <a:p>
            <a:r>
              <a:rPr lang="en-US" sz="4000" b="1" dirty="0">
                <a:solidFill>
                  <a:srgbClr val="8064A2"/>
                </a:solidFill>
              </a:rPr>
              <a:t>WP7</a:t>
            </a:r>
          </a:p>
        </p:txBody>
      </p:sp>
      <p:grpSp>
        <p:nvGrpSpPr>
          <p:cNvPr id="8" name="Group 7"/>
          <p:cNvGrpSpPr/>
          <p:nvPr/>
        </p:nvGrpSpPr>
        <p:grpSpPr>
          <a:xfrm>
            <a:off x="1681163" y="6228257"/>
            <a:ext cx="7691437" cy="345440"/>
            <a:chOff x="1681163" y="6228257"/>
            <a:chExt cx="7691437" cy="345440"/>
          </a:xfrm>
        </p:grpSpPr>
        <p:sp>
          <p:nvSpPr>
            <p:cNvPr id="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2"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1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4"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1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6"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1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8"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
        <p:nvSpPr>
          <p:cNvPr id="21" name="Oval 20">
            <a:extLst>
              <a:ext uri="{FF2B5EF4-FFF2-40B4-BE49-F238E27FC236}">
                <a16:creationId xmlns:a16="http://schemas.microsoft.com/office/drawing/2014/main" id="{426291AD-523D-4A78-A87F-6A627D29EDAF}"/>
              </a:ext>
            </a:extLst>
          </p:cNvPr>
          <p:cNvSpPr/>
          <p:nvPr/>
        </p:nvSpPr>
        <p:spPr>
          <a:xfrm>
            <a:off x="2496692" y="4047978"/>
            <a:ext cx="2851901" cy="1692462"/>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419160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17355"/>
            <a:ext cx="11043424"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r>
              <a:rPr lang="en-US" sz="4000" dirty="0">
                <a:solidFill>
                  <a:srgbClr val="A34773"/>
                </a:solidFill>
              </a:rPr>
              <a:t>Data Catalog Services – 2</a:t>
            </a:r>
            <a:r>
              <a:rPr lang="en-US" sz="4000" baseline="30000" dirty="0">
                <a:solidFill>
                  <a:srgbClr val="A34773"/>
                </a:solidFill>
              </a:rPr>
              <a:t>nd</a:t>
            </a:r>
            <a:r>
              <a:rPr lang="en-US" sz="4000" dirty="0">
                <a:solidFill>
                  <a:srgbClr val="A34773"/>
                </a:solidFill>
              </a:rPr>
              <a:t> largest WP of </a:t>
            </a:r>
            <a:r>
              <a:rPr lang="en-US" sz="4000" dirty="0" err="1">
                <a:solidFill>
                  <a:srgbClr val="A34773"/>
                </a:solidFill>
              </a:rPr>
              <a:t>PaNOSC</a:t>
            </a:r>
            <a:endParaRPr lang="en-US" sz="4000" kern="0" dirty="0">
              <a:solidFill>
                <a:srgbClr val="A34773"/>
              </a:solidFill>
            </a:endParaRPr>
          </a:p>
        </p:txBody>
      </p:sp>
      <p:sp>
        <p:nvSpPr>
          <p:cNvPr id="7" name="Rectangle 6"/>
          <p:cNvSpPr/>
          <p:nvPr/>
        </p:nvSpPr>
        <p:spPr>
          <a:xfrm>
            <a:off x="11010266" y="0"/>
            <a:ext cx="1181734" cy="707886"/>
          </a:xfrm>
          <a:prstGeom prst="rect">
            <a:avLst/>
          </a:prstGeom>
        </p:spPr>
        <p:txBody>
          <a:bodyPr wrap="none">
            <a:spAutoFit/>
          </a:bodyPr>
          <a:lstStyle/>
          <a:p>
            <a:r>
              <a:rPr lang="en-US" sz="4000" b="1" dirty="0">
                <a:solidFill>
                  <a:srgbClr val="8064A2"/>
                </a:solidFill>
              </a:rPr>
              <a:t>WP7</a:t>
            </a:r>
          </a:p>
        </p:txBody>
      </p:sp>
      <p:grpSp>
        <p:nvGrpSpPr>
          <p:cNvPr id="8" name="Group 7"/>
          <p:cNvGrpSpPr/>
          <p:nvPr/>
        </p:nvGrpSpPr>
        <p:grpSpPr>
          <a:xfrm>
            <a:off x="1681163" y="6228257"/>
            <a:ext cx="7691437" cy="345440"/>
            <a:chOff x="1681163" y="6228257"/>
            <a:chExt cx="7691437" cy="345440"/>
          </a:xfrm>
        </p:grpSpPr>
        <p:sp>
          <p:nvSpPr>
            <p:cNvPr id="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2"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4"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6"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8"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21" name="image34.png">
            <a:extLst>
              <a:ext uri="{FF2B5EF4-FFF2-40B4-BE49-F238E27FC236}">
                <a16:creationId xmlns:a16="http://schemas.microsoft.com/office/drawing/2014/main" id="{1585A511-1F4C-4D8E-AD86-A2A281F437E0}"/>
              </a:ext>
            </a:extLst>
          </p:cNvPr>
          <p:cNvPicPr/>
          <p:nvPr/>
        </p:nvPicPr>
        <p:blipFill>
          <a:blip r:embed="rId6"/>
          <a:srcRect/>
          <a:stretch>
            <a:fillRect/>
          </a:stretch>
        </p:blipFill>
        <p:spPr>
          <a:xfrm>
            <a:off x="2510790" y="1143000"/>
            <a:ext cx="7170420" cy="5002345"/>
          </a:xfrm>
          <a:prstGeom prst="rect">
            <a:avLst/>
          </a:prstGeom>
          <a:ln/>
        </p:spPr>
      </p:pic>
      <p:sp>
        <p:nvSpPr>
          <p:cNvPr id="20" name="Oval 19">
            <a:extLst>
              <a:ext uri="{FF2B5EF4-FFF2-40B4-BE49-F238E27FC236}">
                <a16:creationId xmlns:a16="http://schemas.microsoft.com/office/drawing/2014/main" id="{47CFE989-AB28-45F1-9034-4C21F3BE2575}"/>
              </a:ext>
            </a:extLst>
          </p:cNvPr>
          <p:cNvSpPr/>
          <p:nvPr/>
        </p:nvSpPr>
        <p:spPr>
          <a:xfrm>
            <a:off x="2819400" y="1922045"/>
            <a:ext cx="2851901" cy="1692462"/>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123509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17355"/>
            <a:ext cx="11043424"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r>
              <a:rPr lang="en-US" sz="4000" dirty="0">
                <a:solidFill>
                  <a:srgbClr val="A34773"/>
                </a:solidFill>
              </a:rPr>
              <a:t>Sustainability  – Effort per partner</a:t>
            </a:r>
            <a:endParaRPr lang="en-US" sz="4000" kern="0" dirty="0">
              <a:solidFill>
                <a:srgbClr val="A34773"/>
              </a:solidFill>
            </a:endParaRPr>
          </a:p>
        </p:txBody>
      </p:sp>
      <p:sp>
        <p:nvSpPr>
          <p:cNvPr id="7" name="Rectangle 6"/>
          <p:cNvSpPr/>
          <p:nvPr/>
        </p:nvSpPr>
        <p:spPr>
          <a:xfrm>
            <a:off x="11010266" y="0"/>
            <a:ext cx="1181734" cy="707886"/>
          </a:xfrm>
          <a:prstGeom prst="rect">
            <a:avLst/>
          </a:prstGeom>
        </p:spPr>
        <p:txBody>
          <a:bodyPr wrap="none">
            <a:spAutoFit/>
          </a:bodyPr>
          <a:lstStyle/>
          <a:p>
            <a:r>
              <a:rPr lang="en-US" sz="4000" b="1" dirty="0">
                <a:solidFill>
                  <a:srgbClr val="8064A2"/>
                </a:solidFill>
              </a:rPr>
              <a:t>WP7</a:t>
            </a:r>
          </a:p>
        </p:txBody>
      </p:sp>
      <p:grpSp>
        <p:nvGrpSpPr>
          <p:cNvPr id="8" name="Group 7"/>
          <p:cNvGrpSpPr/>
          <p:nvPr/>
        </p:nvGrpSpPr>
        <p:grpSpPr>
          <a:xfrm>
            <a:off x="1681163" y="6228257"/>
            <a:ext cx="7691437" cy="345440"/>
            <a:chOff x="1681163" y="6228257"/>
            <a:chExt cx="7691437" cy="345440"/>
          </a:xfrm>
        </p:grpSpPr>
        <p:sp>
          <p:nvSpPr>
            <p:cNvPr id="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2"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4"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6"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8"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
        <p:nvSpPr>
          <p:cNvPr id="2" name="Rectangle 1">
            <a:extLst>
              <a:ext uri="{FF2B5EF4-FFF2-40B4-BE49-F238E27FC236}">
                <a16:creationId xmlns:a16="http://schemas.microsoft.com/office/drawing/2014/main" id="{75D021EB-0542-454C-972E-353CDA59A6EF}"/>
              </a:ext>
            </a:extLst>
          </p:cNvPr>
          <p:cNvSpPr/>
          <p:nvPr/>
        </p:nvSpPr>
        <p:spPr>
          <a:xfrm>
            <a:off x="457199" y="1199529"/>
            <a:ext cx="10328275" cy="5078313"/>
          </a:xfrm>
          <a:prstGeom prst="rect">
            <a:avLst/>
          </a:prstGeom>
        </p:spPr>
        <p:txBody>
          <a:bodyPr wrap="square">
            <a:spAutoFit/>
          </a:bodyPr>
          <a:lstStyle/>
          <a:p>
            <a:r>
              <a:rPr lang="en-GB" sz="3600" dirty="0">
                <a:solidFill>
                  <a:srgbClr val="FF0000"/>
                </a:solidFill>
                <a:latin typeface="Muli"/>
              </a:rPr>
              <a:t>1 - CERIC-ERIC 			</a:t>
            </a:r>
            <a:r>
              <a:rPr lang="en-GB" sz="3600" b="1" dirty="0">
                <a:solidFill>
                  <a:srgbClr val="FF0000"/>
                </a:solidFill>
                <a:latin typeface="Muli"/>
              </a:rPr>
              <a:t>32.00-X </a:t>
            </a:r>
            <a:r>
              <a:rPr lang="en-GB" sz="3600" dirty="0">
                <a:solidFill>
                  <a:srgbClr val="FF0000"/>
                </a:solidFill>
                <a:latin typeface="Muli"/>
              </a:rPr>
              <a:t>(WP leader)</a:t>
            </a:r>
            <a:endParaRPr lang="en-GB" sz="3600" b="1" dirty="0">
              <a:solidFill>
                <a:srgbClr val="FF0000"/>
              </a:solidFill>
              <a:latin typeface="Muli"/>
            </a:endParaRPr>
          </a:p>
          <a:p>
            <a:r>
              <a:rPr lang="en-GB" sz="3600" dirty="0">
                <a:solidFill>
                  <a:srgbClr val="FF0000"/>
                </a:solidFill>
                <a:latin typeface="Muli"/>
              </a:rPr>
              <a:t>2 - ELI-DC 				</a:t>
            </a:r>
            <a:r>
              <a:rPr lang="en-GB" sz="3600" b="1" dirty="0">
                <a:solidFill>
                  <a:srgbClr val="FF0000"/>
                </a:solidFill>
                <a:latin typeface="Muli"/>
              </a:rPr>
              <a:t>12.00</a:t>
            </a:r>
          </a:p>
          <a:p>
            <a:r>
              <a:rPr lang="en-GB" sz="3600" dirty="0">
                <a:solidFill>
                  <a:srgbClr val="FF0000"/>
                </a:solidFill>
                <a:latin typeface="Muli"/>
              </a:rPr>
              <a:t>3 - ESRF 				</a:t>
            </a:r>
            <a:r>
              <a:rPr lang="en-GB" sz="3600" b="1" dirty="0">
                <a:solidFill>
                  <a:srgbClr val="FF0000"/>
                </a:solidFill>
                <a:latin typeface="Muli"/>
              </a:rPr>
              <a:t>  3.00</a:t>
            </a:r>
          </a:p>
          <a:p>
            <a:r>
              <a:rPr lang="en-GB" sz="3600" dirty="0">
                <a:solidFill>
                  <a:srgbClr val="FF0000"/>
                </a:solidFill>
                <a:latin typeface="Muli"/>
              </a:rPr>
              <a:t>4 - ESS 					</a:t>
            </a:r>
            <a:r>
              <a:rPr lang="en-GB" sz="3600" b="1" dirty="0">
                <a:solidFill>
                  <a:srgbClr val="FF0000"/>
                </a:solidFill>
                <a:latin typeface="Muli"/>
              </a:rPr>
              <a:t>  3.00 </a:t>
            </a:r>
          </a:p>
          <a:p>
            <a:r>
              <a:rPr lang="en-GB" sz="3600" dirty="0">
                <a:solidFill>
                  <a:srgbClr val="FF0000"/>
                </a:solidFill>
                <a:latin typeface="Muli"/>
              </a:rPr>
              <a:t>5 - European XFEL 		</a:t>
            </a:r>
            <a:r>
              <a:rPr lang="en-GB" sz="3600" b="1" dirty="0">
                <a:solidFill>
                  <a:srgbClr val="FF0000"/>
                </a:solidFill>
                <a:latin typeface="Muli"/>
              </a:rPr>
              <a:t>  3.00</a:t>
            </a:r>
            <a:endParaRPr lang="en-GB" sz="3600" dirty="0">
              <a:solidFill>
                <a:srgbClr val="FF0000"/>
              </a:solidFill>
              <a:latin typeface="Muli"/>
            </a:endParaRPr>
          </a:p>
          <a:p>
            <a:r>
              <a:rPr lang="en-GB" sz="3600" dirty="0">
                <a:solidFill>
                  <a:srgbClr val="FF0000"/>
                </a:solidFill>
                <a:latin typeface="Muli"/>
              </a:rPr>
              <a:t>6 - ILL 					</a:t>
            </a:r>
            <a:r>
              <a:rPr lang="en-GB" sz="3600" b="1" dirty="0">
                <a:solidFill>
                  <a:srgbClr val="FF0000"/>
                </a:solidFill>
                <a:latin typeface="Muli"/>
              </a:rPr>
              <a:t>  3.00</a:t>
            </a:r>
          </a:p>
          <a:p>
            <a:r>
              <a:rPr lang="en-US" sz="3600" dirty="0">
                <a:solidFill>
                  <a:srgbClr val="FF0000"/>
                </a:solidFill>
                <a:latin typeface="Muli"/>
              </a:rPr>
              <a:t>7</a:t>
            </a:r>
            <a:r>
              <a:rPr lang="en-GB" sz="3600" dirty="0">
                <a:solidFill>
                  <a:srgbClr val="FF0000"/>
                </a:solidFill>
                <a:latin typeface="Muli"/>
              </a:rPr>
              <a:t> – EGI.EU				  </a:t>
            </a:r>
            <a:r>
              <a:rPr lang="en-GB" sz="3600" b="1" dirty="0">
                <a:solidFill>
                  <a:srgbClr val="FF0000"/>
                </a:solidFill>
                <a:latin typeface="Muli"/>
              </a:rPr>
              <a:t>3.00</a:t>
            </a:r>
          </a:p>
          <a:p>
            <a:endParaRPr lang="en-GB" sz="3600" dirty="0">
              <a:solidFill>
                <a:srgbClr val="FF0000"/>
              </a:solidFill>
              <a:latin typeface="Muli"/>
            </a:endParaRPr>
          </a:p>
          <a:p>
            <a:r>
              <a:rPr lang="en-GB" sz="3600" b="1" dirty="0">
                <a:solidFill>
                  <a:srgbClr val="000000"/>
                </a:solidFill>
                <a:latin typeface="Muli"/>
              </a:rPr>
              <a:t>Total </a:t>
            </a:r>
            <a:r>
              <a:rPr lang="en-GB" sz="3600" b="1" dirty="0">
                <a:solidFill>
                  <a:srgbClr val="FF0000"/>
                </a:solidFill>
                <a:latin typeface="Muli"/>
              </a:rPr>
              <a:t>56.00 (~ 4.6 years)</a:t>
            </a:r>
            <a:endParaRPr lang="en-GB" sz="3600" b="1" dirty="0">
              <a:latin typeface="Muli"/>
            </a:endParaRPr>
          </a:p>
        </p:txBody>
      </p:sp>
    </p:spTree>
    <p:extLst>
      <p:ext uri="{BB962C8B-B14F-4D97-AF65-F5344CB8AC3E}">
        <p14:creationId xmlns:p14="http://schemas.microsoft.com/office/powerpoint/2010/main" val="176921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BB50-814A-4E96-BFE6-3F0FA2C02790}"/>
              </a:ext>
            </a:extLst>
          </p:cNvPr>
          <p:cNvSpPr>
            <a:spLocks noGrp="1"/>
          </p:cNvSpPr>
          <p:nvPr>
            <p:ph type="title"/>
          </p:nvPr>
        </p:nvSpPr>
        <p:spPr/>
        <p:txBody>
          <a:bodyPr/>
          <a:lstStyle/>
          <a:p>
            <a:r>
              <a:rPr lang="en-US" dirty="0"/>
              <a:t>WP7 Objectives from Proposal</a:t>
            </a:r>
            <a:endParaRPr lang="en-GB" dirty="0"/>
          </a:p>
        </p:txBody>
      </p:sp>
      <p:sp>
        <p:nvSpPr>
          <p:cNvPr id="3" name="Text Placeholder 2">
            <a:extLst>
              <a:ext uri="{FF2B5EF4-FFF2-40B4-BE49-F238E27FC236}">
                <a16:creationId xmlns:a16="http://schemas.microsoft.com/office/drawing/2014/main" id="{5D13E431-861E-49A5-9FB3-0BE0E611D8F0}"/>
              </a:ext>
            </a:extLst>
          </p:cNvPr>
          <p:cNvSpPr>
            <a:spLocks noGrp="1"/>
          </p:cNvSpPr>
          <p:nvPr>
            <p:ph type="body" idx="1"/>
          </p:nvPr>
        </p:nvSpPr>
        <p:spPr>
          <a:xfrm>
            <a:off x="462776" y="1194561"/>
            <a:ext cx="10130713" cy="4801314"/>
          </a:xfrm>
        </p:spPr>
        <p:txBody>
          <a:bodyPr/>
          <a:lstStyle/>
          <a:p>
            <a:r>
              <a:rPr lang="en-GB" dirty="0"/>
              <a:t>Propose a business plan on how to sustain the data </a:t>
            </a:r>
            <a:r>
              <a:rPr lang="en-GB" dirty="0" err="1"/>
              <a:t>catalogs</a:t>
            </a:r>
            <a:r>
              <a:rPr lang="en-GB" dirty="0"/>
              <a:t> and services </a:t>
            </a:r>
            <a:r>
              <a:rPr lang="en-GB" b="0" dirty="0"/>
              <a:t>in the Photon and Neutron community and as part of the EOSC. In particular:</a:t>
            </a:r>
          </a:p>
          <a:p>
            <a:endParaRPr lang="en-GB" b="0" dirty="0"/>
          </a:p>
          <a:p>
            <a:pPr marL="342900" lvl="0" indent="-342900">
              <a:buFont typeface="Arial" panose="020B0604020202020204" pitchFamily="34" charset="0"/>
              <a:buChar char="•"/>
            </a:pPr>
            <a:r>
              <a:rPr lang="en-GB" dirty="0"/>
              <a:t>Coordination with national or international related initiatives and support </a:t>
            </a:r>
            <a:r>
              <a:rPr lang="en-GB" b="0" dirty="0"/>
              <a:t>to the deployment of global and sustainable approaches in the field including coordination with</a:t>
            </a:r>
            <a:r>
              <a:rPr lang="en-GB" dirty="0"/>
              <a:t> EGI </a:t>
            </a:r>
            <a:r>
              <a:rPr lang="en-GB" b="0" dirty="0"/>
              <a:t>and the other EOSC stakeholders like </a:t>
            </a:r>
            <a:r>
              <a:rPr lang="en-GB" dirty="0"/>
              <a:t>RDA, </a:t>
            </a:r>
            <a:r>
              <a:rPr lang="en-GB" b="0" dirty="0"/>
              <a:t>the</a:t>
            </a:r>
            <a:r>
              <a:rPr lang="en-GB" dirty="0"/>
              <a:t> </a:t>
            </a:r>
            <a:r>
              <a:rPr lang="en-GB" dirty="0" err="1"/>
              <a:t>PaNdata</a:t>
            </a:r>
            <a:r>
              <a:rPr lang="en-GB" dirty="0"/>
              <a:t> community </a:t>
            </a:r>
            <a:r>
              <a:rPr lang="en-GB" b="0" dirty="0"/>
              <a:t>and</a:t>
            </a:r>
            <a:r>
              <a:rPr lang="en-GB" dirty="0"/>
              <a:t> LEAPS </a:t>
            </a:r>
            <a:br>
              <a:rPr lang="en-GB" dirty="0"/>
            </a:br>
            <a:endParaRPr lang="en-GB" dirty="0"/>
          </a:p>
          <a:p>
            <a:pPr marL="342900" indent="-342900">
              <a:buFont typeface="Arial" panose="020B0604020202020204" pitchFamily="34" charset="0"/>
              <a:buChar char="•"/>
            </a:pPr>
            <a:r>
              <a:rPr lang="en-GB" dirty="0"/>
              <a:t>Study - </a:t>
            </a:r>
            <a:r>
              <a:rPr lang="en-GB" b="0" dirty="0"/>
              <a:t>even by using</a:t>
            </a:r>
            <a:r>
              <a:rPr lang="en-GB" dirty="0"/>
              <a:t> advanced methodologies - </a:t>
            </a:r>
            <a:r>
              <a:rPr lang="en-GB" b="0" dirty="0"/>
              <a:t>of the </a:t>
            </a:r>
            <a:r>
              <a:rPr lang="en-GB" dirty="0"/>
              <a:t>cost per partner for maintaining the infrastructure required for providing FAIR data (archiving, data services etc.) </a:t>
            </a:r>
            <a:r>
              <a:rPr lang="en-GB" b="0" dirty="0"/>
              <a:t>and explore different scenarios for financing the long term costs.</a:t>
            </a:r>
          </a:p>
        </p:txBody>
      </p:sp>
    </p:spTree>
    <p:extLst>
      <p:ext uri="{BB962C8B-B14F-4D97-AF65-F5344CB8AC3E}">
        <p14:creationId xmlns:p14="http://schemas.microsoft.com/office/powerpoint/2010/main" val="191152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76" y="228600"/>
            <a:ext cx="11043424" cy="615553"/>
          </a:xfrm>
        </p:spPr>
        <p:txBody>
          <a:bodyPr/>
          <a:lstStyle/>
          <a:p>
            <a:r>
              <a:rPr lang="en-US" sz="4000" dirty="0">
                <a:solidFill>
                  <a:srgbClr val="A34773"/>
                </a:solidFill>
              </a:rPr>
              <a:t>Sustainability</a:t>
            </a:r>
          </a:p>
        </p:txBody>
      </p:sp>
      <p:sp>
        <p:nvSpPr>
          <p:cNvPr id="3" name="Text Placeholder 2"/>
          <p:cNvSpPr>
            <a:spLocks noGrp="1"/>
          </p:cNvSpPr>
          <p:nvPr>
            <p:ph type="body" idx="1"/>
          </p:nvPr>
        </p:nvSpPr>
        <p:spPr>
          <a:xfrm>
            <a:off x="243554" y="1194911"/>
            <a:ext cx="11957824" cy="4862870"/>
          </a:xfrm>
        </p:spPr>
        <p:txBody>
          <a:bodyPr/>
          <a:lstStyle/>
          <a:p>
            <a:pPr marL="342900" indent="-342900">
              <a:buFont typeface="Arial" panose="020B0604020202020204" pitchFamily="34" charset="0"/>
              <a:buChar char="•"/>
            </a:pPr>
            <a:r>
              <a:rPr lang="en-US" sz="3200" dirty="0">
                <a:latin typeface="Arial" charset="0"/>
                <a:ea typeface="Arial" charset="0"/>
                <a:cs typeface="Arial" charset="0"/>
              </a:rPr>
              <a:t>Stakeholders for the Photon and Neutron community</a:t>
            </a:r>
            <a:br>
              <a:rPr lang="en-US" sz="3200" dirty="0">
                <a:latin typeface="Arial" charset="0"/>
                <a:ea typeface="Arial" charset="0"/>
                <a:cs typeface="Arial" charset="0"/>
              </a:rPr>
            </a:br>
            <a:endParaRPr lang="en-US" sz="3200" dirty="0"/>
          </a:p>
          <a:p>
            <a:pPr lvl="1" algn="l"/>
            <a:r>
              <a:rPr lang="en-US" sz="2000" dirty="0">
                <a:latin typeface="Arial" charset="0"/>
                <a:ea typeface="Arial" charset="0"/>
                <a:cs typeface="Arial" charset="0"/>
              </a:rPr>
              <a:t>The database of stakeholders will be used to involved stakeholders and get feedback via targeted questionnaires and interviews. The feedback from stakeholders will allow us to address the other tasks</a:t>
            </a:r>
          </a:p>
          <a:p>
            <a:pPr lvl="1" algn="l"/>
            <a:r>
              <a:rPr lang="en-US" sz="2400" b="0" dirty="0"/>
              <a:t/>
            </a:r>
            <a:br>
              <a:rPr lang="en-US" sz="2400" b="0" dirty="0"/>
            </a:br>
            <a:endParaRPr lang="en-US" sz="2400" b="0" dirty="0"/>
          </a:p>
          <a:p>
            <a:pPr marL="342900" indent="-342900">
              <a:buFont typeface="Arial" panose="020B0604020202020204" pitchFamily="34" charset="0"/>
              <a:buChar char="•"/>
            </a:pPr>
            <a:r>
              <a:rPr lang="en-US" sz="3200" dirty="0">
                <a:latin typeface="Arial" charset="0"/>
                <a:ea typeface="Arial" charset="0"/>
                <a:cs typeface="Arial" charset="0"/>
              </a:rPr>
              <a:t>Metrics and cost for the Photon and Neutron community</a:t>
            </a:r>
            <a:br>
              <a:rPr lang="en-US" sz="3200" dirty="0">
                <a:latin typeface="Arial" charset="0"/>
                <a:ea typeface="Arial" charset="0"/>
                <a:cs typeface="Arial" charset="0"/>
              </a:rPr>
            </a:br>
            <a:endParaRPr lang="en-US" sz="3200" dirty="0"/>
          </a:p>
          <a:p>
            <a:pPr lvl="1" algn="l"/>
            <a:r>
              <a:rPr lang="en-US" sz="2000" dirty="0">
                <a:latin typeface="Arial" charset="0"/>
                <a:ea typeface="Arial" charset="0"/>
                <a:cs typeface="Arial" charset="0"/>
              </a:rPr>
              <a:t>Analysis and development of metrics for the evaluation of costs and added value of the services provided to the community . We are currently working at the development of an auditable cost model template and metrics to evaluate the added value of services which will be computed by tools like PUMA, VUO and others</a:t>
            </a:r>
            <a:endParaRPr lang="en-US" sz="2000" b="0" dirty="0"/>
          </a:p>
        </p:txBody>
      </p:sp>
      <p:sp>
        <p:nvSpPr>
          <p:cNvPr id="4" name="Rectangle 3"/>
          <p:cNvSpPr/>
          <p:nvPr/>
        </p:nvSpPr>
        <p:spPr>
          <a:xfrm>
            <a:off x="11010266" y="0"/>
            <a:ext cx="1181734" cy="707886"/>
          </a:xfrm>
          <a:prstGeom prst="rect">
            <a:avLst/>
          </a:prstGeom>
        </p:spPr>
        <p:txBody>
          <a:bodyPr wrap="none">
            <a:spAutoFit/>
          </a:bodyPr>
          <a:lstStyle/>
          <a:p>
            <a:r>
              <a:rPr lang="en-US" sz="4000" b="1" dirty="0">
                <a:solidFill>
                  <a:srgbClr val="8064A2"/>
                </a:solidFill>
              </a:rPr>
              <a:t>WP7</a:t>
            </a:r>
          </a:p>
        </p:txBody>
      </p:sp>
      <p:grpSp>
        <p:nvGrpSpPr>
          <p:cNvPr id="5" name="Group 4"/>
          <p:cNvGrpSpPr/>
          <p:nvPr/>
        </p:nvGrpSpPr>
        <p:grpSpPr>
          <a:xfrm>
            <a:off x="1681163" y="6228257"/>
            <a:ext cx="7691437" cy="345440"/>
            <a:chOff x="1681163" y="6228257"/>
            <a:chExt cx="7691437" cy="345440"/>
          </a:xfrm>
        </p:grpSpPr>
        <p:sp>
          <p:nvSpPr>
            <p:cNvPr id="6"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7"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8"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9"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0"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1"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2"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3"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4"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5"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6"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Tree>
    <p:extLst>
      <p:ext uri="{BB962C8B-B14F-4D97-AF65-F5344CB8AC3E}">
        <p14:creationId xmlns:p14="http://schemas.microsoft.com/office/powerpoint/2010/main" val="336403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76" y="527964"/>
            <a:ext cx="7310043" cy="615553"/>
          </a:xfrm>
        </p:spPr>
        <p:txBody>
          <a:bodyPr/>
          <a:lstStyle/>
          <a:p>
            <a:r>
              <a:rPr lang="en-US" sz="4000" dirty="0">
                <a:solidFill>
                  <a:srgbClr val="A34773"/>
                </a:solidFill>
              </a:rPr>
              <a:t>PUMA publication metrics</a:t>
            </a:r>
          </a:p>
        </p:txBody>
      </p:sp>
      <p:sp>
        <p:nvSpPr>
          <p:cNvPr id="3" name="Text Placeholder 2"/>
          <p:cNvSpPr>
            <a:spLocks noGrp="1"/>
          </p:cNvSpPr>
          <p:nvPr>
            <p:ph type="body" idx="1"/>
          </p:nvPr>
        </p:nvSpPr>
        <p:spPr>
          <a:xfrm>
            <a:off x="462777" y="1548992"/>
            <a:ext cx="5557024" cy="4260141"/>
          </a:xfrm>
        </p:spPr>
        <p:txBody>
          <a:bodyPr/>
          <a:lstStyle/>
          <a:p>
            <a:pPr marL="343800" indent="-342720">
              <a:lnSpc>
                <a:spcPct val="100000"/>
              </a:lnSpc>
              <a:spcBef>
                <a:spcPts val="479"/>
              </a:spcBef>
              <a:buClr>
                <a:srgbClr val="000000"/>
              </a:buClr>
              <a:buFont typeface="Arial"/>
              <a:buChar char="•"/>
            </a:pPr>
            <a:r>
              <a:rPr lang="en-GB" b="0" spc="-1" dirty="0">
                <a:solidFill>
                  <a:srgbClr val="000000"/>
                </a:solidFill>
                <a:latin typeface="Verdana"/>
                <a:ea typeface="DejaVu Sans"/>
              </a:rPr>
              <a:t>Publications and citations per instrument</a:t>
            </a:r>
          </a:p>
          <a:p>
            <a:pPr marL="343800" indent="-342720">
              <a:lnSpc>
                <a:spcPct val="100000"/>
              </a:lnSpc>
              <a:spcBef>
                <a:spcPts val="479"/>
              </a:spcBef>
              <a:buClr>
                <a:srgbClr val="000000"/>
              </a:buClr>
              <a:buFont typeface="Arial"/>
              <a:buChar char="•"/>
            </a:pPr>
            <a:r>
              <a:rPr lang="en-GB" spc="-1" dirty="0">
                <a:solidFill>
                  <a:srgbClr val="000000"/>
                </a:solidFill>
                <a:latin typeface="Verdana"/>
              </a:rPr>
              <a:t>Delay between a proposal and a publication</a:t>
            </a:r>
          </a:p>
          <a:p>
            <a:pPr marL="343800" indent="-342720">
              <a:lnSpc>
                <a:spcPct val="100000"/>
              </a:lnSpc>
              <a:spcBef>
                <a:spcPts val="479"/>
              </a:spcBef>
              <a:buClr>
                <a:srgbClr val="000000"/>
              </a:buClr>
              <a:buFont typeface="Arial"/>
              <a:buChar char="•"/>
            </a:pPr>
            <a:r>
              <a:rPr lang="en-GB" b="0" spc="-1" dirty="0">
                <a:solidFill>
                  <a:srgbClr val="000000"/>
                </a:solidFill>
                <a:latin typeface="Verdana"/>
              </a:rPr>
              <a:t>Countries and laboratories which use ILL (ESRF, …) data</a:t>
            </a:r>
          </a:p>
          <a:p>
            <a:pPr marL="801180" lvl="1" indent="-342900">
              <a:spcBef>
                <a:spcPts val="479"/>
              </a:spcBef>
              <a:buClr>
                <a:srgbClr val="000000"/>
              </a:buClr>
              <a:buFont typeface="Courier New" panose="02070309020205020404" pitchFamily="49" charset="0"/>
              <a:buChar char="o"/>
            </a:pPr>
            <a:r>
              <a:rPr lang="en-GB" sz="1600" spc="-1" dirty="0">
                <a:solidFill>
                  <a:srgbClr val="000000"/>
                </a:solidFill>
                <a:latin typeface="Verdana"/>
              </a:rPr>
              <a:t>Look for potential new users</a:t>
            </a:r>
          </a:p>
          <a:p>
            <a:pPr marL="343800" indent="-342720">
              <a:lnSpc>
                <a:spcPct val="100000"/>
              </a:lnSpc>
              <a:spcBef>
                <a:spcPts val="479"/>
              </a:spcBef>
              <a:buClr>
                <a:srgbClr val="000000"/>
              </a:buClr>
              <a:buFont typeface="Arial"/>
              <a:buChar char="•"/>
            </a:pPr>
            <a:r>
              <a:rPr lang="en-GB" spc="-1" dirty="0">
                <a:solidFill>
                  <a:srgbClr val="000000"/>
                </a:solidFill>
                <a:latin typeface="Verdana"/>
              </a:rPr>
              <a:t>Scientific trends</a:t>
            </a:r>
          </a:p>
          <a:p>
            <a:pPr marL="343800" indent="-342720">
              <a:lnSpc>
                <a:spcPct val="100000"/>
              </a:lnSpc>
              <a:spcBef>
                <a:spcPts val="479"/>
              </a:spcBef>
              <a:buClr>
                <a:srgbClr val="000000"/>
              </a:buClr>
              <a:buFont typeface="Arial"/>
              <a:buChar char="•"/>
            </a:pPr>
            <a:r>
              <a:rPr lang="en-GB" spc="-1" dirty="0">
                <a:solidFill>
                  <a:srgbClr val="000000"/>
                </a:solidFill>
                <a:latin typeface="Verdana"/>
              </a:rPr>
              <a:t>Impact factor per science facility</a:t>
            </a:r>
            <a:endParaRPr lang="en-GB" b="0" spc="-1" dirty="0">
              <a:solidFill>
                <a:srgbClr val="000000"/>
              </a:solidFill>
              <a:latin typeface="Verdana"/>
            </a:endParaRPr>
          </a:p>
          <a:p>
            <a:endParaRPr lang="en-US" dirty="0"/>
          </a:p>
        </p:txBody>
      </p:sp>
      <p:pic>
        <p:nvPicPr>
          <p:cNvPr id="4" name="Picture 3"/>
          <p:cNvPicPr>
            <a:picLocks noChangeAspect="1"/>
          </p:cNvPicPr>
          <p:nvPr/>
        </p:nvPicPr>
        <p:blipFill>
          <a:blip r:embed="rId2"/>
          <a:stretch>
            <a:fillRect/>
          </a:stretch>
        </p:blipFill>
        <p:spPr>
          <a:xfrm>
            <a:off x="6172200" y="1563429"/>
            <a:ext cx="5889097" cy="4217569"/>
          </a:xfrm>
          <a:prstGeom prst="rect">
            <a:avLst/>
          </a:prstGeom>
        </p:spPr>
      </p:pic>
      <p:grpSp>
        <p:nvGrpSpPr>
          <p:cNvPr id="5" name="Group 4"/>
          <p:cNvGrpSpPr/>
          <p:nvPr/>
        </p:nvGrpSpPr>
        <p:grpSpPr>
          <a:xfrm>
            <a:off x="1681163" y="6228257"/>
            <a:ext cx="7691437" cy="345440"/>
            <a:chOff x="1681163" y="6228257"/>
            <a:chExt cx="7691437" cy="345440"/>
          </a:xfrm>
        </p:grpSpPr>
        <p:sp>
          <p:nvSpPr>
            <p:cNvPr id="6"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7"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8"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9"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10"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1"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12"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3"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14"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5"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16"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Tree>
    <p:extLst>
      <p:ext uri="{BB962C8B-B14F-4D97-AF65-F5344CB8AC3E}">
        <p14:creationId xmlns:p14="http://schemas.microsoft.com/office/powerpoint/2010/main" val="70684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295400" y="609600"/>
            <a:ext cx="8991600" cy="5962710"/>
            <a:chOff x="1295400" y="457200"/>
            <a:chExt cx="8991600" cy="5962710"/>
          </a:xfrm>
        </p:grpSpPr>
        <p:sp>
          <p:nvSpPr>
            <p:cNvPr id="11" name="Rectangle 10"/>
            <p:cNvSpPr/>
            <p:nvPr/>
          </p:nvSpPr>
          <p:spPr>
            <a:xfrm>
              <a:off x="8382000" y="2590800"/>
              <a:ext cx="1905000" cy="523220"/>
            </a:xfrm>
            <a:prstGeom prst="rect">
              <a:avLst/>
            </a:prstGeom>
          </p:spPr>
          <p:txBody>
            <a:bodyPr wrap="square">
              <a:spAutoFit/>
            </a:bodyPr>
            <a:lstStyle/>
            <a:p>
              <a:r>
                <a:rPr lang="en-US" sz="1400" b="1" dirty="0">
                  <a:latin typeface="Muli Regular"/>
                  <a:cs typeface="Muli Regular"/>
                </a:rPr>
                <a:t>Community of RIs from other clusters</a:t>
              </a:r>
            </a:p>
          </p:txBody>
        </p:sp>
        <p:sp>
          <p:nvSpPr>
            <p:cNvPr id="13" name="Rectangle 12"/>
            <p:cNvSpPr/>
            <p:nvPr/>
          </p:nvSpPr>
          <p:spPr>
            <a:xfrm>
              <a:off x="4648200" y="457200"/>
              <a:ext cx="1676400" cy="523220"/>
            </a:xfrm>
            <a:prstGeom prst="rect">
              <a:avLst/>
            </a:prstGeom>
          </p:spPr>
          <p:txBody>
            <a:bodyPr wrap="square">
              <a:spAutoFit/>
            </a:bodyPr>
            <a:lstStyle/>
            <a:p>
              <a:pPr algn="ctr"/>
              <a:r>
                <a:rPr lang="en-US" sz="1400" b="1" dirty="0" err="1">
                  <a:latin typeface="Muli Regular"/>
                  <a:cs typeface="Muli Regular"/>
                </a:rPr>
                <a:t>PaN</a:t>
              </a:r>
              <a:r>
                <a:rPr lang="en-US" sz="1400" b="1" dirty="0">
                  <a:latin typeface="Muli Regular"/>
                  <a:cs typeface="Muli Regular"/>
                </a:rPr>
                <a:t> user community</a:t>
              </a:r>
            </a:p>
          </p:txBody>
        </p:sp>
        <p:sp>
          <p:nvSpPr>
            <p:cNvPr id="20" name="Rectangle 19"/>
            <p:cNvSpPr/>
            <p:nvPr/>
          </p:nvSpPr>
          <p:spPr>
            <a:xfrm>
              <a:off x="5410200" y="6019800"/>
              <a:ext cx="1152128" cy="400110"/>
            </a:xfrm>
            <a:prstGeom prst="rect">
              <a:avLst/>
            </a:prstGeom>
          </p:spPr>
          <p:txBody>
            <a:bodyPr wrap="square">
              <a:spAutoFit/>
            </a:bodyPr>
            <a:lstStyle/>
            <a:p>
              <a:pPr lvl="0"/>
              <a:r>
                <a:rPr lang="en-US" sz="1000" i="1" dirty="0">
                  <a:latin typeface="Muli Regular"/>
                  <a:cs typeface="Muli Regular"/>
                </a:rPr>
                <a:t>ERIC Forum</a:t>
              </a:r>
            </a:p>
            <a:p>
              <a:pPr lvl="0"/>
              <a:r>
                <a:rPr lang="en-US" sz="1000" i="1" dirty="0">
                  <a:latin typeface="Muli Regular"/>
                  <a:cs typeface="Muli Regular"/>
                </a:rPr>
                <a:t>ESFRI</a:t>
              </a:r>
            </a:p>
          </p:txBody>
        </p:sp>
        <p:sp>
          <p:nvSpPr>
            <p:cNvPr id="29" name="Rectangle 28"/>
            <p:cNvSpPr/>
            <p:nvPr/>
          </p:nvSpPr>
          <p:spPr>
            <a:xfrm>
              <a:off x="8077200" y="3886200"/>
              <a:ext cx="1800200" cy="523220"/>
            </a:xfrm>
            <a:prstGeom prst="rect">
              <a:avLst/>
            </a:prstGeom>
          </p:spPr>
          <p:txBody>
            <a:bodyPr wrap="square">
              <a:spAutoFit/>
            </a:bodyPr>
            <a:lstStyle/>
            <a:p>
              <a:r>
                <a:rPr lang="en-US" sz="1400" b="1" dirty="0">
                  <a:latin typeface="Muli Regular"/>
                  <a:cs typeface="Muli Regular"/>
                </a:rPr>
                <a:t>Other EOSC-related projects</a:t>
              </a:r>
            </a:p>
          </p:txBody>
        </p:sp>
        <p:sp>
          <p:nvSpPr>
            <p:cNvPr id="31" name="Rectangle 30"/>
            <p:cNvSpPr/>
            <p:nvPr/>
          </p:nvSpPr>
          <p:spPr>
            <a:xfrm>
              <a:off x="6934200" y="838200"/>
              <a:ext cx="1287532" cy="307777"/>
            </a:xfrm>
            <a:prstGeom prst="rect">
              <a:avLst/>
            </a:prstGeom>
          </p:spPr>
          <p:txBody>
            <a:bodyPr wrap="none">
              <a:spAutoFit/>
            </a:bodyPr>
            <a:lstStyle/>
            <a:p>
              <a:pPr algn="ctr"/>
              <a:r>
                <a:rPr lang="en-US" sz="1400" b="1" dirty="0">
                  <a:latin typeface="Muli Regular"/>
                  <a:cs typeface="Muli Regular"/>
                </a:rPr>
                <a:t>EOSC bodies</a:t>
              </a:r>
            </a:p>
          </p:txBody>
        </p:sp>
        <p:sp>
          <p:nvSpPr>
            <p:cNvPr id="5" name="Rectangle 4"/>
            <p:cNvSpPr/>
            <p:nvPr/>
          </p:nvSpPr>
          <p:spPr>
            <a:xfrm>
              <a:off x="2390712" y="1613039"/>
              <a:ext cx="1546272" cy="707886"/>
            </a:xfrm>
            <a:prstGeom prst="rect">
              <a:avLst/>
            </a:prstGeom>
          </p:spPr>
          <p:txBody>
            <a:bodyPr wrap="square">
              <a:spAutoFit/>
            </a:bodyPr>
            <a:lstStyle/>
            <a:p>
              <a:pPr algn="r"/>
              <a:r>
                <a:rPr lang="en-US" sz="1000" i="1" dirty="0" err="1">
                  <a:latin typeface="Muli Regular"/>
                  <a:cs typeface="Muli Regular"/>
                </a:rPr>
                <a:t>PaNOSC</a:t>
              </a:r>
              <a:r>
                <a:rPr lang="en-US" sz="1000" i="1" dirty="0">
                  <a:latin typeface="Muli Regular"/>
                  <a:cs typeface="Muli Regular"/>
                </a:rPr>
                <a:t> partners / bodies &amp; national </a:t>
              </a:r>
              <a:r>
                <a:rPr lang="en-US" sz="1000" i="1" dirty="0" err="1">
                  <a:latin typeface="Muli Regular"/>
                  <a:cs typeface="Muli Regular"/>
                </a:rPr>
                <a:t>PaN</a:t>
              </a:r>
              <a:r>
                <a:rPr lang="en-US" sz="1000" i="1" dirty="0">
                  <a:latin typeface="Muli Regular"/>
                  <a:cs typeface="Muli Regular"/>
                </a:rPr>
                <a:t> RIs (managers, bodies, staff, IT professionals)</a:t>
              </a:r>
            </a:p>
          </p:txBody>
        </p:sp>
        <p:sp>
          <p:nvSpPr>
            <p:cNvPr id="6" name="Oval 5"/>
            <p:cNvSpPr/>
            <p:nvPr/>
          </p:nvSpPr>
          <p:spPr>
            <a:xfrm>
              <a:off x="6400800" y="4648200"/>
              <a:ext cx="914400" cy="914400"/>
            </a:xfrm>
            <a:prstGeom prst="ellipse">
              <a:avLst/>
            </a:prstGeom>
            <a:solidFill>
              <a:srgbClr val="65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7" name="Rectangle 6"/>
            <p:cNvSpPr/>
            <p:nvPr/>
          </p:nvSpPr>
          <p:spPr>
            <a:xfrm>
              <a:off x="8458200" y="3048000"/>
              <a:ext cx="1103360" cy="707886"/>
            </a:xfrm>
            <a:prstGeom prst="rect">
              <a:avLst/>
            </a:prstGeom>
          </p:spPr>
          <p:txBody>
            <a:bodyPr wrap="square">
              <a:spAutoFit/>
            </a:bodyPr>
            <a:lstStyle/>
            <a:p>
              <a:pPr lvl="0"/>
              <a:r>
                <a:rPr lang="en-US" sz="1000" i="1" dirty="0">
                  <a:latin typeface="Muli Regular"/>
                  <a:cs typeface="Muli Regular"/>
                </a:rPr>
                <a:t>ENVRI-FAIR</a:t>
              </a:r>
            </a:p>
            <a:p>
              <a:pPr lvl="0"/>
              <a:r>
                <a:rPr lang="en-US" sz="1000" i="1" dirty="0">
                  <a:latin typeface="Muli Regular"/>
                  <a:cs typeface="Muli Regular"/>
                </a:rPr>
                <a:t>EOSC-LIFE</a:t>
              </a:r>
            </a:p>
            <a:p>
              <a:pPr lvl="0"/>
              <a:r>
                <a:rPr lang="en-US" sz="1000" i="1" dirty="0">
                  <a:latin typeface="Muli Regular"/>
                  <a:cs typeface="Muli Regular"/>
                </a:rPr>
                <a:t>ESCAPE</a:t>
              </a:r>
            </a:p>
            <a:p>
              <a:pPr lvl="0"/>
              <a:r>
                <a:rPr lang="en-US" sz="1000" i="1" dirty="0">
                  <a:latin typeface="Muli Regular"/>
                  <a:cs typeface="Muli Regular"/>
                </a:rPr>
                <a:t>SSHOC</a:t>
              </a:r>
            </a:p>
          </p:txBody>
        </p:sp>
        <p:sp>
          <p:nvSpPr>
            <p:cNvPr id="9" name="Rectangle 8"/>
            <p:cNvSpPr/>
            <p:nvPr/>
          </p:nvSpPr>
          <p:spPr>
            <a:xfrm>
              <a:off x="1690464" y="3873624"/>
              <a:ext cx="1709936" cy="707886"/>
            </a:xfrm>
            <a:prstGeom prst="rect">
              <a:avLst/>
            </a:prstGeom>
          </p:spPr>
          <p:txBody>
            <a:bodyPr wrap="square">
              <a:spAutoFit/>
            </a:bodyPr>
            <a:lstStyle/>
            <a:p>
              <a:pPr algn="r"/>
              <a:r>
                <a:rPr lang="en-US" sz="1000" i="1" dirty="0">
                  <a:latin typeface="Muli Regular"/>
                  <a:cs typeface="Muli Regular"/>
                </a:rPr>
                <a:t>EGI</a:t>
              </a:r>
            </a:p>
            <a:p>
              <a:pPr algn="r"/>
              <a:r>
                <a:rPr lang="en-US" sz="1000" i="1" dirty="0" err="1">
                  <a:latin typeface="Muli Regular"/>
                  <a:cs typeface="Muli Regular"/>
                </a:rPr>
                <a:t>Géant</a:t>
              </a:r>
              <a:endParaRPr lang="en-US" sz="1000" i="1" dirty="0">
                <a:latin typeface="Muli Regular"/>
                <a:cs typeface="Muli Regular"/>
              </a:endParaRPr>
            </a:p>
            <a:p>
              <a:pPr algn="r"/>
              <a:r>
                <a:rPr lang="en-US" sz="1000" i="1" dirty="0">
                  <a:latin typeface="Muli Regular"/>
                  <a:cs typeface="Muli Regular"/>
                </a:rPr>
                <a:t>PRACE</a:t>
              </a:r>
            </a:p>
            <a:p>
              <a:pPr algn="r"/>
              <a:r>
                <a:rPr lang="en-US" sz="1000" i="1" dirty="0">
                  <a:latin typeface="Muli Regular"/>
                  <a:cs typeface="Muli Regular"/>
                </a:rPr>
                <a:t>RDA Europe</a:t>
              </a:r>
            </a:p>
          </p:txBody>
        </p:sp>
        <p:pic>
          <p:nvPicPr>
            <p:cNvPr id="10" name="Picture 9" descr="abbvie-corp-responsibility-stakeholder-graph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981200"/>
              <a:ext cx="2756211" cy="2760538"/>
            </a:xfrm>
            <a:prstGeom prst="rect">
              <a:avLst/>
            </a:prstGeom>
          </p:spPr>
        </p:pic>
        <p:sp>
          <p:nvSpPr>
            <p:cNvPr id="12" name="Oval 11"/>
            <p:cNvSpPr/>
            <p:nvPr/>
          </p:nvSpPr>
          <p:spPr>
            <a:xfrm>
              <a:off x="5029200" y="990600"/>
              <a:ext cx="914400" cy="914400"/>
            </a:xfrm>
            <a:prstGeom prst="ellipse">
              <a:avLst/>
            </a:prstGeom>
            <a:solidFill>
              <a:srgbClr val="95B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14" name="Oval 13"/>
            <p:cNvSpPr/>
            <p:nvPr/>
          </p:nvSpPr>
          <p:spPr>
            <a:xfrm>
              <a:off x="3581400" y="3581400"/>
              <a:ext cx="914400" cy="914400"/>
            </a:xfrm>
            <a:prstGeom prst="ellipse">
              <a:avLst/>
            </a:prstGeom>
            <a:solidFill>
              <a:srgbClr val="132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15" name="Rectangle 14"/>
            <p:cNvSpPr/>
            <p:nvPr/>
          </p:nvSpPr>
          <p:spPr>
            <a:xfrm>
              <a:off x="1600200" y="3657600"/>
              <a:ext cx="1800200" cy="307777"/>
            </a:xfrm>
            <a:prstGeom prst="rect">
              <a:avLst/>
            </a:prstGeom>
          </p:spPr>
          <p:txBody>
            <a:bodyPr wrap="square">
              <a:spAutoFit/>
            </a:bodyPr>
            <a:lstStyle/>
            <a:p>
              <a:pPr algn="r"/>
              <a:r>
                <a:rPr lang="en-US" sz="1400" b="1" dirty="0">
                  <a:solidFill>
                    <a:srgbClr val="000000"/>
                  </a:solidFill>
                  <a:latin typeface="Muli Regular"/>
                  <a:cs typeface="Muli Regular"/>
                </a:rPr>
                <a:t>e-infrastructures</a:t>
              </a:r>
            </a:p>
          </p:txBody>
        </p:sp>
        <p:sp>
          <p:nvSpPr>
            <p:cNvPr id="16" name="Oval 15"/>
            <p:cNvSpPr/>
            <p:nvPr/>
          </p:nvSpPr>
          <p:spPr>
            <a:xfrm>
              <a:off x="6096000" y="1066800"/>
              <a:ext cx="914400" cy="914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17" name="Rectangle 16"/>
            <p:cNvSpPr/>
            <p:nvPr/>
          </p:nvSpPr>
          <p:spPr>
            <a:xfrm>
              <a:off x="5334000" y="5791200"/>
              <a:ext cx="1760956" cy="307777"/>
            </a:xfrm>
            <a:prstGeom prst="rect">
              <a:avLst/>
            </a:prstGeom>
          </p:spPr>
          <p:txBody>
            <a:bodyPr wrap="none">
              <a:spAutoFit/>
            </a:bodyPr>
            <a:lstStyle/>
            <a:p>
              <a:pPr algn="ctr"/>
              <a:r>
                <a:rPr lang="en-US" sz="1400" b="1" dirty="0">
                  <a:solidFill>
                    <a:srgbClr val="000000"/>
                  </a:solidFill>
                  <a:latin typeface="Muli Regular"/>
                  <a:cs typeface="Muli Regular"/>
                </a:rPr>
                <a:t>ERICs’ community</a:t>
              </a:r>
            </a:p>
          </p:txBody>
        </p:sp>
        <p:sp>
          <p:nvSpPr>
            <p:cNvPr id="18" name="Rectangle 17"/>
            <p:cNvSpPr/>
            <p:nvPr/>
          </p:nvSpPr>
          <p:spPr>
            <a:xfrm>
              <a:off x="2209800" y="4724400"/>
              <a:ext cx="2057400" cy="523220"/>
            </a:xfrm>
            <a:prstGeom prst="rect">
              <a:avLst/>
            </a:prstGeom>
          </p:spPr>
          <p:txBody>
            <a:bodyPr wrap="square">
              <a:spAutoFit/>
            </a:bodyPr>
            <a:lstStyle/>
            <a:p>
              <a:pPr algn="r"/>
              <a:r>
                <a:rPr lang="en-US" sz="1400" b="1" dirty="0">
                  <a:solidFill>
                    <a:srgbClr val="000000"/>
                  </a:solidFill>
                  <a:latin typeface="Muli Regular"/>
                  <a:cs typeface="Muli Regular"/>
                </a:rPr>
                <a:t>Researchers from academia &amp; industry</a:t>
              </a:r>
            </a:p>
          </p:txBody>
        </p:sp>
        <p:sp>
          <p:nvSpPr>
            <p:cNvPr id="19" name="Oval 18"/>
            <p:cNvSpPr/>
            <p:nvPr/>
          </p:nvSpPr>
          <p:spPr>
            <a:xfrm>
              <a:off x="4267200" y="4495800"/>
              <a:ext cx="914400" cy="914400"/>
            </a:xfrm>
            <a:prstGeom prst="ellipse">
              <a:avLst/>
            </a:prstGeom>
            <a:solidFill>
              <a:srgbClr val="43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21" name="Rectangle 20"/>
            <p:cNvSpPr/>
            <p:nvPr/>
          </p:nvSpPr>
          <p:spPr>
            <a:xfrm>
              <a:off x="2390711" y="1371600"/>
              <a:ext cx="1571689" cy="307777"/>
            </a:xfrm>
            <a:prstGeom prst="rect">
              <a:avLst/>
            </a:prstGeom>
          </p:spPr>
          <p:txBody>
            <a:bodyPr wrap="none">
              <a:spAutoFit/>
            </a:bodyPr>
            <a:lstStyle/>
            <a:p>
              <a:pPr algn="ctr"/>
              <a:r>
                <a:rPr lang="en-US" sz="1400" b="1" dirty="0">
                  <a:latin typeface="Muli Regular"/>
                  <a:cs typeface="Muli Regular"/>
                </a:rPr>
                <a:t>EU </a:t>
              </a:r>
              <a:r>
                <a:rPr lang="en-US" sz="1400" b="1" dirty="0" err="1">
                  <a:latin typeface="Muli Regular"/>
                  <a:cs typeface="Muli Regular"/>
                </a:rPr>
                <a:t>PaN</a:t>
              </a:r>
              <a:r>
                <a:rPr lang="en-US" sz="1400" b="1" dirty="0">
                  <a:latin typeface="Muli Regular"/>
                  <a:cs typeface="Muli Regular"/>
                </a:rPr>
                <a:t> sources</a:t>
              </a:r>
            </a:p>
          </p:txBody>
        </p:sp>
        <p:sp>
          <p:nvSpPr>
            <p:cNvPr id="22" name="Oval 21"/>
            <p:cNvSpPr/>
            <p:nvPr/>
          </p:nvSpPr>
          <p:spPr>
            <a:xfrm>
              <a:off x="4038600" y="1524000"/>
              <a:ext cx="914400" cy="914400"/>
            </a:xfrm>
            <a:prstGeom prst="ellipse">
              <a:avLst/>
            </a:prstGeom>
            <a:solidFill>
              <a:srgbClr val="598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23" name="Rectangle 22"/>
            <p:cNvSpPr/>
            <p:nvPr/>
          </p:nvSpPr>
          <p:spPr>
            <a:xfrm>
              <a:off x="1295400" y="2514600"/>
              <a:ext cx="2088232" cy="954107"/>
            </a:xfrm>
            <a:prstGeom prst="rect">
              <a:avLst/>
            </a:prstGeom>
          </p:spPr>
          <p:txBody>
            <a:bodyPr wrap="square">
              <a:spAutoFit/>
            </a:bodyPr>
            <a:lstStyle/>
            <a:p>
              <a:pPr algn="r"/>
              <a:r>
                <a:rPr lang="en-US" sz="1400" b="1" dirty="0">
                  <a:solidFill>
                    <a:srgbClr val="000000"/>
                  </a:solidFill>
                  <a:latin typeface="Muli Regular"/>
                  <a:cs typeface="Muli Regular"/>
                </a:rPr>
                <a:t>EC, national authorities and funding agencies, policy makers</a:t>
              </a:r>
            </a:p>
          </p:txBody>
        </p:sp>
        <p:sp>
          <p:nvSpPr>
            <p:cNvPr id="24" name="Oval 23"/>
            <p:cNvSpPr/>
            <p:nvPr/>
          </p:nvSpPr>
          <p:spPr>
            <a:xfrm>
              <a:off x="3505200" y="2514600"/>
              <a:ext cx="914400" cy="914400"/>
            </a:xfrm>
            <a:prstGeom prst="ellipse">
              <a:avLst/>
            </a:prstGeom>
            <a:solidFill>
              <a:srgbClr val="006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25" name="Oval 24"/>
            <p:cNvSpPr/>
            <p:nvPr/>
          </p:nvSpPr>
          <p:spPr>
            <a:xfrm>
              <a:off x="7162800" y="3810000"/>
              <a:ext cx="914400" cy="914400"/>
            </a:xfrm>
            <a:prstGeom prst="ellipse">
              <a:avLst/>
            </a:prstGeom>
            <a:solidFill>
              <a:srgbClr val="7C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26" name="Oval 25"/>
            <p:cNvSpPr/>
            <p:nvPr/>
          </p:nvSpPr>
          <p:spPr>
            <a:xfrm>
              <a:off x="7391400" y="2743200"/>
              <a:ext cx="914400" cy="914400"/>
            </a:xfrm>
            <a:prstGeom prst="ellipse">
              <a:avLst/>
            </a:prstGeom>
            <a:solidFill>
              <a:srgbClr val="A44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27" name="Oval 26"/>
            <p:cNvSpPr/>
            <p:nvPr/>
          </p:nvSpPr>
          <p:spPr>
            <a:xfrm>
              <a:off x="5334000" y="4876800"/>
              <a:ext cx="914400" cy="914400"/>
            </a:xfrm>
            <a:prstGeom prst="ellipse">
              <a:avLst/>
            </a:prstGeom>
            <a:solidFill>
              <a:srgbClr val="666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28" name="Rectangle 27"/>
            <p:cNvSpPr/>
            <p:nvPr/>
          </p:nvSpPr>
          <p:spPr>
            <a:xfrm>
              <a:off x="8153400" y="4343400"/>
              <a:ext cx="1152128" cy="707886"/>
            </a:xfrm>
            <a:prstGeom prst="rect">
              <a:avLst/>
            </a:prstGeom>
          </p:spPr>
          <p:txBody>
            <a:bodyPr wrap="square">
              <a:spAutoFit/>
            </a:bodyPr>
            <a:lstStyle/>
            <a:p>
              <a:pPr lvl="0"/>
              <a:r>
                <a:rPr lang="en-US" sz="1000" i="1" dirty="0">
                  <a:latin typeface="Muli Regular"/>
                  <a:cs typeface="Muli Regular"/>
                </a:rPr>
                <a:t>EOSC-Hub</a:t>
              </a:r>
            </a:p>
            <a:p>
              <a:pPr lvl="0"/>
              <a:r>
                <a:rPr lang="en-US" sz="1000" i="1" dirty="0">
                  <a:latin typeface="Muli Regular"/>
                  <a:cs typeface="Muli Regular"/>
                </a:rPr>
                <a:t>GO FAIR</a:t>
              </a:r>
            </a:p>
            <a:p>
              <a:pPr lvl="0"/>
              <a:r>
                <a:rPr lang="en-US" sz="1000" i="1" dirty="0" err="1">
                  <a:latin typeface="Muli Regular"/>
                  <a:cs typeface="Muli Regular"/>
                </a:rPr>
                <a:t>FAIRsFAIR</a:t>
              </a:r>
              <a:endParaRPr lang="en-US" sz="1000" i="1" dirty="0">
                <a:latin typeface="Muli Regular"/>
                <a:cs typeface="Muli Regular"/>
              </a:endParaRPr>
            </a:p>
            <a:p>
              <a:pPr lvl="0"/>
              <a:r>
                <a:rPr lang="en-US" sz="1000" i="1" dirty="0" err="1">
                  <a:latin typeface="Muli Regular"/>
                  <a:cs typeface="Muli Regular"/>
                </a:rPr>
                <a:t>OpenAIRE</a:t>
              </a:r>
              <a:endParaRPr lang="en-US" sz="1000" i="1" dirty="0">
                <a:latin typeface="Muli Regular"/>
                <a:cs typeface="Muli Regular"/>
              </a:endParaRPr>
            </a:p>
          </p:txBody>
        </p:sp>
        <p:sp>
          <p:nvSpPr>
            <p:cNvPr id="30" name="Oval 29"/>
            <p:cNvSpPr/>
            <p:nvPr/>
          </p:nvSpPr>
          <p:spPr>
            <a:xfrm>
              <a:off x="7010400" y="1752600"/>
              <a:ext cx="914400" cy="914400"/>
            </a:xfrm>
            <a:prstGeom prst="ellipse">
              <a:avLst/>
            </a:prstGeom>
            <a:solidFill>
              <a:srgbClr val="A4477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uli Regular"/>
                <a:cs typeface="Muli Regular"/>
              </a:endParaRPr>
            </a:p>
          </p:txBody>
        </p:sp>
        <p:sp>
          <p:nvSpPr>
            <p:cNvPr id="32" name="Rectangle 31"/>
            <p:cNvSpPr/>
            <p:nvPr/>
          </p:nvSpPr>
          <p:spPr>
            <a:xfrm>
              <a:off x="6973683" y="1066800"/>
              <a:ext cx="1600200" cy="553998"/>
            </a:xfrm>
            <a:prstGeom prst="rect">
              <a:avLst/>
            </a:prstGeom>
          </p:spPr>
          <p:txBody>
            <a:bodyPr wrap="square">
              <a:spAutoFit/>
            </a:bodyPr>
            <a:lstStyle/>
            <a:p>
              <a:pPr lvl="0"/>
              <a:r>
                <a:rPr lang="en-US" sz="1000" i="1" dirty="0">
                  <a:latin typeface="Muli Regular"/>
                  <a:cs typeface="Muli Regular"/>
                </a:rPr>
                <a:t>EOSC Secretariat</a:t>
              </a:r>
            </a:p>
            <a:p>
              <a:pPr lvl="0"/>
              <a:r>
                <a:rPr lang="en-US" sz="1000" i="1" dirty="0">
                  <a:latin typeface="Muli Regular"/>
                  <a:cs typeface="Muli Regular"/>
                </a:rPr>
                <a:t>EOSC Governing Board</a:t>
              </a:r>
            </a:p>
            <a:p>
              <a:pPr lvl="0"/>
              <a:r>
                <a:rPr lang="en-US" sz="1000" i="1" dirty="0">
                  <a:latin typeface="Muli Regular"/>
                  <a:cs typeface="Muli Regular"/>
                </a:rPr>
                <a:t>EOSC Executive Board</a:t>
              </a:r>
            </a:p>
          </p:txBody>
        </p:sp>
        <p:sp>
          <p:nvSpPr>
            <p:cNvPr id="33" name="Rectangle 32"/>
            <p:cNvSpPr/>
            <p:nvPr/>
          </p:nvSpPr>
          <p:spPr>
            <a:xfrm>
              <a:off x="7315200" y="5029200"/>
              <a:ext cx="1395801" cy="523220"/>
            </a:xfrm>
            <a:prstGeom prst="rect">
              <a:avLst/>
            </a:prstGeom>
          </p:spPr>
          <p:txBody>
            <a:bodyPr wrap="none">
              <a:spAutoFit/>
            </a:bodyPr>
            <a:lstStyle/>
            <a:p>
              <a:r>
                <a:rPr lang="en-US" sz="1400" b="1" dirty="0">
                  <a:latin typeface="Muli Regular"/>
                  <a:cs typeface="Muli Regular"/>
                </a:rPr>
                <a:t>PRACE </a:t>
              </a:r>
            </a:p>
            <a:p>
              <a:r>
                <a:rPr lang="en-US" sz="1400" b="1" dirty="0">
                  <a:latin typeface="Muli Regular"/>
                  <a:cs typeface="Muli Regular"/>
                </a:rPr>
                <a:t>host members</a:t>
              </a:r>
            </a:p>
          </p:txBody>
        </p:sp>
        <p:sp>
          <p:nvSpPr>
            <p:cNvPr id="34" name="Rectangle 33"/>
            <p:cNvSpPr/>
            <p:nvPr/>
          </p:nvSpPr>
          <p:spPr>
            <a:xfrm>
              <a:off x="7924800" y="1905000"/>
              <a:ext cx="1390947" cy="523220"/>
            </a:xfrm>
            <a:prstGeom prst="rect">
              <a:avLst/>
            </a:prstGeom>
          </p:spPr>
          <p:txBody>
            <a:bodyPr wrap="none">
              <a:spAutoFit/>
            </a:bodyPr>
            <a:lstStyle/>
            <a:p>
              <a:r>
                <a:rPr lang="en-US" sz="1400" b="1" dirty="0">
                  <a:latin typeface="Muli Regular"/>
                  <a:cs typeface="Muli Regular"/>
                </a:rPr>
                <a:t>Media &amp; </a:t>
              </a:r>
            </a:p>
            <a:p>
              <a:r>
                <a:rPr lang="en-US" sz="1400" b="1" dirty="0">
                  <a:latin typeface="Muli Regular"/>
                  <a:cs typeface="Muli Regular"/>
                </a:rPr>
                <a:t>general public</a:t>
              </a:r>
            </a:p>
          </p:txBody>
        </p:sp>
      </p:grpSp>
      <p:sp>
        <p:nvSpPr>
          <p:cNvPr id="35" name="Title 1"/>
          <p:cNvSpPr txBox="1">
            <a:spLocks/>
          </p:cNvSpPr>
          <p:nvPr/>
        </p:nvSpPr>
        <p:spPr>
          <a:xfrm>
            <a:off x="465782" y="111324"/>
            <a:ext cx="5396132" cy="615553"/>
          </a:xfrm>
          <a:prstGeom prst="rect">
            <a:avLst/>
          </a:prstGeom>
        </p:spPr>
        <p:txBody>
          <a:bodyPr wrap="square" lIns="0" tIns="0" rIns="0" bIns="0">
            <a:spAutoFit/>
          </a:bodyPr>
          <a:lstStyle>
            <a:lvl1pPr>
              <a:defRPr sz="2900" b="1" i="0">
                <a:solidFill>
                  <a:srgbClr val="4C4D4F"/>
                </a:solidFill>
                <a:latin typeface="Muli" pitchFamily="2" charset="77"/>
                <a:ea typeface="+mj-ea"/>
                <a:cs typeface="Arial"/>
              </a:defRPr>
            </a:lvl1pPr>
          </a:lstStyle>
          <a:p>
            <a:r>
              <a:rPr lang="en-US" sz="4000" kern="0" dirty="0">
                <a:solidFill>
                  <a:srgbClr val="A34773"/>
                </a:solidFill>
              </a:rPr>
              <a:t>Stakeholders</a:t>
            </a:r>
          </a:p>
        </p:txBody>
      </p:sp>
      <p:sp>
        <p:nvSpPr>
          <p:cNvPr id="37" name="Rectangle 36"/>
          <p:cNvSpPr/>
          <p:nvPr/>
        </p:nvSpPr>
        <p:spPr>
          <a:xfrm>
            <a:off x="11010266" y="0"/>
            <a:ext cx="1181734" cy="707886"/>
          </a:xfrm>
          <a:prstGeom prst="rect">
            <a:avLst/>
          </a:prstGeom>
        </p:spPr>
        <p:txBody>
          <a:bodyPr wrap="none">
            <a:spAutoFit/>
          </a:bodyPr>
          <a:lstStyle/>
          <a:p>
            <a:r>
              <a:rPr lang="en-US" sz="4000" b="1" dirty="0">
                <a:solidFill>
                  <a:srgbClr val="8064A2"/>
                </a:solidFill>
              </a:rPr>
              <a:t>WP7</a:t>
            </a:r>
          </a:p>
        </p:txBody>
      </p:sp>
      <p:grpSp>
        <p:nvGrpSpPr>
          <p:cNvPr id="38" name="Group 37"/>
          <p:cNvGrpSpPr/>
          <p:nvPr/>
        </p:nvGrpSpPr>
        <p:grpSpPr>
          <a:xfrm>
            <a:off x="1681163" y="6228257"/>
            <a:ext cx="7691437" cy="345440"/>
            <a:chOff x="1681163" y="6228257"/>
            <a:chExt cx="7691437" cy="345440"/>
          </a:xfrm>
        </p:grpSpPr>
        <p:sp>
          <p:nvSpPr>
            <p:cNvPr id="3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4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4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42"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4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44"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4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46"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4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48"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4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Tree>
    <p:extLst>
      <p:ext uri="{BB962C8B-B14F-4D97-AF65-F5344CB8AC3E}">
        <p14:creationId xmlns:p14="http://schemas.microsoft.com/office/powerpoint/2010/main" val="3427957320"/>
      </p:ext>
    </p:extLst>
  </p:cSld>
  <p:clrMapOvr>
    <a:masterClrMapping/>
  </p:clrMapOvr>
</p:sld>
</file>

<file path=ppt/theme/theme1.xml><?xml version="1.0" encoding="utf-8"?>
<a:theme xmlns:a="http://schemas.openxmlformats.org/drawingml/2006/main" name="Office Theme">
  <a:themeElements>
    <a:clrScheme name="Personalizzati 5">
      <a:dk1>
        <a:srgbClr val="404140"/>
      </a:dk1>
      <a:lt1>
        <a:srgbClr val="FFFFFF"/>
      </a:lt1>
      <a:dk2>
        <a:srgbClr val="1F497D"/>
      </a:dk2>
      <a:lt2>
        <a:srgbClr val="D6D7D6"/>
      </a:lt2>
      <a:accent1>
        <a:srgbClr val="666EAE"/>
      </a:accent1>
      <a:accent2>
        <a:srgbClr val="A34773"/>
      </a:accent2>
      <a:accent3>
        <a:srgbClr val="9BBB59"/>
      </a:accent3>
      <a:accent4>
        <a:srgbClr val="8064A2"/>
      </a:accent4>
      <a:accent5>
        <a:srgbClr val="95B8E3"/>
      </a:accent5>
      <a:accent6>
        <a:srgbClr val="F79646"/>
      </a:accent6>
      <a:hlink>
        <a:srgbClr val="0000FF"/>
      </a:hlink>
      <a:folHlink>
        <a:srgbClr val="A347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1756</Words>
  <Application>Microsoft Office PowerPoint</Application>
  <PresentationFormat>Widescreen</PresentationFormat>
  <Paragraphs>213</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Courier New</vt:lpstr>
      <vt:lpstr>DejaVu Sans</vt:lpstr>
      <vt:lpstr>Muli</vt:lpstr>
      <vt:lpstr>Muli Black</vt:lpstr>
      <vt:lpstr>Muli Regular</vt:lpstr>
      <vt:lpstr>Times New Roman</vt:lpstr>
      <vt:lpstr>Verdana</vt:lpstr>
      <vt:lpstr>Wingdings</vt:lpstr>
      <vt:lpstr>Office Theme</vt:lpstr>
      <vt:lpstr>Review of Sustainability (WP7)</vt:lpstr>
      <vt:lpstr>Sustainability concerns ALL Work Packages</vt:lpstr>
      <vt:lpstr>PowerPoint Presentation</vt:lpstr>
      <vt:lpstr>PowerPoint Presentation</vt:lpstr>
      <vt:lpstr>PowerPoint Presentation</vt:lpstr>
      <vt:lpstr>WP7 Objectives from Proposal</vt:lpstr>
      <vt:lpstr>Sustainability</vt:lpstr>
      <vt:lpstr>PUMA publication metrics</vt:lpstr>
      <vt:lpstr>PowerPoint Presentation</vt:lpstr>
      <vt:lpstr>PowerPoint Presentation</vt:lpstr>
      <vt:lpstr>PowerPoint Presentation</vt:lpstr>
      <vt:lpstr>PowerPoint Presentation</vt:lpstr>
      <vt:lpstr>EOSC Sustainability report</vt:lpstr>
      <vt:lpstr>PaNOSC Use Case</vt:lpstr>
      <vt:lpstr>Inventory of what needs to be sustained</vt:lpstr>
      <vt:lpstr>PowerPoint Presentation</vt:lpstr>
      <vt:lpstr>PowerPoint Presentation</vt:lpstr>
      <vt:lpstr>Possible business models for the PaN services</vt:lpstr>
      <vt:lpstr>ESFRIs EOSC contribution already funded? </vt:lpstr>
      <vt:lpstr>PowerPoint Presentation</vt:lpstr>
      <vt:lpstr>What are the issues for sustainability ?</vt:lpstr>
      <vt:lpstr>PaNOSC WP7 spending up to 31/3/2021</vt:lpstr>
      <vt:lpstr>The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on one or more lines</dc:title>
  <dc:creator>GOETZ Andrew</dc:creator>
  <cp:lastModifiedBy>BODERA SEMPERE Jordi</cp:lastModifiedBy>
  <cp:revision>194</cp:revision>
  <dcterms:created xsi:type="dcterms:W3CDTF">2019-04-23T08:59:57Z</dcterms:created>
  <dcterms:modified xsi:type="dcterms:W3CDTF">2021-06-24T05:36:17Z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2019-04-19T00:00:00Z</vt:filetime>
  </property>
  <property fmtid="{D5CDD505-2E9C-101B-9397-08002B2CF9AE}" pid="3" name="Creator">
    <vt:lpwstr>Adobe InDesign CC 14.0 (Macintosh)</vt:lpwstr>
  </property>
  <property fmtid="{D5CDD505-2E9C-101B-9397-08002B2CF9AE}" pid="4" name="LastSaved">
    <vt:filetime>2019-04-23T00:00:00Z</vt:filetime>
  </property>
</Properties>
</file>