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3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6BFE3C-7675-D54B-B84D-D01C486B6CCD}" type="datetimeFigureOut">
              <a:rPr lang="en-US">
                <a:solidFill>
                  <a:prstClr val="black"/>
                </a:solidFill>
              </a:rPr>
              <a:pPr/>
              <a:t>10/28/2020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4D68-BBD5-8845-94DD-7BACC845C7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=""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50" spc="5" dirty="0">
                <a:solidFill>
                  <a:prstClr val="black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prstClr val="black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prstClr val="black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prstClr val="black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prstClr val="black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prstClr val="black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prstClr val="black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prstClr val="black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prstClr val="black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prstClr val="black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prstClr val="black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prstClr val="black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prstClr val="black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prstClr val="black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prstClr val="black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prstClr val="black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prstClr val="black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prstClr val="black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prstClr val="black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prstClr val="black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prstClr val="black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prstClr val="black"/>
                </a:solidFill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prstClr val="black"/>
                </a:solidFill>
                <a:latin typeface="Muli"/>
              </a:endParaRPr>
            </a:p>
          </p:txBody>
        </p:sp>
      </p:grp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3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Business Model Canvas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287" y="4788743"/>
            <a:ext cx="4377785" cy="13374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Cost Structure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What are the cost of maintaining and evolving the </a:t>
            </a:r>
            <a:r>
              <a:rPr lang="en-US" sz="1400" dirty="0" err="1"/>
              <a:t>PaNOSC</a:t>
            </a:r>
            <a:r>
              <a:rPr lang="en-US" sz="1400" dirty="0"/>
              <a:t>? Infrastructures, People, …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0072" y="4788743"/>
            <a:ext cx="4270678" cy="13374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Revenue Streams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What are if any the revenue streams? More publications? What is the economic value of one more publication?</a:t>
            </a:r>
          </a:p>
          <a:p>
            <a:pPr marL="0" indent="0">
              <a:buFont typeface="Arial"/>
              <a:buNone/>
            </a:pPr>
            <a:endParaRPr lang="en-US" sz="1400" dirty="0">
              <a:solidFill>
                <a:prstClr val="black"/>
              </a:solidFill>
            </a:endParaRPr>
          </a:p>
          <a:p>
            <a:pPr marL="0" indent="0">
              <a:buFont typeface="Arial"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82288" y="1055071"/>
            <a:ext cx="1730781" cy="37336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Key Partners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What are the key partners we need to run the </a:t>
            </a:r>
            <a:r>
              <a:rPr lang="en-US" sz="1400" dirty="0" err="1">
                <a:solidFill>
                  <a:prstClr val="black"/>
                </a:solidFill>
              </a:rPr>
              <a:t>PaNOSC</a:t>
            </a:r>
            <a:r>
              <a:rPr lang="en-US" sz="1400" dirty="0">
                <a:solidFill>
                  <a:prstClr val="black"/>
                </a:solidFill>
              </a:rPr>
              <a:t>? EOSC? …</a:t>
            </a:r>
          </a:p>
          <a:p>
            <a:pPr marL="0" indent="0">
              <a:buFont typeface="Arial"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13069" y="1055071"/>
            <a:ext cx="1730781" cy="18518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Key Activities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What are the key activities needed to maintain and evolve the </a:t>
            </a:r>
            <a:r>
              <a:rPr lang="en-US" sz="1400" dirty="0" err="1">
                <a:solidFill>
                  <a:prstClr val="black"/>
                </a:solidFill>
              </a:rPr>
              <a:t>PaNOSC</a:t>
            </a:r>
            <a:r>
              <a:rPr lang="en-US" sz="140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43850" y="1055071"/>
            <a:ext cx="1730781" cy="37336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Value Proposition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What is the value proposition of </a:t>
            </a:r>
            <a:r>
              <a:rPr lang="en-US" sz="1400" dirty="0" err="1">
                <a:solidFill>
                  <a:prstClr val="black"/>
                </a:solidFill>
              </a:rPr>
              <a:t>PaNOSC</a:t>
            </a:r>
            <a:r>
              <a:rPr lang="en-US" sz="1400" dirty="0">
                <a:solidFill>
                  <a:prstClr val="black"/>
                </a:solidFill>
              </a:rPr>
              <a:t>? What the services offered? </a:t>
            </a:r>
          </a:p>
          <a:p>
            <a:pPr marL="0" indent="0">
              <a:buFont typeface="Arial"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13069" y="2906905"/>
            <a:ext cx="1730781" cy="18818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Key Resources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What are the key resources needed to run the key activities?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74631" y="1055071"/>
            <a:ext cx="1730781" cy="18518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Customer Relationships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How will we manage the relationship with </a:t>
            </a:r>
            <a:r>
              <a:rPr lang="en-US" sz="1400" dirty="0" err="1">
                <a:solidFill>
                  <a:prstClr val="black"/>
                </a:solidFill>
              </a:rPr>
              <a:t>PaNOSC</a:t>
            </a:r>
            <a:r>
              <a:rPr lang="en-US" sz="1400" dirty="0">
                <a:solidFill>
                  <a:prstClr val="black"/>
                </a:solidFill>
              </a:rPr>
              <a:t> users?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74631" y="2906905"/>
            <a:ext cx="1730781" cy="18818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Channels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What are the channels we will use to promote the </a:t>
            </a:r>
            <a:r>
              <a:rPr lang="en-US" sz="1400" dirty="0" err="1">
                <a:solidFill>
                  <a:prstClr val="black"/>
                </a:solidFill>
              </a:rPr>
              <a:t>PaNOSC</a:t>
            </a:r>
            <a:r>
              <a:rPr lang="en-US" sz="1400" dirty="0">
                <a:solidFill>
                  <a:prstClr val="black"/>
                </a:solidFill>
              </a:rPr>
              <a:t>? Web? Conferences?</a:t>
            </a:r>
          </a:p>
          <a:p>
            <a:pPr marL="0" indent="0">
              <a:buFont typeface="Arial"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705412" y="1055368"/>
            <a:ext cx="1730781" cy="37336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>
                <a:solidFill>
                  <a:prstClr val="black"/>
                </a:solidFill>
              </a:rPr>
              <a:t>Customer Segments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Who are the users of the </a:t>
            </a:r>
            <a:r>
              <a:rPr lang="en-US" sz="1400" dirty="0" err="1">
                <a:solidFill>
                  <a:prstClr val="black"/>
                </a:solidFill>
              </a:rPr>
              <a:t>PaNOSC</a:t>
            </a:r>
            <a:r>
              <a:rPr lang="en-US" sz="1400" dirty="0">
                <a:solidFill>
                  <a:prstClr val="black"/>
                </a:solidFill>
              </a:rPr>
              <a:t>?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solidFill>
                  <a:prstClr val="black"/>
                </a:solidFill>
              </a:rPr>
              <a:t>Who profit from the value?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93116" y="739589"/>
            <a:ext cx="2130585" cy="26648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6974631" y="739589"/>
            <a:ext cx="1781612" cy="31518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54678" y="739589"/>
            <a:ext cx="2130585" cy="26648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Business Model Canvas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3632" y="8567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Value Proposition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algn="ctr"/>
            <a:r>
              <a:rPr lang="en-GB" dirty="0">
                <a:solidFill>
                  <a:prstClr val="black"/>
                </a:solidFill>
              </a:rPr>
              <a:t>What is the value proposition of </a:t>
            </a:r>
            <a:r>
              <a:rPr lang="en-GB" dirty="0" err="1">
                <a:solidFill>
                  <a:prstClr val="black"/>
                </a:solidFill>
              </a:rPr>
              <a:t>PaNOSC</a:t>
            </a:r>
            <a:r>
              <a:rPr lang="en-GB" dirty="0">
                <a:solidFill>
                  <a:prstClr val="black"/>
                </a:solidFill>
              </a:rPr>
              <a:t>? For whom? Who is benefiting/interested in this value?</a:t>
            </a:r>
          </a:p>
        </p:txBody>
      </p:sp>
      <p:sp>
        <p:nvSpPr>
          <p:cNvPr id="6" name="Rectangle 5"/>
          <p:cNvSpPr/>
          <p:nvPr/>
        </p:nvSpPr>
        <p:spPr>
          <a:xfrm>
            <a:off x="695399" y="2568396"/>
            <a:ext cx="44682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 err="1">
                <a:solidFill>
                  <a:prstClr val="black"/>
                </a:solidFill>
              </a:rPr>
              <a:t>PaNOSC</a:t>
            </a:r>
            <a:r>
              <a:rPr lang="en-GB" dirty="0">
                <a:solidFill>
                  <a:prstClr val="black"/>
                </a:solidFill>
              </a:rPr>
              <a:t> will be a </a:t>
            </a:r>
            <a:r>
              <a:rPr lang="en-GB" b="1" dirty="0">
                <a:solidFill>
                  <a:prstClr val="black"/>
                </a:solidFill>
              </a:rPr>
              <a:t>valuable instrument to support Open Science. </a:t>
            </a:r>
            <a:r>
              <a:rPr lang="en-GB" dirty="0">
                <a:solidFill>
                  <a:prstClr val="black"/>
                </a:solidFill>
              </a:rPr>
              <a:t>It will provide  a scientific data management system  for the European Photon and Neutron scientific community data.  </a:t>
            </a:r>
            <a:r>
              <a:rPr lang="en-GB" b="1" dirty="0" err="1">
                <a:solidFill>
                  <a:prstClr val="black"/>
                </a:solidFill>
              </a:rPr>
              <a:t>PaNOSC</a:t>
            </a:r>
            <a:r>
              <a:rPr lang="en-GB" b="1" dirty="0">
                <a:solidFill>
                  <a:prstClr val="black"/>
                </a:solidFill>
              </a:rPr>
              <a:t> will provide easy access to scientific data according to FAIR principles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9395" y="24928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prstClr val="black"/>
                </a:solidFill>
                <a:latin typeface="Muli"/>
                <a:ea typeface="Verdana" panose="020B0604030504040204" pitchFamily="34" charset="0"/>
                <a:cs typeface="Verdana" panose="020B0604030504040204" pitchFamily="34" charset="0"/>
              </a:rPr>
              <a:t>Users, Research Communities and Research Institutions (Project Partners , </a:t>
            </a:r>
            <a:r>
              <a:rPr lang="en-GB" dirty="0" err="1">
                <a:solidFill>
                  <a:prstClr val="black"/>
                </a:solidFill>
                <a:latin typeface="Muli"/>
                <a:ea typeface="Verdana" panose="020B0604030504040204" pitchFamily="34" charset="0"/>
                <a:cs typeface="Verdana" panose="020B0604030504040204" pitchFamily="34" charset="0"/>
              </a:rPr>
              <a:t>PaN</a:t>
            </a:r>
            <a:r>
              <a:rPr lang="en-GB" dirty="0">
                <a:solidFill>
                  <a:prstClr val="black"/>
                </a:solidFill>
                <a:latin typeface="Muli"/>
                <a:ea typeface="Verdana" panose="020B0604030504040204" pitchFamily="34" charset="0"/>
                <a:cs typeface="Verdana" panose="020B0604030504040204" pitchFamily="34" charset="0"/>
              </a:rPr>
              <a:t> community, users community, Managers of the institutions)</a:t>
            </a:r>
          </a:p>
          <a:p>
            <a:pPr algn="ctr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31632" y="36847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prstClr val="black"/>
                </a:solidFill>
                <a:latin typeface="Muli"/>
                <a:ea typeface="Verdana" panose="020B0604030504040204" pitchFamily="34" charset="0"/>
                <a:cs typeface="Verdana" panose="020B0604030504040204" pitchFamily="34" charset="0"/>
              </a:rPr>
              <a:t>EOSC/</a:t>
            </a:r>
            <a:r>
              <a:rPr lang="en-GB" dirty="0">
                <a:solidFill>
                  <a:prstClr val="black"/>
                </a:solidFill>
              </a:rPr>
              <a:t> EOSC-hub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1632" y="45997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prstClr val="black"/>
                </a:solidFill>
                <a:latin typeface="Muli"/>
                <a:ea typeface="Verdana" panose="020B0604030504040204" pitchFamily="34" charset="0"/>
                <a:cs typeface="Verdana" panose="020B0604030504040204" pitchFamily="34" charset="0"/>
              </a:rPr>
              <a:t>European Commission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3433" y="2420888"/>
            <a:ext cx="46508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prstClr val="black"/>
                </a:solidFill>
              </a:rPr>
              <a:t>Additional  sharing of knowledge and expertise through complementary services</a:t>
            </a:r>
            <a:r>
              <a:rPr lang="en-GB" dirty="0">
                <a:solidFill>
                  <a:prstClr val="black"/>
                </a:solidFill>
              </a:rPr>
              <a:t> beyond the repository: Data analysis services (data analysis session), simulation and modelling services (the “Virtual Neutron and </a:t>
            </a:r>
            <a:r>
              <a:rPr lang="en-GB" dirty="0" err="1">
                <a:solidFill>
                  <a:prstClr val="black"/>
                </a:solidFill>
              </a:rPr>
              <a:t>x-raY</a:t>
            </a:r>
            <a:r>
              <a:rPr lang="en-GB" dirty="0">
                <a:solidFill>
                  <a:prstClr val="black"/>
                </a:solidFill>
              </a:rPr>
              <a:t> Laboratory”) eventually leading to validate experimental data and models (“</a:t>
            </a:r>
            <a:r>
              <a:rPr lang="it-IT" i="1" dirty="0">
                <a:solidFill>
                  <a:prstClr val="black"/>
                </a:solidFill>
              </a:rPr>
              <a:t>System level science</a:t>
            </a:r>
            <a:r>
              <a:rPr lang="it-IT" dirty="0">
                <a:solidFill>
                  <a:prstClr val="black"/>
                </a:solidFill>
              </a:rPr>
              <a:t>»)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632" y="8567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Value Proposition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algn="ctr"/>
            <a:r>
              <a:rPr lang="en-GB" dirty="0">
                <a:solidFill>
                  <a:prstClr val="black"/>
                </a:solidFill>
              </a:rPr>
              <a:t>What is the value proposition of </a:t>
            </a:r>
            <a:r>
              <a:rPr lang="en-GB" dirty="0" err="1">
                <a:solidFill>
                  <a:prstClr val="black"/>
                </a:solidFill>
              </a:rPr>
              <a:t>PaNOSC</a:t>
            </a:r>
            <a:r>
              <a:rPr lang="en-GB" dirty="0">
                <a:solidFill>
                  <a:prstClr val="black"/>
                </a:solidFill>
              </a:rPr>
              <a:t>? For whom? Who is benefiting/interested in this value?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Business Model Canvas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3871" y="2653516"/>
            <a:ext cx="50524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Users, Research Communities and Institutions (Project Partners , </a:t>
            </a:r>
            <a:r>
              <a:rPr lang="en-US" dirty="0" err="1">
                <a:solidFill>
                  <a:prstClr val="black"/>
                </a:solidFill>
              </a:rPr>
              <a:t>PaN</a:t>
            </a:r>
            <a:r>
              <a:rPr lang="en-US" dirty="0">
                <a:solidFill>
                  <a:prstClr val="black"/>
                </a:solidFill>
              </a:rPr>
              <a:t> community, users community)</a:t>
            </a:r>
          </a:p>
          <a:p>
            <a:pPr algn="ctr"/>
            <a:endParaRPr lang="en-US" dirty="0">
              <a:solidFill>
                <a:prstClr val="black"/>
              </a:solidFill>
            </a:endParaRPr>
          </a:p>
          <a:p>
            <a:pPr algn="ctr"/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dirty="0">
                <a:solidFill>
                  <a:prstClr val="black"/>
                </a:solidFill>
              </a:rPr>
              <a:t>EOSC/EOSC-hub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2414" y="213285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prstClr val="black"/>
                </a:solidFill>
              </a:rPr>
              <a:t>Supporting and </a:t>
            </a:r>
            <a:r>
              <a:rPr lang="en-GB" b="1" dirty="0">
                <a:solidFill>
                  <a:prstClr val="black"/>
                </a:solidFill>
              </a:rPr>
              <a:t>boosting Photon and Neutron RIs’ impact </a:t>
            </a:r>
            <a:r>
              <a:rPr lang="en-GB" b="1">
                <a:solidFill>
                  <a:prstClr val="black"/>
                </a:solidFill>
              </a:rPr>
              <a:t>on the scientific </a:t>
            </a:r>
            <a:r>
              <a:rPr lang="en-GB" b="1" dirty="0">
                <a:solidFill>
                  <a:prstClr val="black"/>
                </a:solidFill>
              </a:rPr>
              <a:t>community</a:t>
            </a:r>
            <a:r>
              <a:rPr lang="en-GB" dirty="0">
                <a:solidFill>
                  <a:prstClr val="black"/>
                </a:solidFill>
              </a:rPr>
              <a:t> by ensuring data can be shared beyond the original scope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Business Model Canvas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55283" y="2232661"/>
            <a:ext cx="5037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Managers of the Research Infrastructures and RIs shareholders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2414" y="4399150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prstClr val="black"/>
                </a:solidFill>
              </a:rPr>
              <a:t>Enlarge scientists network</a:t>
            </a:r>
            <a:r>
              <a:rPr lang="en-GB" dirty="0">
                <a:solidFill>
                  <a:prstClr val="black"/>
                </a:solidFill>
              </a:rPr>
              <a:t> and their opportunity of collaborations meanwhile offering a system to better store and organize their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5283" y="4676148"/>
            <a:ext cx="5037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Researchers, Managers of the Research Infrastructures  and RIs shareholders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83632" y="8567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Value Proposition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algn="ctr"/>
            <a:r>
              <a:rPr lang="en-GB" dirty="0">
                <a:solidFill>
                  <a:prstClr val="black"/>
                </a:solidFill>
              </a:rPr>
              <a:t>What is the value proposition of </a:t>
            </a:r>
            <a:r>
              <a:rPr lang="en-GB" dirty="0" err="1">
                <a:solidFill>
                  <a:prstClr val="black"/>
                </a:solidFill>
              </a:rPr>
              <a:t>PaNOSC</a:t>
            </a:r>
            <a:r>
              <a:rPr lang="en-GB" dirty="0">
                <a:solidFill>
                  <a:prstClr val="black"/>
                </a:solidFill>
              </a:rPr>
              <a:t>? For whom? Who is benefiting/interested in this value?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800" y="3454404"/>
            <a:ext cx="5553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European Commission/National and European Research Funding Organization</a:t>
            </a:r>
          </a:p>
        </p:txBody>
      </p:sp>
    </p:spTree>
    <p:extLst>
      <p:ext uri="{BB962C8B-B14F-4D97-AF65-F5344CB8AC3E}">
        <p14:creationId xmlns:p14="http://schemas.microsoft.com/office/powerpoint/2010/main" val="39938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20401</TotalTime>
  <Words>430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Courier New</vt:lpstr>
      <vt:lpstr>Muli</vt:lpstr>
      <vt:lpstr>Muli Black</vt:lpstr>
      <vt:lpstr>Muli Bold</vt:lpstr>
      <vt:lpstr>Muli Regular</vt:lpstr>
      <vt:lpstr>Verdana</vt:lpstr>
      <vt:lpstr>Wingdings</vt:lpstr>
      <vt:lpstr>PaNOSC_EUflag+bar</vt:lpstr>
      <vt:lpstr>Business Model Canvas </vt:lpstr>
      <vt:lpstr>Business Model Canvas</vt:lpstr>
      <vt:lpstr>Business Model Canvas</vt:lpstr>
      <vt:lpstr>Business Model Canvas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</dc:title>
  <dc:creator>Angela</dc:creator>
  <cp:lastModifiedBy>Angela</cp:lastModifiedBy>
  <cp:revision>4</cp:revision>
  <dcterms:created xsi:type="dcterms:W3CDTF">2020-10-26T11:31:51Z</dcterms:created>
  <dcterms:modified xsi:type="dcterms:W3CDTF">2020-11-11T13:30:10Z</dcterms:modified>
</cp:coreProperties>
</file>