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366" r:id="rId3"/>
    <p:sldId id="332" r:id="rId4"/>
    <p:sldId id="343" r:id="rId5"/>
    <p:sldId id="345" r:id="rId6"/>
    <p:sldId id="351" r:id="rId7"/>
    <p:sldId id="361" r:id="rId8"/>
    <p:sldId id="362" r:id="rId9"/>
    <p:sldId id="292" r:id="rId10"/>
    <p:sldId id="356" r:id="rId11"/>
    <p:sldId id="354" r:id="rId12"/>
    <p:sldId id="360" r:id="rId13"/>
    <p:sldId id="358" r:id="rId14"/>
    <p:sldId id="363" r:id="rId15"/>
    <p:sldId id="350" r:id="rId16"/>
    <p:sldId id="364" r:id="rId17"/>
    <p:sldId id="365" r:id="rId18"/>
    <p:sldId id="359" r:id="rId19"/>
  </p:sldIdLst>
  <p:sldSz cx="12192000" cy="6858000"/>
  <p:notesSz cx="12192000" cy="6858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pos="528" userDrawn="1">
          <p15:clr>
            <a:srgbClr val="A4A3A4"/>
          </p15:clr>
        </p15:guide>
        <p15:guide id="4" orient="horz" pos="1008" userDrawn="1">
          <p15:clr>
            <a:srgbClr val="A4A3A4"/>
          </p15:clr>
        </p15:guide>
        <p15:guide id="5" pos="288" userDrawn="1">
          <p15:clr>
            <a:srgbClr val="A4A3A4"/>
          </p15:clr>
        </p15:guide>
        <p15:guide id="6" pos="1056" userDrawn="1">
          <p15:clr>
            <a:srgbClr val="A4A3A4"/>
          </p15:clr>
        </p15:guide>
        <p15:guide id="7" pos="39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4773"/>
    <a:srgbClr val="9BBB59"/>
    <a:srgbClr val="E87B08"/>
    <a:srgbClr val="8D087F"/>
    <a:srgbClr val="C9001D"/>
    <a:srgbClr val="009FEA"/>
    <a:srgbClr val="8064A2"/>
    <a:srgbClr val="4C96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08" autoAdjust="0"/>
    <p:restoredTop sz="94664"/>
  </p:normalViewPr>
  <p:slideViewPr>
    <p:cSldViewPr>
      <p:cViewPr varScale="1">
        <p:scale>
          <a:sx n="60" d="100"/>
          <a:sy n="60" d="100"/>
        </p:scale>
        <p:origin x="78" y="126"/>
      </p:cViewPr>
      <p:guideLst>
        <p:guide orient="horz" pos="2880"/>
        <p:guide pos="2160"/>
        <p:guide pos="528"/>
        <p:guide orient="horz" pos="1008"/>
        <p:guide pos="288"/>
        <p:guide pos="1056"/>
        <p:guide pos="3936"/>
      </p:guideLst>
    </p:cSldViewPr>
  </p:slideViewPr>
  <p:notesTextViewPr>
    <p:cViewPr>
      <p:scale>
        <a:sx n="3" d="2"/>
        <a:sy n="3" d="2"/>
      </p:scale>
      <p:origin x="0" y="0"/>
    </p:cViewPr>
  </p:notesTextViewPr>
  <p:sorterViewPr>
    <p:cViewPr>
      <p:scale>
        <a:sx n="57" d="100"/>
        <a:sy n="57" d="100"/>
      </p:scale>
      <p:origin x="0" y="-6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alfresco.esrf.fr/alfresco/webdav/Sites/planning-project-coordination-team/documentLibrary/02%20Projects%20and%20Reports/02%20Projects/PaNOSC/05%20Documentation/Financial%20Control/2021-03%20Financial%20Control/PaNOSC-BudgetControl_2021042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lfresco.esrf.fr/alfresco/webdav/Sites/planning-project-coordination-team/documentLibrary/02%20Projects%20and%20Reports/02%20Projects/PaNOSC/05%20Documentation/Financial%20Control/2021-03%20Financial%20Control/PaNOSC-BudgetControl_2021042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alfresco.esrf.fr/alfresco/webdav/Sites/planning-project-coordination-team/documentLibrary/02%20Projects%20and%20Reports/02%20Projects/PaNOSC/05%20Documentation/Financial%20Control/2021-03%20Financial%20Control/PaNOSC-BudgetControl_2021042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alfresco.esrf.fr/alfresco/webdav/Sites/planning-project-coordination-team/documentLibrary/02%20Projects%20and%20Reports/02%20Projects/PaNOSC/05%20Documentation/Financial%20Control/2021-03%20Financial%20Control/PaNOSC-BudgetControl_2021042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alfresco.esrf.fr/alfresco/webdav/Sites/planning-project-coordination-team/documentLibrary/02%20Projects%20and%20Reports/02%20Projects/PaNOSC/05%20Documentation/Financial%20Control/2021-03%20Financial%20Control/PaNOSC-BudgetControl_20210422.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0" i="0" u="none" strike="noStrike" baseline="0">
                <a:effectLst/>
              </a:rPr>
              <a:t>PaNOSC</a:t>
            </a:r>
            <a:r>
              <a:rPr lang="en-GB" baseline="0"/>
              <a:t> WP6 Spending in PMs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WP6 Target</c:v>
          </c:tx>
          <c:spPr>
            <a:ln w="28575" cap="rnd">
              <a:solidFill>
                <a:srgbClr val="C00000"/>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Expenses'!$C$64:$G$64</c:f>
              <c:numCache>
                <c:formatCode>0.0</c:formatCode>
                <c:ptCount val="5"/>
                <c:pt idx="0" formatCode="General">
                  <c:v>0</c:v>
                </c:pt>
                <c:pt idx="1">
                  <c:v>27.625</c:v>
                </c:pt>
                <c:pt idx="2">
                  <c:v>66.162432432432439</c:v>
                </c:pt>
                <c:pt idx="3">
                  <c:v>120.44606606606605</c:v>
                </c:pt>
                <c:pt idx="4">
                  <c:v>216</c:v>
                </c:pt>
              </c:numCache>
            </c:numRef>
          </c:val>
          <c:smooth val="0"/>
          <c:extLst>
            <c:ext xmlns:c16="http://schemas.microsoft.com/office/drawing/2014/chart" uri="{C3380CC4-5D6E-409C-BE32-E72D297353CC}">
              <c16:uniqueId val="{00000000-5728-41D9-9833-8ABAA5EED0D4}"/>
            </c:ext>
          </c:extLst>
        </c:ser>
        <c:ser>
          <c:idx val="0"/>
          <c:order val="1"/>
          <c:tx>
            <c:v>WP6 Actuals</c:v>
          </c:tx>
          <c:spPr>
            <a:ln w="28575" cap="rnd">
              <a:solidFill>
                <a:schemeClr val="accent1"/>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Expenses'!$C$66:$G$66</c:f>
              <c:numCache>
                <c:formatCode>General</c:formatCode>
                <c:ptCount val="5"/>
                <c:pt idx="0">
                  <c:v>0</c:v>
                </c:pt>
                <c:pt idx="1">
                  <c:v>12.79</c:v>
                </c:pt>
                <c:pt idx="2">
                  <c:v>40.53</c:v>
                </c:pt>
                <c:pt idx="3">
                  <c:v>83.09</c:v>
                </c:pt>
              </c:numCache>
            </c:numRef>
          </c:val>
          <c:smooth val="0"/>
          <c:extLst>
            <c:ext xmlns:c16="http://schemas.microsoft.com/office/drawing/2014/chart" uri="{C3380CC4-5D6E-409C-BE32-E72D297353CC}">
              <c16:uniqueId val="{00000001-5728-41D9-9833-8ABAA5EED0D4}"/>
            </c:ext>
          </c:extLst>
        </c:ser>
        <c:dLbls>
          <c:showLegendKey val="0"/>
          <c:showVal val="0"/>
          <c:showCatName val="0"/>
          <c:showSerName val="0"/>
          <c:showPercent val="0"/>
          <c:showBubbleSize val="0"/>
        </c:dLbls>
        <c:smooth val="0"/>
        <c:axId val="565786920"/>
        <c:axId val="486017864"/>
      </c:lineChart>
      <c:dateAx>
        <c:axId val="565786920"/>
        <c:scaling>
          <c:orientation val="minMax"/>
          <c:min val="43435"/>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86017864"/>
        <c:crosses val="autoZero"/>
        <c:auto val="1"/>
        <c:lblOffset val="100"/>
        <c:baseTimeUnit val="months"/>
        <c:majorUnit val="4"/>
        <c:majorTimeUnit val="months"/>
      </c:dateAx>
      <c:valAx>
        <c:axId val="486017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786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XFEL</a:t>
            </a:r>
            <a:r>
              <a:rPr lang="en-GB" baseline="0"/>
              <a:t> WP6 Spending in PMs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WP6 Target</c:v>
          </c:tx>
          <c:spPr>
            <a:ln w="28575" cap="rnd">
              <a:solidFill>
                <a:srgbClr val="C00000"/>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Expenses'!$C$64,'[PaNOSC-BudgetControl_20210422.xlsx]PaNOSC Expenses'!$R$64:$U$64</c:f>
              <c:numCache>
                <c:formatCode>0.0</c:formatCode>
                <c:ptCount val="5"/>
                <c:pt idx="0" formatCode="General">
                  <c:v>0</c:v>
                </c:pt>
                <c:pt idx="1">
                  <c:v>1.4375</c:v>
                </c:pt>
                <c:pt idx="2">
                  <c:v>4.0101351351351351</c:v>
                </c:pt>
                <c:pt idx="3">
                  <c:v>7.2289789789789785</c:v>
                </c:pt>
                <c:pt idx="4">
                  <c:v>13</c:v>
                </c:pt>
              </c:numCache>
            </c:numRef>
          </c:val>
          <c:smooth val="0"/>
          <c:extLst>
            <c:ext xmlns:c16="http://schemas.microsoft.com/office/drawing/2014/chart" uri="{C3380CC4-5D6E-409C-BE32-E72D297353CC}">
              <c16:uniqueId val="{00000000-CB72-4560-96B5-ECCD0B55F698}"/>
            </c:ext>
          </c:extLst>
        </c:ser>
        <c:ser>
          <c:idx val="0"/>
          <c:order val="1"/>
          <c:tx>
            <c:v>WP6 Actuals</c:v>
          </c:tx>
          <c:spPr>
            <a:ln w="28575" cap="rnd">
              <a:solidFill>
                <a:schemeClr val="accent1"/>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Expenses'!$C$66,'[PaNOSC-BudgetControl_20210422.xlsx]PaNOSC Expenses'!$R$66:$U$66</c:f>
              <c:numCache>
                <c:formatCode>General</c:formatCode>
                <c:ptCount val="5"/>
                <c:pt idx="0">
                  <c:v>0</c:v>
                </c:pt>
                <c:pt idx="1">
                  <c:v>0</c:v>
                </c:pt>
                <c:pt idx="2">
                  <c:v>0</c:v>
                </c:pt>
                <c:pt idx="3">
                  <c:v>0.6</c:v>
                </c:pt>
              </c:numCache>
            </c:numRef>
          </c:val>
          <c:smooth val="0"/>
          <c:extLst>
            <c:ext xmlns:c16="http://schemas.microsoft.com/office/drawing/2014/chart" uri="{C3380CC4-5D6E-409C-BE32-E72D297353CC}">
              <c16:uniqueId val="{00000001-CB72-4560-96B5-ECCD0B55F698}"/>
            </c:ext>
          </c:extLst>
        </c:ser>
        <c:dLbls>
          <c:showLegendKey val="0"/>
          <c:showVal val="0"/>
          <c:showCatName val="0"/>
          <c:showSerName val="0"/>
          <c:showPercent val="0"/>
          <c:showBubbleSize val="0"/>
        </c:dLbls>
        <c:smooth val="0"/>
        <c:axId val="565786920"/>
        <c:axId val="486017864"/>
      </c:lineChart>
      <c:dateAx>
        <c:axId val="565786920"/>
        <c:scaling>
          <c:orientation val="minMax"/>
          <c:min val="43435"/>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86017864"/>
        <c:crosses val="autoZero"/>
        <c:auto val="1"/>
        <c:lblOffset val="100"/>
        <c:baseTimeUnit val="months"/>
        <c:majorUnit val="4"/>
        <c:majorTimeUnit val="months"/>
      </c:dateAx>
      <c:valAx>
        <c:axId val="486017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786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ILL</a:t>
            </a:r>
            <a:r>
              <a:rPr lang="en-GB" baseline="0"/>
              <a:t> WP6 Spending in PMs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WP6 Target</c:v>
          </c:tx>
          <c:spPr>
            <a:ln w="28575" cap="rnd">
              <a:solidFill>
                <a:srgbClr val="C00000"/>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Expenses'!$C$64,'[PaNOSC-BudgetControl_20210422.xlsx]PaNOSC Expenses'!$M$64:$P$64</c:f>
              <c:numCache>
                <c:formatCode>0.0</c:formatCode>
                <c:ptCount val="5"/>
                <c:pt idx="0" formatCode="General">
                  <c:v>0</c:v>
                </c:pt>
                <c:pt idx="1">
                  <c:v>4.3125</c:v>
                </c:pt>
                <c:pt idx="2">
                  <c:v>13.120135135135135</c:v>
                </c:pt>
                <c:pt idx="3">
                  <c:v>24.333423423423422</c:v>
                </c:pt>
                <c:pt idx="4">
                  <c:v>38</c:v>
                </c:pt>
              </c:numCache>
            </c:numRef>
          </c:val>
          <c:smooth val="0"/>
          <c:extLst>
            <c:ext xmlns:c16="http://schemas.microsoft.com/office/drawing/2014/chart" uri="{C3380CC4-5D6E-409C-BE32-E72D297353CC}">
              <c16:uniqueId val="{00000000-AAC1-41E8-83C3-98D3E0F4D259}"/>
            </c:ext>
          </c:extLst>
        </c:ser>
        <c:ser>
          <c:idx val="0"/>
          <c:order val="1"/>
          <c:tx>
            <c:v>WP6 Actuals</c:v>
          </c:tx>
          <c:spPr>
            <a:ln w="28575" cap="rnd">
              <a:solidFill>
                <a:schemeClr val="accent1"/>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Expenses'!$C$66,'[PaNOSC-BudgetControl_20210422.xlsx]PaNOSC Expenses'!$M$66:$P$66</c:f>
              <c:numCache>
                <c:formatCode>General</c:formatCode>
                <c:ptCount val="5"/>
                <c:pt idx="0">
                  <c:v>0</c:v>
                </c:pt>
                <c:pt idx="1">
                  <c:v>1.7</c:v>
                </c:pt>
                <c:pt idx="2">
                  <c:v>3.4</c:v>
                </c:pt>
                <c:pt idx="3">
                  <c:v>12.19</c:v>
                </c:pt>
              </c:numCache>
            </c:numRef>
          </c:val>
          <c:smooth val="0"/>
          <c:extLst>
            <c:ext xmlns:c16="http://schemas.microsoft.com/office/drawing/2014/chart" uri="{C3380CC4-5D6E-409C-BE32-E72D297353CC}">
              <c16:uniqueId val="{00000001-AAC1-41E8-83C3-98D3E0F4D259}"/>
            </c:ext>
          </c:extLst>
        </c:ser>
        <c:dLbls>
          <c:showLegendKey val="0"/>
          <c:showVal val="0"/>
          <c:showCatName val="0"/>
          <c:showSerName val="0"/>
          <c:showPercent val="0"/>
          <c:showBubbleSize val="0"/>
        </c:dLbls>
        <c:smooth val="0"/>
        <c:axId val="565786920"/>
        <c:axId val="486017864"/>
      </c:lineChart>
      <c:dateAx>
        <c:axId val="565786920"/>
        <c:scaling>
          <c:orientation val="minMax"/>
          <c:min val="43435"/>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86017864"/>
        <c:crosses val="autoZero"/>
        <c:auto val="1"/>
        <c:lblOffset val="100"/>
        <c:baseTimeUnit val="months"/>
        <c:majorUnit val="4"/>
        <c:majorTimeUnit val="months"/>
      </c:dateAx>
      <c:valAx>
        <c:axId val="486017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786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0" i="0" u="none" strike="noStrike" baseline="0">
                <a:effectLst/>
              </a:rPr>
              <a:t>CERIC</a:t>
            </a:r>
            <a:r>
              <a:rPr lang="en-GB" baseline="0"/>
              <a:t> WP6 Spending in PMs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WP6 Target</c:v>
          </c:tx>
          <c:spPr>
            <a:ln w="28575" cap="rnd">
              <a:solidFill>
                <a:srgbClr val="C00000"/>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Expenses'!$C$64,'[PaNOSC-BudgetControl_20210422.xlsx]PaNOSC Expenses'!$AG$64:$AJ$64</c:f>
              <c:numCache>
                <c:formatCode>0.0</c:formatCode>
                <c:ptCount val="5"/>
                <c:pt idx="0" formatCode="General">
                  <c:v>0</c:v>
                </c:pt>
                <c:pt idx="1">
                  <c:v>1.4375</c:v>
                </c:pt>
                <c:pt idx="2">
                  <c:v>4.0101351351351351</c:v>
                </c:pt>
                <c:pt idx="3">
                  <c:v>7.2289789789789785</c:v>
                </c:pt>
                <c:pt idx="4">
                  <c:v>13</c:v>
                </c:pt>
              </c:numCache>
            </c:numRef>
          </c:val>
          <c:smooth val="0"/>
          <c:extLst>
            <c:ext xmlns:c16="http://schemas.microsoft.com/office/drawing/2014/chart" uri="{C3380CC4-5D6E-409C-BE32-E72D297353CC}">
              <c16:uniqueId val="{00000000-2BB7-4039-A1CE-1A40AC7C9C1E}"/>
            </c:ext>
          </c:extLst>
        </c:ser>
        <c:ser>
          <c:idx val="0"/>
          <c:order val="1"/>
          <c:tx>
            <c:v>WP6 Actuals</c:v>
          </c:tx>
          <c:spPr>
            <a:ln w="28575" cap="rnd">
              <a:solidFill>
                <a:schemeClr val="accent1"/>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Expenses'!$C$66,'[PaNOSC-BudgetControl_20210422.xlsx]PaNOSC Expenses'!$AG$66:$AJ$66</c:f>
              <c:numCache>
                <c:formatCode>General</c:formatCode>
                <c:ptCount val="5"/>
                <c:pt idx="0">
                  <c:v>0</c:v>
                </c:pt>
                <c:pt idx="1">
                  <c:v>3.24</c:v>
                </c:pt>
                <c:pt idx="2">
                  <c:v>9.94</c:v>
                </c:pt>
                <c:pt idx="3">
                  <c:v>13.34</c:v>
                </c:pt>
              </c:numCache>
            </c:numRef>
          </c:val>
          <c:smooth val="0"/>
          <c:extLst>
            <c:ext xmlns:c16="http://schemas.microsoft.com/office/drawing/2014/chart" uri="{C3380CC4-5D6E-409C-BE32-E72D297353CC}">
              <c16:uniqueId val="{00000001-2BB7-4039-A1CE-1A40AC7C9C1E}"/>
            </c:ext>
          </c:extLst>
        </c:ser>
        <c:dLbls>
          <c:showLegendKey val="0"/>
          <c:showVal val="0"/>
          <c:showCatName val="0"/>
          <c:showSerName val="0"/>
          <c:showPercent val="0"/>
          <c:showBubbleSize val="0"/>
        </c:dLbls>
        <c:smooth val="0"/>
        <c:axId val="565786920"/>
        <c:axId val="486017864"/>
      </c:lineChart>
      <c:dateAx>
        <c:axId val="565786920"/>
        <c:scaling>
          <c:orientation val="minMax"/>
          <c:min val="43435"/>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86017864"/>
        <c:crosses val="autoZero"/>
        <c:auto val="1"/>
        <c:lblOffset val="100"/>
        <c:baseTimeUnit val="months"/>
        <c:majorUnit val="4"/>
        <c:majorTimeUnit val="months"/>
      </c:dateAx>
      <c:valAx>
        <c:axId val="486017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786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ESRF</a:t>
            </a:r>
            <a:r>
              <a:rPr lang="en-GB" baseline="0"/>
              <a:t> WP6 Spending in PMs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WP6 Target</c:v>
          </c:tx>
          <c:spPr>
            <a:ln w="28575" cap="rnd">
              <a:solidFill>
                <a:srgbClr val="C00000"/>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Expenses'!$C$64,'[PaNOSC-BudgetControl_20210422.xlsx]PaNOSC Expenses'!$H$64:$K$64</c:f>
              <c:numCache>
                <c:formatCode>0.0</c:formatCode>
                <c:ptCount val="5"/>
                <c:pt idx="0" formatCode="General">
                  <c:v>0</c:v>
                </c:pt>
                <c:pt idx="1">
                  <c:v>2.375</c:v>
                </c:pt>
                <c:pt idx="2">
                  <c:v>6.6267567567567571</c:v>
                </c:pt>
                <c:pt idx="3">
                  <c:v>19.946726726726727</c:v>
                </c:pt>
                <c:pt idx="4">
                  <c:v>45</c:v>
                </c:pt>
              </c:numCache>
            </c:numRef>
          </c:val>
          <c:smooth val="0"/>
          <c:extLst>
            <c:ext xmlns:c16="http://schemas.microsoft.com/office/drawing/2014/chart" uri="{C3380CC4-5D6E-409C-BE32-E72D297353CC}">
              <c16:uniqueId val="{00000000-3F9A-4416-86E1-DFF5D4C16497}"/>
            </c:ext>
          </c:extLst>
        </c:ser>
        <c:ser>
          <c:idx val="0"/>
          <c:order val="1"/>
          <c:tx>
            <c:v>WP6 Actuals</c:v>
          </c:tx>
          <c:spPr>
            <a:ln w="28575" cap="rnd">
              <a:solidFill>
                <a:schemeClr val="accent1"/>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Expenses'!$C$66,'[PaNOSC-BudgetControl_20210422.xlsx]PaNOSC Expenses'!$H$66:$K$66</c:f>
              <c:numCache>
                <c:formatCode>General</c:formatCode>
                <c:ptCount val="5"/>
                <c:pt idx="0">
                  <c:v>0</c:v>
                </c:pt>
                <c:pt idx="1">
                  <c:v>0.72</c:v>
                </c:pt>
                <c:pt idx="2">
                  <c:v>1.95</c:v>
                </c:pt>
                <c:pt idx="3">
                  <c:v>3.22</c:v>
                </c:pt>
              </c:numCache>
            </c:numRef>
          </c:val>
          <c:smooth val="0"/>
          <c:extLst>
            <c:ext xmlns:c16="http://schemas.microsoft.com/office/drawing/2014/chart" uri="{C3380CC4-5D6E-409C-BE32-E72D297353CC}">
              <c16:uniqueId val="{00000001-3F9A-4416-86E1-DFF5D4C16497}"/>
            </c:ext>
          </c:extLst>
        </c:ser>
        <c:dLbls>
          <c:showLegendKey val="0"/>
          <c:showVal val="0"/>
          <c:showCatName val="0"/>
          <c:showSerName val="0"/>
          <c:showPercent val="0"/>
          <c:showBubbleSize val="0"/>
        </c:dLbls>
        <c:smooth val="0"/>
        <c:axId val="565786920"/>
        <c:axId val="486017864"/>
      </c:lineChart>
      <c:dateAx>
        <c:axId val="565786920"/>
        <c:scaling>
          <c:orientation val="minMax"/>
          <c:min val="43435"/>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86017864"/>
        <c:crosses val="autoZero"/>
        <c:auto val="1"/>
        <c:lblOffset val="100"/>
        <c:baseTimeUnit val="months"/>
        <c:majorUnit val="4"/>
        <c:majorTimeUnit val="months"/>
      </c:dateAx>
      <c:valAx>
        <c:axId val="486017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786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6439749-5F7E-5648-9CD6-00744CE904A7}" type="datetimeFigureOut">
              <a:t>08/07/2021</a:t>
            </a:fld>
            <a:endParaRPr lang="it-IT"/>
          </a:p>
        </p:txBody>
      </p:sp>
      <p:sp>
        <p:nvSpPr>
          <p:cNvPr id="4" name="Segnaposto immagin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BDA7EEF-0713-214A-8A97-49F34C15B593}" type="slidenum">
              <a:t>‹#›</a:t>
            </a:fld>
            <a:endParaRPr lang="it-IT"/>
          </a:p>
        </p:txBody>
      </p:sp>
    </p:spTree>
    <p:extLst>
      <p:ext uri="{BB962C8B-B14F-4D97-AF65-F5344CB8AC3E}">
        <p14:creationId xmlns:p14="http://schemas.microsoft.com/office/powerpoint/2010/main" val="294970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38896" y="2890391"/>
            <a:ext cx="6971704" cy="538609"/>
          </a:xfrm>
          <a:prstGeom prst="rect">
            <a:avLst/>
          </a:prstGeom>
        </p:spPr>
        <p:txBody>
          <a:bodyPr wrap="square" lIns="0" tIns="0" rIns="0" bIns="0">
            <a:spAutoFit/>
          </a:bodyPr>
          <a:lstStyle>
            <a:lvl1pPr>
              <a:defRPr sz="3500" b="1">
                <a:latin typeface="Muli" pitchFamily="2" charset="77"/>
              </a:defRPr>
            </a:lvl1pPr>
          </a:lstStyle>
          <a:p>
            <a:endParaRPr/>
          </a:p>
        </p:txBody>
      </p:sp>
      <p:sp>
        <p:nvSpPr>
          <p:cNvPr id="3" name="Holder 3"/>
          <p:cNvSpPr>
            <a:spLocks noGrp="1"/>
          </p:cNvSpPr>
          <p:nvPr>
            <p:ph type="subTitle" idx="4"/>
          </p:nvPr>
        </p:nvSpPr>
        <p:spPr>
          <a:xfrm>
            <a:off x="1638897" y="4278868"/>
            <a:ext cx="6971704" cy="369332"/>
          </a:xfrm>
          <a:prstGeom prst="rect">
            <a:avLst/>
          </a:prstGeom>
        </p:spPr>
        <p:txBody>
          <a:bodyPr wrap="square" lIns="0" tIns="0" rIns="0" bIns="0">
            <a:spAutoFit/>
          </a:bodyPr>
          <a:lstStyle>
            <a:lvl1pPr>
              <a:defRPr b="1">
                <a:latin typeface="Muli" pitchFamily="2" charset="77"/>
              </a:defRPr>
            </a:lvl1pPr>
          </a:lstStyle>
          <a:p>
            <a:endParaRPr/>
          </a:p>
        </p:txBody>
      </p:sp>
      <p:sp>
        <p:nvSpPr>
          <p:cNvPr id="15" name="Segnaposto data 3">
            <a:extLst>
              <a:ext uri="{FF2B5EF4-FFF2-40B4-BE49-F238E27FC236}">
                <a16:creationId xmlns:a16="http://schemas.microsoft.com/office/drawing/2014/main" id="{B0B3840B-4F8F-5D4A-BE4D-515BFFFA0B34}"/>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D1CB468B-6234-D04B-A2D7-7545AE22986B}" type="datetime1">
              <a:t>08/07/2021</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62776" y="527964"/>
            <a:ext cx="7310043" cy="446276"/>
          </a:xfrm>
        </p:spPr>
        <p:txBody>
          <a:bodyPr lIns="0" tIns="0" rIns="0" bIns="0"/>
          <a:lstStyle>
            <a:lvl1pPr>
              <a:defRPr sz="2900" b="1" i="0">
                <a:solidFill>
                  <a:srgbClr val="4C4D4F"/>
                </a:solidFill>
                <a:latin typeface="Muli" pitchFamily="2" charset="77"/>
                <a:cs typeface="Arial"/>
              </a:defRPr>
            </a:lvl1pPr>
          </a:lstStyle>
          <a:p>
            <a:endParaRPr/>
          </a:p>
        </p:txBody>
      </p:sp>
      <p:sp>
        <p:nvSpPr>
          <p:cNvPr id="3" name="Holder 3"/>
          <p:cNvSpPr>
            <a:spLocks noGrp="1"/>
          </p:cNvSpPr>
          <p:nvPr>
            <p:ph type="body" idx="1"/>
          </p:nvPr>
        </p:nvSpPr>
        <p:spPr>
          <a:xfrm>
            <a:off x="462776" y="1194561"/>
            <a:ext cx="10130713" cy="369332"/>
          </a:xfrm>
        </p:spPr>
        <p:txBody>
          <a:bodyPr lIns="0" tIns="0" rIns="0" bIns="0"/>
          <a:lstStyle>
            <a:lvl1pPr>
              <a:defRPr sz="2400" b="1" i="0">
                <a:solidFill>
                  <a:srgbClr val="4C4D4F"/>
                </a:solidFill>
                <a:latin typeface="Muli" pitchFamily="2" charset="77"/>
                <a:cs typeface="Arial"/>
              </a:defRPr>
            </a:lvl1pPr>
          </a:lstStyle>
          <a:p>
            <a:endParaRPr/>
          </a:p>
        </p:txBody>
      </p:sp>
      <p:sp>
        <p:nvSpPr>
          <p:cNvPr id="14" name="Segnaposto data 3">
            <a:extLst>
              <a:ext uri="{FF2B5EF4-FFF2-40B4-BE49-F238E27FC236}">
                <a16:creationId xmlns:a16="http://schemas.microsoft.com/office/drawing/2014/main" id="{D30CDEB2-DA54-DE45-AD6C-F8DC9C60A982}"/>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95B7B0B5-0B63-3644-99A4-AB904A50937F}" type="datetime1">
              <a:t>08/07/2021</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57200" y="527964"/>
            <a:ext cx="7310043" cy="446276"/>
          </a:xfrm>
        </p:spPr>
        <p:txBody>
          <a:bodyPr lIns="0" tIns="0" rIns="0" bIns="0"/>
          <a:lstStyle>
            <a:lvl1pPr>
              <a:defRPr sz="2900" b="1" i="0">
                <a:solidFill>
                  <a:srgbClr val="4C4D4F"/>
                </a:solidFill>
                <a:latin typeface="Muli" pitchFamily="2" charset="77"/>
                <a:cs typeface="Arial"/>
              </a:defRPr>
            </a:lvl1pPr>
          </a:lstStyle>
          <a:p>
            <a:endParaRPr/>
          </a:p>
        </p:txBody>
      </p:sp>
      <p:sp>
        <p:nvSpPr>
          <p:cNvPr id="3" name="Holder 3"/>
          <p:cNvSpPr>
            <a:spLocks noGrp="1"/>
          </p:cNvSpPr>
          <p:nvPr>
            <p:ph sz="half" idx="2"/>
          </p:nvPr>
        </p:nvSpPr>
        <p:spPr>
          <a:xfrm>
            <a:off x="457200" y="1577340"/>
            <a:ext cx="5306282" cy="369332"/>
          </a:xfrm>
          <a:prstGeom prst="rect">
            <a:avLst/>
          </a:prstGeom>
        </p:spPr>
        <p:txBody>
          <a:bodyPr wrap="square" lIns="0" tIns="0" rIns="0" bIns="0">
            <a:spAutoFit/>
          </a:bodyPr>
          <a:lstStyle>
            <a:lvl1pPr>
              <a:defRPr>
                <a:latin typeface="Muli" pitchFamily="2" charset="77"/>
              </a:defRPr>
            </a:lvl1pPr>
          </a:lstStyle>
          <a:p>
            <a:endParaRPr/>
          </a:p>
        </p:txBody>
      </p:sp>
      <p:sp>
        <p:nvSpPr>
          <p:cNvPr id="4" name="Holder 4"/>
          <p:cNvSpPr>
            <a:spLocks noGrp="1"/>
          </p:cNvSpPr>
          <p:nvPr>
            <p:ph sz="half" idx="3"/>
          </p:nvPr>
        </p:nvSpPr>
        <p:spPr>
          <a:xfrm>
            <a:off x="6129433" y="1577340"/>
            <a:ext cx="5306282" cy="369332"/>
          </a:xfrm>
          <a:prstGeom prst="rect">
            <a:avLst/>
          </a:prstGeom>
        </p:spPr>
        <p:txBody>
          <a:bodyPr wrap="square" lIns="0" tIns="0" rIns="0" bIns="0">
            <a:spAutoFit/>
          </a:bodyPr>
          <a:lstStyle>
            <a:lvl1pPr>
              <a:defRPr>
                <a:latin typeface="Muli" pitchFamily="2" charset="77"/>
              </a:defRPr>
            </a:lvl1pPr>
          </a:lstStyle>
          <a:p>
            <a:endParaRPr/>
          </a:p>
        </p:txBody>
      </p:sp>
      <p:sp>
        <p:nvSpPr>
          <p:cNvPr id="14" name="Segnaposto data 3">
            <a:extLst>
              <a:ext uri="{FF2B5EF4-FFF2-40B4-BE49-F238E27FC236}">
                <a16:creationId xmlns:a16="http://schemas.microsoft.com/office/drawing/2014/main" id="{C758A41A-99D0-E84B-8FE2-857A4FBECE95}"/>
              </a:ext>
            </a:extLst>
          </p:cNvPr>
          <p:cNvSpPr>
            <a:spLocks noGrp="1"/>
          </p:cNvSpPr>
          <p:nvPr>
            <p:ph type="dt" sz="half" idx="10"/>
          </p:nvPr>
        </p:nvSpPr>
        <p:spPr>
          <a:xfrm>
            <a:off x="1644122" y="6416675"/>
            <a:ext cx="2743200" cy="365125"/>
          </a:xfrm>
          <a:prstGeom prst="rect">
            <a:avLst/>
          </a:prstGeom>
        </p:spPr>
        <p:txBody>
          <a:bodyPr/>
          <a:lstStyle>
            <a:lvl1pPr>
              <a:defRPr sz="1000">
                <a:latin typeface="Muli" pitchFamily="2" charset="77"/>
              </a:defRPr>
            </a:lvl1pPr>
          </a:lstStyle>
          <a:p>
            <a:fld id="{38BED5E8-9089-174C-BF11-B7DF163EB547}" type="datetime1">
              <a:t>08/07/2021</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528A25B-B3ED-E542-825D-E47ADBA26CE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 y="5778500"/>
            <a:ext cx="12179300" cy="1079500"/>
          </a:xfrm>
          <a:prstGeom prst="rect">
            <a:avLst/>
          </a:prstGeom>
        </p:spPr>
      </p:pic>
      <p:sp>
        <p:nvSpPr>
          <p:cNvPr id="2" name="Holder 2"/>
          <p:cNvSpPr>
            <a:spLocks noGrp="1"/>
          </p:cNvSpPr>
          <p:nvPr>
            <p:ph type="title"/>
          </p:nvPr>
        </p:nvSpPr>
        <p:spPr>
          <a:xfrm>
            <a:off x="457200" y="533400"/>
            <a:ext cx="7310043" cy="446276"/>
          </a:xfrm>
        </p:spPr>
        <p:txBody>
          <a:bodyPr lIns="0" tIns="0" rIns="0" bIns="0"/>
          <a:lstStyle>
            <a:lvl1pPr>
              <a:defRPr sz="2900" b="1" i="0">
                <a:solidFill>
                  <a:srgbClr val="4C4D4F"/>
                </a:solidFill>
                <a:latin typeface="Muli" pitchFamily="2" charset="77"/>
                <a:cs typeface="Arial"/>
              </a:defRPr>
            </a:lvl1pPr>
          </a:lstStyle>
          <a:p>
            <a:endParaRPr/>
          </a:p>
        </p:txBody>
      </p:sp>
      <p:sp>
        <p:nvSpPr>
          <p:cNvPr id="14" name="Segnaposto data 3">
            <a:extLst>
              <a:ext uri="{FF2B5EF4-FFF2-40B4-BE49-F238E27FC236}">
                <a16:creationId xmlns:a16="http://schemas.microsoft.com/office/drawing/2014/main" id="{2E85EB29-7773-EA41-86EF-AB27DEA49438}"/>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99831E0E-B4B9-804C-B32F-14C6EC15B13E}" type="datetime1">
              <a:t>08/07/2021</a:t>
            </a:fld>
            <a:endParaRPr lang="it-IT"/>
          </a:p>
        </p:txBody>
      </p:sp>
      <p:sp>
        <p:nvSpPr>
          <p:cNvPr id="15" name="Segnaposto numero diapositiva 16">
            <a:extLst>
              <a:ext uri="{FF2B5EF4-FFF2-40B4-BE49-F238E27FC236}">
                <a16:creationId xmlns:a16="http://schemas.microsoft.com/office/drawing/2014/main" id="{7D97418D-D037-F84F-BA6E-B7EF0EFCB541}"/>
              </a:ext>
            </a:extLst>
          </p:cNvPr>
          <p:cNvSpPr txBox="1">
            <a:spLocks/>
          </p:cNvSpPr>
          <p:nvPr userDrawn="1"/>
        </p:nvSpPr>
        <p:spPr>
          <a:xfrm>
            <a:off x="381000" y="6416675"/>
            <a:ext cx="683339" cy="365125"/>
          </a:xfrm>
          <a:prstGeom prst="rect">
            <a:avLst/>
          </a:prstGeom>
        </p:spPr>
        <p:txBody>
          <a:bodyPr/>
          <a:lstStyle>
            <a:defPPr>
              <a:defRPr lang="it-IT"/>
            </a:defPPr>
            <a:lvl1pPr marL="0" algn="l" defTabSz="914400" rtl="0" eaLnBrk="1" latinLnBrk="0" hangingPunct="1">
              <a:defRPr sz="1000" kern="1200">
                <a:solidFill>
                  <a:schemeClr val="tx1"/>
                </a:solidFill>
                <a:latin typeface="Muli"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Only">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528A25B-B3ED-E542-825D-E47ADBA26CE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 y="5778500"/>
            <a:ext cx="12179300" cy="1079500"/>
          </a:xfrm>
          <a:prstGeom prst="rect">
            <a:avLst/>
          </a:prstGeom>
        </p:spPr>
      </p:pic>
      <p:sp>
        <p:nvSpPr>
          <p:cNvPr id="15" name="Segnaposto data 3">
            <a:extLst>
              <a:ext uri="{FF2B5EF4-FFF2-40B4-BE49-F238E27FC236}">
                <a16:creationId xmlns:a16="http://schemas.microsoft.com/office/drawing/2014/main" id="{471999AC-979D-ED49-902A-8F01B0F4E63B}"/>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2805CA99-DB71-1E43-AE65-640926A8E210}" type="datetime1">
              <a:t>08/07/2021</a:t>
            </a:fld>
            <a:endParaRPr lang="it-IT"/>
          </a:p>
        </p:txBody>
      </p:sp>
      <p:sp>
        <p:nvSpPr>
          <p:cNvPr id="16" name="Segnaposto numero diapositiva 16">
            <a:extLst>
              <a:ext uri="{FF2B5EF4-FFF2-40B4-BE49-F238E27FC236}">
                <a16:creationId xmlns:a16="http://schemas.microsoft.com/office/drawing/2014/main" id="{3F14C0E4-6232-D542-BA79-E689284628BD}"/>
              </a:ext>
            </a:extLst>
          </p:cNvPr>
          <p:cNvSpPr txBox="1">
            <a:spLocks/>
          </p:cNvSpPr>
          <p:nvPr userDrawn="1"/>
        </p:nvSpPr>
        <p:spPr>
          <a:xfrm>
            <a:off x="381000" y="6416675"/>
            <a:ext cx="683339" cy="365125"/>
          </a:xfrm>
          <a:prstGeom prst="rect">
            <a:avLst/>
          </a:prstGeom>
        </p:spPr>
        <p:txBody>
          <a:bodyPr/>
          <a:lstStyle>
            <a:defPPr>
              <a:defRPr lang="it-IT"/>
            </a:defPPr>
            <a:lvl1pPr marL="0" algn="l" defTabSz="914400" rtl="0" eaLnBrk="1" latinLnBrk="0" hangingPunct="1">
              <a:defRPr sz="1000" kern="1200">
                <a:solidFill>
                  <a:schemeClr val="tx1"/>
                </a:solidFill>
                <a:latin typeface="Muli"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556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9" name="Segnaposto data 3">
            <a:extLst>
              <a:ext uri="{FF2B5EF4-FFF2-40B4-BE49-F238E27FC236}">
                <a16:creationId xmlns:a16="http://schemas.microsoft.com/office/drawing/2014/main" id="{380D4A8A-2D9C-8E40-8A5E-CE0E53191A2D}"/>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B5162847-88AC-BC49-B42C-068C475CD287}" type="datetime1">
              <a:t>08/07/2021</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3DA76E71-90F4-594C-8F95-9C1B8B8402A1}"/>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350" y="5867400"/>
            <a:ext cx="12179300" cy="990600"/>
          </a:xfrm>
          <a:prstGeom prst="rect">
            <a:avLst/>
          </a:prstGeom>
        </p:spPr>
      </p:pic>
      <p:sp>
        <p:nvSpPr>
          <p:cNvPr id="16" name="Segnaposto data 3">
            <a:extLst>
              <a:ext uri="{FF2B5EF4-FFF2-40B4-BE49-F238E27FC236}">
                <a16:creationId xmlns:a16="http://schemas.microsoft.com/office/drawing/2014/main" id="{D5072787-58E8-A44E-8753-E474F5E48386}"/>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C50C29C9-981D-204A-8B2E-A989B168FDE9}" type="datetime1">
              <a:t>08/07/2021</a:t>
            </a:fld>
            <a:endParaRPr lang="it-IT"/>
          </a:p>
        </p:txBody>
      </p:sp>
      <p:sp>
        <p:nvSpPr>
          <p:cNvPr id="2" name="Holder 2"/>
          <p:cNvSpPr>
            <a:spLocks noGrp="1"/>
          </p:cNvSpPr>
          <p:nvPr>
            <p:ph type="title"/>
          </p:nvPr>
        </p:nvSpPr>
        <p:spPr>
          <a:xfrm>
            <a:off x="464635" y="527964"/>
            <a:ext cx="7310043" cy="446276"/>
          </a:xfrm>
          <a:prstGeom prst="rect">
            <a:avLst/>
          </a:prstGeom>
        </p:spPr>
        <p:txBody>
          <a:bodyPr wrap="square" lIns="0" tIns="0" rIns="0" bIns="0">
            <a:spAutoFit/>
          </a:bodyPr>
          <a:lstStyle>
            <a:lvl1pPr>
              <a:defRPr sz="2900" b="1" i="0">
                <a:solidFill>
                  <a:srgbClr val="4C4D4F"/>
                </a:solidFill>
                <a:latin typeface="Arial"/>
                <a:cs typeface="Arial"/>
              </a:defRPr>
            </a:lvl1pPr>
          </a:lstStyle>
          <a:p>
            <a:endParaRPr/>
          </a:p>
        </p:txBody>
      </p:sp>
      <p:sp>
        <p:nvSpPr>
          <p:cNvPr id="3" name="Holder 3"/>
          <p:cNvSpPr>
            <a:spLocks noGrp="1"/>
          </p:cNvSpPr>
          <p:nvPr>
            <p:ph type="body" idx="1"/>
          </p:nvPr>
        </p:nvSpPr>
        <p:spPr>
          <a:xfrm>
            <a:off x="464635" y="1194561"/>
            <a:ext cx="10130713" cy="369332"/>
          </a:xfrm>
          <a:prstGeom prst="rect">
            <a:avLst/>
          </a:prstGeom>
        </p:spPr>
        <p:txBody>
          <a:bodyPr wrap="square" lIns="0" tIns="0" rIns="0" bIns="0">
            <a:spAutoFit/>
          </a:bodyPr>
          <a:lstStyle>
            <a:lvl1pPr>
              <a:defRPr sz="2400" b="1" i="0">
                <a:solidFill>
                  <a:srgbClr val="4C4D4F"/>
                </a:solidFill>
                <a:latin typeface="Arial"/>
                <a:cs typeface="Arial"/>
              </a:defRPr>
            </a:lvl1pPr>
          </a:lstStyle>
          <a:p>
            <a:endParaRPr/>
          </a:p>
        </p:txBody>
      </p:sp>
      <p:sp>
        <p:nvSpPr>
          <p:cNvPr id="13" name="Segnaposto numero diapositiva 16">
            <a:extLst>
              <a:ext uri="{FF2B5EF4-FFF2-40B4-BE49-F238E27FC236}">
                <a16:creationId xmlns:a16="http://schemas.microsoft.com/office/drawing/2014/main" id="{AB7B06D6-260D-8048-8C9A-352F4826FF65}"/>
              </a:ext>
            </a:extLst>
          </p:cNvPr>
          <p:cNvSpPr txBox="1">
            <a:spLocks/>
          </p:cNvSpPr>
          <p:nvPr userDrawn="1"/>
        </p:nvSpPr>
        <p:spPr>
          <a:xfrm>
            <a:off x="381000" y="6416675"/>
            <a:ext cx="683339" cy="365125"/>
          </a:xfrm>
          <a:prstGeom prst="rect">
            <a:avLst/>
          </a:prstGeom>
        </p:spPr>
        <p:txBody>
          <a:bodyPr/>
          <a:lstStyle>
            <a:defPPr>
              <a:defRPr lang="it-IT"/>
            </a:defPPr>
            <a:lvl1pPr marL="0" algn="l" defTabSz="914400" rtl="0" eaLnBrk="1" latinLnBrk="0" hangingPunct="1">
              <a:defRPr sz="1000" kern="1200">
                <a:solidFill>
                  <a:schemeClr val="tx1"/>
                </a:solidFill>
                <a:latin typeface="Muli"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5" r:id="rId6"/>
  </p:sldLayoutIdLst>
  <p:hf sldNum="0" hdr="0" ftr="0" dt="0"/>
  <p:txStyles>
    <p:titleStyle>
      <a:lvl1pPr>
        <a:defRPr>
          <a:latin typeface="Muli" pitchFamily="2" charset="77"/>
          <a:ea typeface="+mj-ea"/>
          <a:cs typeface="+mj-cs"/>
        </a:defRPr>
      </a:lvl1pPr>
    </p:titleStyle>
    <p:bodyStyle>
      <a:lvl1pPr marL="0">
        <a:defRPr>
          <a:latin typeface="Muli" pitchFamily="2" charset="77"/>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 name="Immagine 48">
            <a:extLst>
              <a:ext uri="{FF2B5EF4-FFF2-40B4-BE49-F238E27FC236}">
                <a16:creationId xmlns:a16="http://schemas.microsoft.com/office/drawing/2014/main" id="{1EB0BE17-4406-2547-BD41-BBF8482A0E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object 15"/>
          <p:cNvSpPr txBox="1">
            <a:spLocks noGrp="1"/>
          </p:cNvSpPr>
          <p:nvPr>
            <p:ph type="title"/>
          </p:nvPr>
        </p:nvSpPr>
        <p:spPr>
          <a:xfrm>
            <a:off x="1715096" y="2875508"/>
            <a:ext cx="8343304" cy="566181"/>
          </a:xfrm>
          <a:prstGeom prst="rect">
            <a:avLst/>
          </a:prstGeom>
        </p:spPr>
        <p:txBody>
          <a:bodyPr vert="horz" wrap="square" lIns="0" tIns="12065" rIns="0" bIns="0" rtlCol="0">
            <a:spAutoFit/>
          </a:bodyPr>
          <a:lstStyle/>
          <a:p>
            <a:pPr marR="5080">
              <a:lnSpc>
                <a:spcPct val="100299"/>
              </a:lnSpc>
            </a:pPr>
            <a:r>
              <a:rPr lang="en-US" sz="3500" kern="1200" spc="90" dirty="0"/>
              <a:t>Review of </a:t>
            </a:r>
            <a:r>
              <a:rPr lang="en-GB" sz="3600" dirty="0"/>
              <a:t>EOSC integration</a:t>
            </a:r>
            <a:r>
              <a:rPr lang="en-US" sz="3600" kern="1200" spc="90" dirty="0"/>
              <a:t> </a:t>
            </a:r>
            <a:r>
              <a:rPr lang="en-US" sz="3500" kern="1200" spc="90" dirty="0"/>
              <a:t>(WP6)</a:t>
            </a:r>
            <a:endParaRPr sz="3500" kern="1200" dirty="0">
              <a:latin typeface="Muli" pitchFamily="2" charset="77"/>
            </a:endParaRPr>
          </a:p>
        </p:txBody>
      </p:sp>
      <p:sp>
        <p:nvSpPr>
          <p:cNvPr id="16" name="object 16"/>
          <p:cNvSpPr txBox="1"/>
          <p:nvPr/>
        </p:nvSpPr>
        <p:spPr>
          <a:xfrm>
            <a:off x="1715096" y="4219478"/>
            <a:ext cx="9333904" cy="1165704"/>
          </a:xfrm>
          <a:prstGeom prst="rect">
            <a:avLst/>
          </a:prstGeom>
        </p:spPr>
        <p:txBody>
          <a:bodyPr vert="horz" wrap="square" lIns="0" tIns="87630" rIns="0" bIns="0" rtlCol="0">
            <a:spAutoFit/>
          </a:bodyPr>
          <a:lstStyle/>
          <a:p>
            <a:pPr>
              <a:lnSpc>
                <a:spcPct val="100000"/>
              </a:lnSpc>
              <a:spcBef>
                <a:spcPts val="690"/>
              </a:spcBef>
            </a:pPr>
            <a:r>
              <a:rPr lang="en-US" sz="2000" b="1" spc="50" dirty="0">
                <a:solidFill>
                  <a:srgbClr val="4C4D4F"/>
                </a:solidFill>
                <a:latin typeface="Muli" pitchFamily="2" charset="77"/>
                <a:cs typeface="Arial"/>
              </a:rPr>
              <a:t>7 July </a:t>
            </a:r>
            <a:r>
              <a:rPr lang="en-US" sz="2000" b="1" spc="90" dirty="0">
                <a:solidFill>
                  <a:srgbClr val="4C4D4F"/>
                </a:solidFill>
                <a:latin typeface="Muli" pitchFamily="2" charset="77"/>
                <a:cs typeface="Arial"/>
              </a:rPr>
              <a:t>2021</a:t>
            </a:r>
            <a:endParaRPr sz="2000" dirty="0">
              <a:latin typeface="Muli" pitchFamily="2" charset="77"/>
              <a:cs typeface="Arial"/>
            </a:endParaRPr>
          </a:p>
          <a:p>
            <a:pPr>
              <a:lnSpc>
                <a:spcPct val="100000"/>
              </a:lnSpc>
              <a:spcBef>
                <a:spcPts val="590"/>
              </a:spcBef>
            </a:pPr>
            <a:r>
              <a:rPr sz="2000" b="1" spc="-5" dirty="0">
                <a:solidFill>
                  <a:srgbClr val="4C4D4F"/>
                </a:solidFill>
                <a:latin typeface="Muli" pitchFamily="2" charset="77"/>
                <a:cs typeface="Arial"/>
              </a:rPr>
              <a:t>Author</a:t>
            </a:r>
            <a:r>
              <a:rPr lang="en-US" sz="2000" b="1" spc="-5" dirty="0">
                <a:solidFill>
                  <a:srgbClr val="4C4D4F"/>
                </a:solidFill>
                <a:latin typeface="Muli" pitchFamily="2" charset="77"/>
                <a:cs typeface="Arial"/>
              </a:rPr>
              <a:t>s</a:t>
            </a:r>
            <a:r>
              <a:rPr sz="2000" b="1" spc="-5" dirty="0">
                <a:solidFill>
                  <a:srgbClr val="4C4D4F"/>
                </a:solidFill>
                <a:latin typeface="Muli" pitchFamily="2" charset="77"/>
                <a:cs typeface="Arial"/>
              </a:rPr>
              <a:t>: </a:t>
            </a:r>
            <a:r>
              <a:rPr lang="en-US" sz="2000" b="1" spc="25" dirty="0">
                <a:solidFill>
                  <a:srgbClr val="4C4D4F"/>
                </a:solidFill>
                <a:latin typeface="Muli" pitchFamily="2" charset="77"/>
                <a:cs typeface="Arial"/>
              </a:rPr>
              <a:t>Andy </a:t>
            </a:r>
            <a:r>
              <a:rPr lang="en-US" sz="2000" b="1" spc="25" dirty="0" err="1">
                <a:solidFill>
                  <a:srgbClr val="4C4D4F"/>
                </a:solidFill>
                <a:latin typeface="Muli" pitchFamily="2" charset="77"/>
                <a:cs typeface="Arial"/>
              </a:rPr>
              <a:t>Götz</a:t>
            </a:r>
            <a:r>
              <a:rPr lang="en-US" sz="2000" b="1" spc="25" dirty="0">
                <a:solidFill>
                  <a:srgbClr val="4C4D4F"/>
                </a:solidFill>
                <a:latin typeface="Muli" pitchFamily="2" charset="77"/>
                <a:cs typeface="Arial"/>
              </a:rPr>
              <a:t> (coordinator)+ Jean-Francois Perrin (WP6 leader)</a:t>
            </a:r>
          </a:p>
          <a:p>
            <a:pPr>
              <a:lnSpc>
                <a:spcPct val="100000"/>
              </a:lnSpc>
              <a:spcBef>
                <a:spcPts val="590"/>
              </a:spcBef>
            </a:pPr>
            <a:r>
              <a:rPr lang="en-US" sz="2000" b="1" spc="25" dirty="0">
                <a:solidFill>
                  <a:srgbClr val="4C4D4F"/>
                </a:solidFill>
                <a:latin typeface="Muli" pitchFamily="2" charset="77"/>
                <a:cs typeface="Arial"/>
              </a:rPr>
              <a:t>Place: </a:t>
            </a:r>
            <a:r>
              <a:rPr lang="en-US" sz="2000" b="1" spc="25" dirty="0" err="1">
                <a:solidFill>
                  <a:srgbClr val="4C4D4F"/>
                </a:solidFill>
                <a:latin typeface="Muli" pitchFamily="2" charset="77"/>
                <a:cs typeface="Arial"/>
              </a:rPr>
              <a:t>PaNOSC</a:t>
            </a:r>
            <a:r>
              <a:rPr lang="en-US" sz="2000" b="1" spc="25" dirty="0">
                <a:solidFill>
                  <a:srgbClr val="4C4D4F"/>
                </a:solidFill>
                <a:latin typeface="Muli" pitchFamily="2" charset="77"/>
                <a:cs typeface="Arial"/>
              </a:rPr>
              <a:t> Project Management Committee zoom meeting</a:t>
            </a:r>
            <a:endParaRPr sz="2000" dirty="0">
              <a:latin typeface="Muli" pitchFamily="2" charset="77"/>
              <a:cs typeface="Arial"/>
            </a:endParaRPr>
          </a:p>
        </p:txBody>
      </p:sp>
      <p:sp>
        <p:nvSpPr>
          <p:cNvPr id="17" name="object 17"/>
          <p:cNvSpPr txBox="1"/>
          <p:nvPr/>
        </p:nvSpPr>
        <p:spPr>
          <a:xfrm>
            <a:off x="2332113" y="6340712"/>
            <a:ext cx="9097887" cy="128240"/>
          </a:xfrm>
          <a:prstGeom prst="rect">
            <a:avLst/>
          </a:prstGeom>
        </p:spPr>
        <p:txBody>
          <a:bodyPr vert="horz" wrap="square" lIns="0" tIns="12700" rIns="0" bIns="0" rtlCol="0">
            <a:spAutoFit/>
          </a:bodyPr>
          <a:lstStyle/>
          <a:p>
            <a:pPr marL="12700">
              <a:lnSpc>
                <a:spcPct val="100000"/>
              </a:lnSpc>
              <a:spcBef>
                <a:spcPts val="100"/>
              </a:spcBef>
            </a:pPr>
            <a:r>
              <a:rPr sz="750" spc="5" dirty="0">
                <a:solidFill>
                  <a:srgbClr val="FFFFFF"/>
                </a:solidFill>
                <a:latin typeface="Muli" pitchFamily="2" charset="77"/>
                <a:cs typeface="Arial"/>
              </a:rPr>
              <a:t>This</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project</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has</a:t>
            </a:r>
            <a:r>
              <a:rPr sz="750" spc="-10" dirty="0">
                <a:solidFill>
                  <a:srgbClr val="FFFFFF"/>
                </a:solidFill>
                <a:latin typeface="Muli" pitchFamily="2" charset="77"/>
                <a:cs typeface="Arial"/>
              </a:rPr>
              <a:t> </a:t>
            </a:r>
            <a:r>
              <a:rPr sz="750" spc="5" dirty="0">
                <a:solidFill>
                  <a:srgbClr val="FFFFFF"/>
                </a:solidFill>
                <a:latin typeface="Muli" pitchFamily="2" charset="77"/>
                <a:cs typeface="Arial"/>
              </a:rPr>
              <a:t>received</a:t>
            </a:r>
            <a:r>
              <a:rPr sz="750" spc="-10" dirty="0">
                <a:solidFill>
                  <a:srgbClr val="FFFFFF"/>
                </a:solidFill>
                <a:latin typeface="Muli" pitchFamily="2" charset="77"/>
                <a:cs typeface="Arial"/>
              </a:rPr>
              <a:t> </a:t>
            </a:r>
            <a:r>
              <a:rPr sz="750" spc="25" dirty="0">
                <a:solidFill>
                  <a:srgbClr val="FFFFFF"/>
                </a:solidFill>
                <a:latin typeface="Muli" pitchFamily="2" charset="77"/>
                <a:cs typeface="Arial"/>
              </a:rPr>
              <a:t>funding</a:t>
            </a:r>
            <a:r>
              <a:rPr sz="750" spc="-10" dirty="0">
                <a:solidFill>
                  <a:srgbClr val="FFFFFF"/>
                </a:solidFill>
                <a:latin typeface="Muli" pitchFamily="2" charset="77"/>
                <a:cs typeface="Arial"/>
              </a:rPr>
              <a:t> </a:t>
            </a:r>
            <a:r>
              <a:rPr sz="750" spc="25" dirty="0">
                <a:solidFill>
                  <a:srgbClr val="FFFFFF"/>
                </a:solidFill>
                <a:latin typeface="Muli" pitchFamily="2" charset="77"/>
                <a:cs typeface="Arial"/>
              </a:rPr>
              <a:t>from</a:t>
            </a:r>
            <a:r>
              <a:rPr sz="750" spc="-10" dirty="0">
                <a:solidFill>
                  <a:srgbClr val="FFFFFF"/>
                </a:solidFill>
                <a:latin typeface="Muli" pitchFamily="2" charset="77"/>
                <a:cs typeface="Arial"/>
              </a:rPr>
              <a:t> </a:t>
            </a:r>
            <a:r>
              <a:rPr sz="750" spc="20" dirty="0">
                <a:solidFill>
                  <a:srgbClr val="FFFFFF"/>
                </a:solidFill>
                <a:latin typeface="Muli" pitchFamily="2" charset="77"/>
                <a:cs typeface="Arial"/>
              </a:rPr>
              <a:t>the</a:t>
            </a:r>
            <a:r>
              <a:rPr sz="750" spc="-10" dirty="0">
                <a:solidFill>
                  <a:srgbClr val="FFFFFF"/>
                </a:solidFill>
                <a:latin typeface="Muli" pitchFamily="2" charset="77"/>
                <a:cs typeface="Arial"/>
              </a:rPr>
              <a:t> </a:t>
            </a:r>
            <a:r>
              <a:rPr sz="750" spc="5" dirty="0">
                <a:solidFill>
                  <a:srgbClr val="FFFFFF"/>
                </a:solidFill>
                <a:latin typeface="Muli" pitchFamily="2" charset="77"/>
                <a:cs typeface="Arial"/>
              </a:rPr>
              <a:t>European</a:t>
            </a:r>
            <a:r>
              <a:rPr sz="750" spc="-10" dirty="0">
                <a:solidFill>
                  <a:srgbClr val="FFFFFF"/>
                </a:solidFill>
                <a:latin typeface="Muli" pitchFamily="2" charset="77"/>
                <a:cs typeface="Arial"/>
              </a:rPr>
              <a:t> </a:t>
            </a:r>
            <a:r>
              <a:rPr sz="750" spc="5" dirty="0">
                <a:solidFill>
                  <a:srgbClr val="FFFFFF"/>
                </a:solidFill>
                <a:latin typeface="Muli" pitchFamily="2" charset="77"/>
                <a:cs typeface="Arial"/>
              </a:rPr>
              <a:t>Union’s</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Horizon</a:t>
            </a:r>
            <a:r>
              <a:rPr sz="750" spc="-10" dirty="0">
                <a:solidFill>
                  <a:srgbClr val="FFFFFF"/>
                </a:solidFill>
                <a:latin typeface="Muli" pitchFamily="2" charset="77"/>
                <a:cs typeface="Arial"/>
              </a:rPr>
              <a:t> </a:t>
            </a:r>
            <a:r>
              <a:rPr sz="750" spc="30" dirty="0">
                <a:solidFill>
                  <a:srgbClr val="FFFFFF"/>
                </a:solidFill>
                <a:latin typeface="Muli" pitchFamily="2" charset="77"/>
                <a:cs typeface="Arial"/>
              </a:rPr>
              <a:t>2020</a:t>
            </a:r>
            <a:r>
              <a:rPr sz="750" spc="-10" dirty="0">
                <a:solidFill>
                  <a:srgbClr val="FFFFFF"/>
                </a:solidFill>
                <a:latin typeface="Muli" pitchFamily="2" charset="77"/>
                <a:cs typeface="Arial"/>
              </a:rPr>
              <a:t> </a:t>
            </a:r>
            <a:r>
              <a:rPr sz="750" spc="5" dirty="0">
                <a:solidFill>
                  <a:srgbClr val="FFFFFF"/>
                </a:solidFill>
                <a:latin typeface="Muli" pitchFamily="2" charset="77"/>
                <a:cs typeface="Arial"/>
              </a:rPr>
              <a:t>research</a:t>
            </a:r>
            <a:r>
              <a:rPr sz="750" spc="-10" dirty="0">
                <a:solidFill>
                  <a:srgbClr val="FFFFFF"/>
                </a:solidFill>
                <a:latin typeface="Muli" pitchFamily="2" charset="77"/>
                <a:cs typeface="Arial"/>
              </a:rPr>
              <a:t> </a:t>
            </a:r>
            <a:r>
              <a:rPr sz="750" spc="25" dirty="0">
                <a:solidFill>
                  <a:srgbClr val="FFFFFF"/>
                </a:solidFill>
                <a:latin typeface="Muli" pitchFamily="2" charset="77"/>
                <a:cs typeface="Arial"/>
              </a:rPr>
              <a:t>and</a:t>
            </a:r>
            <a:r>
              <a:rPr sz="750" spc="-10" dirty="0">
                <a:solidFill>
                  <a:srgbClr val="FFFFFF"/>
                </a:solidFill>
                <a:latin typeface="Muli" pitchFamily="2" charset="77"/>
                <a:cs typeface="Arial"/>
              </a:rPr>
              <a:t> </a:t>
            </a:r>
            <a:r>
              <a:rPr sz="750" spc="20" dirty="0">
                <a:solidFill>
                  <a:srgbClr val="FFFFFF"/>
                </a:solidFill>
                <a:latin typeface="Muli" pitchFamily="2" charset="77"/>
                <a:cs typeface="Arial"/>
              </a:rPr>
              <a:t>innovation</a:t>
            </a:r>
            <a:r>
              <a:rPr sz="750" spc="-10" dirty="0">
                <a:solidFill>
                  <a:srgbClr val="FFFFFF"/>
                </a:solidFill>
                <a:latin typeface="Muli" pitchFamily="2" charset="77"/>
                <a:cs typeface="Arial"/>
              </a:rPr>
              <a:t> </a:t>
            </a:r>
            <a:r>
              <a:rPr sz="750" spc="20" dirty="0">
                <a:solidFill>
                  <a:srgbClr val="FFFFFF"/>
                </a:solidFill>
                <a:latin typeface="Muli" pitchFamily="2" charset="77"/>
                <a:cs typeface="Arial"/>
              </a:rPr>
              <a:t>programme</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under</a:t>
            </a:r>
            <a:r>
              <a:rPr sz="750" spc="-10" dirty="0">
                <a:solidFill>
                  <a:srgbClr val="FFFFFF"/>
                </a:solidFill>
                <a:latin typeface="Muli" pitchFamily="2" charset="77"/>
                <a:cs typeface="Arial"/>
              </a:rPr>
              <a:t> </a:t>
            </a:r>
            <a:r>
              <a:rPr sz="750" spc="30" dirty="0">
                <a:solidFill>
                  <a:srgbClr val="FFFFFF"/>
                </a:solidFill>
                <a:latin typeface="Muli" pitchFamily="2" charset="77"/>
                <a:cs typeface="Arial"/>
              </a:rPr>
              <a:t>grant</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agreement</a:t>
            </a:r>
            <a:r>
              <a:rPr sz="750" spc="-10" dirty="0">
                <a:solidFill>
                  <a:srgbClr val="FFFFFF"/>
                </a:solidFill>
                <a:latin typeface="Muli" pitchFamily="2" charset="77"/>
                <a:cs typeface="Arial"/>
              </a:rPr>
              <a:t> No. </a:t>
            </a:r>
            <a:r>
              <a:rPr sz="750" spc="30" dirty="0">
                <a:solidFill>
                  <a:srgbClr val="FFFFFF"/>
                </a:solidFill>
                <a:latin typeface="Muli" pitchFamily="2" charset="77"/>
                <a:cs typeface="Arial"/>
              </a:rPr>
              <a:t>823852</a:t>
            </a:r>
            <a:endParaRPr sz="750" dirty="0">
              <a:latin typeface="Muli" pitchFamily="2" charset="77"/>
              <a:cs typeface="Arial"/>
            </a:endParaRPr>
          </a:p>
        </p:txBody>
      </p:sp>
      <p:grpSp>
        <p:nvGrpSpPr>
          <p:cNvPr id="50"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18"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9" name="object 19"/>
            <p:cNvSpPr/>
            <p:nvPr/>
          </p:nvSpPr>
          <p:spPr>
            <a:xfrm>
              <a:off x="1097493" y="6259376"/>
              <a:ext cx="86594" cy="85239"/>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21" name="object 21"/>
            <p:cNvSpPr/>
            <p:nvPr/>
          </p:nvSpPr>
          <p:spPr>
            <a:xfrm>
              <a:off x="1290485" y="6259376"/>
              <a:ext cx="86715" cy="85239"/>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23" name="object 23"/>
            <p:cNvSpPr/>
            <p:nvPr/>
          </p:nvSpPr>
          <p:spPr>
            <a:xfrm>
              <a:off x="1290485" y="6453160"/>
              <a:ext cx="86601" cy="85237"/>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25" name="object 25"/>
            <p:cNvSpPr/>
            <p:nvPr/>
          </p:nvSpPr>
          <p:spPr>
            <a:xfrm>
              <a:off x="1097382" y="6453161"/>
              <a:ext cx="86705" cy="85236"/>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pic>
        <p:nvPicPr>
          <p:cNvPr id="3" name="Immagine 2">
            <a:extLst>
              <a:ext uri="{FF2B5EF4-FFF2-40B4-BE49-F238E27FC236}">
                <a16:creationId xmlns:a16="http://schemas.microsoft.com/office/drawing/2014/main" id="{59ED750F-C77A-F24E-8961-FB46DDD5A1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200" y="762000"/>
            <a:ext cx="2743200" cy="13037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64E7-F44E-47BE-9AA1-9A6BA53DE166}"/>
              </a:ext>
            </a:extLst>
          </p:cNvPr>
          <p:cNvSpPr>
            <a:spLocks noGrp="1"/>
          </p:cNvSpPr>
          <p:nvPr>
            <p:ph type="title"/>
          </p:nvPr>
        </p:nvSpPr>
        <p:spPr>
          <a:xfrm>
            <a:off x="462776" y="304800"/>
            <a:ext cx="11266448" cy="615553"/>
          </a:xfrm>
        </p:spPr>
        <p:txBody>
          <a:bodyPr/>
          <a:lstStyle/>
          <a:p>
            <a:r>
              <a:rPr lang="en-US" sz="4000" dirty="0">
                <a:solidFill>
                  <a:srgbClr val="FF0000"/>
                </a:solidFill>
              </a:rPr>
              <a:t>Inventory of what needs to be sustained</a:t>
            </a:r>
            <a:endParaRPr lang="en-GB" sz="4000" dirty="0">
              <a:solidFill>
                <a:srgbClr val="FF0000"/>
              </a:solidFill>
            </a:endParaRPr>
          </a:p>
        </p:txBody>
      </p:sp>
      <p:sp>
        <p:nvSpPr>
          <p:cNvPr id="3" name="Text Placeholder 2">
            <a:extLst>
              <a:ext uri="{FF2B5EF4-FFF2-40B4-BE49-F238E27FC236}">
                <a16:creationId xmlns:a16="http://schemas.microsoft.com/office/drawing/2014/main" id="{3A62A55C-AC99-48AC-AA63-687A544F14E8}"/>
              </a:ext>
            </a:extLst>
          </p:cNvPr>
          <p:cNvSpPr>
            <a:spLocks noGrp="1"/>
          </p:cNvSpPr>
          <p:nvPr>
            <p:ph type="body" idx="1"/>
          </p:nvPr>
        </p:nvSpPr>
        <p:spPr>
          <a:xfrm>
            <a:off x="462776" y="1060787"/>
            <a:ext cx="10814824" cy="4921091"/>
          </a:xfrm>
        </p:spPr>
        <p:txBody>
          <a:bodyPr/>
          <a:lstStyle/>
          <a:p>
            <a:pPr marL="457200" indent="-457200">
              <a:lnSpc>
                <a:spcPct val="150000"/>
              </a:lnSpc>
              <a:buFont typeface="+mj-lt"/>
              <a:buAutoNum type="arabicPeriod"/>
            </a:pPr>
            <a:r>
              <a:rPr lang="en-US" dirty="0"/>
              <a:t>Data catalogs – </a:t>
            </a:r>
            <a:r>
              <a:rPr lang="en-US" dirty="0" err="1"/>
              <a:t>SciCat</a:t>
            </a:r>
            <a:r>
              <a:rPr lang="en-US" dirty="0"/>
              <a:t>, </a:t>
            </a:r>
            <a:r>
              <a:rPr lang="en-US" dirty="0" err="1"/>
              <a:t>Icat</a:t>
            </a:r>
            <a:r>
              <a:rPr lang="en-US" dirty="0"/>
              <a:t>, local ingestion + archiving</a:t>
            </a:r>
          </a:p>
          <a:p>
            <a:pPr marL="457200" indent="-457200">
              <a:lnSpc>
                <a:spcPct val="150000"/>
              </a:lnSpc>
              <a:buFont typeface="+mj-lt"/>
              <a:buAutoNum type="arabicPeriod"/>
            </a:pPr>
            <a:r>
              <a:rPr lang="en-US" dirty="0"/>
              <a:t>Data format – HDF5, Nexus, compression filters</a:t>
            </a:r>
          </a:p>
          <a:p>
            <a:pPr marL="457200" indent="-457200">
              <a:lnSpc>
                <a:spcPct val="150000"/>
              </a:lnSpc>
              <a:buFont typeface="+mj-lt"/>
              <a:buAutoNum type="arabicPeriod"/>
            </a:pPr>
            <a:r>
              <a:rPr lang="en-US" dirty="0"/>
              <a:t>Data portals – search API + portal + browser (h5web)</a:t>
            </a:r>
          </a:p>
          <a:p>
            <a:pPr marL="457200" indent="-457200">
              <a:lnSpc>
                <a:spcPct val="150000"/>
              </a:lnSpc>
              <a:buFont typeface="+mj-lt"/>
              <a:buAutoNum type="arabicPeriod"/>
            </a:pPr>
            <a:r>
              <a:rPr lang="en-US" dirty="0">
                <a:solidFill>
                  <a:srgbClr val="FF0000"/>
                </a:solidFill>
              </a:rPr>
              <a:t>Data transfer – download + transfer services</a:t>
            </a:r>
          </a:p>
          <a:p>
            <a:pPr marL="457200" indent="-457200">
              <a:lnSpc>
                <a:spcPct val="150000"/>
              </a:lnSpc>
              <a:buFont typeface="+mj-lt"/>
              <a:buAutoNum type="arabicPeriod"/>
            </a:pPr>
            <a:r>
              <a:rPr lang="en-US" dirty="0">
                <a:solidFill>
                  <a:srgbClr val="FF0000"/>
                </a:solidFill>
              </a:rPr>
              <a:t>Data Analysis – VISA portal, </a:t>
            </a:r>
            <a:r>
              <a:rPr lang="en-US" dirty="0" err="1">
                <a:solidFill>
                  <a:srgbClr val="FF0000"/>
                </a:solidFill>
              </a:rPr>
              <a:t>Jupyterlab</a:t>
            </a:r>
            <a:r>
              <a:rPr lang="en-US" dirty="0">
                <a:solidFill>
                  <a:srgbClr val="FF0000"/>
                </a:solidFill>
              </a:rPr>
              <a:t> + Binder</a:t>
            </a:r>
          </a:p>
          <a:p>
            <a:pPr marL="457200" indent="-457200">
              <a:lnSpc>
                <a:spcPct val="150000"/>
              </a:lnSpc>
              <a:buFont typeface="+mj-lt"/>
              <a:buAutoNum type="arabicPeriod"/>
            </a:pPr>
            <a:r>
              <a:rPr lang="en-US" dirty="0">
                <a:solidFill>
                  <a:srgbClr val="FF0000"/>
                </a:solidFill>
              </a:rPr>
              <a:t>Authentication + </a:t>
            </a:r>
            <a:r>
              <a:rPr lang="en-US" dirty="0" err="1">
                <a:solidFill>
                  <a:srgbClr val="FF0000"/>
                </a:solidFill>
              </a:rPr>
              <a:t>Authorisation</a:t>
            </a:r>
            <a:r>
              <a:rPr lang="en-US" dirty="0">
                <a:solidFill>
                  <a:srgbClr val="FF0000"/>
                </a:solidFill>
              </a:rPr>
              <a:t> Infrastructure – Umbrella AAI</a:t>
            </a:r>
          </a:p>
          <a:p>
            <a:pPr marL="457200" indent="-457200">
              <a:lnSpc>
                <a:spcPct val="150000"/>
              </a:lnSpc>
              <a:buFont typeface="+mj-lt"/>
              <a:buAutoNum type="arabicPeriod"/>
            </a:pPr>
            <a:r>
              <a:rPr lang="en-US" dirty="0">
                <a:solidFill>
                  <a:srgbClr val="FF0000"/>
                </a:solidFill>
              </a:rPr>
              <a:t>Data Analysis software – software in pan-software catalog</a:t>
            </a:r>
          </a:p>
          <a:p>
            <a:pPr marL="457200" indent="-457200">
              <a:lnSpc>
                <a:spcPct val="150000"/>
              </a:lnSpc>
              <a:buFont typeface="+mj-lt"/>
              <a:buAutoNum type="arabicPeriod"/>
            </a:pPr>
            <a:r>
              <a:rPr lang="en-US" dirty="0"/>
              <a:t>Simulation software – SIMEX, OASYS, notebooks, workflows</a:t>
            </a:r>
          </a:p>
          <a:p>
            <a:pPr marL="457200" indent="-457200">
              <a:lnSpc>
                <a:spcPct val="150000"/>
              </a:lnSpc>
              <a:buFont typeface="+mj-lt"/>
              <a:buAutoNum type="arabicPeriod"/>
            </a:pPr>
            <a:r>
              <a:rPr lang="en-US" dirty="0">
                <a:solidFill>
                  <a:schemeClr val="accent6"/>
                </a:solidFill>
              </a:rPr>
              <a:t>Training platform – pan-learning.org, pan-training.org, training</a:t>
            </a:r>
            <a:endParaRPr lang="en-GB" dirty="0">
              <a:solidFill>
                <a:schemeClr val="accent6"/>
              </a:solidFill>
            </a:endParaRPr>
          </a:p>
        </p:txBody>
      </p:sp>
    </p:spTree>
    <p:extLst>
      <p:ext uri="{BB962C8B-B14F-4D97-AF65-F5344CB8AC3E}">
        <p14:creationId xmlns:p14="http://schemas.microsoft.com/office/powerpoint/2010/main" val="163163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588E68-BB26-4DF5-BBEB-51E960CFD2ED}"/>
              </a:ext>
            </a:extLst>
          </p:cNvPr>
          <p:cNvSpPr>
            <a:spLocks noGrp="1"/>
          </p:cNvSpPr>
          <p:nvPr>
            <p:ph type="body" idx="1"/>
          </p:nvPr>
        </p:nvSpPr>
        <p:spPr>
          <a:xfrm>
            <a:off x="463948" y="2057400"/>
            <a:ext cx="10357624" cy="3354765"/>
          </a:xfrm>
        </p:spPr>
        <p:txBody>
          <a:bodyPr/>
          <a:lstStyle/>
          <a:p>
            <a:endParaRPr lang="en-US" sz="2400" b="0" i="1" dirty="0"/>
          </a:p>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3200" b="0" dirty="0"/>
          </a:p>
          <a:p>
            <a:pPr marL="800100" lvl="1" indent="-342900">
              <a:buFont typeface="Arial" panose="020B0604020202020204" pitchFamily="34" charset="0"/>
              <a:buChar char="•"/>
            </a:pPr>
            <a:r>
              <a:rPr lang="en-US" sz="2400" b="1" dirty="0"/>
              <a:t>Under the Research Infrastructures Work </a:t>
            </a:r>
            <a:r>
              <a:rPr lang="en-US" sz="2400" b="1" dirty="0" err="1"/>
              <a:t>Programme</a:t>
            </a:r>
            <a:r>
              <a:rPr lang="en-US" sz="2400" b="1" dirty="0"/>
              <a:t> of Horizon 2020, the EC has provided support to actions that connect the ESFRI infrastructures to EOSC and promoted research data sharing by default. </a:t>
            </a:r>
          </a:p>
          <a:p>
            <a:pPr marL="800100" lvl="1" indent="-342900">
              <a:buFont typeface="Arial" panose="020B0604020202020204" pitchFamily="34" charset="0"/>
              <a:buChar char="•"/>
            </a:pPr>
            <a:endParaRPr lang="en-US" sz="2400" b="1" dirty="0"/>
          </a:p>
          <a:p>
            <a:pPr marL="800100" lvl="1" indent="-342900">
              <a:buFont typeface="Arial" panose="020B0604020202020204" pitchFamily="34" charset="0"/>
              <a:buChar char="•"/>
            </a:pPr>
            <a:r>
              <a:rPr lang="en-US" sz="2400" b="1" dirty="0">
                <a:solidFill>
                  <a:srgbClr val="FF0000"/>
                </a:solidFill>
              </a:rPr>
              <a:t>This implies that </a:t>
            </a:r>
            <a:r>
              <a:rPr lang="en-US" sz="2400" b="1" dirty="0" err="1">
                <a:solidFill>
                  <a:srgbClr val="FF0000"/>
                </a:solidFill>
              </a:rPr>
              <a:t>PaNOSC</a:t>
            </a:r>
            <a:r>
              <a:rPr lang="en-US" sz="2400" b="1" dirty="0">
                <a:solidFill>
                  <a:srgbClr val="FF0000"/>
                </a:solidFill>
              </a:rPr>
              <a:t> partners are already funded for the EOSC …</a:t>
            </a:r>
          </a:p>
          <a:p>
            <a:pPr marL="800100" lvl="1" indent="-342900">
              <a:buFont typeface="Arial" panose="020B0604020202020204" pitchFamily="34" charset="0"/>
              <a:buChar char="•"/>
            </a:pPr>
            <a:endParaRPr lang="en-GB" sz="2400" b="0" i="1" dirty="0"/>
          </a:p>
        </p:txBody>
      </p:sp>
      <p:sp>
        <p:nvSpPr>
          <p:cNvPr id="5" name="Title 4">
            <a:extLst>
              <a:ext uri="{FF2B5EF4-FFF2-40B4-BE49-F238E27FC236}">
                <a16:creationId xmlns:a16="http://schemas.microsoft.com/office/drawing/2014/main" id="{633DA716-4A43-44F6-A443-1284CB3B526D}"/>
              </a:ext>
            </a:extLst>
          </p:cNvPr>
          <p:cNvSpPr>
            <a:spLocks noGrp="1"/>
          </p:cNvSpPr>
          <p:nvPr>
            <p:ph type="title"/>
          </p:nvPr>
        </p:nvSpPr>
        <p:spPr>
          <a:xfrm>
            <a:off x="462776" y="527964"/>
            <a:ext cx="7919224" cy="877163"/>
          </a:xfrm>
        </p:spPr>
        <p:txBody>
          <a:bodyPr/>
          <a:lstStyle/>
          <a:p>
            <a:r>
              <a:rPr lang="en-US" sz="2800" dirty="0"/>
              <a:t>ESFRIs EOSC contribution already funded?</a:t>
            </a:r>
            <a:br>
              <a:rPr lang="en-US" sz="2800" dirty="0"/>
            </a:br>
            <a:endParaRPr lang="en-GB" dirty="0"/>
          </a:p>
        </p:txBody>
      </p:sp>
      <p:pic>
        <p:nvPicPr>
          <p:cNvPr id="7" name="Picture 6">
            <a:extLst>
              <a:ext uri="{FF2B5EF4-FFF2-40B4-BE49-F238E27FC236}">
                <a16:creationId xmlns:a16="http://schemas.microsoft.com/office/drawing/2014/main" id="{0A003704-B9B0-4B42-A69C-B7F21F23372E}"/>
              </a:ext>
            </a:extLst>
          </p:cNvPr>
          <p:cNvPicPr>
            <a:picLocks noChangeAspect="1"/>
          </p:cNvPicPr>
          <p:nvPr/>
        </p:nvPicPr>
        <p:blipFill>
          <a:blip r:embed="rId2"/>
          <a:stretch>
            <a:fillRect/>
          </a:stretch>
        </p:blipFill>
        <p:spPr>
          <a:xfrm>
            <a:off x="10305188" y="152400"/>
            <a:ext cx="1884467" cy="2667000"/>
          </a:xfrm>
          <a:prstGeom prst="rect">
            <a:avLst/>
          </a:prstGeom>
        </p:spPr>
      </p:pic>
    </p:spTree>
    <p:extLst>
      <p:ext uri="{BB962C8B-B14F-4D97-AF65-F5344CB8AC3E}">
        <p14:creationId xmlns:p14="http://schemas.microsoft.com/office/powerpoint/2010/main" val="3109297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56647B-3970-4EAB-8B60-BEC461E2504E}"/>
              </a:ext>
            </a:extLst>
          </p:cNvPr>
          <p:cNvPicPr>
            <a:picLocks noChangeAspect="1"/>
          </p:cNvPicPr>
          <p:nvPr/>
        </p:nvPicPr>
        <p:blipFill>
          <a:blip r:embed="rId2"/>
          <a:stretch>
            <a:fillRect/>
          </a:stretch>
        </p:blipFill>
        <p:spPr>
          <a:xfrm>
            <a:off x="10307533" y="4191000"/>
            <a:ext cx="1884467" cy="2667000"/>
          </a:xfrm>
          <a:prstGeom prst="rect">
            <a:avLst/>
          </a:prstGeom>
        </p:spPr>
      </p:pic>
      <p:sp>
        <p:nvSpPr>
          <p:cNvPr id="3" name="Text Placeholder 2">
            <a:extLst>
              <a:ext uri="{FF2B5EF4-FFF2-40B4-BE49-F238E27FC236}">
                <a16:creationId xmlns:a16="http://schemas.microsoft.com/office/drawing/2014/main" id="{71588E68-BB26-4DF5-BBEB-51E960CFD2ED}"/>
              </a:ext>
            </a:extLst>
          </p:cNvPr>
          <p:cNvSpPr>
            <a:spLocks noGrp="1"/>
          </p:cNvSpPr>
          <p:nvPr>
            <p:ph type="body" idx="1"/>
          </p:nvPr>
        </p:nvSpPr>
        <p:spPr>
          <a:xfrm>
            <a:off x="533400" y="0"/>
            <a:ext cx="11353800" cy="6524863"/>
          </a:xfrm>
        </p:spPr>
        <p:txBody>
          <a:bodyPr/>
          <a:lstStyle/>
          <a:p>
            <a:pPr marL="800100" lvl="1" indent="-342900">
              <a:buFont typeface="Arial" panose="020B0604020202020204" pitchFamily="34" charset="0"/>
              <a:buChar char="•"/>
            </a:pPr>
            <a:endParaRPr lang="en-US" dirty="0"/>
          </a:p>
          <a:p>
            <a:r>
              <a:rPr lang="en-US" sz="3200" b="0" dirty="0"/>
              <a:t>EOSC recognizes that RIs are funded for their community of users </a:t>
            </a:r>
          </a:p>
          <a:p>
            <a:pPr marL="342900" indent="-342900">
              <a:buFont typeface="Arial" panose="020B0604020202020204" pitchFamily="34" charset="0"/>
              <a:buChar char="•"/>
            </a:pPr>
            <a:endParaRPr lang="en-US" sz="3200" b="0" dirty="0"/>
          </a:p>
          <a:p>
            <a:pPr marL="800100" lvl="1" indent="-342900">
              <a:buFont typeface="Arial" panose="020B0604020202020204" pitchFamily="34" charset="0"/>
              <a:buChar char="•"/>
            </a:pPr>
            <a:r>
              <a:rPr lang="en-US" sz="2000" dirty="0"/>
              <a:t>It is </a:t>
            </a:r>
            <a:r>
              <a:rPr lang="en-US" sz="2000" dirty="0" err="1"/>
              <a:t>recognised</a:t>
            </a:r>
            <a:r>
              <a:rPr lang="en-US" sz="2000" dirty="0"/>
              <a:t> that the services provided by publicly funded </a:t>
            </a:r>
            <a:r>
              <a:rPr lang="en-US" sz="2000" dirty="0" err="1"/>
              <a:t>organisations</a:t>
            </a:r>
            <a:r>
              <a:rPr lang="en-US" sz="2000" dirty="0"/>
              <a:t> frequently have a mandate and a budget to serve a well-defined set of users that may be delimited by research discipline or geographical boundaries, and that broadening access to those services may generate additional costs.</a:t>
            </a:r>
            <a:br>
              <a:rPr lang="en-US" sz="2000" dirty="0"/>
            </a:br>
            <a:endParaRPr lang="en-US" sz="2000" dirty="0"/>
          </a:p>
          <a:p>
            <a:pPr marL="800100" lvl="1" indent="-342900">
              <a:buFont typeface="Arial" panose="020B0604020202020204" pitchFamily="34" charset="0"/>
              <a:buChar char="•"/>
            </a:pPr>
            <a:r>
              <a:rPr lang="en-US" sz="2000" dirty="0"/>
              <a:t>As an incentive to encourage service providers to participate in </a:t>
            </a:r>
            <a:r>
              <a:rPr lang="en-US" sz="2000" b="1" i="1" dirty="0"/>
              <a:t>EOSC-Exchange</a:t>
            </a:r>
            <a:r>
              <a:rPr lang="en-US" sz="2000" i="1" dirty="0"/>
              <a:t> </a:t>
            </a:r>
            <a:r>
              <a:rPr lang="en-US" sz="2000" dirty="0"/>
              <a:t>and open up their services to all publicly funded researchers, the projects to be funded via calls such as INFRAEOSC-07-2020 will offer an EC-funded means, based on the Horizon 2020 Virtual Access71 scheme, to compensate service providers for the additional operational costs they incur.</a:t>
            </a:r>
            <a:br>
              <a:rPr lang="en-US" sz="2000" dirty="0"/>
            </a:br>
            <a:endParaRPr lang="en-US" sz="2000" dirty="0"/>
          </a:p>
          <a:p>
            <a:pPr marL="800100" lvl="1" indent="-342900">
              <a:buFont typeface="Arial" panose="020B0604020202020204" pitchFamily="34" charset="0"/>
              <a:buChar char="•"/>
            </a:pPr>
            <a:r>
              <a:rPr lang="en-US" dirty="0"/>
              <a:t>The Virtual Access (VA) instrument is provided by the European Commission to increase the sharing of research infrastructures and services that otherwise would not be available to international user groups. In VA, the services – also called “installations” – have to be made available ‘free of charge at the point of use’ for European or International researchers. VA access is open and free access to services through communication networks to resources needed for research, without selecting the researchers to whom access is provided. </a:t>
            </a:r>
            <a:endParaRPr lang="en-US" sz="2000" dirty="0"/>
          </a:p>
          <a:p>
            <a:pPr marL="8001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578566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64E7-F44E-47BE-9AA1-9A6BA53DE166}"/>
              </a:ext>
            </a:extLst>
          </p:cNvPr>
          <p:cNvSpPr>
            <a:spLocks noGrp="1"/>
          </p:cNvSpPr>
          <p:nvPr>
            <p:ph type="title"/>
          </p:nvPr>
        </p:nvSpPr>
        <p:spPr>
          <a:xfrm>
            <a:off x="462776" y="152400"/>
            <a:ext cx="10586224" cy="615553"/>
          </a:xfrm>
        </p:spPr>
        <p:txBody>
          <a:bodyPr/>
          <a:lstStyle/>
          <a:p>
            <a:r>
              <a:rPr lang="en-US" sz="4000" dirty="0">
                <a:solidFill>
                  <a:schemeClr val="accent6"/>
                </a:solidFill>
              </a:rPr>
              <a:t>Issues for WP6 in </a:t>
            </a:r>
            <a:r>
              <a:rPr lang="en-US" sz="4000" dirty="0" err="1">
                <a:solidFill>
                  <a:schemeClr val="accent6"/>
                </a:solidFill>
              </a:rPr>
              <a:t>PaNOSC</a:t>
            </a:r>
            <a:endParaRPr lang="en-GB" sz="4000" dirty="0">
              <a:solidFill>
                <a:schemeClr val="accent6"/>
              </a:solidFill>
            </a:endParaRPr>
          </a:p>
        </p:txBody>
      </p:sp>
      <p:sp>
        <p:nvSpPr>
          <p:cNvPr id="3" name="Text Placeholder 2">
            <a:extLst>
              <a:ext uri="{FF2B5EF4-FFF2-40B4-BE49-F238E27FC236}">
                <a16:creationId xmlns:a16="http://schemas.microsoft.com/office/drawing/2014/main" id="{3A62A55C-AC99-48AC-AA63-687A544F14E8}"/>
              </a:ext>
            </a:extLst>
          </p:cNvPr>
          <p:cNvSpPr>
            <a:spLocks noGrp="1"/>
          </p:cNvSpPr>
          <p:nvPr>
            <p:ph type="body" idx="1"/>
          </p:nvPr>
        </p:nvSpPr>
        <p:spPr>
          <a:xfrm>
            <a:off x="462776" y="914400"/>
            <a:ext cx="10130713" cy="6186309"/>
          </a:xfrm>
        </p:spPr>
        <p:txBody>
          <a:bodyPr/>
          <a:lstStyle/>
          <a:p>
            <a:pPr marL="742950" indent="-742950">
              <a:buFont typeface="+mj-lt"/>
              <a:buAutoNum type="arabicPeriod"/>
            </a:pPr>
            <a:r>
              <a:rPr lang="en-US" sz="3600" dirty="0">
                <a:solidFill>
                  <a:srgbClr val="FF0000"/>
                </a:solidFill>
              </a:rPr>
              <a:t>Engagement  </a:t>
            </a:r>
          </a:p>
          <a:p>
            <a:pPr marL="800100" lvl="1" indent="-342900">
              <a:buFont typeface="Arial" panose="020B0604020202020204" pitchFamily="34" charset="0"/>
              <a:buChar char="•"/>
            </a:pPr>
            <a:r>
              <a:rPr lang="en-US" sz="3000" dirty="0">
                <a:solidFill>
                  <a:srgbClr val="FF0000"/>
                </a:solidFill>
              </a:rPr>
              <a:t>Lack of engagement (</a:t>
            </a:r>
            <a:r>
              <a:rPr lang="en-US" sz="3000" dirty="0" err="1">
                <a:solidFill>
                  <a:srgbClr val="FF0000"/>
                </a:solidFill>
              </a:rPr>
              <a:t>EuXFEL</a:t>
            </a:r>
            <a:r>
              <a:rPr lang="en-US" sz="3000" dirty="0">
                <a:solidFill>
                  <a:srgbClr val="FF0000"/>
                </a:solidFill>
              </a:rPr>
              <a:t>, ILL, …)</a:t>
            </a:r>
          </a:p>
          <a:p>
            <a:pPr marL="742950" indent="-742950">
              <a:buFont typeface="+mj-lt"/>
              <a:buAutoNum type="arabicPeriod"/>
            </a:pPr>
            <a:r>
              <a:rPr lang="en-US" sz="3600" dirty="0">
                <a:solidFill>
                  <a:srgbClr val="FF0000"/>
                </a:solidFill>
              </a:rPr>
              <a:t>AAI</a:t>
            </a:r>
          </a:p>
          <a:p>
            <a:pPr marL="914400" lvl="1" indent="-457200">
              <a:buFont typeface="Arial" panose="020B0604020202020204" pitchFamily="34" charset="0"/>
              <a:buChar char="•"/>
            </a:pPr>
            <a:r>
              <a:rPr lang="en-US" sz="3000" dirty="0" err="1">
                <a:solidFill>
                  <a:srgbClr val="FF0000"/>
                </a:solidFill>
              </a:rPr>
              <a:t>UmbrellaId</a:t>
            </a:r>
            <a:r>
              <a:rPr lang="en-US" sz="3000" dirty="0">
                <a:solidFill>
                  <a:srgbClr val="FF0000"/>
                </a:solidFill>
              </a:rPr>
              <a:t> to be adopted by all sites </a:t>
            </a:r>
          </a:p>
          <a:p>
            <a:pPr marL="742950" indent="-742950">
              <a:buFont typeface="+mj-lt"/>
              <a:buAutoNum type="arabicPeriod"/>
            </a:pPr>
            <a:r>
              <a:rPr lang="en-US" sz="4200" dirty="0">
                <a:solidFill>
                  <a:srgbClr val="FF0000"/>
                </a:solidFill>
              </a:rPr>
              <a:t>EGI resources</a:t>
            </a:r>
          </a:p>
          <a:p>
            <a:pPr marL="914400" lvl="1" indent="-457200">
              <a:buFont typeface="Arial" panose="020B0604020202020204" pitchFamily="34" charset="0"/>
              <a:buChar char="•"/>
            </a:pPr>
            <a:r>
              <a:rPr lang="en-US" sz="3000" dirty="0">
                <a:solidFill>
                  <a:srgbClr val="FF0000"/>
                </a:solidFill>
              </a:rPr>
              <a:t>Lack of sites using the EGI archiving</a:t>
            </a:r>
          </a:p>
          <a:p>
            <a:pPr marL="914400" lvl="1" indent="-457200">
              <a:buFont typeface="Arial" panose="020B0604020202020204" pitchFamily="34" charset="0"/>
              <a:buChar char="•"/>
            </a:pPr>
            <a:r>
              <a:rPr lang="en-US" sz="3000" dirty="0">
                <a:solidFill>
                  <a:srgbClr val="FF0000"/>
                </a:solidFill>
              </a:rPr>
              <a:t>Lack of sites using the EGI compute resources</a:t>
            </a:r>
          </a:p>
          <a:p>
            <a:pPr marL="742950" indent="-742950">
              <a:buFont typeface="+mj-lt"/>
              <a:buAutoNum type="arabicPeriod"/>
            </a:pPr>
            <a:r>
              <a:rPr lang="en-US" sz="3600" dirty="0">
                <a:solidFill>
                  <a:srgbClr val="FF0000"/>
                </a:solidFill>
              </a:rPr>
              <a:t>Data Transfer</a:t>
            </a:r>
          </a:p>
          <a:p>
            <a:pPr marL="1028700" lvl="1" indent="-571500">
              <a:buFont typeface="Arial" panose="020B0604020202020204" pitchFamily="34" charset="0"/>
              <a:buChar char="•"/>
            </a:pPr>
            <a:r>
              <a:rPr lang="en-US" sz="3000" dirty="0">
                <a:solidFill>
                  <a:srgbClr val="FF0000"/>
                </a:solidFill>
              </a:rPr>
              <a:t>Still no final decision on </a:t>
            </a:r>
            <a:r>
              <a:rPr lang="en-US" sz="3000" dirty="0" err="1">
                <a:solidFill>
                  <a:srgbClr val="FF0000"/>
                </a:solidFill>
              </a:rPr>
              <a:t>OneData</a:t>
            </a:r>
            <a:r>
              <a:rPr lang="en-US" sz="3000" dirty="0">
                <a:solidFill>
                  <a:srgbClr val="FF0000"/>
                </a:solidFill>
              </a:rPr>
              <a:t> solution </a:t>
            </a:r>
          </a:p>
          <a:p>
            <a:pPr marL="1028700" lvl="1" indent="-571500">
              <a:buFont typeface="Arial" panose="020B0604020202020204" pitchFamily="34" charset="0"/>
              <a:buChar char="•"/>
            </a:pPr>
            <a:r>
              <a:rPr lang="en-US" sz="3000" dirty="0">
                <a:solidFill>
                  <a:srgbClr val="FF0000"/>
                </a:solidFill>
              </a:rPr>
              <a:t>Will Globus be deployed at all sites?</a:t>
            </a:r>
          </a:p>
          <a:p>
            <a:pPr marL="742950" indent="-742950">
              <a:buFont typeface="+mj-lt"/>
              <a:buAutoNum type="arabicPeriod"/>
            </a:pPr>
            <a:r>
              <a:rPr lang="en-US" sz="3600" dirty="0">
                <a:solidFill>
                  <a:srgbClr val="FF0000"/>
                </a:solidFill>
              </a:rPr>
              <a:t>Commercial cloud – only a few use cases</a:t>
            </a:r>
          </a:p>
          <a:p>
            <a:endParaRPr lang="en-US" sz="3600" dirty="0">
              <a:solidFill>
                <a:srgbClr val="E87B08"/>
              </a:solidFill>
            </a:endParaRPr>
          </a:p>
        </p:txBody>
      </p:sp>
    </p:spTree>
    <p:extLst>
      <p:ext uri="{BB962C8B-B14F-4D97-AF65-F5344CB8AC3E}">
        <p14:creationId xmlns:p14="http://schemas.microsoft.com/office/powerpoint/2010/main" val="1489561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64E7-F44E-47BE-9AA1-9A6BA53DE166}"/>
              </a:ext>
            </a:extLst>
          </p:cNvPr>
          <p:cNvSpPr>
            <a:spLocks noGrp="1"/>
          </p:cNvSpPr>
          <p:nvPr>
            <p:ph type="title"/>
          </p:nvPr>
        </p:nvSpPr>
        <p:spPr>
          <a:xfrm>
            <a:off x="462776" y="304800"/>
            <a:ext cx="10586224" cy="615553"/>
          </a:xfrm>
        </p:spPr>
        <p:txBody>
          <a:bodyPr/>
          <a:lstStyle/>
          <a:p>
            <a:r>
              <a:rPr lang="en-US" sz="4000" dirty="0">
                <a:solidFill>
                  <a:srgbClr val="FF0000"/>
                </a:solidFill>
              </a:rPr>
              <a:t>Issues for EOSC</a:t>
            </a:r>
            <a:endParaRPr lang="en-GB" sz="4000" dirty="0">
              <a:solidFill>
                <a:srgbClr val="FF0000"/>
              </a:solidFill>
            </a:endParaRPr>
          </a:p>
        </p:txBody>
      </p:sp>
      <p:sp>
        <p:nvSpPr>
          <p:cNvPr id="3" name="Text Placeholder 2">
            <a:extLst>
              <a:ext uri="{FF2B5EF4-FFF2-40B4-BE49-F238E27FC236}">
                <a16:creationId xmlns:a16="http://schemas.microsoft.com/office/drawing/2014/main" id="{3A62A55C-AC99-48AC-AA63-687A544F14E8}"/>
              </a:ext>
            </a:extLst>
          </p:cNvPr>
          <p:cNvSpPr>
            <a:spLocks noGrp="1"/>
          </p:cNvSpPr>
          <p:nvPr>
            <p:ph type="body" idx="1"/>
          </p:nvPr>
        </p:nvSpPr>
        <p:spPr>
          <a:xfrm>
            <a:off x="462776" y="1194561"/>
            <a:ext cx="10130713" cy="4801314"/>
          </a:xfrm>
        </p:spPr>
        <p:txBody>
          <a:bodyPr/>
          <a:lstStyle/>
          <a:p>
            <a:endParaRPr lang="en-US" sz="3600" dirty="0">
              <a:solidFill>
                <a:srgbClr val="E87B08"/>
              </a:solidFill>
            </a:endParaRPr>
          </a:p>
          <a:p>
            <a:r>
              <a:rPr lang="en-US" sz="3600" dirty="0">
                <a:solidFill>
                  <a:srgbClr val="E87B08"/>
                </a:solidFill>
              </a:rPr>
              <a:t>EOSC is still evolving and missing many key features e.g. common AAI, helpdesk, data transfer, compute resources </a:t>
            </a:r>
          </a:p>
          <a:p>
            <a:endParaRPr lang="en-US" sz="3600" dirty="0">
              <a:solidFill>
                <a:srgbClr val="E87B08"/>
              </a:solidFill>
            </a:endParaRPr>
          </a:p>
          <a:p>
            <a:r>
              <a:rPr lang="en-US" sz="3600" dirty="0">
                <a:solidFill>
                  <a:srgbClr val="E87B08"/>
                </a:solidFill>
              </a:rPr>
              <a:t>Services need to be sustained by individual sites after </a:t>
            </a:r>
            <a:r>
              <a:rPr lang="en-US" sz="3600" dirty="0" err="1">
                <a:solidFill>
                  <a:srgbClr val="E87B08"/>
                </a:solidFill>
              </a:rPr>
              <a:t>PaNOSC</a:t>
            </a:r>
            <a:endParaRPr lang="en-US" sz="3600" dirty="0">
              <a:solidFill>
                <a:srgbClr val="E87B08"/>
              </a:solidFill>
            </a:endParaRPr>
          </a:p>
          <a:p>
            <a:endParaRPr lang="en-US" sz="3600" dirty="0">
              <a:solidFill>
                <a:srgbClr val="E87B08"/>
              </a:solidFill>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61580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A90C-96B5-4A70-AF70-070E5BC7F32B}"/>
              </a:ext>
            </a:extLst>
          </p:cNvPr>
          <p:cNvSpPr>
            <a:spLocks noGrp="1"/>
          </p:cNvSpPr>
          <p:nvPr>
            <p:ph type="title"/>
          </p:nvPr>
        </p:nvSpPr>
        <p:spPr>
          <a:xfrm>
            <a:off x="2440978" y="353943"/>
            <a:ext cx="7310043" cy="446276"/>
          </a:xfrm>
        </p:spPr>
        <p:txBody>
          <a:bodyPr/>
          <a:lstStyle/>
          <a:p>
            <a:r>
              <a:rPr lang="en-US" dirty="0" err="1"/>
              <a:t>PaNOSC</a:t>
            </a:r>
            <a:r>
              <a:rPr lang="en-US" dirty="0"/>
              <a:t> WP6 spending up to 31/3/2021</a:t>
            </a:r>
            <a:endParaRPr lang="en-GB" dirty="0"/>
          </a:p>
        </p:txBody>
      </p:sp>
      <p:sp>
        <p:nvSpPr>
          <p:cNvPr id="3" name="Text Placeholder 2">
            <a:extLst>
              <a:ext uri="{FF2B5EF4-FFF2-40B4-BE49-F238E27FC236}">
                <a16:creationId xmlns:a16="http://schemas.microsoft.com/office/drawing/2014/main" id="{752D72A9-5F1F-4BF0-A6DD-676AEC3384B8}"/>
              </a:ext>
            </a:extLst>
          </p:cNvPr>
          <p:cNvSpPr>
            <a:spLocks noGrp="1"/>
          </p:cNvSpPr>
          <p:nvPr>
            <p:ph type="body" idx="1"/>
          </p:nvPr>
        </p:nvSpPr>
        <p:spPr>
          <a:xfrm>
            <a:off x="3515975" y="1373235"/>
            <a:ext cx="5160050" cy="369332"/>
          </a:xfrm>
        </p:spPr>
        <p:txBody>
          <a:bodyPr/>
          <a:lstStyle/>
          <a:p>
            <a:r>
              <a:rPr lang="en-US" dirty="0">
                <a:solidFill>
                  <a:schemeClr val="accent6">
                    <a:lumMod val="75000"/>
                  </a:schemeClr>
                </a:solidFill>
              </a:rPr>
              <a:t>66% Spent, 33% Underspending</a:t>
            </a:r>
            <a:endParaRPr lang="en-GB" dirty="0">
              <a:solidFill>
                <a:schemeClr val="accent6">
                  <a:lumMod val="75000"/>
                </a:schemeClr>
              </a:solidFill>
            </a:endParaRPr>
          </a:p>
        </p:txBody>
      </p:sp>
      <p:sp>
        <p:nvSpPr>
          <p:cNvPr id="6" name="Rectangle 5">
            <a:extLst>
              <a:ext uri="{FF2B5EF4-FFF2-40B4-BE49-F238E27FC236}">
                <a16:creationId xmlns:a16="http://schemas.microsoft.com/office/drawing/2014/main" id="{846015D6-7D98-46D4-A6EE-6F562267ED0C}"/>
              </a:ext>
            </a:extLst>
          </p:cNvPr>
          <p:cNvSpPr/>
          <p:nvPr/>
        </p:nvSpPr>
        <p:spPr>
          <a:xfrm>
            <a:off x="11010266" y="0"/>
            <a:ext cx="1181734" cy="707886"/>
          </a:xfrm>
          <a:prstGeom prst="rect">
            <a:avLst/>
          </a:prstGeom>
        </p:spPr>
        <p:txBody>
          <a:bodyPr wrap="none">
            <a:spAutoFit/>
          </a:bodyPr>
          <a:lstStyle/>
          <a:p>
            <a:r>
              <a:rPr lang="en-US" sz="4000" b="1" dirty="0">
                <a:solidFill>
                  <a:srgbClr val="8064A2"/>
                </a:solidFill>
              </a:rPr>
              <a:t>WP6</a:t>
            </a:r>
          </a:p>
        </p:txBody>
      </p:sp>
      <p:graphicFrame>
        <p:nvGraphicFramePr>
          <p:cNvPr id="7" name="Chart 6">
            <a:extLst>
              <a:ext uri="{FF2B5EF4-FFF2-40B4-BE49-F238E27FC236}">
                <a16:creationId xmlns:a16="http://schemas.microsoft.com/office/drawing/2014/main" id="{6D91CB67-A6D8-4589-B1F6-8356B1A3878A}"/>
              </a:ext>
            </a:extLst>
          </p:cNvPr>
          <p:cNvGraphicFramePr/>
          <p:nvPr>
            <p:extLst>
              <p:ext uri="{D42A27DB-BD31-4B8C-83A1-F6EECF244321}">
                <p14:modId xmlns:p14="http://schemas.microsoft.com/office/powerpoint/2010/main" val="129779209"/>
              </p:ext>
            </p:extLst>
          </p:nvPr>
        </p:nvGraphicFramePr>
        <p:xfrm>
          <a:off x="3939851" y="2092809"/>
          <a:ext cx="4482008" cy="36576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08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A90C-96B5-4A70-AF70-070E5BC7F32B}"/>
              </a:ext>
            </a:extLst>
          </p:cNvPr>
          <p:cNvSpPr>
            <a:spLocks noGrp="1"/>
          </p:cNvSpPr>
          <p:nvPr>
            <p:ph type="title"/>
          </p:nvPr>
        </p:nvSpPr>
        <p:spPr/>
        <p:txBody>
          <a:bodyPr/>
          <a:lstStyle/>
          <a:p>
            <a:r>
              <a:rPr lang="en-US" dirty="0" err="1"/>
              <a:t>PaNOSC</a:t>
            </a:r>
            <a:r>
              <a:rPr lang="en-US" dirty="0"/>
              <a:t> WP6 spending up to 31/3/2021</a:t>
            </a:r>
            <a:endParaRPr lang="en-GB" dirty="0"/>
          </a:p>
        </p:txBody>
      </p:sp>
      <p:sp>
        <p:nvSpPr>
          <p:cNvPr id="3" name="Text Placeholder 2">
            <a:extLst>
              <a:ext uri="{FF2B5EF4-FFF2-40B4-BE49-F238E27FC236}">
                <a16:creationId xmlns:a16="http://schemas.microsoft.com/office/drawing/2014/main" id="{752D72A9-5F1F-4BF0-A6DD-676AEC3384B8}"/>
              </a:ext>
            </a:extLst>
          </p:cNvPr>
          <p:cNvSpPr>
            <a:spLocks noGrp="1"/>
          </p:cNvSpPr>
          <p:nvPr>
            <p:ph type="body" idx="1"/>
          </p:nvPr>
        </p:nvSpPr>
        <p:spPr/>
        <p:txBody>
          <a:bodyPr/>
          <a:lstStyle/>
          <a:p>
            <a:r>
              <a:rPr lang="en-US" dirty="0">
                <a:solidFill>
                  <a:schemeClr val="accent6">
                    <a:lumMod val="75000"/>
                  </a:schemeClr>
                </a:solidFill>
              </a:rPr>
              <a:t>Underspending by </a:t>
            </a:r>
            <a:r>
              <a:rPr lang="en-US" dirty="0" err="1">
                <a:solidFill>
                  <a:schemeClr val="accent6">
                    <a:lumMod val="75000"/>
                  </a:schemeClr>
                </a:solidFill>
              </a:rPr>
              <a:t>EuXFEL</a:t>
            </a:r>
            <a:r>
              <a:rPr lang="en-US" dirty="0">
                <a:solidFill>
                  <a:schemeClr val="accent6">
                    <a:lumMod val="75000"/>
                  </a:schemeClr>
                </a:solidFill>
              </a:rPr>
              <a:t> + ILL</a:t>
            </a:r>
            <a:endParaRPr lang="en-GB" dirty="0">
              <a:solidFill>
                <a:schemeClr val="accent6">
                  <a:lumMod val="75000"/>
                </a:schemeClr>
              </a:solidFill>
            </a:endParaRPr>
          </a:p>
        </p:txBody>
      </p:sp>
      <p:sp>
        <p:nvSpPr>
          <p:cNvPr id="6" name="Rectangle 5">
            <a:extLst>
              <a:ext uri="{FF2B5EF4-FFF2-40B4-BE49-F238E27FC236}">
                <a16:creationId xmlns:a16="http://schemas.microsoft.com/office/drawing/2014/main" id="{846015D6-7D98-46D4-A6EE-6F562267ED0C}"/>
              </a:ext>
            </a:extLst>
          </p:cNvPr>
          <p:cNvSpPr/>
          <p:nvPr/>
        </p:nvSpPr>
        <p:spPr>
          <a:xfrm>
            <a:off x="11010266" y="0"/>
            <a:ext cx="1181734" cy="707886"/>
          </a:xfrm>
          <a:prstGeom prst="rect">
            <a:avLst/>
          </a:prstGeom>
        </p:spPr>
        <p:txBody>
          <a:bodyPr wrap="none">
            <a:spAutoFit/>
          </a:bodyPr>
          <a:lstStyle/>
          <a:p>
            <a:r>
              <a:rPr lang="en-US" sz="4000" b="1" dirty="0">
                <a:solidFill>
                  <a:srgbClr val="8064A2"/>
                </a:solidFill>
              </a:rPr>
              <a:t>WP6</a:t>
            </a:r>
          </a:p>
        </p:txBody>
      </p:sp>
      <p:graphicFrame>
        <p:nvGraphicFramePr>
          <p:cNvPr id="9" name="Chart 8">
            <a:extLst>
              <a:ext uri="{FF2B5EF4-FFF2-40B4-BE49-F238E27FC236}">
                <a16:creationId xmlns:a16="http://schemas.microsoft.com/office/drawing/2014/main" id="{46C8A504-20B0-4583-8EF5-6E0D0DFA25A2}"/>
              </a:ext>
            </a:extLst>
          </p:cNvPr>
          <p:cNvGraphicFramePr/>
          <p:nvPr>
            <p:extLst>
              <p:ext uri="{D42A27DB-BD31-4B8C-83A1-F6EECF244321}">
                <p14:modId xmlns:p14="http://schemas.microsoft.com/office/powerpoint/2010/main" val="3250525137"/>
              </p:ext>
            </p:extLst>
          </p:nvPr>
        </p:nvGraphicFramePr>
        <p:xfrm>
          <a:off x="762000" y="2057400"/>
          <a:ext cx="4730929" cy="37431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D294F719-5704-4D17-9DDF-239497A53BFB}"/>
              </a:ext>
            </a:extLst>
          </p:cNvPr>
          <p:cNvGraphicFramePr/>
          <p:nvPr>
            <p:extLst>
              <p:ext uri="{D42A27DB-BD31-4B8C-83A1-F6EECF244321}">
                <p14:modId xmlns:p14="http://schemas.microsoft.com/office/powerpoint/2010/main" val="996153225"/>
              </p:ext>
            </p:extLst>
          </p:nvPr>
        </p:nvGraphicFramePr>
        <p:xfrm>
          <a:off x="6305128" y="2057400"/>
          <a:ext cx="4730929" cy="37431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30978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A90C-96B5-4A70-AF70-070E5BC7F32B}"/>
              </a:ext>
            </a:extLst>
          </p:cNvPr>
          <p:cNvSpPr>
            <a:spLocks noGrp="1"/>
          </p:cNvSpPr>
          <p:nvPr>
            <p:ph type="title"/>
          </p:nvPr>
        </p:nvSpPr>
        <p:spPr/>
        <p:txBody>
          <a:bodyPr/>
          <a:lstStyle/>
          <a:p>
            <a:r>
              <a:rPr lang="en-US" dirty="0" err="1"/>
              <a:t>PaNOSC</a:t>
            </a:r>
            <a:r>
              <a:rPr lang="en-US" dirty="0"/>
              <a:t> WP6 spending up to 31/3/2021</a:t>
            </a:r>
            <a:endParaRPr lang="en-GB" dirty="0"/>
          </a:p>
        </p:txBody>
      </p:sp>
      <p:sp>
        <p:nvSpPr>
          <p:cNvPr id="3" name="Text Placeholder 2">
            <a:extLst>
              <a:ext uri="{FF2B5EF4-FFF2-40B4-BE49-F238E27FC236}">
                <a16:creationId xmlns:a16="http://schemas.microsoft.com/office/drawing/2014/main" id="{752D72A9-5F1F-4BF0-A6DD-676AEC3384B8}"/>
              </a:ext>
            </a:extLst>
          </p:cNvPr>
          <p:cNvSpPr>
            <a:spLocks noGrp="1"/>
          </p:cNvSpPr>
          <p:nvPr>
            <p:ph type="body" idx="1"/>
          </p:nvPr>
        </p:nvSpPr>
        <p:spPr/>
        <p:txBody>
          <a:bodyPr/>
          <a:lstStyle/>
          <a:p>
            <a:r>
              <a:rPr lang="en-US" dirty="0">
                <a:solidFill>
                  <a:schemeClr val="accent6">
                    <a:lumMod val="75000"/>
                  </a:schemeClr>
                </a:solidFill>
              </a:rPr>
              <a:t>Overspending by CERIC-ERIC, Underspending by ESRF</a:t>
            </a:r>
            <a:endParaRPr lang="en-GB" dirty="0">
              <a:solidFill>
                <a:schemeClr val="accent6">
                  <a:lumMod val="75000"/>
                </a:schemeClr>
              </a:solidFill>
            </a:endParaRPr>
          </a:p>
        </p:txBody>
      </p:sp>
      <p:sp>
        <p:nvSpPr>
          <p:cNvPr id="6" name="Rectangle 5">
            <a:extLst>
              <a:ext uri="{FF2B5EF4-FFF2-40B4-BE49-F238E27FC236}">
                <a16:creationId xmlns:a16="http://schemas.microsoft.com/office/drawing/2014/main" id="{846015D6-7D98-46D4-A6EE-6F562267ED0C}"/>
              </a:ext>
            </a:extLst>
          </p:cNvPr>
          <p:cNvSpPr/>
          <p:nvPr/>
        </p:nvSpPr>
        <p:spPr>
          <a:xfrm>
            <a:off x="11010266" y="0"/>
            <a:ext cx="1181734" cy="707886"/>
          </a:xfrm>
          <a:prstGeom prst="rect">
            <a:avLst/>
          </a:prstGeom>
        </p:spPr>
        <p:txBody>
          <a:bodyPr wrap="none">
            <a:spAutoFit/>
          </a:bodyPr>
          <a:lstStyle/>
          <a:p>
            <a:r>
              <a:rPr lang="en-US" sz="4000" b="1" dirty="0">
                <a:solidFill>
                  <a:srgbClr val="8064A2"/>
                </a:solidFill>
              </a:rPr>
              <a:t>WP6</a:t>
            </a:r>
          </a:p>
        </p:txBody>
      </p:sp>
      <p:graphicFrame>
        <p:nvGraphicFramePr>
          <p:cNvPr id="7" name="Chart 6">
            <a:extLst>
              <a:ext uri="{FF2B5EF4-FFF2-40B4-BE49-F238E27FC236}">
                <a16:creationId xmlns:a16="http://schemas.microsoft.com/office/drawing/2014/main" id="{6E6C6896-E74A-4D5C-B7A5-E48CA7C55C52}"/>
              </a:ext>
            </a:extLst>
          </p:cNvPr>
          <p:cNvGraphicFramePr/>
          <p:nvPr>
            <p:extLst>
              <p:ext uri="{D42A27DB-BD31-4B8C-83A1-F6EECF244321}">
                <p14:modId xmlns:p14="http://schemas.microsoft.com/office/powerpoint/2010/main" val="2846911927"/>
              </p:ext>
            </p:extLst>
          </p:nvPr>
        </p:nvGraphicFramePr>
        <p:xfrm>
          <a:off x="947738" y="2187526"/>
          <a:ext cx="4310063" cy="36576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D163B327-99FF-481E-B958-D668051A300A}"/>
              </a:ext>
            </a:extLst>
          </p:cNvPr>
          <p:cNvGraphicFramePr/>
          <p:nvPr>
            <p:extLst>
              <p:ext uri="{D42A27DB-BD31-4B8C-83A1-F6EECF244321}">
                <p14:modId xmlns:p14="http://schemas.microsoft.com/office/powerpoint/2010/main" val="1424730764"/>
              </p:ext>
            </p:extLst>
          </p:nvPr>
        </p:nvGraphicFramePr>
        <p:xfrm>
          <a:off x="6324600" y="2142979"/>
          <a:ext cx="4482008" cy="36576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376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64E7-F44E-47BE-9AA1-9A6BA53DE166}"/>
              </a:ext>
            </a:extLst>
          </p:cNvPr>
          <p:cNvSpPr>
            <a:spLocks noGrp="1"/>
          </p:cNvSpPr>
          <p:nvPr>
            <p:ph type="title"/>
          </p:nvPr>
        </p:nvSpPr>
        <p:spPr>
          <a:xfrm>
            <a:off x="462776" y="304800"/>
            <a:ext cx="8605024" cy="615553"/>
          </a:xfrm>
        </p:spPr>
        <p:txBody>
          <a:bodyPr/>
          <a:lstStyle/>
          <a:p>
            <a:r>
              <a:rPr lang="en-US" sz="4000" dirty="0">
                <a:solidFill>
                  <a:schemeClr val="tx1"/>
                </a:solidFill>
              </a:rPr>
              <a:t>For the remainder of </a:t>
            </a:r>
            <a:r>
              <a:rPr lang="en-US" sz="4000" dirty="0" err="1">
                <a:solidFill>
                  <a:schemeClr val="tx1"/>
                </a:solidFill>
              </a:rPr>
              <a:t>PaNOSC</a:t>
            </a:r>
            <a:r>
              <a:rPr lang="en-US" sz="4000" dirty="0">
                <a:solidFill>
                  <a:schemeClr val="tx1"/>
                </a:solidFill>
              </a:rPr>
              <a:t> </a:t>
            </a:r>
            <a:endParaRPr lang="en-GB" sz="4000" dirty="0">
              <a:solidFill>
                <a:schemeClr val="tx1"/>
              </a:solidFill>
            </a:endParaRPr>
          </a:p>
        </p:txBody>
      </p:sp>
      <p:sp>
        <p:nvSpPr>
          <p:cNvPr id="3" name="Text Placeholder 2">
            <a:extLst>
              <a:ext uri="{FF2B5EF4-FFF2-40B4-BE49-F238E27FC236}">
                <a16:creationId xmlns:a16="http://schemas.microsoft.com/office/drawing/2014/main" id="{3A62A55C-AC99-48AC-AA63-687A544F14E8}"/>
              </a:ext>
            </a:extLst>
          </p:cNvPr>
          <p:cNvSpPr>
            <a:spLocks noGrp="1"/>
          </p:cNvSpPr>
          <p:nvPr>
            <p:ph type="body" idx="1"/>
          </p:nvPr>
        </p:nvSpPr>
        <p:spPr>
          <a:xfrm>
            <a:off x="462776" y="1194561"/>
            <a:ext cx="11729224" cy="4985980"/>
          </a:xfrm>
        </p:spPr>
        <p:txBody>
          <a:bodyPr/>
          <a:lstStyle/>
          <a:p>
            <a:pPr marL="342900" indent="-342900">
              <a:buFont typeface="Arial" panose="020B0604020202020204" pitchFamily="34" charset="0"/>
              <a:buChar char="•"/>
            </a:pPr>
            <a:r>
              <a:rPr lang="en-US" sz="3600" dirty="0">
                <a:solidFill>
                  <a:schemeClr val="bg1">
                    <a:lumMod val="50000"/>
                  </a:schemeClr>
                </a:solidFill>
              </a:rPr>
              <a:t>All partners to engage in WP6 activities especially AAI, data transfer, VISA portal, software catalog, compute resource usage, archiving, etc.</a:t>
            </a:r>
          </a:p>
          <a:p>
            <a:pPr marL="342900" indent="-342900">
              <a:buFont typeface="Arial" panose="020B0604020202020204" pitchFamily="34" charset="0"/>
              <a:buChar char="•"/>
            </a:pPr>
            <a:endParaRPr lang="en-US" sz="3600" dirty="0">
              <a:solidFill>
                <a:schemeClr val="bg1">
                  <a:lumMod val="50000"/>
                </a:schemeClr>
              </a:solidFill>
            </a:endParaRPr>
          </a:p>
          <a:p>
            <a:pPr marL="342900" indent="-342900">
              <a:buFont typeface="Arial" panose="020B0604020202020204" pitchFamily="34" charset="0"/>
              <a:buChar char="•"/>
            </a:pPr>
            <a:r>
              <a:rPr lang="en-US" sz="3600" dirty="0">
                <a:solidFill>
                  <a:schemeClr val="bg1">
                    <a:lumMod val="50000"/>
                  </a:schemeClr>
                </a:solidFill>
              </a:rPr>
              <a:t>Need more services declared in EOSC portal including data services using (exclusively?) </a:t>
            </a:r>
            <a:r>
              <a:rPr lang="en-US" sz="3600" dirty="0" err="1">
                <a:solidFill>
                  <a:schemeClr val="bg1">
                    <a:lumMod val="50000"/>
                  </a:schemeClr>
                </a:solidFill>
              </a:rPr>
              <a:t>UmbrellaId</a:t>
            </a:r>
            <a:r>
              <a:rPr lang="en-US" sz="3600" dirty="0">
                <a:solidFill>
                  <a:schemeClr val="bg1">
                    <a:lumMod val="50000"/>
                  </a:schemeClr>
                </a:solidFill>
              </a:rPr>
              <a:t> </a:t>
            </a:r>
          </a:p>
          <a:p>
            <a:pPr marL="342900" indent="-342900">
              <a:buFont typeface="Arial" panose="020B0604020202020204" pitchFamily="34" charset="0"/>
              <a:buChar char="•"/>
            </a:pPr>
            <a:endParaRPr lang="en-US" sz="3600" dirty="0">
              <a:solidFill>
                <a:schemeClr val="bg1">
                  <a:lumMod val="50000"/>
                </a:schemeClr>
              </a:solidFill>
            </a:endParaRPr>
          </a:p>
          <a:p>
            <a:pPr marL="342900" indent="-342900">
              <a:buFont typeface="Arial" panose="020B0604020202020204" pitchFamily="34" charset="0"/>
              <a:buChar char="•"/>
            </a:pPr>
            <a:r>
              <a:rPr lang="en-US" sz="3600" dirty="0">
                <a:solidFill>
                  <a:schemeClr val="bg1">
                    <a:lumMod val="50000"/>
                  </a:schemeClr>
                </a:solidFill>
              </a:rPr>
              <a:t>Involvement in EOSC activities e.g. Task Forces</a:t>
            </a:r>
          </a:p>
        </p:txBody>
      </p:sp>
    </p:spTree>
    <p:extLst>
      <p:ext uri="{BB962C8B-B14F-4D97-AF65-F5344CB8AC3E}">
        <p14:creationId xmlns:p14="http://schemas.microsoft.com/office/powerpoint/2010/main" val="280028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74DE-0292-48A0-93E1-1D66E3198F73}"/>
              </a:ext>
            </a:extLst>
          </p:cNvPr>
          <p:cNvSpPr>
            <a:spLocks noGrp="1"/>
          </p:cNvSpPr>
          <p:nvPr>
            <p:ph type="title"/>
          </p:nvPr>
        </p:nvSpPr>
        <p:spPr>
          <a:xfrm>
            <a:off x="3581400" y="304826"/>
            <a:ext cx="7310043" cy="446276"/>
          </a:xfrm>
        </p:spPr>
        <p:txBody>
          <a:bodyPr/>
          <a:lstStyle/>
          <a:p>
            <a:r>
              <a:rPr lang="en-US" dirty="0"/>
              <a:t>What is the EOSC ?</a:t>
            </a:r>
            <a:endParaRPr lang="en-GB" dirty="0"/>
          </a:p>
        </p:txBody>
      </p:sp>
      <p:pic>
        <p:nvPicPr>
          <p:cNvPr id="5" name="Picture 4">
            <a:extLst>
              <a:ext uri="{FF2B5EF4-FFF2-40B4-BE49-F238E27FC236}">
                <a16:creationId xmlns:a16="http://schemas.microsoft.com/office/drawing/2014/main" id="{57DFF093-FE1E-490A-A582-27CD095BC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066800"/>
            <a:ext cx="6858000" cy="5076825"/>
          </a:xfrm>
          <a:prstGeom prst="rect">
            <a:avLst/>
          </a:prstGeom>
        </p:spPr>
      </p:pic>
    </p:spTree>
    <p:extLst>
      <p:ext uri="{BB962C8B-B14F-4D97-AF65-F5344CB8AC3E}">
        <p14:creationId xmlns:p14="http://schemas.microsoft.com/office/powerpoint/2010/main" val="150427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C:\Users\boderase\AppData\Local\TEMP\PaNOSC_PERT-1.png">
            <a:extLst>
              <a:ext uri="{FF2B5EF4-FFF2-40B4-BE49-F238E27FC236}">
                <a16:creationId xmlns:a16="http://schemas.microsoft.com/office/drawing/2014/main" id="{F9538822-DD81-44BE-8A04-C1155CAF47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70901" y="986132"/>
            <a:ext cx="7835875" cy="5562600"/>
          </a:xfrm>
          <a:prstGeom prst="rect">
            <a:avLst/>
          </a:prstGeom>
          <a:noFill/>
          <a:ln>
            <a:noFill/>
          </a:ln>
        </p:spPr>
      </p:pic>
      <p:sp>
        <p:nvSpPr>
          <p:cNvPr id="6" name="Title 1"/>
          <p:cNvSpPr txBox="1">
            <a:spLocks/>
          </p:cNvSpPr>
          <p:nvPr/>
        </p:nvSpPr>
        <p:spPr>
          <a:xfrm>
            <a:off x="457200" y="217355"/>
            <a:ext cx="11043424" cy="615553"/>
          </a:xfrm>
          <a:prstGeom prst="rect">
            <a:avLst/>
          </a:prstGeom>
        </p:spPr>
        <p:txBody>
          <a:bodyPr wrap="square" lIns="0" tIns="0" rIns="0" bIns="0">
            <a:spAutoFit/>
          </a:bodyPr>
          <a:lstStyle>
            <a:lvl1pPr>
              <a:defRPr sz="2900" b="1" i="0">
                <a:solidFill>
                  <a:srgbClr val="4C4D4F"/>
                </a:solidFill>
                <a:latin typeface="Muli" pitchFamily="2" charset="77"/>
                <a:ea typeface="+mj-ea"/>
                <a:cs typeface="Arial"/>
              </a:defRPr>
            </a:lvl1pPr>
          </a:lstStyle>
          <a:p>
            <a:r>
              <a:rPr lang="en-US" sz="4000" dirty="0">
                <a:solidFill>
                  <a:srgbClr val="A34773"/>
                </a:solidFill>
              </a:rPr>
              <a:t>Data Catalog Services – their role in </a:t>
            </a:r>
            <a:r>
              <a:rPr lang="en-US" sz="4000" dirty="0" err="1">
                <a:solidFill>
                  <a:srgbClr val="A34773"/>
                </a:solidFill>
              </a:rPr>
              <a:t>PaNOSC</a:t>
            </a:r>
            <a:endParaRPr lang="en-US" sz="4000" kern="0" dirty="0">
              <a:solidFill>
                <a:srgbClr val="A34773"/>
              </a:solidFill>
            </a:endParaRPr>
          </a:p>
        </p:txBody>
      </p:sp>
      <p:sp>
        <p:nvSpPr>
          <p:cNvPr id="7" name="Rectangle 6"/>
          <p:cNvSpPr/>
          <p:nvPr/>
        </p:nvSpPr>
        <p:spPr>
          <a:xfrm>
            <a:off x="11010266" y="0"/>
            <a:ext cx="1181734" cy="707886"/>
          </a:xfrm>
          <a:prstGeom prst="rect">
            <a:avLst/>
          </a:prstGeom>
        </p:spPr>
        <p:txBody>
          <a:bodyPr wrap="none">
            <a:spAutoFit/>
          </a:bodyPr>
          <a:lstStyle/>
          <a:p>
            <a:r>
              <a:rPr lang="en-US" sz="4000" b="1" dirty="0">
                <a:solidFill>
                  <a:srgbClr val="8064A2"/>
                </a:solidFill>
              </a:rPr>
              <a:t>WP6</a:t>
            </a:r>
          </a:p>
        </p:txBody>
      </p:sp>
      <p:grpSp>
        <p:nvGrpSpPr>
          <p:cNvPr id="8" name="Group 7"/>
          <p:cNvGrpSpPr/>
          <p:nvPr/>
        </p:nvGrpSpPr>
        <p:grpSpPr>
          <a:xfrm>
            <a:off x="1681163" y="6228257"/>
            <a:ext cx="7691437" cy="345440"/>
            <a:chOff x="1681163" y="6228257"/>
            <a:chExt cx="7691437" cy="345440"/>
          </a:xfrm>
        </p:grpSpPr>
        <p:sp>
          <p:nvSpPr>
            <p:cNvPr id="9"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10"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11"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2" name="object 19"/>
              <p:cNvSpPr/>
              <p:nvPr/>
            </p:nvSpPr>
            <p:spPr>
              <a:xfrm>
                <a:off x="1097493" y="6259376"/>
                <a:ext cx="86594" cy="85239"/>
              </a:xfrm>
              <a:prstGeom prst="rect">
                <a:avLst/>
              </a:prstGeom>
              <a:blipFill>
                <a:blip r:embed="rId3" cstate="print"/>
                <a:stretch>
                  <a:fillRect/>
                </a:stretch>
              </a:blipFill>
            </p:spPr>
            <p:txBody>
              <a:bodyPr wrap="square" lIns="0" tIns="0" rIns="0" bIns="0" rtlCol="0"/>
              <a:lstStyle/>
              <a:p>
                <a:endParaRPr/>
              </a:p>
            </p:txBody>
          </p:sp>
          <p:sp>
            <p:nvSpPr>
              <p:cNvPr id="13"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4" name="object 21"/>
              <p:cNvSpPr/>
              <p:nvPr/>
            </p:nvSpPr>
            <p:spPr>
              <a:xfrm>
                <a:off x="1290485" y="6259376"/>
                <a:ext cx="86715" cy="85239"/>
              </a:xfrm>
              <a:prstGeom prst="rect">
                <a:avLst/>
              </a:prstGeom>
              <a:blipFill>
                <a:blip r:embed="rId4" cstate="print"/>
                <a:stretch>
                  <a:fillRect/>
                </a:stretch>
              </a:blipFill>
            </p:spPr>
            <p:txBody>
              <a:bodyPr wrap="square" lIns="0" tIns="0" rIns="0" bIns="0" rtlCol="0"/>
              <a:lstStyle/>
              <a:p>
                <a:endParaRPr/>
              </a:p>
            </p:txBody>
          </p:sp>
          <p:sp>
            <p:nvSpPr>
              <p:cNvPr id="15"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6" name="object 23"/>
              <p:cNvSpPr/>
              <p:nvPr/>
            </p:nvSpPr>
            <p:spPr>
              <a:xfrm>
                <a:off x="1290485" y="6453160"/>
                <a:ext cx="86601" cy="85237"/>
              </a:xfrm>
              <a:prstGeom prst="rect">
                <a:avLst/>
              </a:prstGeom>
              <a:blipFill>
                <a:blip r:embed="rId5" cstate="print"/>
                <a:stretch>
                  <a:fillRect/>
                </a:stretch>
              </a:blipFill>
            </p:spPr>
            <p:txBody>
              <a:bodyPr wrap="square" lIns="0" tIns="0" rIns="0" bIns="0" rtlCol="0"/>
              <a:lstStyle/>
              <a:p>
                <a:endParaRPr/>
              </a:p>
            </p:txBody>
          </p:sp>
          <p:sp>
            <p:nvSpPr>
              <p:cNvPr id="17"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8" name="object 25"/>
              <p:cNvSpPr/>
              <p:nvPr/>
            </p:nvSpPr>
            <p:spPr>
              <a:xfrm>
                <a:off x="1097382" y="6453161"/>
                <a:ext cx="86705" cy="85236"/>
              </a:xfrm>
              <a:prstGeom prst="rect">
                <a:avLst/>
              </a:prstGeom>
              <a:blipFill>
                <a:blip r:embed="rId6" cstate="print"/>
                <a:stretch>
                  <a:fillRect/>
                </a:stretch>
              </a:blipFill>
            </p:spPr>
            <p:txBody>
              <a:bodyPr wrap="square" lIns="0" tIns="0" rIns="0" bIns="0" rtlCol="0"/>
              <a:lstStyle/>
              <a:p>
                <a:endParaRPr/>
              </a:p>
            </p:txBody>
          </p:sp>
          <p:sp>
            <p:nvSpPr>
              <p:cNvPr id="19"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sp>
        <p:nvSpPr>
          <p:cNvPr id="21" name="Oval 20">
            <a:extLst>
              <a:ext uri="{FF2B5EF4-FFF2-40B4-BE49-F238E27FC236}">
                <a16:creationId xmlns:a16="http://schemas.microsoft.com/office/drawing/2014/main" id="{426291AD-523D-4A78-A87F-6A627D29EDAF}"/>
              </a:ext>
            </a:extLst>
          </p:cNvPr>
          <p:cNvSpPr/>
          <p:nvPr/>
        </p:nvSpPr>
        <p:spPr>
          <a:xfrm>
            <a:off x="6363047" y="4012809"/>
            <a:ext cx="2851901" cy="1692462"/>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Tree>
    <p:extLst>
      <p:ext uri="{BB962C8B-B14F-4D97-AF65-F5344CB8AC3E}">
        <p14:creationId xmlns:p14="http://schemas.microsoft.com/office/powerpoint/2010/main" val="419160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17355"/>
            <a:ext cx="11043424" cy="1231106"/>
          </a:xfrm>
          <a:prstGeom prst="rect">
            <a:avLst/>
          </a:prstGeom>
        </p:spPr>
        <p:txBody>
          <a:bodyPr wrap="square" lIns="0" tIns="0" rIns="0" bIns="0">
            <a:spAutoFit/>
          </a:bodyPr>
          <a:lstStyle>
            <a:lvl1pPr>
              <a:defRPr sz="2900" b="1" i="0">
                <a:solidFill>
                  <a:srgbClr val="4C4D4F"/>
                </a:solidFill>
                <a:latin typeface="Muli" pitchFamily="2" charset="77"/>
                <a:ea typeface="+mj-ea"/>
                <a:cs typeface="Arial"/>
              </a:defRPr>
            </a:lvl1pPr>
          </a:lstStyle>
          <a:p>
            <a:r>
              <a:rPr lang="en-US" sz="4000" dirty="0">
                <a:solidFill>
                  <a:srgbClr val="A34773"/>
                </a:solidFill>
              </a:rPr>
              <a:t>EOSC Integration – 4</a:t>
            </a:r>
            <a:r>
              <a:rPr lang="en-US" sz="4000" baseline="30000" dirty="0">
                <a:solidFill>
                  <a:srgbClr val="A34773"/>
                </a:solidFill>
              </a:rPr>
              <a:t>th</a:t>
            </a:r>
            <a:r>
              <a:rPr lang="en-US" sz="4000" dirty="0">
                <a:solidFill>
                  <a:srgbClr val="A34773"/>
                </a:solidFill>
              </a:rPr>
              <a:t> largest WP of </a:t>
            </a:r>
            <a:r>
              <a:rPr lang="en-US" sz="4000" dirty="0" err="1">
                <a:solidFill>
                  <a:srgbClr val="A34773"/>
                </a:solidFill>
              </a:rPr>
              <a:t>PaNOSC</a:t>
            </a:r>
            <a:endParaRPr lang="en-US" sz="4000" kern="0" dirty="0">
              <a:solidFill>
                <a:srgbClr val="A34773"/>
              </a:solidFill>
            </a:endParaRPr>
          </a:p>
        </p:txBody>
      </p:sp>
      <p:sp>
        <p:nvSpPr>
          <p:cNvPr id="7" name="Rectangle 6"/>
          <p:cNvSpPr/>
          <p:nvPr/>
        </p:nvSpPr>
        <p:spPr>
          <a:xfrm>
            <a:off x="11010266" y="0"/>
            <a:ext cx="1181734" cy="707886"/>
          </a:xfrm>
          <a:prstGeom prst="rect">
            <a:avLst/>
          </a:prstGeom>
        </p:spPr>
        <p:txBody>
          <a:bodyPr wrap="none">
            <a:spAutoFit/>
          </a:bodyPr>
          <a:lstStyle/>
          <a:p>
            <a:r>
              <a:rPr lang="en-US" sz="4000" b="1" dirty="0">
                <a:solidFill>
                  <a:srgbClr val="8064A2"/>
                </a:solidFill>
              </a:rPr>
              <a:t>WP6</a:t>
            </a:r>
          </a:p>
        </p:txBody>
      </p:sp>
      <p:grpSp>
        <p:nvGrpSpPr>
          <p:cNvPr id="8" name="Group 7"/>
          <p:cNvGrpSpPr/>
          <p:nvPr/>
        </p:nvGrpSpPr>
        <p:grpSpPr>
          <a:xfrm>
            <a:off x="1681163" y="6228257"/>
            <a:ext cx="7691437" cy="345440"/>
            <a:chOff x="1681163" y="6228257"/>
            <a:chExt cx="7691437" cy="345440"/>
          </a:xfrm>
        </p:grpSpPr>
        <p:sp>
          <p:nvSpPr>
            <p:cNvPr id="9"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10"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11"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2" name="object 19"/>
              <p:cNvSpPr/>
              <p:nvPr/>
            </p:nvSpPr>
            <p:spPr>
              <a:xfrm>
                <a:off x="1097493" y="6259376"/>
                <a:ext cx="86594" cy="85239"/>
              </a:xfrm>
              <a:prstGeom prst="rect">
                <a:avLst/>
              </a:prstGeom>
              <a:blipFill>
                <a:blip r:embed="rId2" cstate="print"/>
                <a:stretch>
                  <a:fillRect/>
                </a:stretch>
              </a:blipFill>
            </p:spPr>
            <p:txBody>
              <a:bodyPr wrap="square" lIns="0" tIns="0" rIns="0" bIns="0" rtlCol="0"/>
              <a:lstStyle/>
              <a:p>
                <a:endParaRPr/>
              </a:p>
            </p:txBody>
          </p:sp>
          <p:sp>
            <p:nvSpPr>
              <p:cNvPr id="13"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4" name="object 21"/>
              <p:cNvSpPr/>
              <p:nvPr/>
            </p:nvSpPr>
            <p:spPr>
              <a:xfrm>
                <a:off x="1290485" y="6259376"/>
                <a:ext cx="86715" cy="85239"/>
              </a:xfrm>
              <a:prstGeom prst="rect">
                <a:avLst/>
              </a:prstGeom>
              <a:blipFill>
                <a:blip r:embed="rId3" cstate="print"/>
                <a:stretch>
                  <a:fillRect/>
                </a:stretch>
              </a:blipFill>
            </p:spPr>
            <p:txBody>
              <a:bodyPr wrap="square" lIns="0" tIns="0" rIns="0" bIns="0" rtlCol="0"/>
              <a:lstStyle/>
              <a:p>
                <a:endParaRPr/>
              </a:p>
            </p:txBody>
          </p:sp>
          <p:sp>
            <p:nvSpPr>
              <p:cNvPr id="15"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6" name="object 23"/>
              <p:cNvSpPr/>
              <p:nvPr/>
            </p:nvSpPr>
            <p:spPr>
              <a:xfrm>
                <a:off x="1290485" y="6453160"/>
                <a:ext cx="86601" cy="85237"/>
              </a:xfrm>
              <a:prstGeom prst="rect">
                <a:avLst/>
              </a:prstGeom>
              <a:blipFill>
                <a:blip r:embed="rId4" cstate="print"/>
                <a:stretch>
                  <a:fillRect/>
                </a:stretch>
              </a:blipFill>
            </p:spPr>
            <p:txBody>
              <a:bodyPr wrap="square" lIns="0" tIns="0" rIns="0" bIns="0" rtlCol="0"/>
              <a:lstStyle/>
              <a:p>
                <a:endParaRPr/>
              </a:p>
            </p:txBody>
          </p:sp>
          <p:sp>
            <p:nvSpPr>
              <p:cNvPr id="17"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8" name="object 25"/>
              <p:cNvSpPr/>
              <p:nvPr/>
            </p:nvSpPr>
            <p:spPr>
              <a:xfrm>
                <a:off x="1097382" y="6453161"/>
                <a:ext cx="86705" cy="85236"/>
              </a:xfrm>
              <a:prstGeom prst="rect">
                <a:avLst/>
              </a:prstGeom>
              <a:blipFill>
                <a:blip r:embed="rId5" cstate="print"/>
                <a:stretch>
                  <a:fillRect/>
                </a:stretch>
              </a:blipFill>
            </p:spPr>
            <p:txBody>
              <a:bodyPr wrap="square" lIns="0" tIns="0" rIns="0" bIns="0" rtlCol="0"/>
              <a:lstStyle/>
              <a:p>
                <a:endParaRPr/>
              </a:p>
            </p:txBody>
          </p:sp>
          <p:sp>
            <p:nvSpPr>
              <p:cNvPr id="19"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pic>
        <p:nvPicPr>
          <p:cNvPr id="21" name="image34.png">
            <a:extLst>
              <a:ext uri="{FF2B5EF4-FFF2-40B4-BE49-F238E27FC236}">
                <a16:creationId xmlns:a16="http://schemas.microsoft.com/office/drawing/2014/main" id="{1585A511-1F4C-4D8E-AD86-A2A281F437E0}"/>
              </a:ext>
            </a:extLst>
          </p:cNvPr>
          <p:cNvPicPr/>
          <p:nvPr/>
        </p:nvPicPr>
        <p:blipFill>
          <a:blip r:embed="rId6"/>
          <a:srcRect/>
          <a:stretch>
            <a:fillRect/>
          </a:stretch>
        </p:blipFill>
        <p:spPr>
          <a:xfrm>
            <a:off x="2510790" y="1143000"/>
            <a:ext cx="7170420" cy="5002345"/>
          </a:xfrm>
          <a:prstGeom prst="rect">
            <a:avLst/>
          </a:prstGeom>
          <a:ln/>
        </p:spPr>
      </p:pic>
      <p:sp>
        <p:nvSpPr>
          <p:cNvPr id="20" name="Oval 19">
            <a:extLst>
              <a:ext uri="{FF2B5EF4-FFF2-40B4-BE49-F238E27FC236}">
                <a16:creationId xmlns:a16="http://schemas.microsoft.com/office/drawing/2014/main" id="{47CFE989-AB28-45F1-9034-4C21F3BE2575}"/>
              </a:ext>
            </a:extLst>
          </p:cNvPr>
          <p:cNvSpPr/>
          <p:nvPr/>
        </p:nvSpPr>
        <p:spPr>
          <a:xfrm>
            <a:off x="3505200" y="2895600"/>
            <a:ext cx="3124200" cy="1829470"/>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Tree>
    <p:extLst>
      <p:ext uri="{BB962C8B-B14F-4D97-AF65-F5344CB8AC3E}">
        <p14:creationId xmlns:p14="http://schemas.microsoft.com/office/powerpoint/2010/main" val="123509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17355"/>
            <a:ext cx="11043424" cy="615553"/>
          </a:xfrm>
          <a:prstGeom prst="rect">
            <a:avLst/>
          </a:prstGeom>
        </p:spPr>
        <p:txBody>
          <a:bodyPr wrap="square" lIns="0" tIns="0" rIns="0" bIns="0">
            <a:spAutoFit/>
          </a:bodyPr>
          <a:lstStyle>
            <a:lvl1pPr>
              <a:defRPr sz="2900" b="1" i="0">
                <a:solidFill>
                  <a:srgbClr val="4C4D4F"/>
                </a:solidFill>
                <a:latin typeface="Muli" pitchFamily="2" charset="77"/>
                <a:ea typeface="+mj-ea"/>
                <a:cs typeface="Arial"/>
              </a:defRPr>
            </a:lvl1pPr>
          </a:lstStyle>
          <a:p>
            <a:r>
              <a:rPr lang="en-US" sz="4000" dirty="0">
                <a:solidFill>
                  <a:srgbClr val="A34773"/>
                </a:solidFill>
              </a:rPr>
              <a:t>Sustainability  – Effort per partner</a:t>
            </a:r>
            <a:endParaRPr lang="en-US" sz="4000" kern="0" dirty="0">
              <a:solidFill>
                <a:srgbClr val="A34773"/>
              </a:solidFill>
            </a:endParaRPr>
          </a:p>
        </p:txBody>
      </p:sp>
      <p:sp>
        <p:nvSpPr>
          <p:cNvPr id="7" name="Rectangle 6"/>
          <p:cNvSpPr/>
          <p:nvPr/>
        </p:nvSpPr>
        <p:spPr>
          <a:xfrm>
            <a:off x="11010266" y="0"/>
            <a:ext cx="1181734" cy="707886"/>
          </a:xfrm>
          <a:prstGeom prst="rect">
            <a:avLst/>
          </a:prstGeom>
        </p:spPr>
        <p:txBody>
          <a:bodyPr wrap="none">
            <a:spAutoFit/>
          </a:bodyPr>
          <a:lstStyle/>
          <a:p>
            <a:r>
              <a:rPr lang="en-US" sz="4000" b="1" dirty="0">
                <a:solidFill>
                  <a:srgbClr val="8064A2"/>
                </a:solidFill>
              </a:rPr>
              <a:t>WP6</a:t>
            </a:r>
          </a:p>
        </p:txBody>
      </p:sp>
      <p:grpSp>
        <p:nvGrpSpPr>
          <p:cNvPr id="8" name="Group 7"/>
          <p:cNvGrpSpPr/>
          <p:nvPr/>
        </p:nvGrpSpPr>
        <p:grpSpPr>
          <a:xfrm>
            <a:off x="1681163" y="6228257"/>
            <a:ext cx="7691437" cy="345440"/>
            <a:chOff x="1681163" y="6228257"/>
            <a:chExt cx="7691437" cy="345440"/>
          </a:xfrm>
        </p:grpSpPr>
        <p:sp>
          <p:nvSpPr>
            <p:cNvPr id="9"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10"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11"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2" name="object 19"/>
              <p:cNvSpPr/>
              <p:nvPr/>
            </p:nvSpPr>
            <p:spPr>
              <a:xfrm>
                <a:off x="1097493" y="6259376"/>
                <a:ext cx="86594" cy="85239"/>
              </a:xfrm>
              <a:prstGeom prst="rect">
                <a:avLst/>
              </a:prstGeom>
              <a:blipFill>
                <a:blip r:embed="rId2" cstate="print"/>
                <a:stretch>
                  <a:fillRect/>
                </a:stretch>
              </a:blipFill>
            </p:spPr>
            <p:txBody>
              <a:bodyPr wrap="square" lIns="0" tIns="0" rIns="0" bIns="0" rtlCol="0"/>
              <a:lstStyle/>
              <a:p>
                <a:endParaRPr/>
              </a:p>
            </p:txBody>
          </p:sp>
          <p:sp>
            <p:nvSpPr>
              <p:cNvPr id="13"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4" name="object 21"/>
              <p:cNvSpPr/>
              <p:nvPr/>
            </p:nvSpPr>
            <p:spPr>
              <a:xfrm>
                <a:off x="1290485" y="6259376"/>
                <a:ext cx="86715" cy="85239"/>
              </a:xfrm>
              <a:prstGeom prst="rect">
                <a:avLst/>
              </a:prstGeom>
              <a:blipFill>
                <a:blip r:embed="rId3" cstate="print"/>
                <a:stretch>
                  <a:fillRect/>
                </a:stretch>
              </a:blipFill>
            </p:spPr>
            <p:txBody>
              <a:bodyPr wrap="square" lIns="0" tIns="0" rIns="0" bIns="0" rtlCol="0"/>
              <a:lstStyle/>
              <a:p>
                <a:endParaRPr/>
              </a:p>
            </p:txBody>
          </p:sp>
          <p:sp>
            <p:nvSpPr>
              <p:cNvPr id="15"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6" name="object 23"/>
              <p:cNvSpPr/>
              <p:nvPr/>
            </p:nvSpPr>
            <p:spPr>
              <a:xfrm>
                <a:off x="1290485" y="6453160"/>
                <a:ext cx="86601" cy="85237"/>
              </a:xfrm>
              <a:prstGeom prst="rect">
                <a:avLst/>
              </a:prstGeom>
              <a:blipFill>
                <a:blip r:embed="rId4" cstate="print"/>
                <a:stretch>
                  <a:fillRect/>
                </a:stretch>
              </a:blipFill>
            </p:spPr>
            <p:txBody>
              <a:bodyPr wrap="square" lIns="0" tIns="0" rIns="0" bIns="0" rtlCol="0"/>
              <a:lstStyle/>
              <a:p>
                <a:endParaRPr/>
              </a:p>
            </p:txBody>
          </p:sp>
          <p:sp>
            <p:nvSpPr>
              <p:cNvPr id="17"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8" name="object 25"/>
              <p:cNvSpPr/>
              <p:nvPr/>
            </p:nvSpPr>
            <p:spPr>
              <a:xfrm>
                <a:off x="1097382" y="6453161"/>
                <a:ext cx="86705" cy="85236"/>
              </a:xfrm>
              <a:prstGeom prst="rect">
                <a:avLst/>
              </a:prstGeom>
              <a:blipFill>
                <a:blip r:embed="rId5" cstate="print"/>
                <a:stretch>
                  <a:fillRect/>
                </a:stretch>
              </a:blipFill>
            </p:spPr>
            <p:txBody>
              <a:bodyPr wrap="square" lIns="0" tIns="0" rIns="0" bIns="0" rtlCol="0"/>
              <a:lstStyle/>
              <a:p>
                <a:endParaRPr/>
              </a:p>
            </p:txBody>
          </p:sp>
          <p:sp>
            <p:nvSpPr>
              <p:cNvPr id="19"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sp>
        <p:nvSpPr>
          <p:cNvPr id="2" name="Rectangle 1">
            <a:extLst>
              <a:ext uri="{FF2B5EF4-FFF2-40B4-BE49-F238E27FC236}">
                <a16:creationId xmlns:a16="http://schemas.microsoft.com/office/drawing/2014/main" id="{75D021EB-0542-454C-972E-353CDA59A6EF}"/>
              </a:ext>
            </a:extLst>
          </p:cNvPr>
          <p:cNvSpPr/>
          <p:nvPr/>
        </p:nvSpPr>
        <p:spPr>
          <a:xfrm>
            <a:off x="457199" y="1199529"/>
            <a:ext cx="11043424" cy="5078313"/>
          </a:xfrm>
          <a:prstGeom prst="rect">
            <a:avLst/>
          </a:prstGeom>
        </p:spPr>
        <p:txBody>
          <a:bodyPr wrap="square">
            <a:spAutoFit/>
          </a:bodyPr>
          <a:lstStyle/>
          <a:p>
            <a:r>
              <a:rPr lang="en-GB" sz="3600" dirty="0">
                <a:solidFill>
                  <a:srgbClr val="FF0000"/>
                </a:solidFill>
                <a:latin typeface="Muli"/>
              </a:rPr>
              <a:t>1 – EGI.EU				</a:t>
            </a:r>
            <a:r>
              <a:rPr lang="en-GB" sz="3600" b="1" dirty="0">
                <a:solidFill>
                  <a:srgbClr val="FF0000"/>
                </a:solidFill>
                <a:latin typeface="Muli"/>
              </a:rPr>
              <a:t>83.00</a:t>
            </a:r>
          </a:p>
          <a:p>
            <a:r>
              <a:rPr lang="en-GB" sz="3600" dirty="0">
                <a:solidFill>
                  <a:srgbClr val="FF0000"/>
                </a:solidFill>
                <a:latin typeface="Muli"/>
              </a:rPr>
              <a:t>2 – ILL 		(absent)		</a:t>
            </a:r>
            <a:r>
              <a:rPr lang="en-GB" sz="3600" b="1" dirty="0">
                <a:solidFill>
                  <a:srgbClr val="FF0000"/>
                </a:solidFill>
                <a:latin typeface="Muli"/>
              </a:rPr>
              <a:t>38.00 </a:t>
            </a:r>
            <a:r>
              <a:rPr lang="en-GB" sz="3600" strike="sngStrike" dirty="0">
                <a:solidFill>
                  <a:srgbClr val="FF0000"/>
                </a:solidFill>
                <a:latin typeface="Muli"/>
              </a:rPr>
              <a:t>(WP leader)</a:t>
            </a:r>
            <a:r>
              <a:rPr lang="en-GB" sz="3600" dirty="0">
                <a:solidFill>
                  <a:srgbClr val="FF0000"/>
                </a:solidFill>
                <a:latin typeface="Muli"/>
              </a:rPr>
              <a:t> </a:t>
            </a:r>
          </a:p>
          <a:p>
            <a:r>
              <a:rPr lang="en-GB" sz="3600" dirty="0">
                <a:solidFill>
                  <a:srgbClr val="FF0000"/>
                </a:solidFill>
                <a:latin typeface="Muli"/>
              </a:rPr>
              <a:t>3 – ESRF 				</a:t>
            </a:r>
            <a:r>
              <a:rPr lang="en-GB" sz="3600" b="1" strike="sngStrike" dirty="0">
                <a:solidFill>
                  <a:srgbClr val="FF0000"/>
                </a:solidFill>
                <a:latin typeface="Muli"/>
              </a:rPr>
              <a:t>21.00</a:t>
            </a:r>
            <a:r>
              <a:rPr lang="en-GB" sz="3600" b="1" dirty="0">
                <a:solidFill>
                  <a:srgbClr val="FF0000"/>
                </a:solidFill>
                <a:latin typeface="Muli"/>
              </a:rPr>
              <a:t> 54.00 </a:t>
            </a:r>
            <a:r>
              <a:rPr lang="en-GB" sz="3600" dirty="0">
                <a:solidFill>
                  <a:srgbClr val="FF0000"/>
                </a:solidFill>
                <a:latin typeface="Muli"/>
              </a:rPr>
              <a:t>(WP leader) </a:t>
            </a:r>
            <a:endParaRPr lang="en-GB" sz="3600" b="1" dirty="0">
              <a:solidFill>
                <a:srgbClr val="FF0000"/>
              </a:solidFill>
              <a:latin typeface="Muli"/>
            </a:endParaRPr>
          </a:p>
          <a:p>
            <a:r>
              <a:rPr lang="en-GB" sz="3600" dirty="0">
                <a:solidFill>
                  <a:srgbClr val="FF0000"/>
                </a:solidFill>
                <a:latin typeface="Muli"/>
              </a:rPr>
              <a:t>4 – ESS					</a:t>
            </a:r>
            <a:r>
              <a:rPr lang="en-GB" sz="3600" b="1" dirty="0">
                <a:solidFill>
                  <a:srgbClr val="FF0000"/>
                </a:solidFill>
                <a:latin typeface="Muli"/>
              </a:rPr>
              <a:t>13.00 </a:t>
            </a:r>
          </a:p>
          <a:p>
            <a:r>
              <a:rPr lang="en-GB" sz="3600" dirty="0">
                <a:solidFill>
                  <a:srgbClr val="FF0000"/>
                </a:solidFill>
                <a:latin typeface="Muli"/>
              </a:rPr>
              <a:t>5 – </a:t>
            </a:r>
            <a:r>
              <a:rPr lang="en-GB" sz="3600" dirty="0" err="1">
                <a:solidFill>
                  <a:srgbClr val="FF0000"/>
                </a:solidFill>
                <a:latin typeface="Muli"/>
              </a:rPr>
              <a:t>EuXFEL</a:t>
            </a:r>
            <a:r>
              <a:rPr lang="en-GB" sz="3600" dirty="0">
                <a:solidFill>
                  <a:srgbClr val="FF0000"/>
                </a:solidFill>
                <a:latin typeface="Muli"/>
              </a:rPr>
              <a:t> 	 (absent) 	</a:t>
            </a:r>
            <a:r>
              <a:rPr lang="en-GB" sz="3600" b="1" dirty="0">
                <a:solidFill>
                  <a:srgbClr val="FF0000"/>
                </a:solidFill>
                <a:latin typeface="Muli"/>
              </a:rPr>
              <a:t>13.00</a:t>
            </a:r>
            <a:endParaRPr lang="en-GB" sz="3600" dirty="0">
              <a:solidFill>
                <a:srgbClr val="FF0000"/>
              </a:solidFill>
              <a:latin typeface="Muli"/>
            </a:endParaRPr>
          </a:p>
          <a:p>
            <a:r>
              <a:rPr lang="en-GB" sz="3600" dirty="0">
                <a:solidFill>
                  <a:srgbClr val="FF0000"/>
                </a:solidFill>
                <a:latin typeface="Muli"/>
              </a:rPr>
              <a:t>6 – CERIC-ERIC			</a:t>
            </a:r>
            <a:r>
              <a:rPr lang="en-GB" sz="3600" b="1" dirty="0">
                <a:solidFill>
                  <a:srgbClr val="FF0000"/>
                </a:solidFill>
                <a:latin typeface="Muli"/>
              </a:rPr>
              <a:t>13.00</a:t>
            </a:r>
            <a:endParaRPr lang="en-GB" sz="3600" dirty="0">
              <a:solidFill>
                <a:srgbClr val="FF0000"/>
              </a:solidFill>
              <a:latin typeface="Muli"/>
            </a:endParaRPr>
          </a:p>
          <a:p>
            <a:r>
              <a:rPr lang="en-GB" sz="3600" dirty="0">
                <a:solidFill>
                  <a:srgbClr val="FF0000"/>
                </a:solidFill>
                <a:latin typeface="Muli"/>
              </a:rPr>
              <a:t>7 – ELI-DC  				</a:t>
            </a:r>
            <a:r>
              <a:rPr lang="en-GB" sz="3600" b="1" dirty="0">
                <a:solidFill>
                  <a:srgbClr val="FF0000"/>
                </a:solidFill>
                <a:latin typeface="Muli"/>
              </a:rPr>
              <a:t>12.00</a:t>
            </a:r>
          </a:p>
          <a:p>
            <a:endParaRPr lang="en-GB" sz="3600" dirty="0">
              <a:solidFill>
                <a:srgbClr val="FF0000"/>
              </a:solidFill>
              <a:latin typeface="Muli"/>
            </a:endParaRPr>
          </a:p>
          <a:p>
            <a:r>
              <a:rPr lang="en-GB" sz="3600" b="1" dirty="0">
                <a:solidFill>
                  <a:srgbClr val="000000"/>
                </a:solidFill>
                <a:latin typeface="Muli"/>
              </a:rPr>
              <a:t>Total </a:t>
            </a:r>
            <a:r>
              <a:rPr lang="en-GB" sz="3600" b="1" dirty="0">
                <a:solidFill>
                  <a:srgbClr val="FF0000"/>
                </a:solidFill>
                <a:latin typeface="Muli"/>
              </a:rPr>
              <a:t>193.00 (~ 16 years)</a:t>
            </a:r>
            <a:endParaRPr lang="en-GB" sz="3600" b="1" dirty="0">
              <a:latin typeface="Muli"/>
            </a:endParaRPr>
          </a:p>
        </p:txBody>
      </p:sp>
    </p:spTree>
    <p:extLst>
      <p:ext uri="{BB962C8B-B14F-4D97-AF65-F5344CB8AC3E}">
        <p14:creationId xmlns:p14="http://schemas.microsoft.com/office/powerpoint/2010/main" val="176921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BB50-814A-4E96-BFE6-3F0FA2C02790}"/>
              </a:ext>
            </a:extLst>
          </p:cNvPr>
          <p:cNvSpPr>
            <a:spLocks noGrp="1"/>
          </p:cNvSpPr>
          <p:nvPr>
            <p:ph type="title"/>
          </p:nvPr>
        </p:nvSpPr>
        <p:spPr>
          <a:xfrm>
            <a:off x="462776" y="269655"/>
            <a:ext cx="7310043" cy="446276"/>
          </a:xfrm>
        </p:spPr>
        <p:txBody>
          <a:bodyPr/>
          <a:lstStyle/>
          <a:p>
            <a:r>
              <a:rPr lang="en-US" dirty="0">
                <a:solidFill>
                  <a:srgbClr val="A34773"/>
                </a:solidFill>
              </a:rPr>
              <a:t>WP6 Objectives from Proposal</a:t>
            </a:r>
            <a:endParaRPr lang="en-GB" dirty="0">
              <a:solidFill>
                <a:srgbClr val="A34773"/>
              </a:solidFill>
            </a:endParaRPr>
          </a:p>
        </p:txBody>
      </p:sp>
      <p:sp>
        <p:nvSpPr>
          <p:cNvPr id="3" name="Text Placeholder 2">
            <a:extLst>
              <a:ext uri="{FF2B5EF4-FFF2-40B4-BE49-F238E27FC236}">
                <a16:creationId xmlns:a16="http://schemas.microsoft.com/office/drawing/2014/main" id="{5D13E431-861E-49A5-9FB3-0BE0E611D8F0}"/>
              </a:ext>
            </a:extLst>
          </p:cNvPr>
          <p:cNvSpPr>
            <a:spLocks noGrp="1"/>
          </p:cNvSpPr>
          <p:nvPr>
            <p:ph type="body" idx="1"/>
          </p:nvPr>
        </p:nvSpPr>
        <p:spPr>
          <a:xfrm>
            <a:off x="462776" y="1194561"/>
            <a:ext cx="11653024" cy="4801314"/>
          </a:xfrm>
        </p:spPr>
        <p:txBody>
          <a:bodyPr/>
          <a:lstStyle/>
          <a:p>
            <a:r>
              <a:rPr lang="en-GB" dirty="0"/>
              <a:t>This work aims to integrate the </a:t>
            </a:r>
            <a:r>
              <a:rPr lang="en-GB" dirty="0" err="1"/>
              <a:t>PaNOSC</a:t>
            </a:r>
            <a:r>
              <a:rPr lang="en-GB" dirty="0"/>
              <a:t> cluster with EOSC through a strong collaboration the EOSC-Hub project and more generally with the e-Infrastructures and other Research Infrastructures jointly contributing to the realization of the EOSC Hub. </a:t>
            </a:r>
          </a:p>
          <a:p>
            <a:endParaRPr lang="en-GB" dirty="0"/>
          </a:p>
          <a:p>
            <a:r>
              <a:rPr lang="en-GB" dirty="0"/>
              <a:t>Effort will be on three levels:</a:t>
            </a:r>
          </a:p>
          <a:p>
            <a:endParaRPr lang="en-US" b="0" dirty="0"/>
          </a:p>
          <a:p>
            <a:pPr lvl="0"/>
            <a:r>
              <a:rPr lang="en-US" b="0" dirty="0"/>
              <a:t>	</a:t>
            </a:r>
            <a:r>
              <a:rPr lang="en-GB" dirty="0"/>
              <a:t> Strategic: </a:t>
            </a:r>
            <a:r>
              <a:rPr lang="en-GB" b="0" dirty="0"/>
              <a:t>by engaging with other EOSC stakeholders in order to contribute to the definition of the EOSC implementation roadmap.</a:t>
            </a:r>
          </a:p>
          <a:p>
            <a:pPr lvl="0"/>
            <a:r>
              <a:rPr lang="en-US" dirty="0"/>
              <a:t>	</a:t>
            </a:r>
            <a:r>
              <a:rPr lang="en-GB" dirty="0"/>
              <a:t>Executive: </a:t>
            </a:r>
            <a:r>
              <a:rPr lang="en-GB" b="0" dirty="0"/>
              <a:t>by contributing </a:t>
            </a:r>
            <a:r>
              <a:rPr lang="en-GB" b="0" dirty="0" err="1"/>
              <a:t>PaNOSC</a:t>
            </a:r>
            <a:r>
              <a:rPr lang="en-GB" b="0" dirty="0"/>
              <a:t> data, resources and services to the EOSC service catalogue.</a:t>
            </a:r>
          </a:p>
          <a:p>
            <a:pPr lvl="0"/>
            <a:r>
              <a:rPr lang="en-US" dirty="0"/>
              <a:t>	</a:t>
            </a:r>
            <a:r>
              <a:rPr lang="en-GB" dirty="0"/>
              <a:t>Technical: </a:t>
            </a:r>
            <a:r>
              <a:rPr lang="en-GB" b="0" dirty="0"/>
              <a:t>by making use of relevant EOSC services (e.g. AAI, marketplace, Cloud Compute, Data Archiving and Data Management services) </a:t>
            </a:r>
          </a:p>
        </p:txBody>
      </p:sp>
    </p:spTree>
    <p:extLst>
      <p:ext uri="{BB962C8B-B14F-4D97-AF65-F5344CB8AC3E}">
        <p14:creationId xmlns:p14="http://schemas.microsoft.com/office/powerpoint/2010/main" val="191152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BB50-814A-4E96-BFE6-3F0FA2C02790}"/>
              </a:ext>
            </a:extLst>
          </p:cNvPr>
          <p:cNvSpPr>
            <a:spLocks noGrp="1"/>
          </p:cNvSpPr>
          <p:nvPr>
            <p:ph type="title"/>
          </p:nvPr>
        </p:nvSpPr>
        <p:spPr>
          <a:xfrm>
            <a:off x="462776" y="269655"/>
            <a:ext cx="7310043" cy="446276"/>
          </a:xfrm>
        </p:spPr>
        <p:txBody>
          <a:bodyPr/>
          <a:lstStyle/>
          <a:p>
            <a:r>
              <a:rPr lang="en-US" dirty="0">
                <a:solidFill>
                  <a:srgbClr val="A34773"/>
                </a:solidFill>
              </a:rPr>
              <a:t>WP6 Tasks from Proposal</a:t>
            </a:r>
            <a:endParaRPr lang="en-GB" dirty="0">
              <a:solidFill>
                <a:srgbClr val="A34773"/>
              </a:solidFill>
            </a:endParaRPr>
          </a:p>
        </p:txBody>
      </p:sp>
      <p:sp>
        <p:nvSpPr>
          <p:cNvPr id="3" name="Text Placeholder 2">
            <a:extLst>
              <a:ext uri="{FF2B5EF4-FFF2-40B4-BE49-F238E27FC236}">
                <a16:creationId xmlns:a16="http://schemas.microsoft.com/office/drawing/2014/main" id="{5D13E431-861E-49A5-9FB3-0BE0E611D8F0}"/>
              </a:ext>
            </a:extLst>
          </p:cNvPr>
          <p:cNvSpPr>
            <a:spLocks noGrp="1"/>
          </p:cNvSpPr>
          <p:nvPr>
            <p:ph type="body" idx="1"/>
          </p:nvPr>
        </p:nvSpPr>
        <p:spPr>
          <a:xfrm>
            <a:off x="462776" y="1048367"/>
            <a:ext cx="11653024" cy="5539978"/>
          </a:xfrm>
        </p:spPr>
        <p:txBody>
          <a:bodyPr/>
          <a:lstStyle/>
          <a:p>
            <a:pPr lvl="0"/>
            <a:r>
              <a:rPr lang="en-GB" dirty="0"/>
              <a:t>Task 6.1 Management of the Interaction with the e-Infrastructures (ILL)</a:t>
            </a:r>
          </a:p>
          <a:p>
            <a:pPr lvl="0"/>
            <a:endParaRPr lang="en-US" b="0" dirty="0"/>
          </a:p>
          <a:p>
            <a:pPr lvl="0"/>
            <a:r>
              <a:rPr lang="fr-FR" dirty="0" err="1"/>
              <a:t>Task</a:t>
            </a:r>
            <a:r>
              <a:rPr lang="fr-FR" dirty="0"/>
              <a:t> 6.2 EOSC Hub Service Catalogue  (ESRF)</a:t>
            </a:r>
          </a:p>
          <a:p>
            <a:pPr lvl="0"/>
            <a:endParaRPr lang="fr-FR" b="0" dirty="0"/>
          </a:p>
          <a:p>
            <a:pPr lvl="0"/>
            <a:r>
              <a:rPr lang="en-GB" dirty="0"/>
              <a:t>Task 6.3  Data availability for the services (ELI)</a:t>
            </a:r>
          </a:p>
          <a:p>
            <a:pPr lvl="0"/>
            <a:endParaRPr lang="en-US" b="0" dirty="0"/>
          </a:p>
          <a:p>
            <a:pPr lvl="0"/>
            <a:r>
              <a:rPr lang="en-GB" dirty="0"/>
              <a:t>Task 6.4 Authentication Authorisation Infrastructure (AAI) integration (ILL)</a:t>
            </a:r>
          </a:p>
          <a:p>
            <a:pPr lvl="0"/>
            <a:endParaRPr lang="en-US" b="0" dirty="0"/>
          </a:p>
          <a:p>
            <a:pPr lvl="0"/>
            <a:r>
              <a:rPr lang="en-GB" dirty="0"/>
              <a:t>Task 6.5 Services Support (ELI)</a:t>
            </a:r>
          </a:p>
          <a:p>
            <a:pPr lvl="0"/>
            <a:endParaRPr lang="en-US" b="0" dirty="0"/>
          </a:p>
          <a:p>
            <a:pPr lvl="0"/>
            <a:r>
              <a:rPr lang="en-GB" dirty="0"/>
              <a:t>Task 6.6 </a:t>
            </a:r>
            <a:r>
              <a:rPr lang="en-GB" dirty="0" err="1"/>
              <a:t>PaN</a:t>
            </a:r>
            <a:r>
              <a:rPr lang="en-GB" dirty="0"/>
              <a:t> Software catalogue (ILL)</a:t>
            </a:r>
          </a:p>
          <a:p>
            <a:pPr lvl="0"/>
            <a:endParaRPr lang="en-US" b="0" dirty="0"/>
          </a:p>
          <a:p>
            <a:pPr lvl="0"/>
            <a:r>
              <a:rPr lang="en-GB" dirty="0"/>
              <a:t>Task 6.7 Data archiving pilot (ELI)</a:t>
            </a:r>
          </a:p>
          <a:p>
            <a:pPr lvl="0"/>
            <a:endParaRPr lang="en-US" b="0" dirty="0"/>
          </a:p>
          <a:p>
            <a:pPr lvl="0"/>
            <a:r>
              <a:rPr lang="en-GB" dirty="0"/>
              <a:t>Task 6.8 Procurement of commercial cloud services (ESRF)</a:t>
            </a:r>
            <a:endParaRPr lang="en-GB" b="0" dirty="0"/>
          </a:p>
        </p:txBody>
      </p:sp>
    </p:spTree>
    <p:extLst>
      <p:ext uri="{BB962C8B-B14F-4D97-AF65-F5344CB8AC3E}">
        <p14:creationId xmlns:p14="http://schemas.microsoft.com/office/powerpoint/2010/main" val="313189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BB50-814A-4E96-BFE6-3F0FA2C02790}"/>
              </a:ext>
            </a:extLst>
          </p:cNvPr>
          <p:cNvSpPr>
            <a:spLocks noGrp="1"/>
          </p:cNvSpPr>
          <p:nvPr>
            <p:ph type="title"/>
          </p:nvPr>
        </p:nvSpPr>
        <p:spPr>
          <a:xfrm>
            <a:off x="462776" y="269655"/>
            <a:ext cx="7310043" cy="446276"/>
          </a:xfrm>
        </p:spPr>
        <p:txBody>
          <a:bodyPr/>
          <a:lstStyle/>
          <a:p>
            <a:r>
              <a:rPr lang="en-US" dirty="0">
                <a:solidFill>
                  <a:srgbClr val="A34773"/>
                </a:solidFill>
              </a:rPr>
              <a:t>WP6 Deliverables from Proposal</a:t>
            </a:r>
            <a:endParaRPr lang="en-GB" dirty="0">
              <a:solidFill>
                <a:srgbClr val="A34773"/>
              </a:solidFill>
            </a:endParaRPr>
          </a:p>
        </p:txBody>
      </p:sp>
      <p:sp>
        <p:nvSpPr>
          <p:cNvPr id="3" name="Text Placeholder 2">
            <a:extLst>
              <a:ext uri="{FF2B5EF4-FFF2-40B4-BE49-F238E27FC236}">
                <a16:creationId xmlns:a16="http://schemas.microsoft.com/office/drawing/2014/main" id="{5D13E431-861E-49A5-9FB3-0BE0E611D8F0}"/>
              </a:ext>
            </a:extLst>
          </p:cNvPr>
          <p:cNvSpPr>
            <a:spLocks noGrp="1"/>
          </p:cNvSpPr>
          <p:nvPr>
            <p:ph type="body" idx="1"/>
          </p:nvPr>
        </p:nvSpPr>
        <p:spPr>
          <a:xfrm>
            <a:off x="458087" y="1295400"/>
            <a:ext cx="11653024" cy="4431983"/>
          </a:xfrm>
        </p:spPr>
        <p:txBody>
          <a:bodyPr/>
          <a:lstStyle/>
          <a:p>
            <a:r>
              <a:rPr lang="en-GB" b="0" dirty="0"/>
              <a:t>Deliverable</a:t>
            </a:r>
            <a:r>
              <a:rPr lang="en-GB" dirty="0"/>
              <a:t> 6.1 EGI data-hub integration with the facilities’ data repositories (M18, ELI)</a:t>
            </a:r>
          </a:p>
          <a:p>
            <a:endParaRPr lang="en-GB" dirty="0"/>
          </a:p>
          <a:p>
            <a:r>
              <a:rPr lang="en-GB" b="0" dirty="0"/>
              <a:t>Deliverable</a:t>
            </a:r>
            <a:r>
              <a:rPr lang="en-GB" dirty="0"/>
              <a:t> 6.2 Integration of local compute resources into the EOSC cloud (M12, ELI)</a:t>
            </a:r>
          </a:p>
          <a:p>
            <a:endParaRPr lang="en-GB" dirty="0"/>
          </a:p>
          <a:p>
            <a:r>
              <a:rPr lang="en-GB" b="0" dirty="0"/>
              <a:t>Deliverable</a:t>
            </a:r>
            <a:r>
              <a:rPr lang="en-GB" dirty="0"/>
              <a:t> 6.3 Integration of the </a:t>
            </a:r>
            <a:r>
              <a:rPr lang="en-GB" dirty="0" err="1"/>
              <a:t>PaN</a:t>
            </a:r>
            <a:r>
              <a:rPr lang="en-GB" dirty="0"/>
              <a:t> AAI into the EOSC (M36, ILL)</a:t>
            </a:r>
          </a:p>
          <a:p>
            <a:endParaRPr lang="en-GB" dirty="0"/>
          </a:p>
          <a:p>
            <a:r>
              <a:rPr lang="en-GB" b="0" dirty="0"/>
              <a:t>Deliverable</a:t>
            </a:r>
            <a:r>
              <a:rPr lang="en-GB" dirty="0"/>
              <a:t> 6.4 Demonstration of the </a:t>
            </a:r>
            <a:r>
              <a:rPr lang="en-GB" dirty="0" err="1"/>
              <a:t>PaN</a:t>
            </a:r>
            <a:r>
              <a:rPr lang="en-GB" dirty="0"/>
              <a:t> software catalogue integration into EOSC (M24, ILL)</a:t>
            </a:r>
          </a:p>
          <a:p>
            <a:endParaRPr lang="en-GB" dirty="0"/>
          </a:p>
          <a:p>
            <a:r>
              <a:rPr lang="en-GB" b="0" dirty="0"/>
              <a:t>Deliverable</a:t>
            </a:r>
            <a:r>
              <a:rPr lang="en-GB" dirty="0"/>
              <a:t> 6.5 Report on EOSC integration (M48, ILL)</a:t>
            </a:r>
          </a:p>
        </p:txBody>
      </p:sp>
    </p:spTree>
    <p:extLst>
      <p:ext uri="{BB962C8B-B14F-4D97-AF65-F5344CB8AC3E}">
        <p14:creationId xmlns:p14="http://schemas.microsoft.com/office/powerpoint/2010/main" val="428520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12585" y="167044"/>
            <a:ext cx="1375698" cy="369332"/>
          </a:xfrm>
          <a:prstGeom prst="rect">
            <a:avLst/>
          </a:prstGeom>
          <a:noFill/>
        </p:spPr>
        <p:txBody>
          <a:bodyPr wrap="none" rtlCol="0">
            <a:spAutoFit/>
          </a:bodyPr>
          <a:lstStyle/>
          <a:p>
            <a:r>
              <a:rPr lang="en-US" dirty="0"/>
              <a:t>July       2021</a:t>
            </a:r>
          </a:p>
        </p:txBody>
      </p:sp>
      <p:pic>
        <p:nvPicPr>
          <p:cNvPr id="8" name="Picture 7"/>
          <p:cNvPicPr/>
          <p:nvPr/>
        </p:nvPicPr>
        <p:blipFill>
          <a:blip r:embed="rId2"/>
          <a:stretch>
            <a:fillRect/>
          </a:stretch>
        </p:blipFill>
        <p:spPr>
          <a:xfrm>
            <a:off x="458764" y="950177"/>
            <a:ext cx="11428435" cy="5831623"/>
          </a:xfrm>
          <a:prstGeom prst="rect">
            <a:avLst/>
          </a:prstGeom>
        </p:spPr>
      </p:pic>
      <p:sp>
        <p:nvSpPr>
          <p:cNvPr id="6" name="Down Arrow 5"/>
          <p:cNvSpPr/>
          <p:nvPr/>
        </p:nvSpPr>
        <p:spPr>
          <a:xfrm>
            <a:off x="8848034" y="236540"/>
            <a:ext cx="152400" cy="9144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7"/>
          <p:cNvSpPr txBox="1">
            <a:spLocks/>
          </p:cNvSpPr>
          <p:nvPr/>
        </p:nvSpPr>
        <p:spPr>
          <a:xfrm>
            <a:off x="457200" y="228600"/>
            <a:ext cx="10668000" cy="615553"/>
          </a:xfrm>
          <a:prstGeom prst="rect">
            <a:avLst/>
          </a:prstGeom>
        </p:spPr>
        <p:txBody>
          <a:bodyPr wrap="square" lIns="0" tIns="0" rIns="0" bIns="0">
            <a:spAutoFit/>
          </a:bodyPr>
          <a:lstStyle>
            <a:lvl1pPr>
              <a:defRPr sz="2900" b="1" i="0">
                <a:solidFill>
                  <a:srgbClr val="4C4D4F"/>
                </a:solidFill>
                <a:latin typeface="Muli" pitchFamily="2" charset="77"/>
                <a:ea typeface="+mj-ea"/>
                <a:cs typeface="Arial"/>
              </a:defRPr>
            </a:lvl1pPr>
          </a:lstStyle>
          <a:p>
            <a:pPr algn="l"/>
            <a:r>
              <a:rPr lang="en-US" sz="4000" kern="0" dirty="0" err="1">
                <a:solidFill>
                  <a:srgbClr val="A34773"/>
                </a:solidFill>
              </a:rPr>
              <a:t>PaNOSC</a:t>
            </a:r>
            <a:r>
              <a:rPr lang="en-US" sz="4000" kern="0" dirty="0">
                <a:solidFill>
                  <a:srgbClr val="A34773"/>
                </a:solidFill>
              </a:rPr>
              <a:t> Milestones</a:t>
            </a:r>
          </a:p>
        </p:txBody>
      </p:sp>
      <p:sp>
        <p:nvSpPr>
          <p:cNvPr id="10" name="Oval 9">
            <a:extLst>
              <a:ext uri="{FF2B5EF4-FFF2-40B4-BE49-F238E27FC236}">
                <a16:creationId xmlns:a16="http://schemas.microsoft.com/office/drawing/2014/main" id="{C26BFA9F-6962-47C4-B986-CBEF2A44029B}"/>
              </a:ext>
            </a:extLst>
          </p:cNvPr>
          <p:cNvSpPr/>
          <p:nvPr/>
        </p:nvSpPr>
        <p:spPr>
          <a:xfrm>
            <a:off x="9144000" y="4114800"/>
            <a:ext cx="1066800" cy="1082862"/>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Tree>
    <p:extLst>
      <p:ext uri="{BB962C8B-B14F-4D97-AF65-F5344CB8AC3E}">
        <p14:creationId xmlns:p14="http://schemas.microsoft.com/office/powerpoint/2010/main" val="1910217966"/>
      </p:ext>
    </p:extLst>
  </p:cSld>
  <p:clrMapOvr>
    <a:masterClrMapping/>
  </p:clrMapOvr>
</p:sld>
</file>

<file path=ppt/theme/theme1.xml><?xml version="1.0" encoding="utf-8"?>
<a:theme xmlns:a="http://schemas.openxmlformats.org/drawingml/2006/main" name="Office Theme">
  <a:themeElements>
    <a:clrScheme name="Personalizzati 5">
      <a:dk1>
        <a:srgbClr val="404140"/>
      </a:dk1>
      <a:lt1>
        <a:srgbClr val="FFFFFF"/>
      </a:lt1>
      <a:dk2>
        <a:srgbClr val="1F497D"/>
      </a:dk2>
      <a:lt2>
        <a:srgbClr val="D6D7D6"/>
      </a:lt2>
      <a:accent1>
        <a:srgbClr val="666EAE"/>
      </a:accent1>
      <a:accent2>
        <a:srgbClr val="A34773"/>
      </a:accent2>
      <a:accent3>
        <a:srgbClr val="9BBB59"/>
      </a:accent3>
      <a:accent4>
        <a:srgbClr val="8064A2"/>
      </a:accent4>
      <a:accent5>
        <a:srgbClr val="95B8E3"/>
      </a:accent5>
      <a:accent6>
        <a:srgbClr val="F79646"/>
      </a:accent6>
      <a:hlink>
        <a:srgbClr val="0000FF"/>
      </a:hlink>
      <a:folHlink>
        <a:srgbClr val="A347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1070</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Muli</vt:lpstr>
      <vt:lpstr>Office Theme</vt:lpstr>
      <vt:lpstr>Review of EOSC integration (WP6)</vt:lpstr>
      <vt:lpstr>What is the EOSC ?</vt:lpstr>
      <vt:lpstr>PowerPoint Presentation</vt:lpstr>
      <vt:lpstr>PowerPoint Presentation</vt:lpstr>
      <vt:lpstr>PowerPoint Presentation</vt:lpstr>
      <vt:lpstr>WP6 Objectives from Proposal</vt:lpstr>
      <vt:lpstr>WP6 Tasks from Proposal</vt:lpstr>
      <vt:lpstr>WP6 Deliverables from Proposal</vt:lpstr>
      <vt:lpstr>PowerPoint Presentation</vt:lpstr>
      <vt:lpstr>Inventory of what needs to be sustained</vt:lpstr>
      <vt:lpstr>ESFRIs EOSC contribution already funded? </vt:lpstr>
      <vt:lpstr>PowerPoint Presentation</vt:lpstr>
      <vt:lpstr>Issues for WP6 in PaNOSC</vt:lpstr>
      <vt:lpstr>Issues for EOSC</vt:lpstr>
      <vt:lpstr>PaNOSC WP6 spending up to 31/3/2021</vt:lpstr>
      <vt:lpstr>PaNOSC WP6 spending up to 31/3/2021</vt:lpstr>
      <vt:lpstr>PaNOSC WP6 spending up to 31/3/2021</vt:lpstr>
      <vt:lpstr>For the remainder of PaNOSC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on one or more lines</dc:title>
  <dc:creator>GOETZ Andrew</dc:creator>
  <cp:lastModifiedBy>BODERA SEMPERE Jordi</cp:lastModifiedBy>
  <cp:revision>216</cp:revision>
  <dcterms:created xsi:type="dcterms:W3CDTF">2019-04-23T08:59:57Z</dcterms:created>
  <dcterms:modified xsi:type="dcterms:W3CDTF">2021-07-08T14:04:45Z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2019-04-19T00:00:00Z</vt:filetime>
  </property>
  <property fmtid="{D5CDD505-2E9C-101B-9397-08002B2CF9AE}" pid="3" name="Creator">
    <vt:lpwstr>Adobe InDesign CC 14.0 (Macintosh)</vt:lpwstr>
  </property>
  <property fmtid="{D5CDD505-2E9C-101B-9397-08002B2CF9AE}" pid="4" name="LastSaved">
    <vt:filetime>2019-04-23T00:00:00Z</vt:filetime>
  </property>
</Properties>
</file>