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5" r:id="rId2"/>
    <p:sldId id="264" r:id="rId3"/>
    <p:sldId id="257" r:id="rId4"/>
    <p:sldId id="258" r:id="rId5"/>
    <p:sldId id="259" r:id="rId6"/>
    <p:sldId id="260" r:id="rId7"/>
    <p:sldId id="261" r:id="rId8"/>
    <p:sldId id="262" r:id="rId9"/>
    <p:sldId id="266" r:id="rId10"/>
    <p:sldId id="269" r:id="rId11"/>
    <p:sldId id="271" r:id="rId12"/>
    <p:sldId id="272"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C17B8-AAAD-4E82-BDC4-B88D6FAF6808}"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DC15F-6C22-4953-8FD2-43CF336D85D3}" type="slidenum">
              <a:rPr lang="en-IN" smtClean="0"/>
              <a:t>‹#›</a:t>
            </a:fld>
            <a:endParaRPr lang="en-IN"/>
          </a:p>
        </p:txBody>
      </p:sp>
    </p:spTree>
    <p:extLst>
      <p:ext uri="{BB962C8B-B14F-4D97-AF65-F5344CB8AC3E}">
        <p14:creationId xmlns:p14="http://schemas.microsoft.com/office/powerpoint/2010/main" val="45168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BDC15F-6C22-4953-8FD2-43CF336D85D3}" type="slidenum">
              <a:rPr lang="en-IN" smtClean="0"/>
              <a:t>1</a:t>
            </a:fld>
            <a:endParaRPr lang="en-IN"/>
          </a:p>
        </p:txBody>
      </p:sp>
    </p:spTree>
    <p:extLst>
      <p:ext uri="{BB962C8B-B14F-4D97-AF65-F5344CB8AC3E}">
        <p14:creationId xmlns:p14="http://schemas.microsoft.com/office/powerpoint/2010/main" val="99953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00319-D94A-82E6-6824-F243ACEB4A7D}"/>
              </a:ext>
            </a:extLst>
          </p:cNvPr>
          <p:cNvSpPr>
            <a:spLocks noGrp="1"/>
          </p:cNvSpPr>
          <p:nvPr>
            <p:ph idx="1"/>
          </p:nvPr>
        </p:nvSpPr>
        <p:spPr>
          <a:xfrm>
            <a:off x="-570271" y="1327355"/>
            <a:ext cx="10707329" cy="3701284"/>
          </a:xfrm>
        </p:spPr>
        <p:txBody>
          <a:bodyPr>
            <a:normAutofit/>
          </a:bodyPr>
          <a:lstStyle/>
          <a:p>
            <a:pPr marL="0" indent="0">
              <a:buNone/>
            </a:pPr>
            <a:r>
              <a:rPr lang="en-IN" sz="16900" dirty="0">
                <a:solidFill>
                  <a:schemeClr val="accent1"/>
                </a:solidFill>
                <a:latin typeface="Bahnschrift" panose="020B0502040204020203" pitchFamily="34" charset="0"/>
              </a:rPr>
              <a:t> WELCOME</a:t>
            </a:r>
          </a:p>
        </p:txBody>
      </p:sp>
    </p:spTree>
    <p:extLst>
      <p:ext uri="{BB962C8B-B14F-4D97-AF65-F5344CB8AC3E}">
        <p14:creationId xmlns:p14="http://schemas.microsoft.com/office/powerpoint/2010/main" val="112382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EC50E95-0736-4441-23DF-FEA909235F85}"/>
              </a:ext>
            </a:extLst>
          </p:cNvPr>
          <p:cNvSpPr>
            <a:spLocks noGrp="1" noChangeArrowheads="1"/>
          </p:cNvSpPr>
          <p:nvPr>
            <p:ph idx="1"/>
          </p:nvPr>
        </p:nvSpPr>
        <p:spPr bwMode="auto">
          <a:xfrm>
            <a:off x="452286" y="700468"/>
            <a:ext cx="1010756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Year with Most and Least Successful Projects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successful projects: 19,259 in 2024</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Least successful projects: 576 in 2009</a:t>
            </a: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7.Top Project Categories by Amount Raised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Tabletop Games: $9,794,000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 Design: $9,320,000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Music: $7,996,000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Followed by: Shorts, Documentary, Art, Food, Film &amp; Video, Video Games, Fiction</a:t>
            </a: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8.Top Locations by Number of Projects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Los Angeles: 8,236 projects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 York: 7,153 projects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London: 4,848 projects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18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AD6-D2ED-3CC6-A355-8331B0CBD305}"/>
              </a:ext>
            </a:extLst>
          </p:cNvPr>
          <p:cNvSpPr>
            <a:spLocks noGrp="1"/>
          </p:cNvSpPr>
          <p:nvPr>
            <p:ph type="title"/>
          </p:nvPr>
        </p:nvSpPr>
        <p:spPr>
          <a:xfrm>
            <a:off x="677334" y="127819"/>
            <a:ext cx="8596668" cy="934066"/>
          </a:xfrm>
        </p:spPr>
        <p:txBody>
          <a:bodyPr>
            <a:normAutofit/>
          </a:bodyPr>
          <a:lstStyle/>
          <a:p>
            <a:r>
              <a:rPr lang="en-IN" sz="4000" b="1" dirty="0"/>
              <a:t>Excel Dashboard</a:t>
            </a:r>
          </a:p>
        </p:txBody>
      </p:sp>
      <p:pic>
        <p:nvPicPr>
          <p:cNvPr id="5" name="Content Placeholder 4">
            <a:extLst>
              <a:ext uri="{FF2B5EF4-FFF2-40B4-BE49-F238E27FC236}">
                <a16:creationId xmlns:a16="http://schemas.microsoft.com/office/drawing/2014/main" id="{95A76B27-77BA-526C-1977-96E9D8975CD6}"/>
              </a:ext>
            </a:extLst>
          </p:cNvPr>
          <p:cNvPicPr>
            <a:picLocks noGrp="1" noChangeAspect="1"/>
          </p:cNvPicPr>
          <p:nvPr>
            <p:ph idx="1"/>
          </p:nvPr>
        </p:nvPicPr>
        <p:blipFill>
          <a:blip r:embed="rId2"/>
          <a:stretch>
            <a:fillRect/>
          </a:stretch>
        </p:blipFill>
        <p:spPr>
          <a:xfrm>
            <a:off x="0" y="1061885"/>
            <a:ext cx="12192000" cy="5796115"/>
          </a:xfrm>
        </p:spPr>
      </p:pic>
    </p:spTree>
    <p:extLst>
      <p:ext uri="{BB962C8B-B14F-4D97-AF65-F5344CB8AC3E}">
        <p14:creationId xmlns:p14="http://schemas.microsoft.com/office/powerpoint/2010/main" val="78448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9332-602C-FF78-C763-CB3D1AF7C96B}"/>
              </a:ext>
            </a:extLst>
          </p:cNvPr>
          <p:cNvSpPr>
            <a:spLocks noGrp="1"/>
          </p:cNvSpPr>
          <p:nvPr>
            <p:ph type="title"/>
          </p:nvPr>
        </p:nvSpPr>
        <p:spPr>
          <a:xfrm>
            <a:off x="677334" y="127819"/>
            <a:ext cx="8596668" cy="875071"/>
          </a:xfrm>
        </p:spPr>
        <p:txBody>
          <a:bodyPr>
            <a:normAutofit/>
          </a:bodyPr>
          <a:lstStyle/>
          <a:p>
            <a:r>
              <a:rPr lang="en-IN" sz="4400" b="1" dirty="0"/>
              <a:t>Power BI Dashboard</a:t>
            </a:r>
          </a:p>
        </p:txBody>
      </p:sp>
      <p:sp>
        <p:nvSpPr>
          <p:cNvPr id="3" name="Content Placeholder 2">
            <a:extLst>
              <a:ext uri="{FF2B5EF4-FFF2-40B4-BE49-F238E27FC236}">
                <a16:creationId xmlns:a16="http://schemas.microsoft.com/office/drawing/2014/main" id="{B4E1587B-53A9-E2A6-E07D-207EE34EF82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DFEA43D-D54B-3665-B65D-DAC20F67DDB3}"/>
              </a:ext>
            </a:extLst>
          </p:cNvPr>
          <p:cNvPicPr>
            <a:picLocks noChangeAspect="1"/>
          </p:cNvPicPr>
          <p:nvPr/>
        </p:nvPicPr>
        <p:blipFill>
          <a:blip r:embed="rId2"/>
          <a:stretch>
            <a:fillRect/>
          </a:stretch>
        </p:blipFill>
        <p:spPr>
          <a:xfrm>
            <a:off x="0" y="1002890"/>
            <a:ext cx="12290321" cy="5855110"/>
          </a:xfrm>
          <a:prstGeom prst="rect">
            <a:avLst/>
          </a:prstGeom>
        </p:spPr>
      </p:pic>
    </p:spTree>
    <p:extLst>
      <p:ext uri="{BB962C8B-B14F-4D97-AF65-F5344CB8AC3E}">
        <p14:creationId xmlns:p14="http://schemas.microsoft.com/office/powerpoint/2010/main" val="123290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F3AF-B9A8-A6FB-E159-5CF2E096B3B1}"/>
              </a:ext>
            </a:extLst>
          </p:cNvPr>
          <p:cNvSpPr>
            <a:spLocks noGrp="1"/>
          </p:cNvSpPr>
          <p:nvPr>
            <p:ph type="title"/>
          </p:nvPr>
        </p:nvSpPr>
        <p:spPr>
          <a:xfrm>
            <a:off x="677334" y="216310"/>
            <a:ext cx="8596668" cy="796413"/>
          </a:xfrm>
        </p:spPr>
        <p:txBody>
          <a:bodyPr>
            <a:normAutofit/>
          </a:bodyPr>
          <a:lstStyle/>
          <a:p>
            <a:r>
              <a:rPr lang="en-IN" sz="4000" b="1" dirty="0"/>
              <a:t>Tableau Dashboard:</a:t>
            </a:r>
          </a:p>
        </p:txBody>
      </p:sp>
      <p:pic>
        <p:nvPicPr>
          <p:cNvPr id="5" name="Content Placeholder 4">
            <a:extLst>
              <a:ext uri="{FF2B5EF4-FFF2-40B4-BE49-F238E27FC236}">
                <a16:creationId xmlns:a16="http://schemas.microsoft.com/office/drawing/2014/main" id="{DACD2371-92FE-E669-6B67-DE993B96C49A}"/>
              </a:ext>
            </a:extLst>
          </p:cNvPr>
          <p:cNvPicPr>
            <a:picLocks noGrp="1" noChangeAspect="1"/>
          </p:cNvPicPr>
          <p:nvPr>
            <p:ph idx="1"/>
          </p:nvPr>
        </p:nvPicPr>
        <p:blipFill>
          <a:blip r:embed="rId2"/>
          <a:stretch>
            <a:fillRect/>
          </a:stretch>
        </p:blipFill>
        <p:spPr>
          <a:xfrm>
            <a:off x="0" y="1012723"/>
            <a:ext cx="12192000" cy="5845277"/>
          </a:xfrm>
        </p:spPr>
      </p:pic>
    </p:spTree>
    <p:extLst>
      <p:ext uri="{BB962C8B-B14F-4D97-AF65-F5344CB8AC3E}">
        <p14:creationId xmlns:p14="http://schemas.microsoft.com/office/powerpoint/2010/main" val="399221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834C7-0A5C-9CE4-583D-EE4EEFB6FBA2}"/>
              </a:ext>
            </a:extLst>
          </p:cNvPr>
          <p:cNvSpPr>
            <a:spLocks noGrp="1"/>
          </p:cNvSpPr>
          <p:nvPr>
            <p:ph idx="1"/>
          </p:nvPr>
        </p:nvSpPr>
        <p:spPr>
          <a:xfrm>
            <a:off x="166602" y="1814002"/>
            <a:ext cx="11091879" cy="1614998"/>
          </a:xfrm>
        </p:spPr>
        <p:txBody>
          <a:bodyPr>
            <a:normAutofit fontScale="92500" lnSpcReduction="10000"/>
          </a:bodyPr>
          <a:lstStyle/>
          <a:p>
            <a:pPr marL="0" indent="0">
              <a:buNone/>
            </a:pPr>
            <a:r>
              <a:rPr lang="en-IN" sz="11500" b="1" dirty="0">
                <a:solidFill>
                  <a:schemeClr val="accent1"/>
                </a:solidFill>
                <a:latin typeface="Algerian" panose="04020705040A02060702" pitchFamily="82" charset="0"/>
              </a:rPr>
              <a:t>THANKING YOU</a:t>
            </a:r>
          </a:p>
        </p:txBody>
      </p:sp>
    </p:spTree>
    <p:extLst>
      <p:ext uri="{BB962C8B-B14F-4D97-AF65-F5344CB8AC3E}">
        <p14:creationId xmlns:p14="http://schemas.microsoft.com/office/powerpoint/2010/main" val="61592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49AEF-B6A5-EF33-9A86-7BF8CC971692}"/>
              </a:ext>
            </a:extLst>
          </p:cNvPr>
          <p:cNvSpPr txBox="1"/>
          <p:nvPr/>
        </p:nvSpPr>
        <p:spPr>
          <a:xfrm>
            <a:off x="766917" y="855404"/>
            <a:ext cx="5840360" cy="4835106"/>
          </a:xfrm>
          <a:prstGeom prst="rect">
            <a:avLst/>
          </a:prstGeom>
          <a:noFill/>
        </p:spPr>
        <p:txBody>
          <a:bodyPr wrap="square">
            <a:spAutoFit/>
          </a:bodyPr>
          <a:lstStyle/>
          <a:p>
            <a:pPr marL="514350" indent="-514350">
              <a:lnSpc>
                <a:spcPct val="107000"/>
              </a:lnSpc>
              <a:spcAft>
                <a:spcPts val="800"/>
              </a:spcAft>
              <a:buAutoNum type="arabicPeriod"/>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What is the crowdfunding </a:t>
            </a:r>
            <a:endPar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            1.Crowdfunding is a way of raising money to finance projects and businesses. It enables fundraisers to collect money from a large number of people via online platforms. Crowdfunding is most often used by startup companies or growing businesses as a way of accessing alternative funds</a:t>
            </a:r>
            <a:r>
              <a:rPr lang="en-IN" sz="2000" b="1"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endParaRPr lang="en-IN" sz="2000" b="1"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2000" kern="100" dirty="0">
                <a:effectLst/>
                <a:latin typeface="Calibri" panose="020F0502020204030204" pitchFamily="34" charset="0"/>
                <a:ea typeface="Calibri" panose="020F0502020204030204" pitchFamily="34" charset="0"/>
                <a:cs typeface="Mangal" panose="02040503050203030202" pitchFamily="18" charset="0"/>
              </a:rPr>
              <a:t>   2.  Crowdfunding is a form of crowdsourcing and alternative finance. In 2015, over US$34 billion was raised worldwide by crowdfunding.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D543B0E6-42AE-1E4A-538D-537B7B37F4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349" y="1376516"/>
            <a:ext cx="4713242" cy="4571999"/>
          </a:xfrm>
          <a:prstGeom prst="rect">
            <a:avLst/>
          </a:prstGeom>
          <a:noFill/>
          <a:ln>
            <a:noFill/>
          </a:ln>
        </p:spPr>
      </p:pic>
    </p:spTree>
    <p:extLst>
      <p:ext uri="{BB962C8B-B14F-4D97-AF65-F5344CB8AC3E}">
        <p14:creationId xmlns:p14="http://schemas.microsoft.com/office/powerpoint/2010/main" val="377494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AC8612-F9E7-6B0F-9819-0B9FDA944687}"/>
              </a:ext>
            </a:extLst>
          </p:cNvPr>
          <p:cNvSpPr txBox="1"/>
          <p:nvPr/>
        </p:nvSpPr>
        <p:spPr>
          <a:xfrm>
            <a:off x="993058" y="658762"/>
            <a:ext cx="8908026" cy="4975336"/>
          </a:xfrm>
          <a:prstGeom prst="rect">
            <a:avLst/>
          </a:prstGeom>
          <a:noFill/>
        </p:spPr>
        <p:txBody>
          <a:bodyPr wrap="square">
            <a:spAutoFit/>
          </a:bodyPr>
          <a:lstStyle/>
          <a:p>
            <a:pPr>
              <a:lnSpc>
                <a:spcPct val="107000"/>
              </a:lnSpc>
              <a:spcAft>
                <a:spcPts val="800"/>
              </a:spcAft>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What is Kickstarter:</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a:t>
            </a:r>
          </a:p>
          <a:p>
            <a:pPr lvl="0"/>
            <a:r>
              <a:rPr lang="en-IN"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a:t>
            </a: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.Kickstarter</a:t>
            </a:r>
            <a:r>
              <a:rPr lang="en-IN" sz="2000" dirty="0">
                <a:solidFill>
                  <a:srgbClr val="282828"/>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is a funding platform for creative projects. Everything from films, games, and music to art, design, and technology. Kickstarter is full of ambitious, innovative, and imaginative ideas that are brought to life through the direct support of others.</a:t>
            </a:r>
          </a:p>
          <a:p>
            <a:pPr lvl="0"/>
            <a:endPar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2. </a:t>
            </a: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Everything on Kickstarter must be a project with a clear goal, like making an album, a book, or a work of art. A project will eventually be completed, and something will be produced by it.</a:t>
            </a:r>
          </a:p>
          <a:p>
            <a:pPr lvl="0" algn="l">
              <a:spcBef>
                <a:spcPts val="500"/>
              </a:spcBef>
            </a:pPr>
            <a:endParaRPr lang="en-IN" sz="20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l">
              <a:spcBef>
                <a:spcPts val="500"/>
              </a:spcBef>
            </a:pP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3.Kickstarter is not a store, backers pledge to projects to help them come to life and support a creative process. To thank their backers for their support, project creators offer unique rewards that speak to the spirit of what they're hoping to create.</a:t>
            </a:r>
            <a:endPar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75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C3A48F-3718-D560-1056-B9B3AF6D9CAF}"/>
              </a:ext>
            </a:extLst>
          </p:cNvPr>
          <p:cNvSpPr txBox="1"/>
          <p:nvPr/>
        </p:nvSpPr>
        <p:spPr>
          <a:xfrm>
            <a:off x="747252" y="353961"/>
            <a:ext cx="9989574" cy="7417415"/>
          </a:xfrm>
          <a:prstGeom prst="rect">
            <a:avLst/>
          </a:prstGeom>
          <a:noFill/>
        </p:spPr>
        <p:txBody>
          <a:bodyPr wrap="square">
            <a:spAutoFit/>
          </a:bodyPr>
          <a:lstStyle/>
          <a:p>
            <a:endParaRPr lang="en-US" b="1" dirty="0"/>
          </a:p>
          <a:p>
            <a:r>
              <a:rPr lang="en-US" sz="4000" b="1" dirty="0">
                <a:solidFill>
                  <a:schemeClr val="accent1"/>
                </a:solidFill>
              </a:rPr>
              <a:t>How Kickstarter work:</a:t>
            </a:r>
          </a:p>
          <a:p>
            <a:endParaRPr lang="en-US" b="1" dirty="0"/>
          </a:p>
          <a:p>
            <a:r>
              <a:rPr lang="en-US" sz="2000" b="1" dirty="0">
                <a:latin typeface="Times New Roman" panose="02020603050405020304" pitchFamily="18" charset="0"/>
                <a:cs typeface="Times New Roman" panose="02020603050405020304" pitchFamily="18" charset="0"/>
              </a:rPr>
              <a:t>Project Definition</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project is a finite work with a clear goal.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Examples: albums, books, films.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Funding Goal</a:t>
            </a:r>
            <a:r>
              <a:rPr lang="en-US" sz="20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amount of money a creator needs to complete their project.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Funding on Kickstarter is all-or-nothing: no one is charged unless the project reaches its funding goal.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Ensures creators always have the budget they need before moving forward.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Creator</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person or team behind the project idea.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Responsible for bringing the project to life.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01682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8E279E-D42B-8C50-DE42-7DD122AA0806}"/>
              </a:ext>
            </a:extLst>
          </p:cNvPr>
          <p:cNvSpPr txBox="1"/>
          <p:nvPr/>
        </p:nvSpPr>
        <p:spPr>
          <a:xfrm>
            <a:off x="963561" y="1160207"/>
            <a:ext cx="8187813" cy="329320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Backers</a:t>
            </a:r>
            <a:r>
              <a:rPr lang="en-US" sz="28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Individuals who pledge money to support the project.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Kickstarter is not a store; backers support a creative process.</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Rewards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Opportunities for creators to share pieces of their project with backers.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Typically include one-of-a-kind experiences, limited editions, or copies of the creative work being produced.</a:t>
            </a:r>
          </a:p>
        </p:txBody>
      </p:sp>
    </p:spTree>
    <p:extLst>
      <p:ext uri="{BB962C8B-B14F-4D97-AF65-F5344CB8AC3E}">
        <p14:creationId xmlns:p14="http://schemas.microsoft.com/office/powerpoint/2010/main" val="133984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75C8D-1824-43CC-10DD-99B6AB3EF8AE}"/>
              </a:ext>
            </a:extLst>
          </p:cNvPr>
          <p:cNvSpPr txBox="1"/>
          <p:nvPr/>
        </p:nvSpPr>
        <p:spPr>
          <a:xfrm>
            <a:off x="727588" y="698090"/>
            <a:ext cx="9370142" cy="4905574"/>
          </a:xfrm>
          <a:prstGeom prst="rect">
            <a:avLst/>
          </a:prstGeom>
          <a:noFill/>
        </p:spPr>
        <p:txBody>
          <a:bodyPr wrap="square">
            <a:spAutoFit/>
          </a:bodyPr>
          <a:lstStyle/>
          <a:p>
            <a:pPr>
              <a:lnSpc>
                <a:spcPct val="107000"/>
              </a:lnSpc>
              <a:spcAft>
                <a:spcPts val="800"/>
              </a:spcAft>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How Kic</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kstarter</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M</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odel Make </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M</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oney:</a:t>
            </a:r>
          </a:p>
          <a:p>
            <a:pPr>
              <a:lnSpc>
                <a:spcPct val="107000"/>
              </a:lnSpc>
              <a:spcAft>
                <a:spcPts val="800"/>
              </a:spcAft>
            </a:pPr>
            <a:endParaRPr lang="en-IN" sz="28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1)If a project is successfully funded, Kickstarter applies a 5% fee to the funds collected. </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2) All pledges are processed securely by our third-party payments partner, Stripe. </a:t>
            </a:r>
            <a:r>
              <a:rPr lang="en-IN" sz="2400" kern="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 These payment processing fees work out to roughly 3-5%. </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3) View the fee breakdowns. </a:t>
            </a:r>
            <a:r>
              <a:rPr lang="en-IN" sz="2400" kern="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 If the project does not reach its funding goal, there are no fees</a:t>
            </a:r>
          </a:p>
        </p:txBody>
      </p:sp>
    </p:spTree>
    <p:extLst>
      <p:ext uri="{BB962C8B-B14F-4D97-AF65-F5344CB8AC3E}">
        <p14:creationId xmlns:p14="http://schemas.microsoft.com/office/powerpoint/2010/main" val="387509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D6C89-7938-6BAD-A3D7-3260DD863825}"/>
              </a:ext>
            </a:extLst>
          </p:cNvPr>
          <p:cNvSpPr txBox="1"/>
          <p:nvPr/>
        </p:nvSpPr>
        <p:spPr>
          <a:xfrm>
            <a:off x="1170039" y="599767"/>
            <a:ext cx="8672051" cy="4832092"/>
          </a:xfrm>
          <a:prstGeom prst="rect">
            <a:avLst/>
          </a:prstGeom>
          <a:noFill/>
        </p:spPr>
        <p:txBody>
          <a:bodyPr wrap="square">
            <a:spAutoFit/>
          </a:bodyPr>
          <a:lstStyle/>
          <a:p>
            <a:r>
              <a:rPr lang="en-US" sz="2800" b="1" dirty="0">
                <a:solidFill>
                  <a:schemeClr val="accent1"/>
                </a:solidFill>
              </a:rPr>
              <a:t>Challenges Faced During Project Development:</a:t>
            </a:r>
          </a:p>
          <a:p>
            <a:endParaRPr lang="en-US" sz="2400" b="1" dirty="0">
              <a:solidFill>
                <a:schemeClr val="accent1"/>
              </a:solidFill>
            </a:endParaRPr>
          </a:p>
          <a:p>
            <a:pPr>
              <a:buFont typeface="+mj-lt"/>
              <a:buAutoNum type="arabicPeriod"/>
            </a:pPr>
            <a:r>
              <a:rPr lang="en-US" sz="2000" b="1" dirty="0">
                <a:latin typeface="Times New Roman" panose="02020603050405020304" pitchFamily="18" charset="0"/>
                <a:cs typeface="Times New Roman" panose="02020603050405020304" pitchFamily="18" charset="0"/>
              </a:rPr>
              <a:t>Team Coordination</a:t>
            </a:r>
            <a:r>
              <a:rPr lang="en-US" sz="20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The primary challenge in the early stages of the project was coordinating with team members from diverse regions, languages, and varying working styles. Aligning different ideas and methodologies proved difficult, making it challenging to determine the right direction and resolve disagreements effectively.</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Technical Challenges in Data Modeling:</a:t>
            </a:r>
          </a:p>
          <a:p>
            <a:pPr>
              <a:buFont typeface="+mj-lt"/>
              <a:buAutoNum type="arabicPeriod"/>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One of the first technical challenges encountered was dealing with the large volume of data during the data modeling phase. Initially, we faced difficulties due to the absence of common columns, which hindered progress. After extensive work, we successfully established the appropriate relationships within the data.</a:t>
            </a:r>
          </a:p>
          <a:p>
            <a:pPr lvl="1"/>
            <a:endParaRPr lang="en-US" dirty="0"/>
          </a:p>
        </p:txBody>
      </p:sp>
    </p:spTree>
    <p:extLst>
      <p:ext uri="{BB962C8B-B14F-4D97-AF65-F5344CB8AC3E}">
        <p14:creationId xmlns:p14="http://schemas.microsoft.com/office/powerpoint/2010/main" val="64667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E5285-127C-4DDB-F7C6-F740200355AB}"/>
              </a:ext>
            </a:extLst>
          </p:cNvPr>
          <p:cNvSpPr txBox="1"/>
          <p:nvPr/>
        </p:nvSpPr>
        <p:spPr>
          <a:xfrm>
            <a:off x="678425" y="1347019"/>
            <a:ext cx="9330814" cy="350865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.System Performance Issues</a:t>
            </a:r>
            <a:r>
              <a:rPr lang="en-US" sz="2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developing the dashboard in Excel, our system experienced performance issues, causing it to hang due to the inability to handle large datasets. However, similar issues were not encountered with Power BI, Tableau, and MySQL.</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4.Dashboard Development: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Determining the most important Key Performance Indicators (KPIs) for the dashboard was a complex task. Identifying relevant KPIs and ensuring their effective representation was challenging.</a:t>
            </a:r>
          </a:p>
        </p:txBody>
      </p:sp>
    </p:spTree>
    <p:extLst>
      <p:ext uri="{BB962C8B-B14F-4D97-AF65-F5344CB8AC3E}">
        <p14:creationId xmlns:p14="http://schemas.microsoft.com/office/powerpoint/2010/main" val="132373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208C6-DB49-E621-B8D5-BDC62A91ED63}"/>
              </a:ext>
            </a:extLst>
          </p:cNvPr>
          <p:cNvSpPr>
            <a:spLocks noGrp="1"/>
          </p:cNvSpPr>
          <p:nvPr>
            <p:ph idx="1"/>
          </p:nvPr>
        </p:nvSpPr>
        <p:spPr>
          <a:xfrm>
            <a:off x="343037" y="442452"/>
            <a:ext cx="9282744" cy="5879690"/>
          </a:xfrm>
        </p:spPr>
        <p:txBody>
          <a:bodyPr>
            <a:normAutofit fontScale="25000" lnSpcReduction="20000"/>
          </a:bodyPr>
          <a:lstStyle/>
          <a:p>
            <a:pPr marL="0" indent="0">
              <a:buNone/>
            </a:pPr>
            <a:r>
              <a:rPr lang="en-IN" sz="12800" b="1" dirty="0">
                <a:solidFill>
                  <a:schemeClr val="accent1"/>
                </a:solidFill>
                <a:latin typeface="Times New Roman" panose="02020603050405020304" pitchFamily="18" charset="0"/>
                <a:cs typeface="Times New Roman" panose="02020603050405020304" pitchFamily="18" charset="0"/>
              </a:rPr>
              <a:t>Insight From the Analysis:-</a:t>
            </a:r>
            <a:endParaRPr lang="en-IN" sz="42800" b="1"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7200" b="1" dirty="0">
                <a:solidFill>
                  <a:schemeClr val="tx1"/>
                </a:solidFill>
                <a:latin typeface="Times New Roman" panose="02020603050405020304" pitchFamily="18" charset="0"/>
                <a:cs typeface="Times New Roman" panose="02020603050405020304" pitchFamily="18" charset="0"/>
              </a:rPr>
              <a:t>1.Total Projects and Outcomes</a:t>
            </a:r>
            <a:r>
              <a:rPr lang="en-US" sz="7200" dirty="0">
                <a:solidFill>
                  <a:schemeClr val="tx1"/>
                </a:solidFill>
                <a:latin typeface="Times New Roman" panose="02020603050405020304" pitchFamily="18" charset="0"/>
                <a:cs typeface="Times New Roman" panose="02020603050405020304" pitchFamily="18" charset="0"/>
              </a:rPr>
              <a:t>:</a:t>
            </a:r>
            <a:endParaRPr lang="en-US" sz="6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1.Total projects: 365,846</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2.Successful projects: 140,293</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3.Failed projects: 188,239</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4.Cancelled projects: 32,498</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5.Suspended projects: 1,501</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6.Purged projects: 178</a:t>
            </a:r>
          </a:p>
          <a:p>
            <a:pPr marL="742950" lvl="1" indent="-285750">
              <a:buFont typeface="+mj-lt"/>
              <a:buAutoNum type="arabicPeriod"/>
            </a:pPr>
            <a:endParaRPr lang="en-US" sz="56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b="1" dirty="0">
                <a:solidFill>
                  <a:schemeClr val="tx1"/>
                </a:solidFill>
                <a:latin typeface="Times New Roman" panose="02020603050405020304" pitchFamily="18" charset="0"/>
                <a:cs typeface="Times New Roman" panose="02020603050405020304" pitchFamily="18" charset="0"/>
              </a:rPr>
              <a:t>2.</a:t>
            </a:r>
            <a:r>
              <a:rPr lang="en-US" sz="6600" dirty="0">
                <a:solidFill>
                  <a:schemeClr val="tx1"/>
                </a:solidFill>
                <a:latin typeface="Times New Roman" panose="02020603050405020304" pitchFamily="18" charset="0"/>
                <a:cs typeface="Times New Roman" panose="02020603050405020304" pitchFamily="18" charset="0"/>
              </a:rPr>
              <a:t>The average duration for successful projects is approximately 79 days.</a:t>
            </a:r>
          </a:p>
          <a:p>
            <a:pPr marL="457200" lvl="1" indent="0">
              <a:buNone/>
            </a:pPr>
            <a:endParaRPr lang="en-US" sz="56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b="1" dirty="0">
                <a:solidFill>
                  <a:schemeClr val="tx1"/>
                </a:solidFill>
                <a:latin typeface="Times New Roman" panose="02020603050405020304" pitchFamily="18" charset="0"/>
                <a:cs typeface="Times New Roman" panose="02020603050405020304" pitchFamily="18" charset="0"/>
              </a:rPr>
              <a:t>3.</a:t>
            </a:r>
            <a:r>
              <a:rPr lang="en-US" sz="6600" dirty="0">
                <a:solidFill>
                  <a:schemeClr val="tx1"/>
                </a:solidFill>
                <a:latin typeface="Times New Roman" panose="02020603050405020304" pitchFamily="18" charset="0"/>
                <a:cs typeface="Times New Roman" panose="02020603050405020304" pitchFamily="18" charset="0"/>
              </a:rPr>
              <a:t>The total number of backers for successful projects is 18,380 M</a:t>
            </a:r>
          </a:p>
          <a:p>
            <a:pPr marL="0" indent="0">
              <a:buNone/>
            </a:pPr>
            <a:endParaRPr lang="en-US" sz="64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dirty="0">
                <a:solidFill>
                  <a:schemeClr val="tx1"/>
                </a:solidFill>
                <a:latin typeface="Times New Roman" panose="02020603050405020304" pitchFamily="18" charset="0"/>
                <a:cs typeface="Times New Roman" panose="02020603050405020304" pitchFamily="18" charset="0"/>
              </a:rPr>
              <a:t>4.</a:t>
            </a:r>
            <a:r>
              <a:rPr lang="en-US" sz="6600" dirty="0">
                <a:solidFill>
                  <a:schemeClr val="tx1"/>
                </a:solidFill>
                <a:latin typeface="Times New Roman" panose="02020603050405020304" pitchFamily="18" charset="0"/>
                <a:cs typeface="Times New Roman" panose="02020603050405020304" pitchFamily="18" charset="0"/>
              </a:rPr>
              <a:t> Successful projects have raised a total amount of $16,041M</a:t>
            </a:r>
          </a:p>
          <a:p>
            <a:pPr marL="0" indent="0">
              <a:buNone/>
            </a:pPr>
            <a:endParaRPr lang="en-US" sz="64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dirty="0">
                <a:solidFill>
                  <a:schemeClr val="tx1"/>
                </a:solidFill>
                <a:latin typeface="Times New Roman" panose="02020603050405020304" pitchFamily="18" charset="0"/>
                <a:cs typeface="Times New Roman" panose="02020603050405020304" pitchFamily="18" charset="0"/>
              </a:rPr>
              <a:t>5.</a:t>
            </a:r>
            <a:r>
              <a:rPr lang="en-US" sz="6000" dirty="0">
                <a:solidFill>
                  <a:schemeClr val="tx1"/>
                </a:solidFill>
              </a:rPr>
              <a:t> </a:t>
            </a:r>
            <a:r>
              <a:rPr lang="en-US" sz="7200" dirty="0">
                <a:solidFill>
                  <a:schemeClr val="tx1"/>
                </a:solidFill>
                <a:latin typeface="Times New Roman" panose="02020603050405020304" pitchFamily="18" charset="0"/>
                <a:cs typeface="Times New Roman" panose="02020603050405020304" pitchFamily="18" charset="0"/>
              </a:rPr>
              <a:t>March has the highest number of successful projects with 11,993.</a:t>
            </a:r>
          </a:p>
          <a:p>
            <a:pPr marL="742950" lvl="1" indent="-285750">
              <a:buFont typeface="+mj-lt"/>
              <a:buAutoNum type="arabicPeriod"/>
            </a:pPr>
            <a:endParaRPr lang="en-US" sz="5600" dirty="0"/>
          </a:p>
          <a:p>
            <a:pPr marL="0" indent="0">
              <a:buNone/>
            </a:pPr>
            <a:endParaRPr lang="en-IN" sz="4400" b="1" dirty="0">
              <a:solidFill>
                <a:schemeClr val="accent1"/>
              </a:solidFill>
            </a:endParaRPr>
          </a:p>
          <a:p>
            <a:pPr marL="0" indent="0">
              <a:buNone/>
            </a:pPr>
            <a:r>
              <a:rPr lang="en-IN" dirty="0"/>
              <a:t>  </a:t>
            </a:r>
          </a:p>
        </p:txBody>
      </p:sp>
    </p:spTree>
    <p:extLst>
      <p:ext uri="{BB962C8B-B14F-4D97-AF65-F5344CB8AC3E}">
        <p14:creationId xmlns:p14="http://schemas.microsoft.com/office/powerpoint/2010/main" val="2422565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TotalTime>
  <Words>880</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Bahnschrift</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Excel Dashboard</vt:lpstr>
      <vt:lpstr>Power BI Dashboard</vt:lpstr>
      <vt:lpstr>Tableau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Jayesh Walimbe</dc:creator>
  <cp:lastModifiedBy>Jayesh Walimbe</cp:lastModifiedBy>
  <cp:revision>7</cp:revision>
  <dcterms:created xsi:type="dcterms:W3CDTF">2024-07-27T13:46:51Z</dcterms:created>
  <dcterms:modified xsi:type="dcterms:W3CDTF">2024-07-29T04:49:59Z</dcterms:modified>
</cp:coreProperties>
</file>