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Arial Narrow"/>
      <p:regular r:id="rId32"/>
      <p:bold r:id="rId33"/>
      <p:italic r:id="rId34"/>
      <p:boldItalic r:id="rId35"/>
    </p:embeddedFont>
    <p:embeddedFont>
      <p:font typeface="Arial Black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mr1REr/bkJR64FhzH/DDrhysn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rialNarrow-bold.fntdata"/><Relationship Id="rId10" Type="http://schemas.openxmlformats.org/officeDocument/2006/relationships/slide" Target="slides/slide6.xml"/><Relationship Id="rId32" Type="http://schemas.openxmlformats.org/officeDocument/2006/relationships/font" Target="fonts/ArialNarrow-regular.fntdata"/><Relationship Id="rId13" Type="http://schemas.openxmlformats.org/officeDocument/2006/relationships/slide" Target="slides/slide9.xml"/><Relationship Id="rId35" Type="http://schemas.openxmlformats.org/officeDocument/2006/relationships/font" Target="fonts/ArialNarrow-boldItalic.fntdata"/><Relationship Id="rId12" Type="http://schemas.openxmlformats.org/officeDocument/2006/relationships/slide" Target="slides/slide8.xml"/><Relationship Id="rId34" Type="http://schemas.openxmlformats.org/officeDocument/2006/relationships/font" Target="fonts/ArialNarrow-italic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144e0a2f3_3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144e0a2f3_3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2144e0a2f3_3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144e0a2f3_3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2144e0a2f3_3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2144e0a2f3_3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144e0a2f3_3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2144e0a2f3_3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2144e0a2f3_3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144e0a2f3_3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2144e0a2f3_3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2144e0a2f3_3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144e0a2f3_3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144e0a2f3_3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32144e0a2f3_3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144e0a2f3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2144e0a2f3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144e0a2f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2144e0a2f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144e0a2f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2144e0a2f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144e0a2f3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32144e0a2f3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144e0a2f3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2144e0a2f3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2144e0a2f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2144e0a2f3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144e0a2f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2144e0a2f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2144e0a2f3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2144e0a2f3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144e0a2f3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2144e0a2f3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2144e0a2f3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2144e0a2f3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2144e0a2f3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32144e0a2f3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2144e0a2f3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2144e0a2f3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144e0a2f3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32144e0a2f3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144e0a2f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2144e0a2f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144e0a2f3_2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2144e0a2f3_2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144e0a2f3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2144e0a2f3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2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 b="0" l="48949" r="0" t="27895"/>
          <a:stretch/>
        </p:blipFill>
        <p:spPr>
          <a:xfrm>
            <a:off x="-342900" y="-329352"/>
            <a:ext cx="3967840" cy="315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2"/>
          <p:cNvPicPr preferRelativeResize="0"/>
          <p:nvPr/>
        </p:nvPicPr>
        <p:blipFill rotWithShape="1">
          <a:blip r:embed="rId3">
            <a:alphaModFix/>
          </a:blip>
          <a:srcRect b="0" l="0" r="43717" t="0"/>
          <a:stretch/>
        </p:blipFill>
        <p:spPr>
          <a:xfrm>
            <a:off x="10540341" y="528830"/>
            <a:ext cx="3523064" cy="35191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llinois Wordmark in orange and blue." id="19" name="Google Shape;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711" y="4316363"/>
            <a:ext cx="2666289" cy="458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2"/>
          <p:cNvSpPr txBox="1"/>
          <p:nvPr>
            <p:ph type="ctrTitle"/>
          </p:nvPr>
        </p:nvSpPr>
        <p:spPr>
          <a:xfrm>
            <a:off x="2670053" y="1620963"/>
            <a:ext cx="6858877" cy="2427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6000"/>
              <a:buFont typeface="Arial Black"/>
              <a:buNone/>
              <a:defRPr b="1" i="0" sz="60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127736">
            <a:off x="9922312" y="1850965"/>
            <a:ext cx="4178152" cy="557546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6669599" y="4316363"/>
            <a:ext cx="2006397" cy="458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  <a:defRPr b="0" i="1" sz="1200" u="none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" name="Google Shape;23;p22"/>
          <p:cNvCxnSpPr/>
          <p:nvPr/>
        </p:nvCxnSpPr>
        <p:spPr>
          <a:xfrm>
            <a:off x="6382799" y="4316363"/>
            <a:ext cx="0" cy="458309"/>
          </a:xfrm>
          <a:prstGeom prst="straightConnector1">
            <a:avLst/>
          </a:prstGeom>
          <a:noFill/>
          <a:ln cap="flat" cmpd="sng" w="19050">
            <a:solidFill>
              <a:srgbClr val="1228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22"/>
          <p:cNvSpPr txBox="1"/>
          <p:nvPr>
            <p:ph idx="2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1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9982200" y="-1656341"/>
            <a:ext cx="3523064" cy="35191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7" name="Google Shape;12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28" name="Google Shape;1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3327001" y="3554813"/>
            <a:ext cx="5525718" cy="6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type="title"/>
          </p:nvPr>
        </p:nvSpPr>
        <p:spPr>
          <a:xfrm>
            <a:off x="3339280" y="2149138"/>
            <a:ext cx="5513439" cy="1310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1" name="Google Shape;1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127736">
            <a:off x="-530003" y="-1158770"/>
            <a:ext cx="4178152" cy="557546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1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31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37" name="Google Shape;13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2"/>
          <p:cNvSpPr txBox="1"/>
          <p:nvPr>
            <p:ph type="title"/>
          </p:nvPr>
        </p:nvSpPr>
        <p:spPr>
          <a:xfrm>
            <a:off x="838200" y="734889"/>
            <a:ext cx="1051559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>
            <a:off x="838201" y="257898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  <a:defRPr b="1" i="1" sz="14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red line on a black background&#10;&#10;Description automatically generated" id="140" name="Google Shape;1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242875">
            <a:off x="9727969" y="-1686194"/>
            <a:ext cx="3112030" cy="41527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32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32"/>
          <p:cNvSpPr txBox="1"/>
          <p:nvPr>
            <p:ph idx="2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/>
          <p:nvPr/>
        </p:nvSpPr>
        <p:spPr>
          <a:xfrm>
            <a:off x="838200" y="2122388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33"/>
          <p:cNvSpPr/>
          <p:nvPr/>
        </p:nvSpPr>
        <p:spPr>
          <a:xfrm>
            <a:off x="3106947" y="2108251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33"/>
          <p:cNvSpPr/>
          <p:nvPr/>
        </p:nvSpPr>
        <p:spPr>
          <a:xfrm>
            <a:off x="5401574" y="2108251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33"/>
          <p:cNvSpPr/>
          <p:nvPr/>
        </p:nvSpPr>
        <p:spPr>
          <a:xfrm>
            <a:off x="7670321" y="2116877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9" name="Google Shape;149;p33"/>
          <p:cNvCxnSpPr/>
          <p:nvPr/>
        </p:nvCxnSpPr>
        <p:spPr>
          <a:xfrm>
            <a:off x="1005367" y="2287638"/>
            <a:ext cx="6835715" cy="0"/>
          </a:xfrm>
          <a:prstGeom prst="straightConnector1">
            <a:avLst/>
          </a:prstGeom>
          <a:noFill/>
          <a:ln cap="flat" cmpd="sng" w="38100">
            <a:solidFill>
              <a:srgbClr val="1228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51" name="Google Shape;15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7679675" y="3693530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2" type="body"/>
          </p:nvPr>
        </p:nvSpPr>
        <p:spPr>
          <a:xfrm>
            <a:off x="7679675" y="2790664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3" type="body"/>
          </p:nvPr>
        </p:nvSpPr>
        <p:spPr>
          <a:xfrm>
            <a:off x="5399183" y="3693530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4" type="body"/>
          </p:nvPr>
        </p:nvSpPr>
        <p:spPr>
          <a:xfrm>
            <a:off x="5399184" y="2779648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5" type="body"/>
          </p:nvPr>
        </p:nvSpPr>
        <p:spPr>
          <a:xfrm>
            <a:off x="3107675" y="3693530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6" type="body"/>
          </p:nvPr>
        </p:nvSpPr>
        <p:spPr>
          <a:xfrm>
            <a:off x="3118692" y="2779131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7" type="body"/>
          </p:nvPr>
        </p:nvSpPr>
        <p:spPr>
          <a:xfrm>
            <a:off x="838200" y="3693530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8" type="body"/>
          </p:nvPr>
        </p:nvSpPr>
        <p:spPr>
          <a:xfrm>
            <a:off x="838200" y="2768114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9" type="body"/>
          </p:nvPr>
        </p:nvSpPr>
        <p:spPr>
          <a:xfrm>
            <a:off x="838201" y="257898"/>
            <a:ext cx="1805722" cy="2646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3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33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3"/>
          <p:cNvSpPr txBox="1"/>
          <p:nvPr>
            <p:ph idx="13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Right">
  <p:cSld name="Photo Righ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/>
          <p:nvPr/>
        </p:nvSpPr>
        <p:spPr>
          <a:xfrm>
            <a:off x="6377146" y="477334"/>
            <a:ext cx="5484598" cy="5410119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68" name="Google Shape;16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/>
          <p:nvPr>
            <p:ph idx="2" type="pic"/>
          </p:nvPr>
        </p:nvSpPr>
        <p:spPr>
          <a:xfrm>
            <a:off x="6136289" y="264290"/>
            <a:ext cx="5484812" cy="54102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838200" y="1546361"/>
            <a:ext cx="4988065" cy="41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type="title"/>
          </p:nvPr>
        </p:nvSpPr>
        <p:spPr>
          <a:xfrm>
            <a:off x="838200" y="734889"/>
            <a:ext cx="4988059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838201" y="257898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  <a:defRPr b="1" i="1" sz="14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orange line on a black background&#10;&#10;Description automatically generated" id="173" name="Google Shape;1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26243">
            <a:off x="-1997056" y="1851308"/>
            <a:ext cx="2983738" cy="39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34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34"/>
          <p:cNvSpPr txBox="1"/>
          <p:nvPr>
            <p:ph idx="4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Left">
  <p:cSld name="Photo Lef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of Illinois logo in orange and blue." id="178" name="Google Shape;17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364831" y="283366"/>
            <a:ext cx="5354922" cy="5409448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6203344" y="1562173"/>
            <a:ext cx="5236506" cy="413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type="title"/>
          </p:nvPr>
        </p:nvSpPr>
        <p:spPr>
          <a:xfrm>
            <a:off x="6203344" y="706910"/>
            <a:ext cx="5236503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3" type="body"/>
          </p:nvPr>
        </p:nvSpPr>
        <p:spPr>
          <a:xfrm>
            <a:off x="6175412" y="282409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  <a:defRPr b="1" i="1" sz="14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5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35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35"/>
          <p:cNvSpPr txBox="1"/>
          <p:nvPr>
            <p:ph idx="4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(1)">
  <p:cSld name="Photo (1)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1822581" y="5807076"/>
            <a:ext cx="3523064" cy="35191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90" name="Google Shape;1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/>
          <p:nvPr>
            <p:ph idx="2" type="pic"/>
          </p:nvPr>
        </p:nvSpPr>
        <p:spPr>
          <a:xfrm>
            <a:off x="356643" y="377425"/>
            <a:ext cx="11505089" cy="5484896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6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36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(2)">
  <p:cSld name="Photo (2)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10284001" y="-1623057"/>
            <a:ext cx="3523064" cy="35191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98" name="Google Shape;1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/>
          <p:nvPr>
            <p:ph idx="2" type="pic"/>
          </p:nvPr>
        </p:nvSpPr>
        <p:spPr>
          <a:xfrm>
            <a:off x="356643" y="377425"/>
            <a:ext cx="11505089" cy="5484896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7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p37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b Video">
  <p:cSld name="Web Video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216731">
            <a:off x="8637564" y="-2104813"/>
            <a:ext cx="4178152" cy="55754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38"/>
          <p:cNvGrpSpPr/>
          <p:nvPr/>
        </p:nvGrpSpPr>
        <p:grpSpPr>
          <a:xfrm>
            <a:off x="1822581" y="282409"/>
            <a:ext cx="8353076" cy="6073941"/>
            <a:chOff x="331763" y="414153"/>
            <a:chExt cx="6903246" cy="5019697"/>
          </a:xfrm>
        </p:grpSpPr>
        <p:sp>
          <p:nvSpPr>
            <p:cNvPr id="206" name="Google Shape;206;p38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209" name="Google Shape;209;p38"/>
          <p:cNvPicPr preferRelativeResize="0"/>
          <p:nvPr/>
        </p:nvPicPr>
        <p:blipFill rotWithShape="1">
          <a:blip r:embed="rId3">
            <a:alphaModFix/>
          </a:blip>
          <a:srcRect b="0" l="0" r="43717" t="0"/>
          <a:stretch/>
        </p:blipFill>
        <p:spPr>
          <a:xfrm>
            <a:off x="1385369" y="5687387"/>
            <a:ext cx="3523064" cy="35191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211" name="Google Shape;21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/>
          <p:nvPr>
            <p:ph idx="2" type="media"/>
          </p:nvPr>
        </p:nvSpPr>
        <p:spPr>
          <a:xfrm>
            <a:off x="1969020" y="419100"/>
            <a:ext cx="8060805" cy="49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3" name="Google Shape;213;p38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38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orange line on a black background&#10;&#10;Description automatically generated" id="217" name="Google Shape;21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63301" y="2197769"/>
            <a:ext cx="4126602" cy="550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9"/>
          <p:cNvPicPr preferRelativeResize="0"/>
          <p:nvPr/>
        </p:nvPicPr>
        <p:blipFill rotWithShape="1">
          <a:blip r:embed="rId3">
            <a:alphaModFix/>
          </a:blip>
          <a:srcRect b="0" l="0" r="43717" t="0"/>
          <a:stretch/>
        </p:blipFill>
        <p:spPr>
          <a:xfrm>
            <a:off x="10239138" y="-1814174"/>
            <a:ext cx="3905723" cy="390139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llinois Wordmark in orange and blue." id="220" name="Google Shape;22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4070" y="3647484"/>
            <a:ext cx="2943860" cy="71078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2494331" y="2479040"/>
            <a:ext cx="7203338" cy="949960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i="1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2" type="body"/>
          </p:nvPr>
        </p:nvSpPr>
        <p:spPr>
          <a:xfrm>
            <a:off x="5262000" y="4576748"/>
            <a:ext cx="1667999" cy="520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284B"/>
              </a:buClr>
              <a:buSzPts val="1000"/>
              <a:buNone/>
              <a:defRPr b="0" i="0" sz="1000" u="non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9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Google Shape;224;p39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p39"/>
          <p:cNvSpPr txBox="1"/>
          <p:nvPr>
            <p:ph idx="3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27" name="Google Shape;2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9448066" y="3924300"/>
            <a:ext cx="180572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2" type="body"/>
          </p:nvPr>
        </p:nvSpPr>
        <p:spPr>
          <a:xfrm>
            <a:off x="9448800" y="3497152"/>
            <a:ext cx="1805722" cy="264615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3"/>
          <p:cNvSpPr txBox="1"/>
          <p:nvPr/>
        </p:nvSpPr>
        <p:spPr>
          <a:xfrm>
            <a:off x="9817795" y="2176229"/>
            <a:ext cx="1067732" cy="1067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8000"/>
              <a:buFont typeface="Georgia"/>
              <a:buNone/>
            </a:pPr>
            <a:r>
              <a:rPr b="1" i="1" lang="en-US" sz="8000" u="none" cap="none" strike="noStrike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/>
          </a:p>
        </p:txBody>
      </p:sp>
      <p:sp>
        <p:nvSpPr>
          <p:cNvPr id="31" name="Google Shape;31;p23"/>
          <p:cNvSpPr txBox="1"/>
          <p:nvPr>
            <p:ph idx="3" type="body"/>
          </p:nvPr>
        </p:nvSpPr>
        <p:spPr>
          <a:xfrm>
            <a:off x="7296150" y="3497152"/>
            <a:ext cx="1805722" cy="264615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4" type="body"/>
          </p:nvPr>
        </p:nvSpPr>
        <p:spPr>
          <a:xfrm>
            <a:off x="7295416" y="3914775"/>
            <a:ext cx="180572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/>
        </p:nvSpPr>
        <p:spPr>
          <a:xfrm>
            <a:off x="7665145" y="2176229"/>
            <a:ext cx="1067732" cy="1067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8000"/>
              <a:buFont typeface="Georgia"/>
              <a:buNone/>
            </a:pPr>
            <a:r>
              <a:rPr b="1" i="1" lang="en-US" sz="8000" u="none" cap="none" strike="noStrike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34" name="Google Shape;34;p23"/>
          <p:cNvSpPr txBox="1"/>
          <p:nvPr>
            <p:ph idx="5" type="body"/>
          </p:nvPr>
        </p:nvSpPr>
        <p:spPr>
          <a:xfrm>
            <a:off x="5142766" y="3905250"/>
            <a:ext cx="180572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6" type="body"/>
          </p:nvPr>
        </p:nvSpPr>
        <p:spPr>
          <a:xfrm>
            <a:off x="5143500" y="3506677"/>
            <a:ext cx="1805722" cy="264615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/>
        </p:nvSpPr>
        <p:spPr>
          <a:xfrm>
            <a:off x="5512495" y="2176229"/>
            <a:ext cx="1067732" cy="1067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8000"/>
              <a:buFont typeface="Georgia"/>
              <a:buNone/>
            </a:pPr>
            <a:r>
              <a:rPr b="1" i="1" lang="en-US" sz="8000" u="none" cap="none" strike="noStrike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37" name="Google Shape;37;p23"/>
          <p:cNvSpPr txBox="1"/>
          <p:nvPr>
            <p:ph idx="7" type="body"/>
          </p:nvPr>
        </p:nvSpPr>
        <p:spPr>
          <a:xfrm>
            <a:off x="2990116" y="3895725"/>
            <a:ext cx="180572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8" type="body"/>
          </p:nvPr>
        </p:nvSpPr>
        <p:spPr>
          <a:xfrm>
            <a:off x="2990850" y="3506677"/>
            <a:ext cx="1805722" cy="264615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3"/>
          <p:cNvSpPr txBox="1"/>
          <p:nvPr/>
        </p:nvSpPr>
        <p:spPr>
          <a:xfrm>
            <a:off x="3359845" y="2176229"/>
            <a:ext cx="1067732" cy="1067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8000"/>
              <a:buFont typeface="Georgia"/>
              <a:buNone/>
            </a:pPr>
            <a:r>
              <a:rPr b="1" i="1" lang="en-US" sz="8000" u="none" cap="none" strike="noStrike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0" name="Google Shape;40;p23"/>
          <p:cNvSpPr txBox="1"/>
          <p:nvPr>
            <p:ph idx="9" type="body"/>
          </p:nvPr>
        </p:nvSpPr>
        <p:spPr>
          <a:xfrm>
            <a:off x="837466" y="3895725"/>
            <a:ext cx="180572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3" type="body"/>
          </p:nvPr>
        </p:nvSpPr>
        <p:spPr>
          <a:xfrm>
            <a:off x="838200" y="3497152"/>
            <a:ext cx="1805722" cy="264615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/>
        </p:nvSpPr>
        <p:spPr>
          <a:xfrm>
            <a:off x="1207195" y="2176229"/>
            <a:ext cx="1067732" cy="1067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8000"/>
              <a:buFont typeface="Georgia"/>
              <a:buNone/>
            </a:pPr>
            <a:r>
              <a:rPr b="1" i="1" lang="en-US" sz="8000" u="none" cap="none" strike="noStrike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43" name="Google Shape;43;p23"/>
          <p:cNvSpPr txBox="1"/>
          <p:nvPr>
            <p:ph type="title"/>
          </p:nvPr>
        </p:nvSpPr>
        <p:spPr>
          <a:xfrm>
            <a:off x="838200" y="734889"/>
            <a:ext cx="10415588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 b="1" i="0">
                <a:solidFill>
                  <a:srgbClr val="12284B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0799897" y="222680"/>
            <a:ext cx="1701802" cy="5125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3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23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23"/>
          <p:cNvSpPr txBox="1"/>
          <p:nvPr>
            <p:ph idx="14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1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1822581" y="5807076"/>
            <a:ext cx="3523064" cy="35191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9" name="Google Shape;22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230" name="Google Shape;2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/>
          <p:nvPr>
            <p:ph idx="2" type="media"/>
          </p:nvPr>
        </p:nvSpPr>
        <p:spPr>
          <a:xfrm>
            <a:off x="343421" y="352424"/>
            <a:ext cx="11505157" cy="5454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2" name="Google Shape;232;p41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Google Shape;233;p41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(1)">
  <p:cSld name="Speaker (1)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4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2132831" y="1873878"/>
            <a:ext cx="3905723" cy="3901398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niversity of Illinois logo in orange and blue." id="50" name="Google Shape;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24"/>
          <p:cNvSpPr/>
          <p:nvPr>
            <p:ph idx="2" type="pic"/>
          </p:nvPr>
        </p:nvSpPr>
        <p:spPr>
          <a:xfrm>
            <a:off x="1567705" y="1573752"/>
            <a:ext cx="4027389" cy="4027389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6451833" y="2931159"/>
            <a:ext cx="3597872" cy="2669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3" type="body"/>
          </p:nvPr>
        </p:nvSpPr>
        <p:spPr>
          <a:xfrm>
            <a:off x="6451834" y="2258030"/>
            <a:ext cx="3597871" cy="527241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2800"/>
              <a:buNone/>
              <a:defRPr b="1" i="1" sz="28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type="title"/>
          </p:nvPr>
        </p:nvSpPr>
        <p:spPr>
          <a:xfrm>
            <a:off x="838200" y="734889"/>
            <a:ext cx="1051559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0799897" y="222680"/>
            <a:ext cx="1701802" cy="512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4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24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24"/>
          <p:cNvSpPr txBox="1"/>
          <p:nvPr>
            <p:ph idx="4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 (2)">
  <p:cSld name="Speakers (2)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5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2499169" y="2062736"/>
            <a:ext cx="2805525" cy="2802418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niversity of Illinois logo in orange and blue." id="62" name="Google Shape;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5"/>
          <p:cNvSpPr/>
          <p:nvPr>
            <p:ph idx="2" type="pic"/>
          </p:nvPr>
        </p:nvSpPr>
        <p:spPr>
          <a:xfrm>
            <a:off x="1934043" y="1762610"/>
            <a:ext cx="2892919" cy="2892919"/>
          </a:xfrm>
          <a:prstGeom prst="ellipse">
            <a:avLst/>
          </a:prstGeom>
          <a:noFill/>
          <a:ln>
            <a:noFill/>
          </a:ln>
        </p:spPr>
      </p:sp>
      <p:sp>
        <p:nvSpPr>
          <p:cNvPr id="65" name="Google Shape;65;p25"/>
          <p:cNvSpPr txBox="1"/>
          <p:nvPr>
            <p:ph type="title"/>
          </p:nvPr>
        </p:nvSpPr>
        <p:spPr>
          <a:xfrm>
            <a:off x="838200" y="734889"/>
            <a:ext cx="1051559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25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6887307" y="2062736"/>
            <a:ext cx="2805525" cy="2802418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" name="Google Shape;67;p25"/>
          <p:cNvSpPr/>
          <p:nvPr>
            <p:ph idx="3" type="pic"/>
          </p:nvPr>
        </p:nvSpPr>
        <p:spPr>
          <a:xfrm>
            <a:off x="6322181" y="1762610"/>
            <a:ext cx="2892919" cy="2892919"/>
          </a:xfrm>
          <a:prstGeom prst="ellipse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6605784" y="5084153"/>
            <a:ext cx="2892919" cy="476781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2000"/>
              <a:buNone/>
              <a:defRPr b="1" i="1" sz="20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4" type="body"/>
          </p:nvPr>
        </p:nvSpPr>
        <p:spPr>
          <a:xfrm>
            <a:off x="2134940" y="5084153"/>
            <a:ext cx="2892919" cy="476781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2000"/>
              <a:buNone/>
              <a:defRPr b="1" i="1" sz="20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" name="Google Shape;7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0799897" y="222680"/>
            <a:ext cx="1701802" cy="51252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5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25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25"/>
          <p:cNvSpPr txBox="1"/>
          <p:nvPr>
            <p:ph idx="5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1)">
  <p:cSld name="Title and Content (1)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6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10338297" y="-1623057"/>
            <a:ext cx="3523064" cy="35191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77" name="Google Shape;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838200" y="1546361"/>
            <a:ext cx="10515600" cy="41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type="title"/>
          </p:nvPr>
        </p:nvSpPr>
        <p:spPr>
          <a:xfrm>
            <a:off x="838200" y="734889"/>
            <a:ext cx="1051559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2" type="body"/>
          </p:nvPr>
        </p:nvSpPr>
        <p:spPr>
          <a:xfrm>
            <a:off x="838201" y="257898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  <a:defRPr b="1" i="1" sz="14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26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26"/>
          <p:cNvSpPr txBox="1"/>
          <p:nvPr>
            <p:ph idx="3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2)">
  <p:cSld name="Title and Content (2)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86" name="Google Shape;8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838200" y="1546361"/>
            <a:ext cx="10515600" cy="41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type="title"/>
          </p:nvPr>
        </p:nvSpPr>
        <p:spPr>
          <a:xfrm>
            <a:off x="838200" y="734889"/>
            <a:ext cx="1051559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2" type="body"/>
          </p:nvPr>
        </p:nvSpPr>
        <p:spPr>
          <a:xfrm>
            <a:off x="838201" y="257898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  <a:defRPr b="1" i="1" sz="14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red snake on a black background&#10;&#10;Description automatically generated" id="90" name="Google Shape;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381444">
            <a:off x="9358629" y="-1352682"/>
            <a:ext cx="3382748" cy="45140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7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27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7"/>
          <p:cNvSpPr txBox="1"/>
          <p:nvPr>
            <p:ph idx="3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3)">
  <p:cSld name="Title and Content (3)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8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1647526" y="5714333"/>
            <a:ext cx="3523064" cy="35191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97" name="Google Shape;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838200" y="1546361"/>
            <a:ext cx="10515600" cy="41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type="title"/>
          </p:nvPr>
        </p:nvSpPr>
        <p:spPr>
          <a:xfrm>
            <a:off x="838200" y="734889"/>
            <a:ext cx="1051559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2" type="body"/>
          </p:nvPr>
        </p:nvSpPr>
        <p:spPr>
          <a:xfrm>
            <a:off x="838201" y="257898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  <a:defRPr b="1" i="1" sz="14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8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8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8"/>
          <p:cNvSpPr txBox="1"/>
          <p:nvPr>
            <p:ph idx="3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">
  <p:cSld name="Title and 2 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9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-2687315" y="3763578"/>
            <a:ext cx="3523064" cy="35191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07" name="Google Shape;1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9"/>
          <p:cNvSpPr txBox="1"/>
          <p:nvPr>
            <p:ph idx="1" type="body"/>
          </p:nvPr>
        </p:nvSpPr>
        <p:spPr>
          <a:xfrm>
            <a:off x="6194325" y="1546361"/>
            <a:ext cx="5161926" cy="41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2" type="body"/>
          </p:nvPr>
        </p:nvSpPr>
        <p:spPr>
          <a:xfrm>
            <a:off x="838200" y="1546361"/>
            <a:ext cx="5159477" cy="41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type="title"/>
          </p:nvPr>
        </p:nvSpPr>
        <p:spPr>
          <a:xfrm>
            <a:off x="838200" y="734889"/>
            <a:ext cx="1051559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3" type="body"/>
          </p:nvPr>
        </p:nvSpPr>
        <p:spPr>
          <a:xfrm>
            <a:off x="838201" y="257898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  <a:defRPr b="1" i="1" sz="14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9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9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9"/>
          <p:cNvSpPr txBox="1"/>
          <p:nvPr>
            <p:ph idx="4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Headlin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0"/>
          <p:cNvPicPr preferRelativeResize="0"/>
          <p:nvPr/>
        </p:nvPicPr>
        <p:blipFill rotWithShape="1">
          <a:blip r:embed="rId2">
            <a:alphaModFix/>
          </a:blip>
          <a:srcRect b="0" l="0" r="43717" t="0"/>
          <a:stretch/>
        </p:blipFill>
        <p:spPr>
          <a:xfrm>
            <a:off x="-1486632" y="-1112690"/>
            <a:ext cx="3523064" cy="35191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039400" y="2692089"/>
            <a:ext cx="6113200" cy="1221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  <a:defRPr>
                <a:solidFill>
                  <a:srgbClr val="1228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" type="body"/>
          </p:nvPr>
        </p:nvSpPr>
        <p:spPr>
          <a:xfrm>
            <a:off x="5193139" y="2206754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  <a:defRPr b="1" i="1" sz="1400">
                <a:solidFill>
                  <a:srgbClr val="1228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iversity of Illinois logo in orange and blue." id="120" name="Google Shape;1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orange line on a black background&#10;&#10;Description automatically generated" id="121" name="Google Shape;12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32005">
            <a:off x="8968669" y="-1913601"/>
            <a:ext cx="3778679" cy="5042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0"/>
          <p:cNvSpPr/>
          <p:nvPr/>
        </p:nvSpPr>
        <p:spPr>
          <a:xfrm flipH="1" rot="5400000">
            <a:off x="1423334" y="5098656"/>
            <a:ext cx="609399" cy="2408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30"/>
          <p:cNvSpPr/>
          <p:nvPr/>
        </p:nvSpPr>
        <p:spPr>
          <a:xfrm flipH="1" rot="5400000">
            <a:off x="-74671" y="6009354"/>
            <a:ext cx="609400" cy="587308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FF5F0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30"/>
          <p:cNvSpPr txBox="1"/>
          <p:nvPr>
            <p:ph idx="2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 b="1" i="0" sz="4400" u="none" cap="none" strike="noStrike">
                <a:solidFill>
                  <a:srgbClr val="FF5F0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1198325" y="573050"/>
            <a:ext cx="9229800" cy="34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6000"/>
              <a:buFont typeface="Arial Black"/>
              <a:buNone/>
            </a:pPr>
            <a:r>
              <a:rPr lang="en-US" sz="3000"/>
              <a:t>Analyzing and Predicting California's Unemployment Rate Using Deep Learning</a:t>
            </a:r>
            <a:endParaRPr sz="3000"/>
          </a:p>
        </p:txBody>
      </p:sp>
      <p:sp>
        <p:nvSpPr>
          <p:cNvPr id="241" name="Google Shape;241;p1"/>
          <p:cNvSpPr txBox="1"/>
          <p:nvPr>
            <p:ph idx="1" type="body"/>
          </p:nvPr>
        </p:nvSpPr>
        <p:spPr>
          <a:xfrm>
            <a:off x="6669600" y="4047950"/>
            <a:ext cx="29043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</a:pPr>
            <a:r>
              <a:rPr b="1" i="0" lang="en-US" sz="1500"/>
              <a:t>Group 10</a:t>
            </a:r>
            <a:endParaRPr b="1" i="0" sz="15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</a:pPr>
            <a:r>
              <a:rPr i="0" lang="en-US" sz="1500"/>
              <a:t>Jayesh Yevale (jyeval2)</a:t>
            </a:r>
            <a:endParaRPr i="0" sz="15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</a:pPr>
            <a:r>
              <a:rPr i="0" lang="en-US" sz="1500"/>
              <a:t>Ethan Torres (ethanjt2)</a:t>
            </a:r>
            <a:endParaRPr i="0" sz="15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</a:pPr>
            <a:r>
              <a:rPr i="0" lang="en-US" sz="1500"/>
              <a:t>Joshua Kendrick (joshua39)</a:t>
            </a:r>
            <a:endParaRPr i="0" sz="15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</a:pPr>
            <a:r>
              <a:rPr i="0" lang="en-US" sz="1500"/>
              <a:t>Dhruv Oza (dhruvo2)</a:t>
            </a:r>
            <a:endParaRPr i="0" sz="15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</a:pPr>
            <a:r>
              <a:t/>
            </a:r>
            <a:endParaRPr i="0" sz="15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</a:pPr>
            <a:r>
              <a:t/>
            </a:r>
            <a:endParaRPr sz="1500"/>
          </a:p>
        </p:txBody>
      </p:sp>
      <p:sp>
        <p:nvSpPr>
          <p:cNvPr id="242" name="Google Shape;24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"/>
          <p:cNvSpPr txBox="1"/>
          <p:nvPr/>
        </p:nvSpPr>
        <p:spPr>
          <a:xfrm>
            <a:off x="750800" y="6200425"/>
            <a:ext cx="6444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144e0a2f3_3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g32144e0a2f3_3_57"/>
          <p:cNvSpPr txBox="1"/>
          <p:nvPr>
            <p:ph idx="1" type="body"/>
          </p:nvPr>
        </p:nvSpPr>
        <p:spPr>
          <a:xfrm>
            <a:off x="6203344" y="1562173"/>
            <a:ext cx="5236500" cy="41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Here, we see that unemployment and employment are highly skewed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Thus, we should expect that unemployment rates are concentrated at the lower end of values</a:t>
            </a:r>
            <a:endParaRPr/>
          </a:p>
        </p:txBody>
      </p:sp>
      <p:sp>
        <p:nvSpPr>
          <p:cNvPr id="329" name="Google Shape;329;g32144e0a2f3_3_57"/>
          <p:cNvSpPr txBox="1"/>
          <p:nvPr>
            <p:ph type="title"/>
          </p:nvPr>
        </p:nvSpPr>
        <p:spPr>
          <a:xfrm>
            <a:off x="6203344" y="706910"/>
            <a:ext cx="52365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Histograms</a:t>
            </a:r>
            <a:endParaRPr/>
          </a:p>
        </p:txBody>
      </p:sp>
      <p:sp>
        <p:nvSpPr>
          <p:cNvPr id="330" name="Google Shape;330;g32144e0a2f3_3_57"/>
          <p:cNvSpPr txBox="1"/>
          <p:nvPr>
            <p:ph idx="3" type="body"/>
          </p:nvPr>
        </p:nvSpPr>
        <p:spPr>
          <a:xfrm>
            <a:off x="6175412" y="282409"/>
            <a:ext cx="1805700" cy="2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2144e0a2f3_3_57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Joshua</a:t>
            </a:r>
            <a:endParaRPr/>
          </a:p>
        </p:txBody>
      </p:sp>
      <p:pic>
        <p:nvPicPr>
          <p:cNvPr id="332" name="Google Shape;332;g32144e0a2f3_3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0" y="2321809"/>
            <a:ext cx="5898544" cy="221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144e0a2f3_3_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g32144e0a2f3_3_71"/>
          <p:cNvSpPr txBox="1"/>
          <p:nvPr>
            <p:ph idx="1" type="body"/>
          </p:nvPr>
        </p:nvSpPr>
        <p:spPr>
          <a:xfrm>
            <a:off x="6203344" y="1562173"/>
            <a:ext cx="5236500" cy="41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Here, we see that unemployment counts are concentrated in sub-county places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Thus, we should expect any model to over-represent those type of counties</a:t>
            </a:r>
            <a:endParaRPr/>
          </a:p>
        </p:txBody>
      </p:sp>
      <p:sp>
        <p:nvSpPr>
          <p:cNvPr id="340" name="Google Shape;340;g32144e0a2f3_3_71"/>
          <p:cNvSpPr txBox="1"/>
          <p:nvPr>
            <p:ph type="title"/>
          </p:nvPr>
        </p:nvSpPr>
        <p:spPr>
          <a:xfrm>
            <a:off x="6203344" y="706910"/>
            <a:ext cx="52365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Pie Chart</a:t>
            </a:r>
            <a:endParaRPr/>
          </a:p>
        </p:txBody>
      </p:sp>
      <p:sp>
        <p:nvSpPr>
          <p:cNvPr id="341" name="Google Shape;341;g32144e0a2f3_3_71"/>
          <p:cNvSpPr txBox="1"/>
          <p:nvPr>
            <p:ph idx="3" type="body"/>
          </p:nvPr>
        </p:nvSpPr>
        <p:spPr>
          <a:xfrm>
            <a:off x="6175412" y="282409"/>
            <a:ext cx="1805700" cy="2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2144e0a2f3_3_71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Joshua</a:t>
            </a:r>
            <a:endParaRPr/>
          </a:p>
        </p:txBody>
      </p:sp>
      <p:pic>
        <p:nvPicPr>
          <p:cNvPr id="343" name="Google Shape;343;g32144e0a2f3_3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0" y="1551997"/>
            <a:ext cx="5898543" cy="3754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2144e0a2f3_3_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g32144e0a2f3_3_83"/>
          <p:cNvSpPr txBox="1"/>
          <p:nvPr>
            <p:ph idx="1" type="body"/>
          </p:nvPr>
        </p:nvSpPr>
        <p:spPr>
          <a:xfrm>
            <a:off x="6203344" y="1562173"/>
            <a:ext cx="5236500" cy="41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Here, the bar chart affirms the intuition gathered from the pie chart</a:t>
            </a:r>
            <a:endParaRPr/>
          </a:p>
        </p:txBody>
      </p:sp>
      <p:sp>
        <p:nvSpPr>
          <p:cNvPr id="351" name="Google Shape;351;g32144e0a2f3_3_83"/>
          <p:cNvSpPr txBox="1"/>
          <p:nvPr>
            <p:ph type="title"/>
          </p:nvPr>
        </p:nvSpPr>
        <p:spPr>
          <a:xfrm>
            <a:off x="6203344" y="706910"/>
            <a:ext cx="52365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 Chart</a:t>
            </a:r>
            <a:endParaRPr/>
          </a:p>
        </p:txBody>
      </p:sp>
      <p:sp>
        <p:nvSpPr>
          <p:cNvPr id="352" name="Google Shape;352;g32144e0a2f3_3_83"/>
          <p:cNvSpPr txBox="1"/>
          <p:nvPr>
            <p:ph idx="3" type="body"/>
          </p:nvPr>
        </p:nvSpPr>
        <p:spPr>
          <a:xfrm>
            <a:off x="6175412" y="282409"/>
            <a:ext cx="1805700" cy="2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32144e0a2f3_3_83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Joshua</a:t>
            </a:r>
            <a:endParaRPr/>
          </a:p>
        </p:txBody>
      </p:sp>
      <p:pic>
        <p:nvPicPr>
          <p:cNvPr id="354" name="Google Shape;354;g32144e0a2f3_3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70612" cy="556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144e0a2f3_3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g32144e0a2f3_3_95"/>
          <p:cNvSpPr txBox="1"/>
          <p:nvPr>
            <p:ph idx="1" type="body"/>
          </p:nvPr>
        </p:nvSpPr>
        <p:spPr>
          <a:xfrm>
            <a:off x="6203344" y="1562173"/>
            <a:ext cx="5236500" cy="41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Here, the values seem to be consistent among the months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Hence, we should not expect months to be a big contributor to our model</a:t>
            </a:r>
            <a:endParaRPr/>
          </a:p>
        </p:txBody>
      </p:sp>
      <p:sp>
        <p:nvSpPr>
          <p:cNvPr id="362" name="Google Shape;362;g32144e0a2f3_3_95"/>
          <p:cNvSpPr txBox="1"/>
          <p:nvPr>
            <p:ph type="title"/>
          </p:nvPr>
        </p:nvSpPr>
        <p:spPr>
          <a:xfrm>
            <a:off x="6203344" y="706910"/>
            <a:ext cx="52365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 Chart cont.</a:t>
            </a:r>
            <a:endParaRPr/>
          </a:p>
        </p:txBody>
      </p:sp>
      <p:sp>
        <p:nvSpPr>
          <p:cNvPr id="363" name="Google Shape;363;g32144e0a2f3_3_95"/>
          <p:cNvSpPr txBox="1"/>
          <p:nvPr>
            <p:ph idx="3" type="body"/>
          </p:nvPr>
        </p:nvSpPr>
        <p:spPr>
          <a:xfrm>
            <a:off x="6175412" y="282409"/>
            <a:ext cx="1805700" cy="2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2144e0a2f3_3_95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Joshua</a:t>
            </a:r>
            <a:endParaRPr/>
          </a:p>
        </p:txBody>
      </p:sp>
      <p:pic>
        <p:nvPicPr>
          <p:cNvPr id="365" name="Google Shape;365;g32144e0a2f3_3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9409"/>
            <a:ext cx="5898544" cy="500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144e0a2f3_3_1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g32144e0a2f3_3_108"/>
          <p:cNvSpPr txBox="1"/>
          <p:nvPr>
            <p:ph idx="1" type="body"/>
          </p:nvPr>
        </p:nvSpPr>
        <p:spPr>
          <a:xfrm>
            <a:off x="6203344" y="1562173"/>
            <a:ext cx="5236500" cy="41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From the correlation matrix, we have terms with strong correlation, so we may expect </a:t>
            </a:r>
            <a:r>
              <a:rPr lang="en-US"/>
              <a:t>multicollinearity if left as 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Also, we can look at those terms highly correlated with unemployment rate and expect them to have a large impact in our model for predicting unemployment rate</a:t>
            </a:r>
            <a:r>
              <a:rPr lang="en-US"/>
              <a:t> </a:t>
            </a:r>
            <a:endParaRPr/>
          </a:p>
        </p:txBody>
      </p:sp>
      <p:sp>
        <p:nvSpPr>
          <p:cNvPr id="373" name="Google Shape;373;g32144e0a2f3_3_108"/>
          <p:cNvSpPr txBox="1"/>
          <p:nvPr>
            <p:ph type="title"/>
          </p:nvPr>
        </p:nvSpPr>
        <p:spPr>
          <a:xfrm>
            <a:off x="6203344" y="706910"/>
            <a:ext cx="52365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</p:txBody>
      </p:sp>
      <p:sp>
        <p:nvSpPr>
          <p:cNvPr id="374" name="Google Shape;374;g32144e0a2f3_3_108"/>
          <p:cNvSpPr txBox="1"/>
          <p:nvPr>
            <p:ph idx="3" type="body"/>
          </p:nvPr>
        </p:nvSpPr>
        <p:spPr>
          <a:xfrm>
            <a:off x="6175412" y="282409"/>
            <a:ext cx="1805700" cy="2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2144e0a2f3_3_108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Joshua</a:t>
            </a:r>
            <a:endParaRPr/>
          </a:p>
        </p:txBody>
      </p:sp>
      <p:pic>
        <p:nvPicPr>
          <p:cNvPr id="376" name="Google Shape;376;g32144e0a2f3_3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9409"/>
            <a:ext cx="5898545" cy="523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144e0a2f3_5_0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Baseline Model</a:t>
            </a:r>
            <a:endParaRPr/>
          </a:p>
        </p:txBody>
      </p:sp>
      <p:sp>
        <p:nvSpPr>
          <p:cNvPr id="382" name="Google Shape;382;g32144e0a2f3_5_0"/>
          <p:cNvSpPr txBox="1"/>
          <p:nvPr>
            <p:ph idx="3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83" name="Google Shape;383;g32144e0a2f3_5_0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future comparison, we model predictors of unemployment from our dataset using: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Linear regression: MSE of </a:t>
            </a:r>
            <a:r>
              <a:rPr lang="en-US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1.79</a:t>
            </a:r>
            <a:r>
              <a:rPr lang="en-US"/>
              <a:t> and an R-squared value of </a:t>
            </a:r>
            <a:r>
              <a:rPr lang="en-US"/>
              <a:t>0.97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Ridge Regression (with scaling): </a:t>
            </a:r>
            <a:r>
              <a:rPr lang="en-US"/>
              <a:t>MSE of 2.11 and an R-squared value of 0.96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Decision Tree Regressor: MSE of 4.89 and an R-squared value of 0.91</a:t>
            </a:r>
            <a:endParaRPr/>
          </a:p>
        </p:txBody>
      </p:sp>
      <p:sp>
        <p:nvSpPr>
          <p:cNvPr id="384" name="Google Shape;384;g32144e0a2f3_5_0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Joshua</a:t>
            </a:r>
            <a:endParaRPr/>
          </a:p>
        </p:txBody>
      </p:sp>
      <p:sp>
        <p:nvSpPr>
          <p:cNvPr id="385" name="Google Shape;385;g32144e0a2f3_5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"/>
          <p:cNvSpPr txBox="1"/>
          <p:nvPr>
            <p:ph type="title"/>
          </p:nvPr>
        </p:nvSpPr>
        <p:spPr>
          <a:xfrm>
            <a:off x="3039400" y="2818136"/>
            <a:ext cx="6113200" cy="1221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391" name="Google Shape;391;p9"/>
          <p:cNvSpPr txBox="1"/>
          <p:nvPr>
            <p:ph idx="2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Ethan</a:t>
            </a:r>
            <a:endParaRPr/>
          </a:p>
        </p:txBody>
      </p:sp>
      <p:sp>
        <p:nvSpPr>
          <p:cNvPr id="392" name="Google Shape;39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144e0a2f3_0_14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398" name="Google Shape;398;g32144e0a2f3_0_14"/>
          <p:cNvSpPr txBox="1"/>
          <p:nvPr>
            <p:ph idx="3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399" name="Google Shape;399;g32144e0a2f3_0_14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-The process presented is self-exciting, so we need something that captures historical data when making predictions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-RNNs excel at capturing sequential data, which is why they work well for time-series data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-RNNs also have memory and retain information from previous steps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-They are extremely flexible for understanding complex patterns and long-term dependencies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-As a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result, RNNs can learn from these complex patterns from the historical data and make more dynamic and reliable predictions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-Utilizing different optimizers as well can greatly improve the prediction quality given the data’s dynamic nature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00" name="Google Shape;400;g32144e0a2f3_0_14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Ethan</a:t>
            </a:r>
            <a:endParaRPr/>
          </a:p>
        </p:txBody>
      </p:sp>
      <p:sp>
        <p:nvSpPr>
          <p:cNvPr id="401" name="Google Shape;401;g32144e0a2f3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2144e0a2f3_0_30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407" name="Google Shape;407;g32144e0a2f3_0_30"/>
          <p:cNvSpPr txBox="1"/>
          <p:nvPr>
            <p:ph idx="3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408" name="Google Shape;408;g32144e0a2f3_0_30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-We utilized Optuna, a framework for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hyperparameter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 optimization to efficiently search through the hyperparameters for 30 trials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-We optimized three relevant parameters: hidden_size, dropout_rate, and learning_rate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-After optimizing, we can then retrain the RNN using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parameters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 that will greatly improve the predictions of the network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9" name="Google Shape;409;g32144e0a2f3_0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0" name="Google Shape;410;g32144e0a2f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925" y="4693375"/>
            <a:ext cx="3415225" cy="2102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g32144e0a2f3_0_30"/>
          <p:cNvCxnSpPr/>
          <p:nvPr/>
        </p:nvCxnSpPr>
        <p:spPr>
          <a:xfrm flipH="1" rot="10800000">
            <a:off x="4672150" y="5703750"/>
            <a:ext cx="953100" cy="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2" name="Google Shape;412;g32144e0a2f3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925" y="4693374"/>
            <a:ext cx="3383497" cy="21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32144e0a2f3_0_30"/>
          <p:cNvSpPr txBox="1"/>
          <p:nvPr/>
        </p:nvSpPr>
        <p:spPr>
          <a:xfrm>
            <a:off x="335325" y="6171625"/>
            <a:ext cx="738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Ethan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144e0a2f3_0_38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Final Model and Predictions</a:t>
            </a:r>
            <a:endParaRPr/>
          </a:p>
        </p:txBody>
      </p:sp>
      <p:sp>
        <p:nvSpPr>
          <p:cNvPr id="419" name="Google Shape;419;g32144e0a2f3_0_38"/>
          <p:cNvSpPr txBox="1"/>
          <p:nvPr>
            <p:ph idx="3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420" name="Google Shape;420;g32144e0a2f3_0_38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>
                <a:latin typeface="Arial Black"/>
                <a:ea typeface="Arial Black"/>
                <a:cs typeface="Arial Black"/>
                <a:sym typeface="Arial Black"/>
              </a:rPr>
              <a:t>- As can clearly be seen, there is an oscillation in the prediction with a slight conversion in each direction year over year (this same trend appears in both SGD and Adam)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>
                <a:latin typeface="Arial Black"/>
                <a:ea typeface="Arial Black"/>
                <a:cs typeface="Arial Black"/>
                <a:sym typeface="Arial Black"/>
              </a:rPr>
              <a:t>- This can stem from multiple factors: economic cycles, model fine-tuning, relevant feature exploration, and smooth predictions (regularization, lagged variables, etc…)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1" name="Google Shape;421;g32144e0a2f3_0_38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Ethan</a:t>
            </a:r>
            <a:endParaRPr/>
          </a:p>
        </p:txBody>
      </p:sp>
      <p:sp>
        <p:nvSpPr>
          <p:cNvPr id="422" name="Google Shape;422;g32144e0a2f3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3" name="Google Shape;423;g32144e0a2f3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888" y="3967700"/>
            <a:ext cx="4348224" cy="27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144e0a2f3_2_2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California’s Unemployment</a:t>
            </a:r>
            <a:endParaRPr/>
          </a:p>
        </p:txBody>
      </p:sp>
      <p:sp>
        <p:nvSpPr>
          <p:cNvPr id="249" name="Google Shape;249;g32144e0a2f3_2_2"/>
          <p:cNvSpPr txBox="1"/>
          <p:nvPr>
            <p:ph idx="2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50" name="Google Shape;250;g32144e0a2f3_2_2"/>
          <p:cNvSpPr txBox="1"/>
          <p:nvPr>
            <p:ph idx="1" type="body"/>
          </p:nvPr>
        </p:nvSpPr>
        <p:spPr>
          <a:xfrm>
            <a:off x="838200" y="1546361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California, with its diverse economy and large </a:t>
            </a:r>
            <a:br>
              <a:rPr lang="en-US" sz="2500"/>
            </a:br>
            <a:r>
              <a:rPr lang="en-US" sz="2500"/>
              <a:t>population, faces ongoing challenges related to </a:t>
            </a:r>
            <a:br>
              <a:rPr lang="en-US" sz="2500"/>
            </a:br>
            <a:r>
              <a:rPr lang="en-US" sz="2500"/>
              <a:t>unemployment.</a:t>
            </a:r>
            <a:endParaRPr sz="25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The State of California still faces and struggles with economic instability, high inflation, and poverty rates.</a:t>
            </a:r>
            <a:endParaRPr sz="25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We </a:t>
            </a:r>
            <a:r>
              <a:rPr b="1" lang="en-US" sz="2500">
                <a:solidFill>
                  <a:srgbClr val="0000FF"/>
                </a:solidFill>
              </a:rPr>
              <a:t>need of reliable tools</a:t>
            </a:r>
            <a:r>
              <a:rPr b="1" lang="en-US" sz="2500"/>
              <a:t> </a:t>
            </a:r>
            <a:r>
              <a:rPr lang="en-US" sz="2500"/>
              <a:t>for </a:t>
            </a:r>
            <a:r>
              <a:rPr lang="en-US" sz="2500"/>
              <a:t>government</a:t>
            </a:r>
            <a:r>
              <a:rPr lang="en-US" sz="2500"/>
              <a:t>, policymakers and individuals to understand and anticipate changes in the job market scenarios for </a:t>
            </a:r>
            <a:r>
              <a:rPr lang="en-US" sz="2500">
                <a:solidFill>
                  <a:srgbClr val="FF5F03"/>
                </a:solidFill>
              </a:rPr>
              <a:t>making appropriate and informed decisions</a:t>
            </a:r>
            <a:r>
              <a:rPr lang="en-US" sz="2500"/>
              <a:t>.</a:t>
            </a:r>
            <a:endParaRPr sz="25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solidFill>
                  <a:srgbClr val="FF0000"/>
                </a:solidFill>
              </a:rPr>
              <a:t>Predicting</a:t>
            </a:r>
            <a:r>
              <a:rPr lang="en-US" sz="2500">
                <a:solidFill>
                  <a:srgbClr val="FF0000"/>
                </a:solidFill>
              </a:rPr>
              <a:t> unemployment trends</a:t>
            </a:r>
            <a:r>
              <a:rPr lang="en-US" sz="2500"/>
              <a:t> is a critical necessity especially after the COVID-19 pandemic.</a:t>
            </a:r>
            <a:endParaRPr sz="2500"/>
          </a:p>
        </p:txBody>
      </p:sp>
      <p:sp>
        <p:nvSpPr>
          <p:cNvPr id="251" name="Google Shape;251;g32144e0a2f3_2_2"/>
          <p:cNvSpPr txBox="1"/>
          <p:nvPr>
            <p:ph idx="3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Jayesh</a:t>
            </a:r>
            <a:endParaRPr/>
          </a:p>
        </p:txBody>
      </p:sp>
      <p:sp>
        <p:nvSpPr>
          <p:cNvPr id="252" name="Google Shape;252;g32144e0a2f3_2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g32144e0a2f3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800" y="655750"/>
            <a:ext cx="2619375" cy="174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144e0a2f3_0_46"/>
          <p:cNvSpPr txBox="1"/>
          <p:nvPr>
            <p:ph type="title"/>
          </p:nvPr>
        </p:nvSpPr>
        <p:spPr>
          <a:xfrm>
            <a:off x="3039400" y="2818136"/>
            <a:ext cx="61131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429" name="Google Shape;429;g32144e0a2f3_0_46"/>
          <p:cNvSpPr txBox="1"/>
          <p:nvPr>
            <p:ph idx="2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Dhruv</a:t>
            </a:r>
            <a:endParaRPr/>
          </a:p>
        </p:txBody>
      </p:sp>
      <p:sp>
        <p:nvSpPr>
          <p:cNvPr id="430" name="Google Shape;430;g32144e0a2f3_0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144e0a2f3_0_22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Methods Used and Implementation</a:t>
            </a:r>
            <a:endParaRPr/>
          </a:p>
        </p:txBody>
      </p:sp>
      <p:sp>
        <p:nvSpPr>
          <p:cNvPr id="436" name="Google Shape;436;g32144e0a2f3_0_22"/>
          <p:cNvSpPr txBox="1"/>
          <p:nvPr>
            <p:ph idx="3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437" name="Google Shape;437;g32144e0a2f3_0_22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Feature Selection Techniques: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Permutation Importance Analysis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SHAP value analysis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Implementation Steps:</a:t>
            </a:r>
            <a:endParaRPr sz="18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 sz="1600"/>
              <a:t>Started with 13 initial features</a:t>
            </a:r>
            <a:endParaRPr sz="16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 sz="1600"/>
              <a:t>Used RNN model with Adam optimizer (best model from model selection)</a:t>
            </a:r>
            <a:endParaRPr sz="16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 sz="1600"/>
              <a:t>Applied feature permutation to assess importance</a:t>
            </a:r>
            <a:endParaRPr sz="16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 sz="1600"/>
              <a:t>Calculated MSE increase for each permuted feature</a:t>
            </a:r>
            <a:endParaRPr sz="16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 sz="1600"/>
              <a:t>Generated SHAP values for detailed feature impact analysis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1800"/>
              <a:t>Technical Approach:</a:t>
            </a:r>
            <a:endParaRPr sz="18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en-US" sz="1600"/>
              <a:t>Baseline performance established with complete feature set</a:t>
            </a:r>
            <a:endParaRPr sz="16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en-US" sz="1600"/>
              <a:t>Individual features randomly permuted to measure impact</a:t>
            </a:r>
            <a:endParaRPr sz="16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en-US" sz="1600"/>
              <a:t>Features ranked by their effect on model performance</a:t>
            </a:r>
            <a:endParaRPr sz="16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en-US" sz="1600"/>
              <a:t>SHAP analysis for feature contribution visualization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38" name="Google Shape;438;g32144e0a2f3_0_22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Dhruv</a:t>
            </a:r>
            <a:endParaRPr/>
          </a:p>
        </p:txBody>
      </p:sp>
      <p:sp>
        <p:nvSpPr>
          <p:cNvPr id="439" name="Google Shape;439;g32144e0a2f3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g32144e0a2f3_0_22"/>
          <p:cNvSpPr txBox="1"/>
          <p:nvPr/>
        </p:nvSpPr>
        <p:spPr>
          <a:xfrm>
            <a:off x="10022700" y="0"/>
            <a:ext cx="2169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144e0a2f3_0_103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46" name="Google Shape;446;g32144e0a2f3_0_103"/>
          <p:cNvSpPr txBox="1"/>
          <p:nvPr>
            <p:ph idx="3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447" name="Google Shape;447;g32144e0a2f3_0_103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23"/>
              <a:t>1. </a:t>
            </a:r>
            <a:r>
              <a:rPr lang="en-US" sz="6523"/>
              <a:t>Top Influential Features (by MSE Impact):</a:t>
            </a:r>
            <a:endParaRPr sz="6523"/>
          </a:p>
          <a:p>
            <a:pPr indent="-30516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3938"/>
              <a:buChar char="●"/>
            </a:pPr>
            <a:r>
              <a:rPr lang="en-US" sz="6523"/>
              <a:t>Year (210.27) - Most significant temporal impact</a:t>
            </a:r>
            <a:endParaRPr sz="6523"/>
          </a:p>
          <a:p>
            <a:pPr indent="-30516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38"/>
              <a:buChar char="●"/>
            </a:pPr>
            <a:r>
              <a:rPr lang="en-US" sz="6523"/>
              <a:t>Date_Numeric (114.86)</a:t>
            </a:r>
            <a:endParaRPr sz="6523"/>
          </a:p>
          <a:p>
            <a:pPr indent="-30516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38"/>
              <a:buChar char="●"/>
            </a:pPr>
            <a:r>
              <a:rPr lang="en-US" sz="6523"/>
              <a:t>Employment Rate (89.49)</a:t>
            </a:r>
            <a:endParaRPr sz="6523"/>
          </a:p>
          <a:p>
            <a:pPr indent="-30516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38"/>
              <a:buChar char="●"/>
            </a:pPr>
            <a:r>
              <a:rPr lang="en-US" sz="6523"/>
              <a:t>Unemployment (26.56)</a:t>
            </a:r>
            <a:endParaRPr sz="652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523"/>
              <a:t>2. Non-Influential Features (0.00 MSE Impact):</a:t>
            </a:r>
            <a:endParaRPr sz="6523"/>
          </a:p>
          <a:p>
            <a:pPr indent="-30516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3938"/>
              <a:buChar char="●"/>
            </a:pPr>
            <a:r>
              <a:rPr lang="en-US" sz="6523"/>
              <a:t>Area Name, Area Type, Month, Seasonally Adjusted(Y/N), Status</a:t>
            </a:r>
            <a:endParaRPr sz="652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350"/>
              <a:t>Key Findings:</a:t>
            </a:r>
            <a:endParaRPr b="1" sz="735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6400"/>
              <a:t>Temporal features dominate prediction accuracy</a:t>
            </a:r>
            <a:endParaRPr sz="6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6400"/>
              <a:t>Employment-related metrics show strong predictive power</a:t>
            </a:r>
            <a:endParaRPr sz="6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6400"/>
              <a:t>Geographic features have minimal impact</a:t>
            </a:r>
            <a:endParaRPr sz="6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6400"/>
              <a:t>Model shows strong dependency on historical patterns</a:t>
            </a:r>
            <a:endParaRPr sz="6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48" name="Google Shape;448;g32144e0a2f3_0_103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Dhruv</a:t>
            </a:r>
            <a:endParaRPr/>
          </a:p>
        </p:txBody>
      </p:sp>
      <p:sp>
        <p:nvSpPr>
          <p:cNvPr id="449" name="Google Shape;449;g32144e0a2f3_0_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g32144e0a2f3_0_103"/>
          <p:cNvSpPr txBox="1"/>
          <p:nvPr/>
        </p:nvSpPr>
        <p:spPr>
          <a:xfrm>
            <a:off x="10022700" y="0"/>
            <a:ext cx="2169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Contributor(s)- Dhruv Oza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144e0a2f3_0_112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Plots</a:t>
            </a:r>
            <a:endParaRPr/>
          </a:p>
        </p:txBody>
      </p:sp>
      <p:sp>
        <p:nvSpPr>
          <p:cNvPr id="456" name="Google Shape;456;g32144e0a2f3_0_112"/>
          <p:cNvSpPr txBox="1"/>
          <p:nvPr>
            <p:ph idx="3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457" name="Google Shape;457;g32144e0a2f3_0_112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Features ranked by the increase in MSE</a:t>
            </a:r>
            <a:endParaRPr/>
          </a:p>
        </p:txBody>
      </p:sp>
      <p:sp>
        <p:nvSpPr>
          <p:cNvPr id="458" name="Google Shape;458;g32144e0a2f3_0_112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Dhruv</a:t>
            </a:r>
            <a:endParaRPr/>
          </a:p>
        </p:txBody>
      </p:sp>
      <p:sp>
        <p:nvSpPr>
          <p:cNvPr id="459" name="Google Shape;459;g32144e0a2f3_0_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g32144e0a2f3_0_112"/>
          <p:cNvSpPr txBox="1"/>
          <p:nvPr/>
        </p:nvSpPr>
        <p:spPr>
          <a:xfrm>
            <a:off x="10022700" y="0"/>
            <a:ext cx="2169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Contributor(s)- Dhruv Oza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461" name="Google Shape;461;g32144e0a2f3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595" y="2211425"/>
            <a:ext cx="6726101" cy="35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144e0a2f3_0_122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Plots</a:t>
            </a:r>
            <a:endParaRPr/>
          </a:p>
        </p:txBody>
      </p:sp>
      <p:sp>
        <p:nvSpPr>
          <p:cNvPr id="467" name="Google Shape;467;g32144e0a2f3_0_122"/>
          <p:cNvSpPr txBox="1"/>
          <p:nvPr>
            <p:ph idx="3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468" name="Google Shape;468;g32144e0a2f3_0_122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Features ranked by Shapley Values</a:t>
            </a:r>
            <a:endParaRPr/>
          </a:p>
        </p:txBody>
      </p:sp>
      <p:sp>
        <p:nvSpPr>
          <p:cNvPr id="469" name="Google Shape;469;g32144e0a2f3_0_122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Dhruv</a:t>
            </a:r>
            <a:endParaRPr/>
          </a:p>
        </p:txBody>
      </p:sp>
      <p:sp>
        <p:nvSpPr>
          <p:cNvPr id="470" name="Google Shape;470;g32144e0a2f3_0_1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g32144e0a2f3_0_122"/>
          <p:cNvSpPr txBox="1"/>
          <p:nvPr/>
        </p:nvSpPr>
        <p:spPr>
          <a:xfrm>
            <a:off x="10022700" y="0"/>
            <a:ext cx="2169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Contributor(s)- Dhruv Oza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472" name="Google Shape;472;g32144e0a2f3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997" y="2069000"/>
            <a:ext cx="5367749" cy="42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2144e0a2f3_0_60"/>
          <p:cNvSpPr txBox="1"/>
          <p:nvPr>
            <p:ph type="title"/>
          </p:nvPr>
        </p:nvSpPr>
        <p:spPr>
          <a:xfrm>
            <a:off x="3039400" y="2818136"/>
            <a:ext cx="61131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78" name="Google Shape;478;g32144e0a2f3_0_60"/>
          <p:cNvSpPr txBox="1"/>
          <p:nvPr>
            <p:ph idx="2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Everyone</a:t>
            </a:r>
            <a:endParaRPr/>
          </a:p>
        </p:txBody>
      </p:sp>
      <p:sp>
        <p:nvSpPr>
          <p:cNvPr id="479" name="Google Shape;479;g32144e0a2f3_0_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2144e0a2f3_0_74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85" name="Google Shape;485;g32144e0a2f3_0_74"/>
          <p:cNvSpPr txBox="1"/>
          <p:nvPr>
            <p:ph idx="3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86" name="Google Shape;486;g32144e0a2f3_0_74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/>
              <a:t>This project successfully developed a deep learning model (RNN) to predict California's unemployment rate.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/>
              <a:t>The approach included comprehensive data preprocessing, exploration, model selection, and feature analysis.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/>
              <a:t>Key insights reveal that temporal and employment-related metrics are critical predictors.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87" name="Google Shape;487;g32144e0a2f3_0_74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Dhruv</a:t>
            </a:r>
            <a:endParaRPr/>
          </a:p>
        </p:txBody>
      </p:sp>
      <p:sp>
        <p:nvSpPr>
          <p:cNvPr id="488" name="Google Shape;488;g32144e0a2f3_0_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144e0a2f3_0_66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Concluding Thoughts</a:t>
            </a:r>
            <a:endParaRPr/>
          </a:p>
        </p:txBody>
      </p:sp>
      <p:sp>
        <p:nvSpPr>
          <p:cNvPr id="494" name="Google Shape;494;g32144e0a2f3_0_66"/>
          <p:cNvSpPr txBox="1"/>
          <p:nvPr>
            <p:ph idx="3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95" name="Google Shape;495;g32144e0a2f3_0_66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Expand Data Sources</a:t>
            </a:r>
            <a:r>
              <a:rPr lang="en-US" sz="1800">
                <a:solidFill>
                  <a:srgbClr val="000000"/>
                </a:solidFill>
              </a:rPr>
              <a:t>: Incorporate additional economic and social indicators (e.g., GDP, inflation, job vacancy rates) to improve prediction accuracy.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Explore Alternative Models</a:t>
            </a:r>
            <a:r>
              <a:rPr lang="en-US" sz="1800">
                <a:solidFill>
                  <a:srgbClr val="000000"/>
                </a:solidFill>
              </a:rPr>
              <a:t>: Test transformer-based models or hybrid architectures for improved sequence modeling.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Refine Deployment</a:t>
            </a:r>
            <a:r>
              <a:rPr lang="en-US" sz="1800">
                <a:solidFill>
                  <a:srgbClr val="000000"/>
                </a:solidFill>
              </a:rPr>
              <a:t>: Develop a pipeline for real-time predictions and continuous updates to adapt to changing economic conditions.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Stakeholder Collaboration</a:t>
            </a:r>
            <a:r>
              <a:rPr lang="en-US" sz="1800">
                <a:solidFill>
                  <a:srgbClr val="000000"/>
                </a:solidFill>
              </a:rPr>
              <a:t>: Work closely with policymakers and businesses to align predictions with actionable strategies.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32144e0a2f3_0_66"/>
          <p:cNvSpPr txBox="1"/>
          <p:nvPr>
            <p:ph idx="4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Dhruv</a:t>
            </a:r>
            <a:endParaRPr/>
          </a:p>
        </p:txBody>
      </p:sp>
      <p:sp>
        <p:nvSpPr>
          <p:cNvPr id="497" name="Google Shape;497;g32144e0a2f3_0_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"/>
          <p:cNvSpPr txBox="1"/>
          <p:nvPr>
            <p:ph type="title"/>
          </p:nvPr>
        </p:nvSpPr>
        <p:spPr>
          <a:xfrm>
            <a:off x="838200" y="734889"/>
            <a:ext cx="1051559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Overview of the Project</a:t>
            </a:r>
            <a:endParaRPr/>
          </a:p>
        </p:txBody>
      </p:sp>
      <p:sp>
        <p:nvSpPr>
          <p:cNvPr id="259" name="Google Shape;259;p5"/>
          <p:cNvSpPr txBox="1"/>
          <p:nvPr>
            <p:ph idx="2" type="body"/>
          </p:nvPr>
        </p:nvSpPr>
        <p:spPr>
          <a:xfrm>
            <a:off x="838201" y="257898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60" name="Google Shape;260;p5"/>
          <p:cNvSpPr txBox="1"/>
          <p:nvPr>
            <p:ph idx="1" type="body"/>
          </p:nvPr>
        </p:nvSpPr>
        <p:spPr>
          <a:xfrm>
            <a:off x="838200" y="1546361"/>
            <a:ext cx="10515600" cy="41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Our project aims to develop a model using deep learning to predict California’s unemployment rate.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We will provide detailed insights on how employment trends may evolve in the near future.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The steps we followed were: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575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Data Extraction &amp; Exploration</a:t>
            </a:r>
            <a:endParaRPr/>
          </a:p>
          <a:p>
            <a:pPr indent="-32575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Data Modeling &amp; Baseline Model</a:t>
            </a:r>
            <a:endParaRPr/>
          </a:p>
          <a:p>
            <a:pPr indent="-32575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Implementation &amp; Tuning Parameters</a:t>
            </a:r>
            <a:endParaRPr/>
          </a:p>
          <a:p>
            <a:pPr indent="-32575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Prediction </a:t>
            </a:r>
            <a:endParaRPr/>
          </a:p>
          <a:p>
            <a:pPr indent="-32575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Feature Importance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5"/>
          <p:cNvSpPr txBox="1"/>
          <p:nvPr>
            <p:ph idx="3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Jayesh, Dhruv</a:t>
            </a:r>
            <a:endParaRPr/>
          </a:p>
        </p:txBody>
      </p:sp>
      <p:pic>
        <p:nvPicPr>
          <p:cNvPr id="263" name="Google Shape;26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425" y="3343975"/>
            <a:ext cx="2919675" cy="218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/>
          <p:nvPr>
            <p:ph type="title"/>
          </p:nvPr>
        </p:nvSpPr>
        <p:spPr>
          <a:xfrm>
            <a:off x="838200" y="734889"/>
            <a:ext cx="10415588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269" name="Google Shape;269;p2"/>
          <p:cNvSpPr txBox="1"/>
          <p:nvPr>
            <p:ph idx="13" type="body"/>
          </p:nvPr>
        </p:nvSpPr>
        <p:spPr>
          <a:xfrm>
            <a:off x="838200" y="3497149"/>
            <a:ext cx="1805700" cy="471300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270" name="Google Shape;270;p2"/>
          <p:cNvSpPr txBox="1"/>
          <p:nvPr>
            <p:ph idx="8" type="body"/>
          </p:nvPr>
        </p:nvSpPr>
        <p:spPr>
          <a:xfrm>
            <a:off x="2990850" y="3506674"/>
            <a:ext cx="1805700" cy="477000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71" name="Google Shape;271;p2"/>
          <p:cNvSpPr txBox="1"/>
          <p:nvPr>
            <p:ph idx="6" type="body"/>
          </p:nvPr>
        </p:nvSpPr>
        <p:spPr>
          <a:xfrm>
            <a:off x="5143500" y="3506674"/>
            <a:ext cx="1805700" cy="477000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72" name="Google Shape;272;p2"/>
          <p:cNvSpPr txBox="1"/>
          <p:nvPr>
            <p:ph idx="3" type="body"/>
          </p:nvPr>
        </p:nvSpPr>
        <p:spPr>
          <a:xfrm>
            <a:off x="7296150" y="3497150"/>
            <a:ext cx="1805700" cy="477000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Feature Importance</a:t>
            </a:r>
            <a:endParaRPr/>
          </a:p>
        </p:txBody>
      </p:sp>
      <p:sp>
        <p:nvSpPr>
          <p:cNvPr id="273" name="Google Shape;273;p2"/>
          <p:cNvSpPr txBox="1"/>
          <p:nvPr>
            <p:ph idx="2" type="body"/>
          </p:nvPr>
        </p:nvSpPr>
        <p:spPr>
          <a:xfrm>
            <a:off x="9448800" y="3497149"/>
            <a:ext cx="1805700" cy="471300"/>
          </a:xfrm>
          <a:prstGeom prst="rect">
            <a:avLst/>
          </a:prstGeom>
          <a:solidFill>
            <a:srgbClr val="1228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74" name="Google Shape;27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"/>
          <p:cNvSpPr txBox="1"/>
          <p:nvPr/>
        </p:nvSpPr>
        <p:spPr>
          <a:xfrm>
            <a:off x="594175" y="6222800"/>
            <a:ext cx="6444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144e0a2f3_0_8"/>
          <p:cNvSpPr txBox="1"/>
          <p:nvPr>
            <p:ph type="title"/>
          </p:nvPr>
        </p:nvSpPr>
        <p:spPr>
          <a:xfrm>
            <a:off x="3039400" y="2818136"/>
            <a:ext cx="61131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281" name="Google Shape;281;g32144e0a2f3_0_8"/>
          <p:cNvSpPr txBox="1"/>
          <p:nvPr>
            <p:ph idx="2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Jayesh</a:t>
            </a:r>
            <a:endParaRPr/>
          </a:p>
        </p:txBody>
      </p:sp>
      <p:sp>
        <p:nvSpPr>
          <p:cNvPr id="282" name="Google Shape;282;g32144e0a2f3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g32144e0a2f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142" y="624325"/>
            <a:ext cx="3995725" cy="20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144e0a2f3_2_19"/>
          <p:cNvSpPr txBox="1"/>
          <p:nvPr>
            <p:ph type="title"/>
          </p:nvPr>
        </p:nvSpPr>
        <p:spPr>
          <a:xfrm>
            <a:off x="838200" y="73488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289" name="Google Shape;289;g32144e0a2f3_2_19"/>
          <p:cNvSpPr txBox="1"/>
          <p:nvPr>
            <p:ph idx="2" type="body"/>
          </p:nvPr>
        </p:nvSpPr>
        <p:spPr>
          <a:xfrm>
            <a:off x="838201" y="257898"/>
            <a:ext cx="1805700" cy="264600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290" name="Google Shape;290;g32144e0a2f3_2_19"/>
          <p:cNvSpPr txBox="1"/>
          <p:nvPr>
            <p:ph idx="4294967295" type="body"/>
          </p:nvPr>
        </p:nvSpPr>
        <p:spPr>
          <a:xfrm>
            <a:off x="838200" y="1546361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90"/>
              <a:t>Data source:  </a:t>
            </a:r>
            <a:br>
              <a:rPr lang="en-US" sz="2190"/>
            </a:br>
            <a:r>
              <a:rPr lang="en-US" sz="2190" u="sng"/>
              <a:t>Local Area Unemployment Statistics for California dataset</a:t>
            </a:r>
            <a:r>
              <a:rPr lang="en-US" sz="2190"/>
              <a:t>.</a:t>
            </a:r>
            <a:endParaRPr sz="219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19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90"/>
              <a:t>Data Description: </a:t>
            </a:r>
            <a:r>
              <a:rPr b="1" lang="en-US" sz="2190"/>
              <a:t>Jan. 1976 - Aug. 2024</a:t>
            </a:r>
            <a:r>
              <a:rPr lang="en-US" sz="2190"/>
              <a:t>.</a:t>
            </a:r>
            <a:endParaRPr sz="219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19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90"/>
              <a:t>Total Entries: </a:t>
            </a:r>
            <a:r>
              <a:rPr b="1" lang="en-US" sz="2190"/>
              <a:t>203,072 </a:t>
            </a:r>
            <a:r>
              <a:rPr lang="en-US" sz="2190"/>
              <a:t>employability data </a:t>
            </a:r>
            <a:r>
              <a:rPr lang="en-US" sz="2190"/>
              <a:t>across various areas.</a:t>
            </a:r>
            <a:endParaRPr sz="219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19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90"/>
              <a:t>Features: </a:t>
            </a:r>
            <a:br>
              <a:rPr lang="en-US" sz="2190"/>
            </a:br>
            <a:r>
              <a:rPr lang="en-US" sz="2190"/>
              <a:t>Month, Year, Area, Total Labor Force, Employment, Unemployment, Area Type</a:t>
            </a:r>
            <a:br>
              <a:rPr lang="en-US" sz="2190"/>
            </a:br>
            <a:endParaRPr sz="219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190"/>
              <a:t>Labels: Unemployment Rate.                           				Train: Test Split = 80:20</a:t>
            </a:r>
            <a:endParaRPr sz="2190"/>
          </a:p>
        </p:txBody>
      </p:sp>
      <p:sp>
        <p:nvSpPr>
          <p:cNvPr id="291" name="Google Shape;291;g32144e0a2f3_2_19"/>
          <p:cNvSpPr txBox="1"/>
          <p:nvPr>
            <p:ph idx="3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Jayesh</a:t>
            </a:r>
            <a:endParaRPr/>
          </a:p>
        </p:txBody>
      </p:sp>
      <p:sp>
        <p:nvSpPr>
          <p:cNvPr id="292" name="Google Shape;292;g32144e0a2f3_2_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g32144e0a2f3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00" y="4227625"/>
            <a:ext cx="108680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32144e0a2f3_2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2075" y="459450"/>
            <a:ext cx="1999150" cy="1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"/>
          <p:cNvSpPr txBox="1"/>
          <p:nvPr>
            <p:ph type="title"/>
          </p:nvPr>
        </p:nvSpPr>
        <p:spPr>
          <a:xfrm>
            <a:off x="838200" y="734889"/>
            <a:ext cx="1051559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300" name="Google Shape;300;p7"/>
          <p:cNvSpPr txBox="1"/>
          <p:nvPr>
            <p:ph idx="2" type="body"/>
          </p:nvPr>
        </p:nvSpPr>
        <p:spPr>
          <a:xfrm>
            <a:off x="838201" y="257898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Font typeface="Arial"/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301" name="Google Shape;301;p7"/>
          <p:cNvSpPr txBox="1"/>
          <p:nvPr>
            <p:ph idx="4294967295" type="body"/>
          </p:nvPr>
        </p:nvSpPr>
        <p:spPr>
          <a:xfrm>
            <a:off x="838200" y="1546361"/>
            <a:ext cx="10515600" cy="41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0"/>
          </a:p>
          <a:p>
            <a:pPr indent="-3676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90"/>
              <a:buChar char="•"/>
            </a:pPr>
            <a:r>
              <a:rPr lang="en-US" sz="2190"/>
              <a:t>We cleaned the data by removing </a:t>
            </a:r>
            <a:endParaRPr sz="219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0"/>
              <a:t>missing values, duplicate values, etc.</a:t>
            </a:r>
            <a:endParaRPr sz="219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90"/>
            </a:br>
            <a:endParaRPr sz="2190"/>
          </a:p>
          <a:p>
            <a:pPr indent="-3676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90"/>
              <a:buChar char="•"/>
            </a:pPr>
            <a:r>
              <a:rPr lang="en-US" sz="2190"/>
              <a:t>We updated the columns with </a:t>
            </a:r>
            <a:endParaRPr sz="219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0"/>
              <a:t>appropriate formatting.</a:t>
            </a:r>
            <a:endParaRPr sz="219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0"/>
          </a:p>
          <a:p>
            <a:pPr indent="-3676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90"/>
              <a:buChar char="•"/>
            </a:pPr>
            <a:r>
              <a:rPr lang="en-US" sz="2190"/>
              <a:t>Also, we </a:t>
            </a:r>
            <a:r>
              <a:rPr lang="en-US" sz="2190"/>
              <a:t>pickled</a:t>
            </a:r>
            <a:r>
              <a:rPr lang="en-US" sz="2190"/>
              <a:t> the dataset for </a:t>
            </a:r>
            <a:endParaRPr sz="219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0"/>
              <a:t>easier computation.</a:t>
            </a:r>
            <a:endParaRPr sz="2190"/>
          </a:p>
        </p:txBody>
      </p:sp>
      <p:sp>
        <p:nvSpPr>
          <p:cNvPr id="302" name="Google Shape;302;p7"/>
          <p:cNvSpPr txBox="1"/>
          <p:nvPr>
            <p:ph idx="3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Jayesh</a:t>
            </a:r>
            <a:endParaRPr/>
          </a:p>
        </p:txBody>
      </p:sp>
      <p:sp>
        <p:nvSpPr>
          <p:cNvPr id="303" name="Google Shape;30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425" y="1868513"/>
            <a:ext cx="5353300" cy="36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648" y="331298"/>
            <a:ext cx="1805725" cy="18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144e0a2f3_2_11"/>
          <p:cNvSpPr txBox="1"/>
          <p:nvPr>
            <p:ph type="title"/>
          </p:nvPr>
        </p:nvSpPr>
        <p:spPr>
          <a:xfrm>
            <a:off x="3039400" y="2818136"/>
            <a:ext cx="61131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4400"/>
              <a:buFont typeface="Arial Black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11" name="Google Shape;311;g32144e0a2f3_2_11"/>
          <p:cNvSpPr txBox="1"/>
          <p:nvPr>
            <p:ph idx="2" type="body"/>
          </p:nvPr>
        </p:nvSpPr>
        <p:spPr>
          <a:xfrm>
            <a:off x="837466" y="6170702"/>
            <a:ext cx="1805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Joshua</a:t>
            </a:r>
            <a:endParaRPr/>
          </a:p>
        </p:txBody>
      </p:sp>
      <p:sp>
        <p:nvSpPr>
          <p:cNvPr id="312" name="Google Shape;312;g32144e0a2f3_2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/>
          <p:nvPr>
            <p:ph type="title"/>
          </p:nvPr>
        </p:nvSpPr>
        <p:spPr>
          <a:xfrm>
            <a:off x="838200" y="734889"/>
            <a:ext cx="1051559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100000"/>
              <a:buFont typeface="Arial Black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18" name="Google Shape;318;p8"/>
          <p:cNvSpPr txBox="1"/>
          <p:nvPr>
            <p:ph idx="3" type="body"/>
          </p:nvPr>
        </p:nvSpPr>
        <p:spPr>
          <a:xfrm>
            <a:off x="838201" y="257898"/>
            <a:ext cx="1805722" cy="264615"/>
          </a:xfrm>
          <a:prstGeom prst="rect">
            <a:avLst/>
          </a:prstGeom>
          <a:solidFill>
            <a:srgbClr val="FF5F0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400"/>
              <a:buNone/>
            </a:pPr>
            <a:r>
              <a:rPr lang="en-US"/>
              <a:t>Data </a:t>
            </a:r>
            <a:r>
              <a:rPr lang="en-US"/>
              <a:t>Exploration</a:t>
            </a:r>
            <a:endParaRPr/>
          </a:p>
        </p:txBody>
      </p:sp>
      <p:sp>
        <p:nvSpPr>
          <p:cNvPr id="319" name="Google Shape;319;p8"/>
          <p:cNvSpPr txBox="1"/>
          <p:nvPr>
            <p:ph idx="2" type="body"/>
          </p:nvPr>
        </p:nvSpPr>
        <p:spPr>
          <a:xfrm>
            <a:off x="838200" y="1546350"/>
            <a:ext cx="105156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found </a:t>
            </a:r>
            <a:r>
              <a:rPr lang="en-US"/>
              <a:t>multiple statistics for each feature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count, mean, min, quartiles, max, and standard deviation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Then we visualized our data through multiple graphs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Histograms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Pie Charts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Bar Charts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Correlation Matrix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doing such, we are able to see trends and patterns that may affect our models</a:t>
            </a:r>
            <a:endParaRPr/>
          </a:p>
        </p:txBody>
      </p:sp>
      <p:sp>
        <p:nvSpPr>
          <p:cNvPr id="320" name="Google Shape;320;p8"/>
          <p:cNvSpPr txBox="1"/>
          <p:nvPr>
            <p:ph idx="4" type="body"/>
          </p:nvPr>
        </p:nvSpPr>
        <p:spPr>
          <a:xfrm>
            <a:off x="837466" y="6170702"/>
            <a:ext cx="1805722" cy="2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Joshua</a:t>
            </a:r>
            <a:endParaRPr/>
          </a:p>
        </p:txBody>
      </p:sp>
      <p:sp>
        <p:nvSpPr>
          <p:cNvPr id="321" name="Google Shape;32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Com ppt">
  <a:themeElements>
    <a:clrScheme name="Illini Theme">
      <a:dk1>
        <a:srgbClr val="13294B"/>
      </a:dk1>
      <a:lt1>
        <a:srgbClr val="FEFFFF"/>
      </a:lt1>
      <a:dk2>
        <a:srgbClr val="F55F06"/>
      </a:dk2>
      <a:lt2>
        <a:srgbClr val="C8C6C7"/>
      </a:lt2>
      <a:accent1>
        <a:srgbClr val="2870CD"/>
      </a:accent1>
      <a:accent2>
        <a:srgbClr val="3CB3E4"/>
      </a:accent2>
      <a:accent3>
        <a:srgbClr val="F8B316"/>
      </a:accent3>
      <a:accent4>
        <a:srgbClr val="196130"/>
      </a:accent4>
      <a:accent5>
        <a:srgbClr val="267E8D"/>
      </a:accent5>
      <a:accent6>
        <a:srgbClr val="7C3D13"/>
      </a:accent6>
      <a:hlink>
        <a:srgbClr val="C84013"/>
      </a:hlink>
      <a:folHlink>
        <a:srgbClr val="1329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2023-11-29T19:20:00Z</dcterms:created>
  <dc:creator>Marcum, Cassidy Leigh</dc:creator>
</cp:coreProperties>
</file>