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2c2cc67a34_0_178: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g22c2cc67a34_0_178: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2c2cc67a34_0_219: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g22c2cc67a34_0_219: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2c2cc67a34_0_261: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g22c2cc67a34_0_261: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2c2cc67a34_0_305: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g22c2cc67a34_0_305: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2c2cc67a34_0_346: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g22c2cc67a34_0_346: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2c2cc67a34_0_387: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g22c2cc67a34_0_387: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2c2cc67a34_0_430: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g22c2cc67a34_0_430: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2c2cc67a34_0_781: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g22c2cc67a34_0_781: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2c2cc67a34_0_827: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g22c2cc67a34_0_827: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2c2cc67a34_0_867: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g22c2cc67a34_0_867: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145c454aa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145c454aa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2c2cc6787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2c2cc678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2c2cc6787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2c2cc6787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2c2cc6787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2c2cc6787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2c2cc67a34_0_0: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g22c2cc67a34_0_0: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2c2cc67a34_0_55: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g22c2cc67a34_0_55: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2c2cc67a34_0_96: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g22c2cc67a34_0_96: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2c2cc67a34_0_137: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22c2cc67a34_0_137: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238759" y="-1396"/>
            <a:ext cx="8304000" cy="8490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800"/>
              <a:buNone/>
              <a:defRPr b="1" i="0" sz="1800">
                <a:solidFill>
                  <a:srgbClr val="CC0000"/>
                </a:solidFill>
                <a:latin typeface="Verdana"/>
                <a:ea typeface="Verdana"/>
                <a:cs typeface="Verdana"/>
                <a:sym typeface="Verdan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 type="body"/>
          </p:nvPr>
        </p:nvSpPr>
        <p:spPr>
          <a:xfrm>
            <a:off x="1510030" y="1646992"/>
            <a:ext cx="6123900" cy="14898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800"/>
              <a:buNone/>
              <a:defRPr b="1" i="0" sz="3200">
                <a:solidFill>
                  <a:srgbClr val="124F5C"/>
                </a:solidFill>
                <a:latin typeface="Verdana"/>
                <a:ea typeface="Verdana"/>
                <a:cs typeface="Verdana"/>
                <a:sym typeface="Verdana"/>
              </a:defRPr>
            </a:lvl1pPr>
            <a:lvl2pPr indent="-228600" lvl="1" marL="914400" rtl="0" algn="l">
              <a:spcBef>
                <a:spcPts val="1200"/>
              </a:spcBef>
              <a:spcAft>
                <a:spcPts val="0"/>
              </a:spcAft>
              <a:buSzPts val="1400"/>
              <a:buNone/>
              <a:defRPr/>
            </a:lvl2pPr>
            <a:lvl3pPr indent="-228600" lvl="2" marL="1371600" rtl="0" algn="l">
              <a:spcBef>
                <a:spcPts val="1200"/>
              </a:spcBef>
              <a:spcAft>
                <a:spcPts val="0"/>
              </a:spcAft>
              <a:buSzPts val="1400"/>
              <a:buNone/>
              <a:defRPr/>
            </a:lvl3pPr>
            <a:lvl4pPr indent="-228600" lvl="3" marL="1828800" rtl="0" algn="l">
              <a:spcBef>
                <a:spcPts val="1200"/>
              </a:spcBef>
              <a:spcAft>
                <a:spcPts val="0"/>
              </a:spcAft>
              <a:buSzPts val="1400"/>
              <a:buNone/>
              <a:defRPr/>
            </a:lvl4pPr>
            <a:lvl5pPr indent="-228600" lvl="4" marL="2286000" rtl="0" algn="l">
              <a:spcBef>
                <a:spcPts val="1200"/>
              </a:spcBef>
              <a:spcAft>
                <a:spcPts val="0"/>
              </a:spcAft>
              <a:buSzPts val="1400"/>
              <a:buNone/>
              <a:defRPr/>
            </a:lvl5pPr>
            <a:lvl6pPr indent="-228600" lvl="5" marL="2743200" rtl="0" algn="l">
              <a:spcBef>
                <a:spcPts val="1200"/>
              </a:spcBef>
              <a:spcAft>
                <a:spcPts val="0"/>
              </a:spcAft>
              <a:buSzPts val="1400"/>
              <a:buNone/>
              <a:defRPr/>
            </a:lvl6pPr>
            <a:lvl7pPr indent="-228600" lvl="6" marL="3200400" rtl="0" algn="l">
              <a:spcBef>
                <a:spcPts val="1200"/>
              </a:spcBef>
              <a:spcAft>
                <a:spcPts val="0"/>
              </a:spcAft>
              <a:buSzPts val="1400"/>
              <a:buNone/>
              <a:defRPr/>
            </a:lvl7pPr>
            <a:lvl8pPr indent="-228600" lvl="7" marL="3657600" rtl="0" algn="l">
              <a:spcBef>
                <a:spcPts val="1200"/>
              </a:spcBef>
              <a:spcAft>
                <a:spcPts val="0"/>
              </a:spcAft>
              <a:buSzPts val="1400"/>
              <a:buNone/>
              <a:defRPr/>
            </a:lvl8pPr>
            <a:lvl9pPr indent="-228600" lvl="8" marL="4114800" rtl="0" algn="l">
              <a:spcBef>
                <a:spcPts val="1200"/>
              </a:spcBef>
              <a:spcAft>
                <a:spcPts val="1200"/>
              </a:spcAft>
              <a:buSzPts val="1400"/>
              <a:buNone/>
              <a:defRPr/>
            </a:lvl9pPr>
          </a:lstStyle>
          <a:p/>
        </p:txBody>
      </p:sp>
      <p:sp>
        <p:nvSpPr>
          <p:cNvPr id="53" name="Google Shape;53;p13"/>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4" name="Google Shape;54;p13"/>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5" name="Google Shape;55;p13"/>
          <p:cNvSpPr txBox="1"/>
          <p:nvPr>
            <p:ph idx="12" type="sldNum"/>
          </p:nvPr>
        </p:nvSpPr>
        <p:spPr>
          <a:xfrm>
            <a:off x="6583680" y="4783455"/>
            <a:ext cx="2103000" cy="153900"/>
          </a:xfrm>
          <a:prstGeom prst="rect">
            <a:avLst/>
          </a:prstGeom>
          <a:noFill/>
          <a:ln>
            <a:noFill/>
          </a:ln>
        </p:spPr>
        <p:txBody>
          <a:bodyPr anchorCtr="0" anchor="t" bIns="0" lIns="0" spcFirstLastPara="1" rIns="0" wrap="square" tIns="0">
            <a:spAutoFit/>
          </a:bodyPr>
          <a:lstStyle>
            <a:lvl1pPr indent="0" lvl="0" rtl="0" algn="r">
              <a:spcBef>
                <a:spcPts val="0"/>
              </a:spcBef>
              <a:buNone/>
              <a:defRPr>
                <a:solidFill>
                  <a:srgbClr val="888888"/>
                </a:solidFill>
              </a:defRPr>
            </a:lvl1pPr>
            <a:lvl2pPr indent="0" lvl="1" rtl="0" algn="r">
              <a:spcBef>
                <a:spcPts val="0"/>
              </a:spcBef>
              <a:buNone/>
              <a:defRPr>
                <a:solidFill>
                  <a:srgbClr val="888888"/>
                </a:solidFill>
              </a:defRPr>
            </a:lvl2pPr>
            <a:lvl3pPr indent="0" lvl="2" rtl="0" algn="r">
              <a:spcBef>
                <a:spcPts val="0"/>
              </a:spcBef>
              <a:buNone/>
              <a:defRPr>
                <a:solidFill>
                  <a:srgbClr val="888888"/>
                </a:solidFill>
              </a:defRPr>
            </a:lvl3pPr>
            <a:lvl4pPr indent="0" lvl="3" rtl="0" algn="r">
              <a:spcBef>
                <a:spcPts val="0"/>
              </a:spcBef>
              <a:buNone/>
              <a:defRPr>
                <a:solidFill>
                  <a:srgbClr val="888888"/>
                </a:solidFill>
              </a:defRPr>
            </a:lvl4pPr>
            <a:lvl5pPr indent="0" lvl="4" rtl="0" algn="r">
              <a:spcBef>
                <a:spcPts val="0"/>
              </a:spcBef>
              <a:buNone/>
              <a:defRPr>
                <a:solidFill>
                  <a:srgbClr val="888888"/>
                </a:solidFill>
              </a:defRPr>
            </a:lvl5pPr>
            <a:lvl6pPr indent="0" lvl="5" rtl="0" algn="r">
              <a:spcBef>
                <a:spcPts val="0"/>
              </a:spcBef>
              <a:buNone/>
              <a:defRPr>
                <a:solidFill>
                  <a:srgbClr val="888888"/>
                </a:solidFill>
              </a:defRPr>
            </a:lvl6pPr>
            <a:lvl7pPr indent="0" lvl="6" rtl="0" algn="r">
              <a:spcBef>
                <a:spcPts val="0"/>
              </a:spcBef>
              <a:buNone/>
              <a:defRPr>
                <a:solidFill>
                  <a:srgbClr val="888888"/>
                </a:solidFill>
              </a:defRPr>
            </a:lvl7pPr>
            <a:lvl8pPr indent="0" lvl="7" rtl="0" algn="r">
              <a:spcBef>
                <a:spcPts val="0"/>
              </a:spcBef>
              <a:buNone/>
              <a:defRPr>
                <a:solidFill>
                  <a:srgbClr val="888888"/>
                </a:solidFill>
              </a:defRPr>
            </a:lvl8pPr>
            <a:lvl9pPr indent="0" lvl="8"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p:spTree>
      <p:nvGrpSpPr>
        <p:cNvPr id="56" name="Shape 56"/>
        <p:cNvGrpSpPr/>
        <p:nvPr/>
      </p:nvGrpSpPr>
      <p:grpSpPr>
        <a:xfrm>
          <a:off x="0" y="0"/>
          <a:ext cx="0" cy="0"/>
          <a:chOff x="0" y="0"/>
          <a:chExt cx="0" cy="0"/>
        </a:xfrm>
      </p:grpSpPr>
      <p:sp>
        <p:nvSpPr>
          <p:cNvPr id="57" name="Google Shape;57;p14"/>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8" name="Google Shape;58;p14"/>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9" name="Google Shape;59;p14"/>
          <p:cNvSpPr txBox="1"/>
          <p:nvPr>
            <p:ph idx="12" type="sldNum"/>
          </p:nvPr>
        </p:nvSpPr>
        <p:spPr>
          <a:xfrm>
            <a:off x="6583680" y="4783455"/>
            <a:ext cx="2103000" cy="153900"/>
          </a:xfrm>
          <a:prstGeom prst="rect">
            <a:avLst/>
          </a:prstGeom>
          <a:noFill/>
          <a:ln>
            <a:noFill/>
          </a:ln>
        </p:spPr>
        <p:txBody>
          <a:bodyPr anchorCtr="0" anchor="t" bIns="0" lIns="0" spcFirstLastPara="1" rIns="0" wrap="square" tIns="0">
            <a:spAutoFit/>
          </a:bodyPr>
          <a:lstStyle>
            <a:lvl1pPr indent="0" lvl="0" rtl="0" algn="r">
              <a:spcBef>
                <a:spcPts val="0"/>
              </a:spcBef>
              <a:buNone/>
              <a:defRPr>
                <a:solidFill>
                  <a:srgbClr val="888888"/>
                </a:solidFill>
              </a:defRPr>
            </a:lvl1pPr>
            <a:lvl2pPr indent="0" lvl="1" rtl="0" algn="r">
              <a:spcBef>
                <a:spcPts val="0"/>
              </a:spcBef>
              <a:buNone/>
              <a:defRPr>
                <a:solidFill>
                  <a:srgbClr val="888888"/>
                </a:solidFill>
              </a:defRPr>
            </a:lvl2pPr>
            <a:lvl3pPr indent="0" lvl="2" rtl="0" algn="r">
              <a:spcBef>
                <a:spcPts val="0"/>
              </a:spcBef>
              <a:buNone/>
              <a:defRPr>
                <a:solidFill>
                  <a:srgbClr val="888888"/>
                </a:solidFill>
              </a:defRPr>
            </a:lvl3pPr>
            <a:lvl4pPr indent="0" lvl="3" rtl="0" algn="r">
              <a:spcBef>
                <a:spcPts val="0"/>
              </a:spcBef>
              <a:buNone/>
              <a:defRPr>
                <a:solidFill>
                  <a:srgbClr val="888888"/>
                </a:solidFill>
              </a:defRPr>
            </a:lvl4pPr>
            <a:lvl5pPr indent="0" lvl="4" rtl="0" algn="r">
              <a:spcBef>
                <a:spcPts val="0"/>
              </a:spcBef>
              <a:buNone/>
              <a:defRPr>
                <a:solidFill>
                  <a:srgbClr val="888888"/>
                </a:solidFill>
              </a:defRPr>
            </a:lvl5pPr>
            <a:lvl6pPr indent="0" lvl="5" rtl="0" algn="r">
              <a:spcBef>
                <a:spcPts val="0"/>
              </a:spcBef>
              <a:buNone/>
              <a:defRPr>
                <a:solidFill>
                  <a:srgbClr val="888888"/>
                </a:solidFill>
              </a:defRPr>
            </a:lvl6pPr>
            <a:lvl7pPr indent="0" lvl="6" rtl="0" algn="r">
              <a:spcBef>
                <a:spcPts val="0"/>
              </a:spcBef>
              <a:buNone/>
              <a:defRPr>
                <a:solidFill>
                  <a:srgbClr val="888888"/>
                </a:solidFill>
              </a:defRPr>
            </a:lvl7pPr>
            <a:lvl8pPr indent="0" lvl="7" rtl="0" algn="r">
              <a:spcBef>
                <a:spcPts val="0"/>
              </a:spcBef>
              <a:buNone/>
              <a:defRPr>
                <a:solidFill>
                  <a:srgbClr val="888888"/>
                </a:solidFill>
              </a:defRPr>
            </a:lvl8pPr>
            <a:lvl9pPr indent="0" lvl="8"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60" name="Shape 60"/>
        <p:cNvGrpSpPr/>
        <p:nvPr/>
      </p:nvGrpSpPr>
      <p:grpSpPr>
        <a:xfrm>
          <a:off x="0" y="0"/>
          <a:ext cx="0" cy="0"/>
          <a:chOff x="0" y="0"/>
          <a:chExt cx="0" cy="0"/>
        </a:xfrm>
      </p:grpSpPr>
      <p:sp>
        <p:nvSpPr>
          <p:cNvPr id="61" name="Google Shape;61;p15"/>
          <p:cNvSpPr txBox="1"/>
          <p:nvPr>
            <p:ph type="title"/>
          </p:nvPr>
        </p:nvSpPr>
        <p:spPr>
          <a:xfrm>
            <a:off x="238759" y="-1396"/>
            <a:ext cx="8304000" cy="8490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800"/>
              <a:buNone/>
              <a:defRPr b="1" i="0" sz="1800">
                <a:solidFill>
                  <a:srgbClr val="CC0000"/>
                </a:solidFill>
                <a:latin typeface="Verdana"/>
                <a:ea typeface="Verdana"/>
                <a:cs typeface="Verdana"/>
                <a:sym typeface="Verdan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2" name="Google Shape;62;p15"/>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3" name="Google Shape;63;p15"/>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4" name="Google Shape;64;p15"/>
          <p:cNvSpPr txBox="1"/>
          <p:nvPr>
            <p:ph idx="12" type="sldNum"/>
          </p:nvPr>
        </p:nvSpPr>
        <p:spPr>
          <a:xfrm>
            <a:off x="6583680" y="4783455"/>
            <a:ext cx="2103000" cy="153900"/>
          </a:xfrm>
          <a:prstGeom prst="rect">
            <a:avLst/>
          </a:prstGeom>
          <a:noFill/>
          <a:ln>
            <a:noFill/>
          </a:ln>
        </p:spPr>
        <p:txBody>
          <a:bodyPr anchorCtr="0" anchor="t" bIns="0" lIns="0" spcFirstLastPara="1" rIns="0" wrap="square" tIns="0">
            <a:spAutoFit/>
          </a:bodyPr>
          <a:lstStyle>
            <a:lvl1pPr indent="0" lvl="0" rtl="0" algn="r">
              <a:spcBef>
                <a:spcPts val="0"/>
              </a:spcBef>
              <a:buNone/>
              <a:defRPr>
                <a:solidFill>
                  <a:srgbClr val="888888"/>
                </a:solidFill>
              </a:defRPr>
            </a:lvl1pPr>
            <a:lvl2pPr indent="0" lvl="1" rtl="0" algn="r">
              <a:spcBef>
                <a:spcPts val="0"/>
              </a:spcBef>
              <a:buNone/>
              <a:defRPr>
                <a:solidFill>
                  <a:srgbClr val="888888"/>
                </a:solidFill>
              </a:defRPr>
            </a:lvl2pPr>
            <a:lvl3pPr indent="0" lvl="2" rtl="0" algn="r">
              <a:spcBef>
                <a:spcPts val="0"/>
              </a:spcBef>
              <a:buNone/>
              <a:defRPr>
                <a:solidFill>
                  <a:srgbClr val="888888"/>
                </a:solidFill>
              </a:defRPr>
            </a:lvl3pPr>
            <a:lvl4pPr indent="0" lvl="3" rtl="0" algn="r">
              <a:spcBef>
                <a:spcPts val="0"/>
              </a:spcBef>
              <a:buNone/>
              <a:defRPr>
                <a:solidFill>
                  <a:srgbClr val="888888"/>
                </a:solidFill>
              </a:defRPr>
            </a:lvl4pPr>
            <a:lvl5pPr indent="0" lvl="4" rtl="0" algn="r">
              <a:spcBef>
                <a:spcPts val="0"/>
              </a:spcBef>
              <a:buNone/>
              <a:defRPr>
                <a:solidFill>
                  <a:srgbClr val="888888"/>
                </a:solidFill>
              </a:defRPr>
            </a:lvl5pPr>
            <a:lvl6pPr indent="0" lvl="5" rtl="0" algn="r">
              <a:spcBef>
                <a:spcPts val="0"/>
              </a:spcBef>
              <a:buNone/>
              <a:defRPr>
                <a:solidFill>
                  <a:srgbClr val="888888"/>
                </a:solidFill>
              </a:defRPr>
            </a:lvl6pPr>
            <a:lvl7pPr indent="0" lvl="6" rtl="0" algn="r">
              <a:spcBef>
                <a:spcPts val="0"/>
              </a:spcBef>
              <a:buNone/>
              <a:defRPr>
                <a:solidFill>
                  <a:srgbClr val="888888"/>
                </a:solidFill>
              </a:defRPr>
            </a:lvl7pPr>
            <a:lvl8pPr indent="0" lvl="7" rtl="0" algn="r">
              <a:spcBef>
                <a:spcPts val="0"/>
              </a:spcBef>
              <a:buNone/>
              <a:defRPr>
                <a:solidFill>
                  <a:srgbClr val="888888"/>
                </a:solidFill>
              </a:defRPr>
            </a:lvl8pPr>
            <a:lvl9pPr indent="0" lvl="8"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png"/><Relationship Id="rId5" Type="http://schemas.openxmlformats.org/officeDocument/2006/relationships/image" Target="../media/image14.png"/><Relationship Id="rId6"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6.png"/><Relationship Id="rId5"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15.png"/><Relationship Id="rId5" Type="http://schemas.openxmlformats.org/officeDocument/2006/relationships/image" Target="../media/image13.png"/><Relationship Id="rId6"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jpg"/><Relationship Id="rId4" Type="http://schemas.openxmlformats.org/officeDocument/2006/relationships/image" Target="../media/image1.png"/><Relationship Id="rId5"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5.png"/><Relationship Id="rId6"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6"/>
          <p:cNvSpPr txBox="1"/>
          <p:nvPr>
            <p:ph type="ctrTitle"/>
          </p:nvPr>
        </p:nvSpPr>
        <p:spPr>
          <a:xfrm>
            <a:off x="311700" y="744575"/>
            <a:ext cx="8520600" cy="1448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solidFill>
                  <a:srgbClr val="FF0000"/>
                </a:solidFill>
              </a:rPr>
              <a:t>Assignment</a:t>
            </a:r>
            <a:endParaRPr b="1">
              <a:solidFill>
                <a:srgbClr val="FF0000"/>
              </a:solidFill>
            </a:endParaRPr>
          </a:p>
        </p:txBody>
      </p:sp>
      <p:sp>
        <p:nvSpPr>
          <p:cNvPr id="70" name="Google Shape;70;p16"/>
          <p:cNvSpPr txBox="1"/>
          <p:nvPr>
            <p:ph idx="1" type="subTitle"/>
          </p:nvPr>
        </p:nvSpPr>
        <p:spPr>
          <a:xfrm>
            <a:off x="311700" y="23569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3000">
                <a:solidFill>
                  <a:srgbClr val="000000"/>
                </a:solidFill>
              </a:rPr>
              <a:t>Category and SubCategory Prediction</a:t>
            </a:r>
            <a:endParaRPr b="1" sz="3000">
              <a:solidFill>
                <a:srgbClr val="000000"/>
              </a:solidFill>
            </a:endParaRPr>
          </a:p>
        </p:txBody>
      </p:sp>
      <p:sp>
        <p:nvSpPr>
          <p:cNvPr id="71" name="Google Shape;71;p16"/>
          <p:cNvSpPr txBox="1"/>
          <p:nvPr/>
        </p:nvSpPr>
        <p:spPr>
          <a:xfrm>
            <a:off x="895050" y="3377275"/>
            <a:ext cx="712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a:t>
            </a:r>
            <a:r>
              <a:rPr b="1" lang="en"/>
              <a:t>Classification, NLP</a:t>
            </a:r>
            <a:r>
              <a:rPr lang="en"/>
              <a:t>)</a:t>
            </a:r>
            <a:endParaRPr/>
          </a:p>
        </p:txBody>
      </p:sp>
      <p:sp>
        <p:nvSpPr>
          <p:cNvPr id="72" name="Google Shape;72;p16"/>
          <p:cNvSpPr txBox="1"/>
          <p:nvPr/>
        </p:nvSpPr>
        <p:spPr>
          <a:xfrm>
            <a:off x="5012225" y="3938175"/>
            <a:ext cx="3675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FF0000"/>
                </a:solidFill>
              </a:rPr>
              <a:t>By</a:t>
            </a:r>
            <a:r>
              <a:rPr b="1" lang="en" sz="2400">
                <a:solidFill>
                  <a:srgbClr val="3D85C6"/>
                </a:solidFill>
              </a:rPr>
              <a:t> </a:t>
            </a:r>
            <a:r>
              <a:rPr b="1" lang="en" sz="2400"/>
              <a:t>- </a:t>
            </a:r>
            <a:r>
              <a:rPr b="1" lang="en" sz="2400">
                <a:solidFill>
                  <a:srgbClr val="3C78D8"/>
                </a:solidFill>
              </a:rPr>
              <a:t>Jayesh Dahiwale</a:t>
            </a:r>
            <a:endParaRPr b="1" sz="2400">
              <a:solidFill>
                <a:srgbClr val="3C78D8"/>
              </a:solidFill>
            </a:endParaRPr>
          </a:p>
        </p:txBody>
      </p:sp>
      <p:pic>
        <p:nvPicPr>
          <p:cNvPr id="73" name="Google Shape;73;p16"/>
          <p:cNvPicPr preferRelativeResize="0"/>
          <p:nvPr/>
        </p:nvPicPr>
        <p:blipFill>
          <a:blip r:embed="rId3">
            <a:alphaModFix/>
          </a:blip>
          <a:stretch>
            <a:fillRect/>
          </a:stretch>
        </p:blipFill>
        <p:spPr>
          <a:xfrm>
            <a:off x="8351400" y="0"/>
            <a:ext cx="792600" cy="792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238759" y="-1396"/>
            <a:ext cx="8304000" cy="663600"/>
          </a:xfrm>
          <a:prstGeom prst="rect">
            <a:avLst/>
          </a:prstGeom>
          <a:noFill/>
          <a:ln>
            <a:noFill/>
          </a:ln>
        </p:spPr>
        <p:txBody>
          <a:bodyPr anchorCtr="0" anchor="t" bIns="0" lIns="0" spcFirstLastPara="1" rIns="0" wrap="square" tIns="382650">
            <a:spAutoFit/>
          </a:bodyPr>
          <a:lstStyle/>
          <a:p>
            <a:pPr indent="0" lvl="0" marL="158750" rtl="0" algn="l">
              <a:lnSpc>
                <a:spcPct val="100000"/>
              </a:lnSpc>
              <a:spcBef>
                <a:spcPts val="0"/>
              </a:spcBef>
              <a:spcAft>
                <a:spcPts val="0"/>
              </a:spcAft>
              <a:buNone/>
            </a:pPr>
            <a:r>
              <a:rPr lang="en"/>
              <a:t>EXPLORATORY DATA ANALYSIS: </a:t>
            </a:r>
            <a:r>
              <a:rPr b="0" lang="en" sz="1200">
                <a:latin typeface="Verdana"/>
                <a:ea typeface="Verdana"/>
                <a:cs typeface="Verdana"/>
                <a:sym typeface="Verdana"/>
              </a:rPr>
              <a:t>(</a:t>
            </a:r>
            <a:r>
              <a:rPr b="0" lang="en" sz="1200"/>
              <a:t>Year Column</a:t>
            </a:r>
            <a:r>
              <a:rPr b="0" lang="en" sz="1200">
                <a:latin typeface="Verdana"/>
                <a:ea typeface="Verdana"/>
                <a:cs typeface="Verdana"/>
                <a:sym typeface="Verdana"/>
              </a:rPr>
              <a:t>)</a:t>
            </a:r>
            <a:endParaRPr sz="1200">
              <a:latin typeface="Verdana"/>
              <a:ea typeface="Verdana"/>
              <a:cs typeface="Verdana"/>
              <a:sym typeface="Verdana"/>
            </a:endParaRPr>
          </a:p>
        </p:txBody>
      </p:sp>
      <p:sp>
        <p:nvSpPr>
          <p:cNvPr id="157" name="Google Shape;157;p25"/>
          <p:cNvSpPr txBox="1"/>
          <p:nvPr/>
        </p:nvSpPr>
        <p:spPr>
          <a:xfrm>
            <a:off x="1014475" y="3864965"/>
            <a:ext cx="6875100" cy="931800"/>
          </a:xfrm>
          <a:prstGeom prst="rect">
            <a:avLst/>
          </a:prstGeom>
          <a:noFill/>
          <a:ln>
            <a:noFill/>
          </a:ln>
        </p:spPr>
        <p:txBody>
          <a:bodyPr anchorCtr="0" anchor="t" bIns="0" lIns="0" spcFirstLastPara="1" rIns="0" wrap="square" tIns="12700">
            <a:spAutoFit/>
          </a:bodyPr>
          <a:lstStyle/>
          <a:p>
            <a:pPr indent="-172720" lvl="0" marL="184785" rtl="0" algn="l">
              <a:lnSpc>
                <a:spcPct val="100000"/>
              </a:lnSpc>
              <a:spcBef>
                <a:spcPts val="0"/>
              </a:spcBef>
              <a:spcAft>
                <a:spcPts val="0"/>
              </a:spcAft>
              <a:buClr>
                <a:srgbClr val="006FC0"/>
              </a:buClr>
              <a:buSzPts val="1200"/>
              <a:buFont typeface="Arial"/>
              <a:buChar char="•"/>
            </a:pPr>
            <a:r>
              <a:rPr lang="en" sz="1200">
                <a:solidFill>
                  <a:srgbClr val="006FC0"/>
                </a:solidFill>
                <a:latin typeface="Verdana"/>
                <a:ea typeface="Verdana"/>
                <a:cs typeface="Verdana"/>
                <a:sym typeface="Verdana"/>
              </a:rPr>
              <a:t>The highest transactions were placed in the year of </a:t>
            </a:r>
            <a:r>
              <a:rPr lang="en" sz="1200">
                <a:solidFill>
                  <a:srgbClr val="FF0000"/>
                </a:solidFill>
                <a:latin typeface="Verdana"/>
                <a:ea typeface="Verdana"/>
                <a:cs typeface="Verdana"/>
                <a:sym typeface="Verdana"/>
              </a:rPr>
              <a:t>2021</a:t>
            </a:r>
            <a:r>
              <a:rPr lang="en" sz="1200">
                <a:solidFill>
                  <a:srgbClr val="006FC0"/>
                </a:solidFill>
                <a:latin typeface="Verdana"/>
                <a:ea typeface="Verdana"/>
                <a:cs typeface="Verdana"/>
                <a:sym typeface="Verdana"/>
              </a:rPr>
              <a:t>.</a:t>
            </a:r>
            <a:endParaRPr sz="1200">
              <a:latin typeface="Verdana"/>
              <a:ea typeface="Verdana"/>
              <a:cs typeface="Verdana"/>
              <a:sym typeface="Verdana"/>
            </a:endParaRPr>
          </a:p>
          <a:p>
            <a:pPr indent="0" lvl="0" marL="0" rtl="0" algn="l">
              <a:lnSpc>
                <a:spcPct val="100000"/>
              </a:lnSpc>
              <a:spcBef>
                <a:spcPts val="40"/>
              </a:spcBef>
              <a:spcAft>
                <a:spcPts val="0"/>
              </a:spcAft>
              <a:buNone/>
            </a:pPr>
            <a:r>
              <a:t/>
            </a:r>
            <a:endParaRPr sz="1150">
              <a:latin typeface="Verdana"/>
              <a:ea typeface="Verdana"/>
              <a:cs typeface="Verdana"/>
              <a:sym typeface="Verdana"/>
            </a:endParaRPr>
          </a:p>
          <a:p>
            <a:pPr indent="-172720" lvl="0" marL="184785" rtl="0" algn="l">
              <a:lnSpc>
                <a:spcPct val="100000"/>
              </a:lnSpc>
              <a:spcBef>
                <a:spcPts val="0"/>
              </a:spcBef>
              <a:spcAft>
                <a:spcPts val="0"/>
              </a:spcAft>
              <a:buClr>
                <a:srgbClr val="006FC0"/>
              </a:buClr>
              <a:buSzPts val="1200"/>
              <a:buFont typeface="Arial"/>
              <a:buChar char="•"/>
            </a:pPr>
            <a:r>
              <a:rPr lang="en" sz="1200">
                <a:solidFill>
                  <a:srgbClr val="006FC0"/>
                </a:solidFill>
                <a:latin typeface="Verdana"/>
                <a:ea typeface="Verdana"/>
                <a:cs typeface="Verdana"/>
                <a:sym typeface="Verdana"/>
              </a:rPr>
              <a:t>The lowest transaction were placed in year </a:t>
            </a:r>
            <a:r>
              <a:rPr lang="en" sz="1200">
                <a:solidFill>
                  <a:srgbClr val="FF0000"/>
                </a:solidFill>
                <a:latin typeface="Verdana"/>
                <a:ea typeface="Verdana"/>
                <a:cs typeface="Verdana"/>
                <a:sym typeface="Verdana"/>
              </a:rPr>
              <a:t>2020.</a:t>
            </a:r>
            <a:endParaRPr sz="1200">
              <a:solidFill>
                <a:srgbClr val="FF0000"/>
              </a:solidFill>
              <a:latin typeface="Verdana"/>
              <a:ea typeface="Verdana"/>
              <a:cs typeface="Verdana"/>
              <a:sym typeface="Verdana"/>
            </a:endParaRPr>
          </a:p>
          <a:p>
            <a:pPr indent="0" lvl="0" marL="0" rtl="0" algn="l">
              <a:lnSpc>
                <a:spcPct val="100000"/>
              </a:lnSpc>
              <a:spcBef>
                <a:spcPts val="40"/>
              </a:spcBef>
              <a:spcAft>
                <a:spcPts val="0"/>
              </a:spcAft>
              <a:buClr>
                <a:srgbClr val="006FC0"/>
              </a:buClr>
              <a:buSzPts val="1150"/>
              <a:buFont typeface="Arial"/>
              <a:buNone/>
            </a:pPr>
            <a:r>
              <a:t/>
            </a:r>
            <a:endParaRPr sz="1150">
              <a:latin typeface="Verdana"/>
              <a:ea typeface="Verdana"/>
              <a:cs typeface="Verdana"/>
              <a:sym typeface="Verdana"/>
            </a:endParaRPr>
          </a:p>
          <a:p>
            <a:pPr indent="-172720" lvl="0" marL="184785" rtl="0" algn="l">
              <a:lnSpc>
                <a:spcPct val="100000"/>
              </a:lnSpc>
              <a:spcBef>
                <a:spcPts val="5"/>
              </a:spcBef>
              <a:spcAft>
                <a:spcPts val="0"/>
              </a:spcAft>
              <a:buClr>
                <a:schemeClr val="accent1"/>
              </a:buClr>
              <a:buSzPts val="1200"/>
              <a:buFont typeface="Arial"/>
              <a:buChar char="•"/>
            </a:pPr>
            <a:r>
              <a:rPr lang="en" sz="1200">
                <a:solidFill>
                  <a:schemeClr val="accent1"/>
                </a:solidFill>
                <a:latin typeface="Verdana"/>
                <a:ea typeface="Verdana"/>
                <a:cs typeface="Verdana"/>
                <a:sym typeface="Verdana"/>
              </a:rPr>
              <a:t>The dataset consist of Data from year 2020 to 2022.</a:t>
            </a:r>
            <a:endParaRPr sz="1200">
              <a:solidFill>
                <a:schemeClr val="accent1"/>
              </a:solidFill>
              <a:latin typeface="Verdana"/>
              <a:ea typeface="Verdana"/>
              <a:cs typeface="Verdana"/>
              <a:sym typeface="Verdana"/>
            </a:endParaRPr>
          </a:p>
        </p:txBody>
      </p:sp>
      <p:pic>
        <p:nvPicPr>
          <p:cNvPr id="158" name="Google Shape;158;p25"/>
          <p:cNvPicPr preferRelativeResize="0"/>
          <p:nvPr/>
        </p:nvPicPr>
        <p:blipFill>
          <a:blip r:embed="rId3">
            <a:alphaModFix/>
          </a:blip>
          <a:stretch>
            <a:fillRect/>
          </a:stretch>
        </p:blipFill>
        <p:spPr>
          <a:xfrm>
            <a:off x="8472200" y="-9"/>
            <a:ext cx="671800" cy="671800"/>
          </a:xfrm>
          <a:prstGeom prst="rect">
            <a:avLst/>
          </a:prstGeom>
          <a:noFill/>
          <a:ln>
            <a:noFill/>
          </a:ln>
        </p:spPr>
      </p:pic>
      <p:pic>
        <p:nvPicPr>
          <p:cNvPr id="159" name="Google Shape;159;p25"/>
          <p:cNvPicPr preferRelativeResize="0"/>
          <p:nvPr/>
        </p:nvPicPr>
        <p:blipFill>
          <a:blip r:embed="rId4">
            <a:alphaModFix/>
          </a:blip>
          <a:stretch>
            <a:fillRect/>
          </a:stretch>
        </p:blipFill>
        <p:spPr>
          <a:xfrm>
            <a:off x="942775" y="814600"/>
            <a:ext cx="6231375" cy="2897975"/>
          </a:xfrm>
          <a:prstGeom prst="rect">
            <a:avLst/>
          </a:prstGeom>
          <a:noFill/>
          <a:ln>
            <a:noFill/>
          </a:ln>
        </p:spPr>
      </p:pic>
      <p:pic>
        <p:nvPicPr>
          <p:cNvPr id="160" name="Google Shape;160;p25"/>
          <p:cNvPicPr preferRelativeResize="0"/>
          <p:nvPr/>
        </p:nvPicPr>
        <p:blipFill>
          <a:blip r:embed="rId5">
            <a:alphaModFix/>
          </a:blip>
          <a:stretch>
            <a:fillRect/>
          </a:stretch>
        </p:blipFill>
        <p:spPr>
          <a:xfrm>
            <a:off x="8351400" y="0"/>
            <a:ext cx="792600" cy="792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238759" y="-1396"/>
            <a:ext cx="8304000" cy="663600"/>
          </a:xfrm>
          <a:prstGeom prst="rect">
            <a:avLst/>
          </a:prstGeom>
          <a:noFill/>
          <a:ln>
            <a:noFill/>
          </a:ln>
        </p:spPr>
        <p:txBody>
          <a:bodyPr anchorCtr="0" anchor="t" bIns="0" lIns="0" spcFirstLastPara="1" rIns="0" wrap="square" tIns="382650">
            <a:spAutoFit/>
          </a:bodyPr>
          <a:lstStyle/>
          <a:p>
            <a:pPr indent="0" lvl="0" marL="158750" rtl="0" algn="l">
              <a:lnSpc>
                <a:spcPct val="100000"/>
              </a:lnSpc>
              <a:spcBef>
                <a:spcPts val="0"/>
              </a:spcBef>
              <a:spcAft>
                <a:spcPts val="0"/>
              </a:spcAft>
              <a:buNone/>
            </a:pPr>
            <a:r>
              <a:rPr lang="en"/>
              <a:t>EXPLORATORY DATA ANALYSIS: </a:t>
            </a:r>
            <a:r>
              <a:rPr b="0" lang="en" sz="1200">
                <a:latin typeface="Verdana"/>
                <a:ea typeface="Verdana"/>
                <a:cs typeface="Verdana"/>
                <a:sym typeface="Verdana"/>
              </a:rPr>
              <a:t>(</a:t>
            </a:r>
            <a:r>
              <a:rPr b="0" lang="en" sz="1200"/>
              <a:t>Month and Yearwise Plot</a:t>
            </a:r>
            <a:r>
              <a:rPr b="0" lang="en" sz="1200">
                <a:latin typeface="Verdana"/>
                <a:ea typeface="Verdana"/>
                <a:cs typeface="Verdana"/>
                <a:sym typeface="Verdana"/>
              </a:rPr>
              <a:t>)</a:t>
            </a:r>
            <a:endParaRPr sz="1200">
              <a:latin typeface="Verdana"/>
              <a:ea typeface="Verdana"/>
              <a:cs typeface="Verdana"/>
              <a:sym typeface="Verdana"/>
            </a:endParaRPr>
          </a:p>
        </p:txBody>
      </p:sp>
      <p:sp>
        <p:nvSpPr>
          <p:cNvPr id="166" name="Google Shape;166;p26"/>
          <p:cNvSpPr txBox="1"/>
          <p:nvPr/>
        </p:nvSpPr>
        <p:spPr>
          <a:xfrm>
            <a:off x="906576" y="3900627"/>
            <a:ext cx="7117200" cy="933900"/>
          </a:xfrm>
          <a:prstGeom prst="rect">
            <a:avLst/>
          </a:prstGeom>
          <a:noFill/>
          <a:ln>
            <a:noFill/>
          </a:ln>
        </p:spPr>
        <p:txBody>
          <a:bodyPr anchorCtr="0" anchor="t" bIns="0" lIns="0" spcFirstLastPara="1" rIns="0" wrap="square" tIns="12700">
            <a:spAutoFit/>
          </a:bodyPr>
          <a:lstStyle/>
          <a:p>
            <a:pPr indent="-172720" lvl="0" marL="184785" rtl="0" algn="l">
              <a:lnSpc>
                <a:spcPct val="100000"/>
              </a:lnSpc>
              <a:spcBef>
                <a:spcPts val="0"/>
              </a:spcBef>
              <a:spcAft>
                <a:spcPts val="0"/>
              </a:spcAft>
              <a:buClr>
                <a:srgbClr val="006FC0"/>
              </a:buClr>
              <a:buSzPts val="1200"/>
              <a:buFont typeface="Arial"/>
              <a:buChar char="•"/>
            </a:pPr>
            <a:r>
              <a:rPr lang="en" sz="1200">
                <a:solidFill>
                  <a:srgbClr val="006FC0"/>
                </a:solidFill>
                <a:latin typeface="Verdana"/>
                <a:ea typeface="Verdana"/>
                <a:cs typeface="Verdana"/>
                <a:sym typeface="Verdana"/>
              </a:rPr>
              <a:t>Netflix has greater number of new movies / TV shows than the old ones.</a:t>
            </a:r>
            <a:endParaRPr sz="1200">
              <a:latin typeface="Verdana"/>
              <a:ea typeface="Verdana"/>
              <a:cs typeface="Verdana"/>
              <a:sym typeface="Verdana"/>
            </a:endParaRPr>
          </a:p>
          <a:p>
            <a:pPr indent="0" lvl="0" marL="0" rtl="0" algn="l">
              <a:lnSpc>
                <a:spcPct val="100000"/>
              </a:lnSpc>
              <a:spcBef>
                <a:spcPts val="40"/>
              </a:spcBef>
              <a:spcAft>
                <a:spcPts val="0"/>
              </a:spcAft>
              <a:buClr>
                <a:srgbClr val="006FC0"/>
              </a:buClr>
              <a:buSzPts val="1150"/>
              <a:buFont typeface="Arial"/>
              <a:buNone/>
            </a:pPr>
            <a:r>
              <a:t/>
            </a:r>
            <a:endParaRPr sz="1150">
              <a:latin typeface="Verdana"/>
              <a:ea typeface="Verdana"/>
              <a:cs typeface="Verdana"/>
              <a:sym typeface="Verdana"/>
            </a:endParaRPr>
          </a:p>
          <a:p>
            <a:pPr indent="-172720" lvl="0" marL="184785" marR="5080" rtl="0" algn="l">
              <a:lnSpc>
                <a:spcPct val="100000"/>
              </a:lnSpc>
              <a:spcBef>
                <a:spcPts val="0"/>
              </a:spcBef>
              <a:spcAft>
                <a:spcPts val="0"/>
              </a:spcAft>
              <a:buClr>
                <a:srgbClr val="006FC0"/>
              </a:buClr>
              <a:buSzPts val="1200"/>
              <a:buFont typeface="Arial"/>
              <a:buChar char="•"/>
            </a:pPr>
            <a:r>
              <a:rPr lang="en" sz="1200">
                <a:solidFill>
                  <a:srgbClr val="006FC0"/>
                </a:solidFill>
                <a:latin typeface="Verdana"/>
                <a:ea typeface="Verdana"/>
                <a:cs typeface="Verdana"/>
                <a:sym typeface="Verdana"/>
              </a:rPr>
              <a:t>In 2021, and 2020 </a:t>
            </a:r>
            <a:r>
              <a:rPr lang="en" sz="1200">
                <a:solidFill>
                  <a:srgbClr val="FF0000"/>
                </a:solidFill>
                <a:latin typeface="Verdana"/>
                <a:ea typeface="Verdana"/>
                <a:cs typeface="Verdana"/>
                <a:sym typeface="Verdana"/>
              </a:rPr>
              <a:t>October </a:t>
            </a:r>
            <a:r>
              <a:rPr lang="en" sz="1200">
                <a:solidFill>
                  <a:srgbClr val="006FC0"/>
                </a:solidFill>
                <a:latin typeface="Verdana"/>
                <a:ea typeface="Verdana"/>
                <a:cs typeface="Verdana"/>
                <a:sym typeface="Verdana"/>
              </a:rPr>
              <a:t>Month has highest Transactions.</a:t>
            </a:r>
            <a:endParaRPr sz="1200">
              <a:solidFill>
                <a:srgbClr val="006FC0"/>
              </a:solidFill>
              <a:latin typeface="Verdana"/>
              <a:ea typeface="Verdana"/>
              <a:cs typeface="Verdana"/>
              <a:sym typeface="Verdana"/>
            </a:endParaRPr>
          </a:p>
          <a:p>
            <a:pPr indent="-172720" lvl="0" marL="184785" marR="5080" rtl="0" algn="l">
              <a:lnSpc>
                <a:spcPct val="100000"/>
              </a:lnSpc>
              <a:spcBef>
                <a:spcPts val="0"/>
              </a:spcBef>
              <a:spcAft>
                <a:spcPts val="0"/>
              </a:spcAft>
              <a:buClr>
                <a:srgbClr val="006FC0"/>
              </a:buClr>
              <a:buSzPts val="1200"/>
              <a:buFont typeface="Verdana"/>
              <a:buChar char="•"/>
            </a:pPr>
            <a:r>
              <a:rPr lang="en" sz="1200">
                <a:solidFill>
                  <a:srgbClr val="006FC0"/>
                </a:solidFill>
                <a:latin typeface="Verdana"/>
                <a:ea typeface="Verdana"/>
                <a:cs typeface="Verdana"/>
                <a:sym typeface="Verdana"/>
              </a:rPr>
              <a:t>In 2022, in the month of </a:t>
            </a:r>
            <a:r>
              <a:rPr lang="en" sz="1200">
                <a:solidFill>
                  <a:srgbClr val="FF0000"/>
                </a:solidFill>
                <a:latin typeface="Verdana"/>
                <a:ea typeface="Verdana"/>
                <a:cs typeface="Verdana"/>
                <a:sym typeface="Verdana"/>
              </a:rPr>
              <a:t>January</a:t>
            </a:r>
            <a:r>
              <a:rPr lang="en" sz="1200">
                <a:solidFill>
                  <a:srgbClr val="006FC0"/>
                </a:solidFill>
                <a:latin typeface="Verdana"/>
                <a:ea typeface="Verdana"/>
                <a:cs typeface="Verdana"/>
                <a:sym typeface="Verdana"/>
              </a:rPr>
              <a:t> , has the highest Transactions.</a:t>
            </a:r>
            <a:endParaRPr sz="1200">
              <a:solidFill>
                <a:srgbClr val="006FC0"/>
              </a:solidFill>
              <a:latin typeface="Verdana"/>
              <a:ea typeface="Verdana"/>
              <a:cs typeface="Verdana"/>
              <a:sym typeface="Verdana"/>
            </a:endParaRPr>
          </a:p>
          <a:p>
            <a:pPr indent="0" lvl="0" marL="457200" marR="5080" rtl="0" algn="l">
              <a:lnSpc>
                <a:spcPct val="100000"/>
              </a:lnSpc>
              <a:spcBef>
                <a:spcPts val="0"/>
              </a:spcBef>
              <a:spcAft>
                <a:spcPts val="0"/>
              </a:spcAft>
              <a:buNone/>
            </a:pPr>
            <a:r>
              <a:t/>
            </a:r>
            <a:endParaRPr sz="1200">
              <a:solidFill>
                <a:srgbClr val="006FC0"/>
              </a:solidFill>
              <a:latin typeface="Verdana"/>
              <a:ea typeface="Verdana"/>
              <a:cs typeface="Verdana"/>
              <a:sym typeface="Verdana"/>
            </a:endParaRPr>
          </a:p>
        </p:txBody>
      </p:sp>
      <p:pic>
        <p:nvPicPr>
          <p:cNvPr id="167" name="Google Shape;167;p26"/>
          <p:cNvPicPr preferRelativeResize="0"/>
          <p:nvPr/>
        </p:nvPicPr>
        <p:blipFill>
          <a:blip r:embed="rId3">
            <a:alphaModFix/>
          </a:blip>
          <a:stretch>
            <a:fillRect/>
          </a:stretch>
        </p:blipFill>
        <p:spPr>
          <a:xfrm>
            <a:off x="295600" y="814604"/>
            <a:ext cx="8659491" cy="2933624"/>
          </a:xfrm>
          <a:prstGeom prst="rect">
            <a:avLst/>
          </a:prstGeom>
          <a:noFill/>
          <a:ln>
            <a:noFill/>
          </a:ln>
        </p:spPr>
      </p:pic>
      <p:pic>
        <p:nvPicPr>
          <p:cNvPr id="168" name="Google Shape;168;p26"/>
          <p:cNvPicPr preferRelativeResize="0"/>
          <p:nvPr/>
        </p:nvPicPr>
        <p:blipFill>
          <a:blip r:embed="rId4">
            <a:alphaModFix/>
          </a:blip>
          <a:stretch>
            <a:fillRect/>
          </a:stretch>
        </p:blipFill>
        <p:spPr>
          <a:xfrm>
            <a:off x="8472200" y="-9"/>
            <a:ext cx="671800" cy="671800"/>
          </a:xfrm>
          <a:prstGeom prst="rect">
            <a:avLst/>
          </a:prstGeom>
          <a:noFill/>
          <a:ln>
            <a:noFill/>
          </a:ln>
        </p:spPr>
      </p:pic>
      <p:pic>
        <p:nvPicPr>
          <p:cNvPr id="169" name="Google Shape;169;p26"/>
          <p:cNvPicPr preferRelativeResize="0"/>
          <p:nvPr/>
        </p:nvPicPr>
        <p:blipFill>
          <a:blip r:embed="rId5">
            <a:alphaModFix/>
          </a:blip>
          <a:stretch>
            <a:fillRect/>
          </a:stretch>
        </p:blipFill>
        <p:spPr>
          <a:xfrm>
            <a:off x="238750" y="904275"/>
            <a:ext cx="8905250" cy="3334950"/>
          </a:xfrm>
          <a:prstGeom prst="rect">
            <a:avLst/>
          </a:prstGeom>
          <a:noFill/>
          <a:ln>
            <a:noFill/>
          </a:ln>
        </p:spPr>
      </p:pic>
      <p:pic>
        <p:nvPicPr>
          <p:cNvPr id="170" name="Google Shape;170;p26"/>
          <p:cNvPicPr preferRelativeResize="0"/>
          <p:nvPr/>
        </p:nvPicPr>
        <p:blipFill>
          <a:blip r:embed="rId6">
            <a:alphaModFix/>
          </a:blip>
          <a:stretch>
            <a:fillRect/>
          </a:stretch>
        </p:blipFill>
        <p:spPr>
          <a:xfrm>
            <a:off x="8351400" y="0"/>
            <a:ext cx="792600" cy="792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238759" y="-1396"/>
            <a:ext cx="8304000" cy="458400"/>
          </a:xfrm>
          <a:prstGeom prst="rect">
            <a:avLst/>
          </a:prstGeom>
          <a:noFill/>
          <a:ln>
            <a:noFill/>
          </a:ln>
        </p:spPr>
        <p:txBody>
          <a:bodyPr anchorCtr="0" anchor="t" bIns="0" lIns="0" spcFirstLastPara="1" rIns="0" wrap="square" tIns="179450">
            <a:spAutoFit/>
          </a:bodyPr>
          <a:lstStyle/>
          <a:p>
            <a:pPr indent="0" lvl="0" marL="151130" rtl="0" algn="l">
              <a:lnSpc>
                <a:spcPct val="100000"/>
              </a:lnSpc>
              <a:spcBef>
                <a:spcPts val="0"/>
              </a:spcBef>
              <a:spcAft>
                <a:spcPts val="0"/>
              </a:spcAft>
              <a:buNone/>
            </a:pPr>
            <a:r>
              <a:rPr lang="en"/>
              <a:t>EXPLORATORY DATA ANALYSIS: </a:t>
            </a:r>
            <a:r>
              <a:rPr b="0" lang="en" sz="1200">
                <a:latin typeface="Verdana"/>
                <a:ea typeface="Verdana"/>
                <a:cs typeface="Verdana"/>
                <a:sym typeface="Verdana"/>
              </a:rPr>
              <a:t>(</a:t>
            </a:r>
            <a:r>
              <a:rPr b="0" lang="en" sz="1200"/>
              <a:t>Visualising Description</a:t>
            </a:r>
            <a:r>
              <a:rPr b="0" lang="en" sz="1200">
                <a:latin typeface="Verdana"/>
                <a:ea typeface="Verdana"/>
                <a:cs typeface="Verdana"/>
                <a:sym typeface="Verdana"/>
              </a:rPr>
              <a:t>)</a:t>
            </a:r>
            <a:endParaRPr sz="1200">
              <a:latin typeface="Verdana"/>
              <a:ea typeface="Verdana"/>
              <a:cs typeface="Verdana"/>
              <a:sym typeface="Verdana"/>
            </a:endParaRPr>
          </a:p>
        </p:txBody>
      </p:sp>
      <p:sp>
        <p:nvSpPr>
          <p:cNvPr id="176" name="Google Shape;176;p27"/>
          <p:cNvSpPr/>
          <p:nvPr/>
        </p:nvSpPr>
        <p:spPr>
          <a:xfrm>
            <a:off x="0" y="89915"/>
            <a:ext cx="1905" cy="277495"/>
          </a:xfrm>
          <a:custGeom>
            <a:rect b="b" l="l" r="r" t="t"/>
            <a:pathLst>
              <a:path extrusionOk="0" h="277495" w="1905">
                <a:moveTo>
                  <a:pt x="1524" y="0"/>
                </a:moveTo>
                <a:lnTo>
                  <a:pt x="0" y="0"/>
                </a:lnTo>
                <a:lnTo>
                  <a:pt x="0" y="277367"/>
                </a:lnTo>
                <a:lnTo>
                  <a:pt x="1524" y="277367"/>
                </a:lnTo>
                <a:lnTo>
                  <a:pt x="1524" y="0"/>
                </a:lnTo>
                <a:close/>
              </a:path>
            </a:pathLst>
          </a:custGeom>
          <a:solidFill>
            <a:srgbClr val="F7F7F7"/>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77" name="Google Shape;177;p27"/>
          <p:cNvPicPr preferRelativeResize="0"/>
          <p:nvPr/>
        </p:nvPicPr>
        <p:blipFill>
          <a:blip r:embed="rId3">
            <a:alphaModFix/>
          </a:blip>
          <a:stretch>
            <a:fillRect/>
          </a:stretch>
        </p:blipFill>
        <p:spPr>
          <a:xfrm>
            <a:off x="8472200" y="-9"/>
            <a:ext cx="671800" cy="671800"/>
          </a:xfrm>
          <a:prstGeom prst="rect">
            <a:avLst/>
          </a:prstGeom>
          <a:noFill/>
          <a:ln>
            <a:noFill/>
          </a:ln>
        </p:spPr>
      </p:pic>
      <p:pic>
        <p:nvPicPr>
          <p:cNvPr id="178" name="Google Shape;178;p27"/>
          <p:cNvPicPr preferRelativeResize="0"/>
          <p:nvPr/>
        </p:nvPicPr>
        <p:blipFill>
          <a:blip r:embed="rId4">
            <a:alphaModFix/>
          </a:blip>
          <a:stretch>
            <a:fillRect/>
          </a:stretch>
        </p:blipFill>
        <p:spPr>
          <a:xfrm>
            <a:off x="1021400" y="545950"/>
            <a:ext cx="6748575" cy="3041125"/>
          </a:xfrm>
          <a:prstGeom prst="rect">
            <a:avLst/>
          </a:prstGeom>
          <a:noFill/>
          <a:ln>
            <a:noFill/>
          </a:ln>
        </p:spPr>
      </p:pic>
      <p:sp>
        <p:nvSpPr>
          <p:cNvPr id="179" name="Google Shape;179;p27"/>
          <p:cNvSpPr txBox="1"/>
          <p:nvPr/>
        </p:nvSpPr>
        <p:spPr>
          <a:xfrm>
            <a:off x="778200" y="3878900"/>
            <a:ext cx="80133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In the above word Cloud we can see that “Transfer” , “UPI” , “REF” word came a lot of times. </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p:txBody>
      </p:sp>
      <p:pic>
        <p:nvPicPr>
          <p:cNvPr id="180" name="Google Shape;180;p27"/>
          <p:cNvPicPr preferRelativeResize="0"/>
          <p:nvPr/>
        </p:nvPicPr>
        <p:blipFill>
          <a:blip r:embed="rId5">
            <a:alphaModFix/>
          </a:blip>
          <a:stretch>
            <a:fillRect/>
          </a:stretch>
        </p:blipFill>
        <p:spPr>
          <a:xfrm>
            <a:off x="8351400" y="0"/>
            <a:ext cx="792600" cy="792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8"/>
          <p:cNvSpPr txBox="1"/>
          <p:nvPr>
            <p:ph type="title"/>
          </p:nvPr>
        </p:nvSpPr>
        <p:spPr>
          <a:xfrm>
            <a:off x="238759" y="-1396"/>
            <a:ext cx="8304000" cy="599400"/>
          </a:xfrm>
          <a:prstGeom prst="rect">
            <a:avLst/>
          </a:prstGeom>
          <a:noFill/>
          <a:ln>
            <a:noFill/>
          </a:ln>
        </p:spPr>
        <p:txBody>
          <a:bodyPr anchorCtr="0" anchor="t" bIns="0" lIns="0" spcFirstLastPara="1" rIns="0" wrap="square" tIns="136125">
            <a:spAutoFit/>
          </a:bodyPr>
          <a:lstStyle/>
          <a:p>
            <a:pPr indent="0" lvl="0" marL="312420" rtl="0" algn="l">
              <a:lnSpc>
                <a:spcPct val="100000"/>
              </a:lnSpc>
              <a:spcBef>
                <a:spcPts val="0"/>
              </a:spcBef>
              <a:spcAft>
                <a:spcPts val="0"/>
              </a:spcAft>
              <a:buNone/>
            </a:pPr>
            <a:r>
              <a:rPr lang="en"/>
              <a:t>EXPLORATORY DATA ANALYSIS: </a:t>
            </a:r>
            <a:r>
              <a:rPr b="0" lang="en" sz="1200">
                <a:latin typeface="Verdana"/>
                <a:ea typeface="Verdana"/>
                <a:cs typeface="Verdana"/>
                <a:sym typeface="Verdana"/>
              </a:rPr>
              <a:t>(</a:t>
            </a:r>
            <a:r>
              <a:rPr b="0" lang="en" sz="1200"/>
              <a:t>Merging Category + SubCategory= Target Variable</a:t>
            </a:r>
            <a:r>
              <a:rPr b="0" lang="en" sz="1200">
                <a:latin typeface="Verdana"/>
                <a:ea typeface="Verdana"/>
                <a:cs typeface="Verdana"/>
                <a:sym typeface="Verdana"/>
              </a:rPr>
              <a:t>)</a:t>
            </a:r>
            <a:endParaRPr sz="1200">
              <a:latin typeface="Verdana"/>
              <a:ea typeface="Verdana"/>
              <a:cs typeface="Verdana"/>
              <a:sym typeface="Verdana"/>
            </a:endParaRPr>
          </a:p>
        </p:txBody>
      </p:sp>
      <p:sp>
        <p:nvSpPr>
          <p:cNvPr id="186" name="Google Shape;186;p28"/>
          <p:cNvSpPr txBox="1"/>
          <p:nvPr/>
        </p:nvSpPr>
        <p:spPr>
          <a:xfrm>
            <a:off x="1051649" y="4246275"/>
            <a:ext cx="7636200" cy="749100"/>
          </a:xfrm>
          <a:prstGeom prst="rect">
            <a:avLst/>
          </a:prstGeom>
          <a:noFill/>
          <a:ln>
            <a:noFill/>
          </a:ln>
        </p:spPr>
        <p:txBody>
          <a:bodyPr anchorCtr="0" anchor="t" bIns="0" lIns="0" spcFirstLastPara="1" rIns="0" wrap="square" tIns="12700">
            <a:spAutoFit/>
          </a:bodyPr>
          <a:lstStyle/>
          <a:p>
            <a:pPr indent="-172720" lvl="0" marL="184785" rtl="0" algn="l">
              <a:lnSpc>
                <a:spcPct val="100000"/>
              </a:lnSpc>
              <a:spcBef>
                <a:spcPts val="0"/>
              </a:spcBef>
              <a:spcAft>
                <a:spcPts val="0"/>
              </a:spcAft>
              <a:buClr>
                <a:srgbClr val="006FC0"/>
              </a:buClr>
              <a:buSzPts val="1200"/>
              <a:buFont typeface="Arial"/>
              <a:buChar char="•"/>
            </a:pPr>
            <a:r>
              <a:rPr lang="en" sz="1200">
                <a:solidFill>
                  <a:srgbClr val="006FC0"/>
                </a:solidFill>
                <a:latin typeface="Verdana"/>
                <a:ea typeface="Verdana"/>
                <a:cs typeface="Verdana"/>
                <a:sym typeface="Verdana"/>
              </a:rPr>
              <a:t>We can see the Travel Accomodation has highest </a:t>
            </a:r>
            <a:r>
              <a:rPr lang="en" sz="1200">
                <a:solidFill>
                  <a:srgbClr val="006FC0"/>
                </a:solidFill>
                <a:latin typeface="Verdana"/>
                <a:ea typeface="Verdana"/>
                <a:cs typeface="Verdana"/>
                <a:sym typeface="Verdana"/>
              </a:rPr>
              <a:t>occurrence</a:t>
            </a:r>
            <a:r>
              <a:rPr lang="en" sz="1200">
                <a:solidFill>
                  <a:srgbClr val="006FC0"/>
                </a:solidFill>
                <a:latin typeface="Verdana"/>
                <a:ea typeface="Verdana"/>
                <a:cs typeface="Verdana"/>
                <a:sym typeface="Verdana"/>
              </a:rPr>
              <a:t> in case of Target Variables</a:t>
            </a:r>
            <a:endParaRPr sz="1200">
              <a:latin typeface="Verdana"/>
              <a:ea typeface="Verdana"/>
              <a:cs typeface="Verdana"/>
              <a:sym typeface="Verdana"/>
            </a:endParaRPr>
          </a:p>
          <a:p>
            <a:pPr indent="0" lvl="0" marL="0" rtl="0" algn="l">
              <a:lnSpc>
                <a:spcPct val="100000"/>
              </a:lnSpc>
              <a:spcBef>
                <a:spcPts val="40"/>
              </a:spcBef>
              <a:spcAft>
                <a:spcPts val="0"/>
              </a:spcAft>
              <a:buClr>
                <a:srgbClr val="006FC0"/>
              </a:buClr>
              <a:buSzPts val="1150"/>
              <a:buFont typeface="Arial"/>
              <a:buNone/>
            </a:pPr>
            <a:r>
              <a:t/>
            </a:r>
            <a:endParaRPr sz="1150">
              <a:latin typeface="Verdana"/>
              <a:ea typeface="Verdana"/>
              <a:cs typeface="Verdana"/>
              <a:sym typeface="Verdana"/>
            </a:endParaRPr>
          </a:p>
          <a:p>
            <a:pPr indent="-172720" lvl="0" marL="184785" rtl="0" algn="l">
              <a:lnSpc>
                <a:spcPct val="100000"/>
              </a:lnSpc>
              <a:spcBef>
                <a:spcPts val="0"/>
              </a:spcBef>
              <a:spcAft>
                <a:spcPts val="0"/>
              </a:spcAft>
              <a:buClr>
                <a:srgbClr val="006FC0"/>
              </a:buClr>
              <a:buSzPts val="1200"/>
              <a:buFont typeface="Arial"/>
              <a:buChar char="•"/>
            </a:pPr>
            <a:r>
              <a:rPr lang="en" sz="1200">
                <a:solidFill>
                  <a:srgbClr val="006FC0"/>
                </a:solidFill>
                <a:latin typeface="Verdana"/>
                <a:ea typeface="Verdana"/>
                <a:cs typeface="Verdana"/>
                <a:sym typeface="Verdana"/>
              </a:rPr>
              <a:t>Payment CC: Payments has lowest occurence</a:t>
            </a:r>
            <a:br>
              <a:rPr lang="en" sz="1200">
                <a:solidFill>
                  <a:srgbClr val="006FC0"/>
                </a:solidFill>
                <a:latin typeface="Verdana"/>
                <a:ea typeface="Verdana"/>
                <a:cs typeface="Verdana"/>
                <a:sym typeface="Verdana"/>
              </a:rPr>
            </a:br>
            <a:endParaRPr sz="1200">
              <a:latin typeface="Verdana"/>
              <a:ea typeface="Verdana"/>
              <a:cs typeface="Verdana"/>
              <a:sym typeface="Verdana"/>
            </a:endParaRPr>
          </a:p>
        </p:txBody>
      </p:sp>
      <p:pic>
        <p:nvPicPr>
          <p:cNvPr id="187" name="Google Shape;187;p28"/>
          <p:cNvPicPr preferRelativeResize="0"/>
          <p:nvPr/>
        </p:nvPicPr>
        <p:blipFill>
          <a:blip r:embed="rId3">
            <a:alphaModFix/>
          </a:blip>
          <a:stretch>
            <a:fillRect/>
          </a:stretch>
        </p:blipFill>
        <p:spPr>
          <a:xfrm>
            <a:off x="8472200" y="-9"/>
            <a:ext cx="671800" cy="671800"/>
          </a:xfrm>
          <a:prstGeom prst="rect">
            <a:avLst/>
          </a:prstGeom>
          <a:noFill/>
          <a:ln>
            <a:noFill/>
          </a:ln>
        </p:spPr>
      </p:pic>
      <p:pic>
        <p:nvPicPr>
          <p:cNvPr id="188" name="Google Shape;188;p28"/>
          <p:cNvPicPr preferRelativeResize="0"/>
          <p:nvPr/>
        </p:nvPicPr>
        <p:blipFill>
          <a:blip r:embed="rId4">
            <a:alphaModFix/>
          </a:blip>
          <a:stretch>
            <a:fillRect/>
          </a:stretch>
        </p:blipFill>
        <p:spPr>
          <a:xfrm>
            <a:off x="152400" y="824200"/>
            <a:ext cx="4735750" cy="3028950"/>
          </a:xfrm>
          <a:prstGeom prst="rect">
            <a:avLst/>
          </a:prstGeom>
          <a:noFill/>
          <a:ln>
            <a:noFill/>
          </a:ln>
        </p:spPr>
      </p:pic>
      <p:pic>
        <p:nvPicPr>
          <p:cNvPr id="189" name="Google Shape;189;p28"/>
          <p:cNvPicPr preferRelativeResize="0"/>
          <p:nvPr/>
        </p:nvPicPr>
        <p:blipFill>
          <a:blip r:embed="rId5">
            <a:alphaModFix/>
          </a:blip>
          <a:stretch>
            <a:fillRect/>
          </a:stretch>
        </p:blipFill>
        <p:spPr>
          <a:xfrm>
            <a:off x="5167825" y="750400"/>
            <a:ext cx="3830250" cy="3343475"/>
          </a:xfrm>
          <a:prstGeom prst="rect">
            <a:avLst/>
          </a:prstGeom>
          <a:noFill/>
          <a:ln>
            <a:noFill/>
          </a:ln>
        </p:spPr>
      </p:pic>
      <p:pic>
        <p:nvPicPr>
          <p:cNvPr id="190" name="Google Shape;190;p28"/>
          <p:cNvPicPr preferRelativeResize="0"/>
          <p:nvPr/>
        </p:nvPicPr>
        <p:blipFill>
          <a:blip r:embed="rId6">
            <a:alphaModFix/>
          </a:blip>
          <a:stretch>
            <a:fillRect/>
          </a:stretch>
        </p:blipFill>
        <p:spPr>
          <a:xfrm>
            <a:off x="8351400" y="0"/>
            <a:ext cx="792600" cy="792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9"/>
          <p:cNvSpPr txBox="1"/>
          <p:nvPr>
            <p:ph type="title"/>
          </p:nvPr>
        </p:nvSpPr>
        <p:spPr>
          <a:xfrm>
            <a:off x="238759" y="-1396"/>
            <a:ext cx="8304000" cy="614700"/>
          </a:xfrm>
          <a:prstGeom prst="rect">
            <a:avLst/>
          </a:prstGeom>
          <a:noFill/>
          <a:ln>
            <a:noFill/>
          </a:ln>
        </p:spPr>
        <p:txBody>
          <a:bodyPr anchorCtr="0" anchor="t" bIns="0" lIns="0" spcFirstLastPara="1" rIns="0" wrap="square" tIns="334200">
            <a:spAutoFit/>
          </a:bodyPr>
          <a:lstStyle/>
          <a:p>
            <a:pPr indent="0" lvl="0" marL="228600" rtl="0" algn="l">
              <a:lnSpc>
                <a:spcPct val="100000"/>
              </a:lnSpc>
              <a:spcBef>
                <a:spcPts val="0"/>
              </a:spcBef>
              <a:spcAft>
                <a:spcPts val="0"/>
              </a:spcAft>
              <a:buNone/>
            </a:pPr>
            <a:r>
              <a:rPr lang="en"/>
              <a:t>Modeling Approach:</a:t>
            </a:r>
            <a:endParaRPr/>
          </a:p>
        </p:txBody>
      </p:sp>
      <p:sp>
        <p:nvSpPr>
          <p:cNvPr id="196" name="Google Shape;196;p29"/>
          <p:cNvSpPr txBox="1"/>
          <p:nvPr/>
        </p:nvSpPr>
        <p:spPr>
          <a:xfrm>
            <a:off x="454863" y="869441"/>
            <a:ext cx="7416300" cy="2229300"/>
          </a:xfrm>
          <a:prstGeom prst="rect">
            <a:avLst/>
          </a:prstGeom>
          <a:noFill/>
          <a:ln>
            <a:noFill/>
          </a:ln>
        </p:spPr>
        <p:txBody>
          <a:bodyPr anchorCtr="0" anchor="t" bIns="0" lIns="0" spcFirstLastPara="1" rIns="0" wrap="square" tIns="12700">
            <a:spAutoFit/>
          </a:bodyPr>
          <a:lstStyle/>
          <a:p>
            <a:pPr indent="-228600" lvl="0" marL="241300" rtl="0" algn="l">
              <a:lnSpc>
                <a:spcPct val="100000"/>
              </a:lnSpc>
              <a:spcBef>
                <a:spcPts val="0"/>
              </a:spcBef>
              <a:spcAft>
                <a:spcPts val="0"/>
              </a:spcAft>
              <a:buClr>
                <a:srgbClr val="006FC0"/>
              </a:buClr>
              <a:buSzPts val="1200"/>
              <a:buFont typeface="Verdana"/>
              <a:buAutoNum type="arabicPeriod"/>
            </a:pPr>
            <a:r>
              <a:rPr lang="en" sz="1200">
                <a:solidFill>
                  <a:srgbClr val="006FC0"/>
                </a:solidFill>
                <a:latin typeface="Verdana"/>
                <a:ea typeface="Verdana"/>
                <a:cs typeface="Verdana"/>
                <a:sym typeface="Verdana"/>
              </a:rPr>
              <a:t>Selected the </a:t>
            </a:r>
            <a:r>
              <a:rPr lang="en" sz="1200">
                <a:solidFill>
                  <a:srgbClr val="006FC0"/>
                </a:solidFill>
                <a:latin typeface="Verdana"/>
                <a:ea typeface="Verdana"/>
                <a:cs typeface="Verdana"/>
                <a:sym typeface="Verdana"/>
              </a:rPr>
              <a:t>attributes</a:t>
            </a:r>
            <a:r>
              <a:rPr lang="en" sz="1200">
                <a:solidFill>
                  <a:srgbClr val="006FC0"/>
                </a:solidFill>
                <a:latin typeface="Verdana"/>
                <a:ea typeface="Verdana"/>
                <a:cs typeface="Verdana"/>
                <a:sym typeface="Verdana"/>
              </a:rPr>
              <a:t> important for Category Classifcation</a:t>
            </a:r>
            <a:endParaRPr sz="1200">
              <a:solidFill>
                <a:srgbClr val="006FC0"/>
              </a:solidFill>
              <a:latin typeface="Verdana"/>
              <a:ea typeface="Verdana"/>
              <a:cs typeface="Verdana"/>
              <a:sym typeface="Verdana"/>
            </a:endParaRPr>
          </a:p>
          <a:p>
            <a:pPr indent="-228600" lvl="0" marL="241300" rtl="0" algn="l">
              <a:lnSpc>
                <a:spcPct val="100000"/>
              </a:lnSpc>
              <a:spcBef>
                <a:spcPts val="0"/>
              </a:spcBef>
              <a:spcAft>
                <a:spcPts val="0"/>
              </a:spcAft>
              <a:buClr>
                <a:srgbClr val="006FC0"/>
              </a:buClr>
              <a:buSzPts val="1200"/>
              <a:buFont typeface="Verdana"/>
              <a:buAutoNum type="arabicPeriod"/>
            </a:pPr>
            <a:r>
              <a:rPr lang="en" sz="1200">
                <a:solidFill>
                  <a:srgbClr val="006FC0"/>
                </a:solidFill>
                <a:latin typeface="Verdana"/>
                <a:ea typeface="Verdana"/>
                <a:cs typeface="Verdana"/>
                <a:sym typeface="Verdana"/>
              </a:rPr>
              <a:t>There were lot of null values in Category And SubCategory Column. Imputed them using Fuzzy Wuzzy String</a:t>
            </a:r>
            <a:endParaRPr sz="1200">
              <a:solidFill>
                <a:srgbClr val="006FC0"/>
              </a:solidFill>
              <a:latin typeface="Verdana"/>
              <a:ea typeface="Verdana"/>
              <a:cs typeface="Verdana"/>
              <a:sym typeface="Verdana"/>
            </a:endParaRPr>
          </a:p>
          <a:p>
            <a:pPr indent="-228600" lvl="0" marL="241300" rtl="0" algn="l">
              <a:lnSpc>
                <a:spcPct val="100000"/>
              </a:lnSpc>
              <a:spcBef>
                <a:spcPts val="0"/>
              </a:spcBef>
              <a:spcAft>
                <a:spcPts val="0"/>
              </a:spcAft>
              <a:buClr>
                <a:srgbClr val="006FC0"/>
              </a:buClr>
              <a:buSzPts val="1200"/>
              <a:buFont typeface="Verdana"/>
              <a:buAutoNum type="arabicPeriod"/>
            </a:pPr>
            <a:r>
              <a:rPr lang="en" sz="1200">
                <a:solidFill>
                  <a:srgbClr val="006FC0"/>
                </a:solidFill>
                <a:latin typeface="Verdana"/>
                <a:ea typeface="Verdana"/>
                <a:cs typeface="Verdana"/>
                <a:sym typeface="Verdana"/>
              </a:rPr>
              <a:t>Used threading and Parallel Anynchronuos Processing, to reduce the time from 15 hours to 15 mins</a:t>
            </a:r>
            <a:endParaRPr sz="1200">
              <a:solidFill>
                <a:srgbClr val="006FC0"/>
              </a:solidFill>
              <a:latin typeface="Verdana"/>
              <a:ea typeface="Verdana"/>
              <a:cs typeface="Verdana"/>
              <a:sym typeface="Verdana"/>
            </a:endParaRPr>
          </a:p>
          <a:p>
            <a:pPr indent="-228600" lvl="0" marL="241300" marR="6350" rtl="0" algn="l">
              <a:lnSpc>
                <a:spcPct val="100000"/>
              </a:lnSpc>
              <a:spcBef>
                <a:spcPts val="0"/>
              </a:spcBef>
              <a:spcAft>
                <a:spcPts val="0"/>
              </a:spcAft>
              <a:buClr>
                <a:srgbClr val="006FC0"/>
              </a:buClr>
              <a:buSzPts val="1200"/>
              <a:buFont typeface="Verdana"/>
              <a:buAutoNum type="arabicPeriod"/>
            </a:pPr>
            <a:r>
              <a:rPr lang="en" sz="1200">
                <a:solidFill>
                  <a:srgbClr val="006FC0"/>
                </a:solidFill>
                <a:latin typeface="Verdana"/>
                <a:ea typeface="Verdana"/>
                <a:cs typeface="Verdana"/>
                <a:sym typeface="Verdana"/>
              </a:rPr>
              <a:t>Text preprocessing: Remove all stop words and punctuation marks, convert all textual data to lowercase.</a:t>
            </a:r>
            <a:endParaRPr sz="1200">
              <a:latin typeface="Verdana"/>
              <a:ea typeface="Verdana"/>
              <a:cs typeface="Verdana"/>
              <a:sym typeface="Verdana"/>
            </a:endParaRPr>
          </a:p>
          <a:p>
            <a:pPr indent="-228600" lvl="0" marL="241300" rtl="0" algn="l">
              <a:lnSpc>
                <a:spcPct val="100000"/>
              </a:lnSpc>
              <a:spcBef>
                <a:spcPts val="0"/>
              </a:spcBef>
              <a:spcAft>
                <a:spcPts val="0"/>
              </a:spcAft>
              <a:buClr>
                <a:srgbClr val="006FC0"/>
              </a:buClr>
              <a:buSzPts val="1200"/>
              <a:buFont typeface="Verdana"/>
              <a:buAutoNum type="arabicPeriod"/>
            </a:pPr>
            <a:r>
              <a:rPr lang="en" sz="1200">
                <a:solidFill>
                  <a:srgbClr val="006FC0"/>
                </a:solidFill>
                <a:latin typeface="Verdana"/>
                <a:ea typeface="Verdana"/>
                <a:cs typeface="Verdana"/>
                <a:sym typeface="Verdana"/>
              </a:rPr>
              <a:t>Stemming to generate a meaningful word out of corpus of words.</a:t>
            </a:r>
            <a:endParaRPr sz="1200">
              <a:latin typeface="Verdana"/>
              <a:ea typeface="Verdana"/>
              <a:cs typeface="Verdana"/>
              <a:sym typeface="Verdana"/>
            </a:endParaRPr>
          </a:p>
          <a:p>
            <a:pPr indent="-228600" lvl="0" marL="241300" rtl="0" algn="l">
              <a:lnSpc>
                <a:spcPct val="100000"/>
              </a:lnSpc>
              <a:spcBef>
                <a:spcPts val="0"/>
              </a:spcBef>
              <a:spcAft>
                <a:spcPts val="0"/>
              </a:spcAft>
              <a:buClr>
                <a:srgbClr val="006FC0"/>
              </a:buClr>
              <a:buSzPts val="1200"/>
              <a:buFont typeface="Verdana"/>
              <a:buAutoNum type="arabicPeriod"/>
            </a:pPr>
            <a:r>
              <a:rPr lang="en" sz="1200">
                <a:solidFill>
                  <a:srgbClr val="006FC0"/>
                </a:solidFill>
                <a:latin typeface="Verdana"/>
                <a:ea typeface="Verdana"/>
                <a:cs typeface="Verdana"/>
                <a:sym typeface="Verdana"/>
              </a:rPr>
              <a:t>Tokenization of corpus and Word vectorization</a:t>
            </a:r>
            <a:endParaRPr sz="1200">
              <a:latin typeface="Verdana"/>
              <a:ea typeface="Verdana"/>
              <a:cs typeface="Verdana"/>
              <a:sym typeface="Verdana"/>
            </a:endParaRPr>
          </a:p>
          <a:p>
            <a:pPr indent="-228600" lvl="0" marL="241300" rtl="0" algn="l">
              <a:lnSpc>
                <a:spcPct val="100000"/>
              </a:lnSpc>
              <a:spcBef>
                <a:spcPts val="0"/>
              </a:spcBef>
              <a:spcAft>
                <a:spcPts val="0"/>
              </a:spcAft>
              <a:buClr>
                <a:srgbClr val="006FC0"/>
              </a:buClr>
              <a:buSzPts val="1200"/>
              <a:buFont typeface="Verdana"/>
              <a:buAutoNum type="arabicPeriod"/>
            </a:pPr>
            <a:r>
              <a:rPr lang="en" sz="1200">
                <a:solidFill>
                  <a:srgbClr val="006FC0"/>
                </a:solidFill>
                <a:latin typeface="Verdana"/>
                <a:ea typeface="Verdana"/>
                <a:cs typeface="Verdana"/>
                <a:sym typeface="Verdana"/>
              </a:rPr>
              <a:t>Dimensionality reduction</a:t>
            </a:r>
            <a:endParaRPr sz="1200">
              <a:latin typeface="Verdana"/>
              <a:ea typeface="Verdana"/>
              <a:cs typeface="Verdana"/>
              <a:sym typeface="Verdana"/>
            </a:endParaRPr>
          </a:p>
          <a:p>
            <a:pPr indent="-228600" lvl="0" marL="241300" marR="240028" rtl="0" algn="l">
              <a:lnSpc>
                <a:spcPct val="100000"/>
              </a:lnSpc>
              <a:spcBef>
                <a:spcPts val="0"/>
              </a:spcBef>
              <a:spcAft>
                <a:spcPts val="0"/>
              </a:spcAft>
              <a:buClr>
                <a:srgbClr val="006FC0"/>
              </a:buClr>
              <a:buSzPts val="1200"/>
              <a:buFont typeface="Verdana"/>
              <a:buAutoNum type="arabicPeriod"/>
            </a:pPr>
            <a:r>
              <a:rPr lang="en" sz="1200">
                <a:solidFill>
                  <a:srgbClr val="006FC0"/>
                </a:solidFill>
                <a:latin typeface="Verdana"/>
                <a:ea typeface="Verdana"/>
                <a:cs typeface="Verdana"/>
                <a:sym typeface="Verdana"/>
              </a:rPr>
              <a:t>Use XGBoost and Bert Algorithm, to model the data</a:t>
            </a:r>
            <a:endParaRPr sz="1200">
              <a:latin typeface="Verdana"/>
              <a:ea typeface="Verdana"/>
              <a:cs typeface="Verdana"/>
              <a:sym typeface="Verdana"/>
            </a:endParaRPr>
          </a:p>
          <a:p>
            <a:pPr indent="-228600" lvl="0" marL="241300" rtl="0" algn="l">
              <a:lnSpc>
                <a:spcPct val="100000"/>
              </a:lnSpc>
              <a:spcBef>
                <a:spcPts val="0"/>
              </a:spcBef>
              <a:spcAft>
                <a:spcPts val="0"/>
              </a:spcAft>
              <a:buClr>
                <a:srgbClr val="006FC0"/>
              </a:buClr>
              <a:buSzPts val="1200"/>
              <a:buFont typeface="Verdana"/>
              <a:buAutoNum type="arabicPeriod"/>
            </a:pPr>
            <a:r>
              <a:rPr lang="en" sz="1200">
                <a:solidFill>
                  <a:srgbClr val="006FC0"/>
                </a:solidFill>
                <a:latin typeface="Verdana"/>
                <a:ea typeface="Verdana"/>
                <a:cs typeface="Verdana"/>
                <a:sym typeface="Verdana"/>
              </a:rPr>
              <a:t>Build A web Based user friendly API to know Category and SubCateogry of Transactions</a:t>
            </a:r>
            <a:endParaRPr sz="1200">
              <a:latin typeface="Verdana"/>
              <a:ea typeface="Verdana"/>
              <a:cs typeface="Verdana"/>
              <a:sym typeface="Verdana"/>
            </a:endParaRPr>
          </a:p>
        </p:txBody>
      </p:sp>
      <p:sp>
        <p:nvSpPr>
          <p:cNvPr id="197" name="Google Shape;197;p29"/>
          <p:cNvSpPr txBox="1"/>
          <p:nvPr/>
        </p:nvSpPr>
        <p:spPr>
          <a:xfrm>
            <a:off x="631400" y="3354900"/>
            <a:ext cx="8123400" cy="1768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 sz="1800">
                <a:solidFill>
                  <a:srgbClr val="CC0000"/>
                </a:solidFill>
                <a:latin typeface="Verdana"/>
                <a:ea typeface="Verdana"/>
                <a:cs typeface="Verdana"/>
                <a:sym typeface="Verdana"/>
              </a:rPr>
              <a:t>Merging And Creating new Columns</a:t>
            </a:r>
            <a:endParaRPr sz="1800">
              <a:latin typeface="Verdana"/>
              <a:ea typeface="Verdana"/>
              <a:cs typeface="Verdana"/>
              <a:sym typeface="Verdana"/>
            </a:endParaRPr>
          </a:p>
          <a:p>
            <a:pPr indent="0" lvl="0" marL="12700" rtl="0" algn="l">
              <a:lnSpc>
                <a:spcPct val="100000"/>
              </a:lnSpc>
              <a:spcBef>
                <a:spcPts val="1440"/>
              </a:spcBef>
              <a:spcAft>
                <a:spcPts val="0"/>
              </a:spcAft>
              <a:buNone/>
            </a:pPr>
            <a:r>
              <a:rPr lang="en" sz="1200">
                <a:solidFill>
                  <a:srgbClr val="006FC0"/>
                </a:solidFill>
                <a:latin typeface="Verdana"/>
                <a:ea typeface="Verdana"/>
                <a:cs typeface="Verdana"/>
                <a:sym typeface="Verdana"/>
              </a:rPr>
              <a:t>I</a:t>
            </a:r>
            <a:r>
              <a:rPr lang="en" sz="1200">
                <a:solidFill>
                  <a:srgbClr val="006FC0"/>
                </a:solidFill>
                <a:latin typeface="Verdana"/>
                <a:ea typeface="Verdana"/>
                <a:cs typeface="Verdana"/>
                <a:sym typeface="Verdana"/>
              </a:rPr>
              <a:t> created </a:t>
            </a:r>
            <a:endParaRPr sz="1200">
              <a:solidFill>
                <a:srgbClr val="006FC0"/>
              </a:solidFill>
              <a:latin typeface="Verdana"/>
              <a:ea typeface="Verdana"/>
              <a:cs typeface="Verdana"/>
              <a:sym typeface="Verdana"/>
            </a:endParaRPr>
          </a:p>
          <a:p>
            <a:pPr indent="-304800" lvl="0" marL="457200" rtl="0" algn="l">
              <a:lnSpc>
                <a:spcPct val="100000"/>
              </a:lnSpc>
              <a:spcBef>
                <a:spcPts val="1440"/>
              </a:spcBef>
              <a:spcAft>
                <a:spcPts val="0"/>
              </a:spcAft>
              <a:buClr>
                <a:srgbClr val="006FC0"/>
              </a:buClr>
              <a:buSzPts val="1200"/>
              <a:buFont typeface="Verdana"/>
              <a:buChar char="•"/>
            </a:pPr>
            <a:r>
              <a:rPr lang="en" sz="1200">
                <a:solidFill>
                  <a:srgbClr val="006FC0"/>
                </a:solidFill>
                <a:latin typeface="Verdana"/>
                <a:ea typeface="Verdana"/>
                <a:cs typeface="Verdana"/>
                <a:sym typeface="Verdana"/>
              </a:rPr>
              <a:t>One Target column by merging Category And SubCategory features:</a:t>
            </a:r>
            <a:endParaRPr sz="1200">
              <a:latin typeface="Verdana"/>
              <a:ea typeface="Verdana"/>
              <a:cs typeface="Verdana"/>
              <a:sym typeface="Verdana"/>
            </a:endParaRPr>
          </a:p>
          <a:p>
            <a:pPr indent="-304800" lvl="0" marL="457200" rtl="0" algn="l">
              <a:lnSpc>
                <a:spcPct val="100000"/>
              </a:lnSpc>
              <a:spcBef>
                <a:spcPts val="0"/>
              </a:spcBef>
              <a:spcAft>
                <a:spcPts val="0"/>
              </a:spcAft>
              <a:buClr>
                <a:srgbClr val="006FC0"/>
              </a:buClr>
              <a:buSzPts val="1200"/>
              <a:buFont typeface="Verdana"/>
              <a:buChar char="•"/>
            </a:pPr>
            <a:r>
              <a:rPr lang="en" sz="1200">
                <a:solidFill>
                  <a:srgbClr val="006FC0"/>
                </a:solidFill>
                <a:latin typeface="Verdana"/>
                <a:ea typeface="Verdana"/>
                <a:cs typeface="Verdana"/>
                <a:sym typeface="Verdana"/>
              </a:rPr>
              <a:t>One “Count” columns showing the count of word in Description</a:t>
            </a:r>
            <a:endParaRPr sz="1200">
              <a:latin typeface="Verdana"/>
              <a:ea typeface="Verdana"/>
              <a:cs typeface="Verdana"/>
              <a:sym typeface="Verdana"/>
            </a:endParaRPr>
          </a:p>
          <a:p>
            <a:pPr indent="-304800" lvl="0" marL="457200" rtl="0" algn="l">
              <a:lnSpc>
                <a:spcPct val="100000"/>
              </a:lnSpc>
              <a:spcBef>
                <a:spcPts val="0"/>
              </a:spcBef>
              <a:spcAft>
                <a:spcPts val="0"/>
              </a:spcAft>
              <a:buClr>
                <a:srgbClr val="006FC0"/>
              </a:buClr>
              <a:buSzPts val="1200"/>
              <a:buFont typeface="Verdana"/>
              <a:buChar char="•"/>
            </a:pPr>
            <a:r>
              <a:rPr lang="en" sz="1200">
                <a:solidFill>
                  <a:srgbClr val="006FC0"/>
                </a:solidFill>
                <a:latin typeface="Verdana"/>
                <a:ea typeface="Verdana"/>
                <a:cs typeface="Verdana"/>
                <a:sym typeface="Verdana"/>
              </a:rPr>
              <a:t>Month column by fetching the month from Date</a:t>
            </a:r>
            <a:endParaRPr sz="1200">
              <a:solidFill>
                <a:srgbClr val="006FC0"/>
              </a:solidFill>
              <a:latin typeface="Verdana"/>
              <a:ea typeface="Verdana"/>
              <a:cs typeface="Verdana"/>
              <a:sym typeface="Verdana"/>
            </a:endParaRPr>
          </a:p>
          <a:p>
            <a:pPr indent="-304800" lvl="0" marL="457200" rtl="0" algn="l">
              <a:lnSpc>
                <a:spcPct val="100000"/>
              </a:lnSpc>
              <a:spcBef>
                <a:spcPts val="0"/>
              </a:spcBef>
              <a:spcAft>
                <a:spcPts val="0"/>
              </a:spcAft>
              <a:buClr>
                <a:srgbClr val="006FC0"/>
              </a:buClr>
              <a:buSzPts val="1200"/>
              <a:buFont typeface="Verdana"/>
              <a:buChar char="•"/>
            </a:pPr>
            <a:r>
              <a:rPr lang="en" sz="1200">
                <a:solidFill>
                  <a:srgbClr val="006FC0"/>
                </a:solidFill>
                <a:latin typeface="Verdana"/>
                <a:ea typeface="Verdana"/>
                <a:cs typeface="Verdana"/>
                <a:sym typeface="Verdana"/>
              </a:rPr>
              <a:t>Year column by fetching the year from Date</a:t>
            </a:r>
            <a:endParaRPr sz="1200">
              <a:solidFill>
                <a:srgbClr val="006FC0"/>
              </a:solidFill>
              <a:latin typeface="Verdana"/>
              <a:ea typeface="Verdana"/>
              <a:cs typeface="Verdana"/>
              <a:sym typeface="Verdana"/>
            </a:endParaRPr>
          </a:p>
          <a:p>
            <a:pPr indent="-172720" lvl="0" marL="184785" rtl="0" algn="l">
              <a:lnSpc>
                <a:spcPct val="100000"/>
              </a:lnSpc>
              <a:spcBef>
                <a:spcPts val="5"/>
              </a:spcBef>
              <a:spcAft>
                <a:spcPts val="0"/>
              </a:spcAft>
              <a:buClr>
                <a:srgbClr val="006FC0"/>
              </a:buClr>
              <a:buSzPts val="1200"/>
              <a:buFont typeface="Arial"/>
              <a:buChar char="•"/>
            </a:pPr>
            <a:r>
              <a:t/>
            </a:r>
            <a:endParaRPr sz="1200">
              <a:latin typeface="Verdana"/>
              <a:ea typeface="Verdana"/>
              <a:cs typeface="Verdana"/>
              <a:sym typeface="Verdana"/>
            </a:endParaRPr>
          </a:p>
        </p:txBody>
      </p:sp>
      <p:pic>
        <p:nvPicPr>
          <p:cNvPr id="198" name="Google Shape;198;p29"/>
          <p:cNvPicPr preferRelativeResize="0"/>
          <p:nvPr/>
        </p:nvPicPr>
        <p:blipFill>
          <a:blip r:embed="rId3">
            <a:alphaModFix/>
          </a:blip>
          <a:stretch>
            <a:fillRect/>
          </a:stretch>
        </p:blipFill>
        <p:spPr>
          <a:xfrm>
            <a:off x="8472200" y="-9"/>
            <a:ext cx="671800" cy="671800"/>
          </a:xfrm>
          <a:prstGeom prst="rect">
            <a:avLst/>
          </a:prstGeom>
          <a:noFill/>
          <a:ln>
            <a:noFill/>
          </a:ln>
        </p:spPr>
      </p:pic>
      <p:pic>
        <p:nvPicPr>
          <p:cNvPr id="199" name="Google Shape;199;p29"/>
          <p:cNvPicPr preferRelativeResize="0"/>
          <p:nvPr/>
        </p:nvPicPr>
        <p:blipFill>
          <a:blip r:embed="rId4">
            <a:alphaModFix/>
          </a:blip>
          <a:stretch>
            <a:fillRect/>
          </a:stretch>
        </p:blipFill>
        <p:spPr>
          <a:xfrm>
            <a:off x="8351400" y="0"/>
            <a:ext cx="792600" cy="792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0"/>
          <p:cNvSpPr txBox="1"/>
          <p:nvPr/>
        </p:nvSpPr>
        <p:spPr>
          <a:xfrm>
            <a:off x="414629" y="31496"/>
            <a:ext cx="8177400" cy="5011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 sz="1200">
                <a:solidFill>
                  <a:srgbClr val="006FC0"/>
                </a:solidFill>
                <a:latin typeface="Verdana"/>
                <a:ea typeface="Verdana"/>
                <a:cs typeface="Verdana"/>
                <a:sym typeface="Verdana"/>
              </a:rPr>
              <a:t>Before clusters implementation we need to pre-process the data. So that we filtered data with following</a:t>
            </a:r>
            <a:endParaRPr sz="1200">
              <a:latin typeface="Verdana"/>
              <a:ea typeface="Verdana"/>
              <a:cs typeface="Verdana"/>
              <a:sym typeface="Verdana"/>
            </a:endParaRPr>
          </a:p>
          <a:p>
            <a:pPr indent="0" lvl="0" marL="12700" rtl="0" algn="l">
              <a:lnSpc>
                <a:spcPct val="100000"/>
              </a:lnSpc>
              <a:spcBef>
                <a:spcPts val="0"/>
              </a:spcBef>
              <a:spcAft>
                <a:spcPts val="0"/>
              </a:spcAft>
              <a:buNone/>
            </a:pPr>
            <a:r>
              <a:rPr lang="en" sz="1200">
                <a:solidFill>
                  <a:srgbClr val="006FC0"/>
                </a:solidFill>
                <a:latin typeface="Verdana"/>
                <a:ea typeface="Verdana"/>
                <a:cs typeface="Verdana"/>
                <a:sym typeface="Verdana"/>
              </a:rPr>
              <a:t>steps:</a:t>
            </a:r>
            <a:endParaRPr sz="1200">
              <a:latin typeface="Verdana"/>
              <a:ea typeface="Verdana"/>
              <a:cs typeface="Verdana"/>
              <a:sym typeface="Verdana"/>
            </a:endParaRPr>
          </a:p>
          <a:p>
            <a:pPr indent="0" lvl="0" marL="0" rtl="0" algn="l">
              <a:lnSpc>
                <a:spcPct val="100000"/>
              </a:lnSpc>
              <a:spcBef>
                <a:spcPts val="40"/>
              </a:spcBef>
              <a:spcAft>
                <a:spcPts val="0"/>
              </a:spcAft>
              <a:buNone/>
            </a:pPr>
            <a:r>
              <a:t/>
            </a:r>
            <a:endParaRPr sz="1150">
              <a:latin typeface="Verdana"/>
              <a:ea typeface="Verdana"/>
              <a:cs typeface="Verdana"/>
              <a:sym typeface="Verdana"/>
            </a:endParaRPr>
          </a:p>
          <a:p>
            <a:pPr indent="-228600" lvl="0" marL="241300" rtl="0" algn="l">
              <a:lnSpc>
                <a:spcPct val="100000"/>
              </a:lnSpc>
              <a:spcBef>
                <a:spcPts val="5"/>
              </a:spcBef>
              <a:spcAft>
                <a:spcPts val="0"/>
              </a:spcAft>
              <a:buClr>
                <a:srgbClr val="CC0000"/>
              </a:buClr>
              <a:buSzPts val="1200"/>
              <a:buFont typeface="Verdana"/>
              <a:buAutoNum type="arabicPeriod"/>
            </a:pPr>
            <a:r>
              <a:rPr b="1" lang="en" sz="1200">
                <a:solidFill>
                  <a:srgbClr val="CC0000"/>
                </a:solidFill>
                <a:latin typeface="Verdana"/>
                <a:ea typeface="Verdana"/>
                <a:cs typeface="Verdana"/>
                <a:sym typeface="Verdana"/>
              </a:rPr>
              <a:t>Removing Stop words</a:t>
            </a:r>
            <a:endParaRPr sz="1200">
              <a:latin typeface="Verdana"/>
              <a:ea typeface="Verdana"/>
              <a:cs typeface="Verdana"/>
              <a:sym typeface="Verdana"/>
            </a:endParaRPr>
          </a:p>
          <a:p>
            <a:pPr indent="-228600" lvl="1" marL="697865" rtl="0" algn="l">
              <a:lnSpc>
                <a:spcPct val="100000"/>
              </a:lnSpc>
              <a:spcBef>
                <a:spcPts val="5"/>
              </a:spcBef>
              <a:spcAft>
                <a:spcPts val="0"/>
              </a:spcAft>
              <a:buClr>
                <a:srgbClr val="006FC0"/>
              </a:buClr>
              <a:buSzPts val="1050"/>
              <a:buFont typeface="Arial"/>
              <a:buChar char="•"/>
            </a:pPr>
            <a:r>
              <a:rPr lang="en" sz="1050">
                <a:solidFill>
                  <a:srgbClr val="006FC0"/>
                </a:solidFill>
                <a:latin typeface="Verdana"/>
                <a:ea typeface="Verdana"/>
                <a:cs typeface="Verdana"/>
                <a:sym typeface="Verdana"/>
              </a:rPr>
              <a:t>Stop words are common words like “the”, “and” and “but” do not carry much meaning on their own and are</a:t>
            </a:r>
            <a:endParaRPr sz="1050">
              <a:latin typeface="Verdana"/>
              <a:ea typeface="Verdana"/>
              <a:cs typeface="Verdana"/>
              <a:sym typeface="Verdana"/>
            </a:endParaRPr>
          </a:p>
          <a:p>
            <a:pPr indent="0" lvl="0" marL="697865" rtl="0" algn="l">
              <a:lnSpc>
                <a:spcPct val="100000"/>
              </a:lnSpc>
              <a:spcBef>
                <a:spcPts val="0"/>
              </a:spcBef>
              <a:spcAft>
                <a:spcPts val="0"/>
              </a:spcAft>
              <a:buNone/>
            </a:pPr>
            <a:r>
              <a:rPr lang="en" sz="1050">
                <a:solidFill>
                  <a:srgbClr val="006FC0"/>
                </a:solidFill>
                <a:latin typeface="Verdana"/>
                <a:ea typeface="Verdana"/>
                <a:cs typeface="Verdana"/>
                <a:sym typeface="Verdana"/>
              </a:rPr>
              <a:t>often seen as noise in the data.</a:t>
            </a:r>
            <a:endParaRPr sz="1050">
              <a:latin typeface="Verdana"/>
              <a:ea typeface="Verdana"/>
              <a:cs typeface="Verdana"/>
              <a:sym typeface="Verdana"/>
            </a:endParaRPr>
          </a:p>
          <a:p>
            <a:pPr indent="0" lvl="0" marL="0" rtl="0" algn="l">
              <a:lnSpc>
                <a:spcPct val="100000"/>
              </a:lnSpc>
              <a:spcBef>
                <a:spcPts val="35"/>
              </a:spcBef>
              <a:spcAft>
                <a:spcPts val="0"/>
              </a:spcAft>
              <a:buNone/>
            </a:pPr>
            <a:r>
              <a:t/>
            </a:r>
            <a:endParaRPr sz="1150">
              <a:latin typeface="Verdana"/>
              <a:ea typeface="Verdana"/>
              <a:cs typeface="Verdana"/>
              <a:sym typeface="Verdana"/>
            </a:endParaRPr>
          </a:p>
          <a:p>
            <a:pPr indent="-228600" lvl="0" marL="241300" rtl="0" algn="l">
              <a:lnSpc>
                <a:spcPct val="100000"/>
              </a:lnSpc>
              <a:spcBef>
                <a:spcPts val="0"/>
              </a:spcBef>
              <a:spcAft>
                <a:spcPts val="0"/>
              </a:spcAft>
              <a:buClr>
                <a:srgbClr val="CC0000"/>
              </a:buClr>
              <a:buSzPts val="1200"/>
              <a:buFont typeface="Verdana"/>
              <a:buAutoNum type="arabicPeriod" startAt="2"/>
            </a:pPr>
            <a:r>
              <a:rPr b="1" lang="en" sz="1200">
                <a:solidFill>
                  <a:srgbClr val="CC0000"/>
                </a:solidFill>
                <a:latin typeface="Verdana"/>
                <a:ea typeface="Verdana"/>
                <a:cs typeface="Verdana"/>
                <a:sym typeface="Verdana"/>
              </a:rPr>
              <a:t>Lowercasing words</a:t>
            </a:r>
            <a:endParaRPr sz="1200">
              <a:latin typeface="Verdana"/>
              <a:ea typeface="Verdana"/>
              <a:cs typeface="Verdana"/>
              <a:sym typeface="Verdana"/>
            </a:endParaRPr>
          </a:p>
          <a:p>
            <a:pPr indent="-228600" lvl="1" marL="697865" marR="36830" rtl="0" algn="l">
              <a:lnSpc>
                <a:spcPct val="100000"/>
              </a:lnSpc>
              <a:spcBef>
                <a:spcPts val="10"/>
              </a:spcBef>
              <a:spcAft>
                <a:spcPts val="0"/>
              </a:spcAft>
              <a:buClr>
                <a:srgbClr val="006FC0"/>
              </a:buClr>
              <a:buSzPts val="1050"/>
              <a:buFont typeface="Arial"/>
              <a:buChar char="•"/>
            </a:pPr>
            <a:r>
              <a:rPr lang="en" sz="1050">
                <a:solidFill>
                  <a:srgbClr val="006FC0"/>
                </a:solidFill>
                <a:latin typeface="Verdana"/>
                <a:ea typeface="Verdana"/>
                <a:cs typeface="Verdana"/>
                <a:sym typeface="Verdana"/>
              </a:rPr>
              <a:t>Lowercasing the words can also reduce the size of the vocabulary, which can make it easier to work with larger texts or texts in languages with a high number of inflected forms.</a:t>
            </a:r>
            <a:endParaRPr sz="1050">
              <a:latin typeface="Verdana"/>
              <a:ea typeface="Verdana"/>
              <a:cs typeface="Verdana"/>
              <a:sym typeface="Verdana"/>
            </a:endParaRPr>
          </a:p>
          <a:p>
            <a:pPr indent="0" lvl="1" marL="0" rtl="0" algn="l">
              <a:lnSpc>
                <a:spcPct val="100000"/>
              </a:lnSpc>
              <a:spcBef>
                <a:spcPts val="35"/>
              </a:spcBef>
              <a:spcAft>
                <a:spcPts val="0"/>
              </a:spcAft>
              <a:buClr>
                <a:srgbClr val="006FC0"/>
              </a:buClr>
              <a:buSzPts val="1150"/>
              <a:buFont typeface="Arial"/>
              <a:buNone/>
            </a:pPr>
            <a:r>
              <a:t/>
            </a:r>
            <a:endParaRPr sz="1150">
              <a:latin typeface="Verdana"/>
              <a:ea typeface="Verdana"/>
              <a:cs typeface="Verdana"/>
              <a:sym typeface="Verdana"/>
            </a:endParaRPr>
          </a:p>
          <a:p>
            <a:pPr indent="-228600" lvl="0" marL="241300" rtl="0" algn="l">
              <a:lnSpc>
                <a:spcPct val="100000"/>
              </a:lnSpc>
              <a:spcBef>
                <a:spcPts val="0"/>
              </a:spcBef>
              <a:spcAft>
                <a:spcPts val="0"/>
              </a:spcAft>
              <a:buClr>
                <a:srgbClr val="CC0000"/>
              </a:buClr>
              <a:buSzPts val="1200"/>
              <a:buFont typeface="Verdana"/>
              <a:buAutoNum type="arabicPeriod" startAt="2"/>
            </a:pPr>
            <a:r>
              <a:rPr b="1" lang="en" sz="1200">
                <a:solidFill>
                  <a:srgbClr val="CC0000"/>
                </a:solidFill>
                <a:latin typeface="Verdana"/>
                <a:ea typeface="Verdana"/>
                <a:cs typeface="Verdana"/>
                <a:sym typeface="Verdana"/>
              </a:rPr>
              <a:t>Removing Punctuation</a:t>
            </a:r>
            <a:endParaRPr sz="1200">
              <a:latin typeface="Verdana"/>
              <a:ea typeface="Verdana"/>
              <a:cs typeface="Verdana"/>
              <a:sym typeface="Verdana"/>
            </a:endParaRPr>
          </a:p>
          <a:p>
            <a:pPr indent="-228600" lvl="1" marL="697865" marR="48895" rtl="0" algn="l">
              <a:lnSpc>
                <a:spcPct val="100000"/>
              </a:lnSpc>
              <a:spcBef>
                <a:spcPts val="5"/>
              </a:spcBef>
              <a:spcAft>
                <a:spcPts val="0"/>
              </a:spcAft>
              <a:buClr>
                <a:srgbClr val="006FC0"/>
              </a:buClr>
              <a:buSzPts val="1050"/>
              <a:buFont typeface="Arial"/>
              <a:buChar char="•"/>
            </a:pPr>
            <a:r>
              <a:rPr lang="en" sz="1050">
                <a:solidFill>
                  <a:srgbClr val="006FC0"/>
                </a:solidFill>
                <a:latin typeface="Verdana"/>
                <a:ea typeface="Verdana"/>
                <a:cs typeface="Verdana"/>
                <a:sym typeface="Verdana"/>
              </a:rPr>
              <a:t>Punctuation marks like periods, commas, and exclamation points can add noise to the data and can sometimes be treated as separate tokens, which can affect the performance of NLP models.</a:t>
            </a:r>
            <a:endParaRPr sz="1050">
              <a:latin typeface="Verdana"/>
              <a:ea typeface="Verdana"/>
              <a:cs typeface="Verdana"/>
              <a:sym typeface="Verdana"/>
            </a:endParaRPr>
          </a:p>
          <a:p>
            <a:pPr indent="0" lvl="1" marL="0" rtl="0" algn="l">
              <a:lnSpc>
                <a:spcPct val="100000"/>
              </a:lnSpc>
              <a:spcBef>
                <a:spcPts val="40"/>
              </a:spcBef>
              <a:spcAft>
                <a:spcPts val="0"/>
              </a:spcAft>
              <a:buClr>
                <a:srgbClr val="006FC0"/>
              </a:buClr>
              <a:buSzPts val="1150"/>
              <a:buFont typeface="Arial"/>
              <a:buNone/>
            </a:pPr>
            <a:r>
              <a:t/>
            </a:r>
            <a:endParaRPr sz="1150">
              <a:latin typeface="Verdana"/>
              <a:ea typeface="Verdana"/>
              <a:cs typeface="Verdana"/>
              <a:sym typeface="Verdana"/>
            </a:endParaRPr>
          </a:p>
          <a:p>
            <a:pPr indent="-228600" lvl="0" marL="241300" rtl="0" algn="l">
              <a:lnSpc>
                <a:spcPct val="100000"/>
              </a:lnSpc>
              <a:spcBef>
                <a:spcPts val="0"/>
              </a:spcBef>
              <a:spcAft>
                <a:spcPts val="0"/>
              </a:spcAft>
              <a:buClr>
                <a:srgbClr val="CC0000"/>
              </a:buClr>
              <a:buSzPts val="1200"/>
              <a:buFont typeface="Verdana"/>
              <a:buAutoNum type="arabicPeriod" startAt="2"/>
            </a:pPr>
            <a:r>
              <a:rPr b="1" lang="en" sz="1200">
                <a:solidFill>
                  <a:srgbClr val="CC0000"/>
                </a:solidFill>
                <a:latin typeface="Verdana"/>
                <a:ea typeface="Verdana"/>
                <a:cs typeface="Verdana"/>
                <a:sym typeface="Verdana"/>
              </a:rPr>
              <a:t>Stemming</a:t>
            </a:r>
            <a:endParaRPr sz="1200">
              <a:latin typeface="Verdana"/>
              <a:ea typeface="Verdana"/>
              <a:cs typeface="Verdana"/>
              <a:sym typeface="Verdana"/>
            </a:endParaRPr>
          </a:p>
          <a:p>
            <a:pPr indent="-228600" lvl="1" marL="697865" rtl="0" algn="l">
              <a:lnSpc>
                <a:spcPct val="100000"/>
              </a:lnSpc>
              <a:spcBef>
                <a:spcPts val="5"/>
              </a:spcBef>
              <a:spcAft>
                <a:spcPts val="0"/>
              </a:spcAft>
              <a:buClr>
                <a:srgbClr val="006FC0"/>
              </a:buClr>
              <a:buSzPts val="1050"/>
              <a:buFont typeface="Arial"/>
              <a:buChar char="•"/>
            </a:pPr>
            <a:r>
              <a:rPr lang="en" sz="1050">
                <a:solidFill>
                  <a:srgbClr val="006FC0"/>
                </a:solidFill>
                <a:latin typeface="Verdana"/>
                <a:ea typeface="Verdana"/>
                <a:cs typeface="Verdana"/>
                <a:sym typeface="Verdana"/>
              </a:rPr>
              <a:t>used Snowball Stemmer to generate a meaningful word out of corpus of words.</a:t>
            </a:r>
            <a:endParaRPr sz="1050">
              <a:latin typeface="Verdana"/>
              <a:ea typeface="Verdana"/>
              <a:cs typeface="Verdana"/>
              <a:sym typeface="Verdana"/>
            </a:endParaRPr>
          </a:p>
          <a:p>
            <a:pPr indent="-228600" lvl="1" marL="697865" marR="217803" rtl="0" algn="l">
              <a:lnSpc>
                <a:spcPct val="100000"/>
              </a:lnSpc>
              <a:spcBef>
                <a:spcPts val="0"/>
              </a:spcBef>
              <a:spcAft>
                <a:spcPts val="0"/>
              </a:spcAft>
              <a:buClr>
                <a:srgbClr val="006FC0"/>
              </a:buClr>
              <a:buSzPts val="1050"/>
              <a:buFont typeface="Arial"/>
              <a:buChar char="•"/>
            </a:pPr>
            <a:r>
              <a:rPr lang="en" sz="1050">
                <a:solidFill>
                  <a:srgbClr val="006FC0"/>
                </a:solidFill>
                <a:latin typeface="Verdana"/>
                <a:ea typeface="Verdana"/>
                <a:cs typeface="Verdana"/>
                <a:sym typeface="Verdana"/>
              </a:rPr>
              <a:t>For example, the words "run," "runs," "ran," and "running" are all different inflected forms of the same word "run," and a stemmer can reduce them all to the base form "run."</a:t>
            </a:r>
            <a:endParaRPr sz="1050">
              <a:latin typeface="Verdana"/>
              <a:ea typeface="Verdana"/>
              <a:cs typeface="Verdana"/>
              <a:sym typeface="Verdana"/>
            </a:endParaRPr>
          </a:p>
          <a:p>
            <a:pPr indent="0" lvl="1" marL="0" rtl="0" algn="l">
              <a:lnSpc>
                <a:spcPct val="100000"/>
              </a:lnSpc>
              <a:spcBef>
                <a:spcPts val="35"/>
              </a:spcBef>
              <a:spcAft>
                <a:spcPts val="0"/>
              </a:spcAft>
              <a:buClr>
                <a:srgbClr val="006FC0"/>
              </a:buClr>
              <a:buSzPts val="1150"/>
              <a:buFont typeface="Arial"/>
              <a:buNone/>
            </a:pPr>
            <a:r>
              <a:t/>
            </a:r>
            <a:endParaRPr sz="1150">
              <a:latin typeface="Verdana"/>
              <a:ea typeface="Verdana"/>
              <a:cs typeface="Verdana"/>
              <a:sym typeface="Verdana"/>
            </a:endParaRPr>
          </a:p>
          <a:p>
            <a:pPr indent="-228600" lvl="0" marL="241300" rtl="0" algn="l">
              <a:lnSpc>
                <a:spcPct val="100000"/>
              </a:lnSpc>
              <a:spcBef>
                <a:spcPts val="0"/>
              </a:spcBef>
              <a:spcAft>
                <a:spcPts val="0"/>
              </a:spcAft>
              <a:buClr>
                <a:srgbClr val="CC0000"/>
              </a:buClr>
              <a:buSzPts val="1200"/>
              <a:buFont typeface="Verdana"/>
              <a:buAutoNum type="arabicPeriod" startAt="2"/>
            </a:pPr>
            <a:r>
              <a:rPr b="1" lang="en" sz="1200">
                <a:solidFill>
                  <a:srgbClr val="CC0000"/>
                </a:solidFill>
                <a:latin typeface="Verdana"/>
                <a:ea typeface="Verdana"/>
                <a:cs typeface="Verdana"/>
                <a:sym typeface="Verdana"/>
              </a:rPr>
              <a:t>Tokenization of corpus and Word vectorization </a:t>
            </a:r>
            <a:r>
              <a:rPr lang="en" sz="1200">
                <a:solidFill>
                  <a:srgbClr val="006FC0"/>
                </a:solidFill>
                <a:latin typeface="Verdana"/>
                <a:ea typeface="Verdana"/>
                <a:cs typeface="Verdana"/>
                <a:sym typeface="Verdana"/>
              </a:rPr>
              <a:t>– TFIDF</a:t>
            </a:r>
            <a:endParaRPr sz="1200">
              <a:latin typeface="Verdana"/>
              <a:ea typeface="Verdana"/>
              <a:cs typeface="Verdana"/>
              <a:sym typeface="Verdana"/>
            </a:endParaRPr>
          </a:p>
          <a:p>
            <a:pPr indent="-228600" lvl="0" marL="697865" marR="5080" rtl="0" algn="l">
              <a:lnSpc>
                <a:spcPct val="100000"/>
              </a:lnSpc>
              <a:spcBef>
                <a:spcPts val="10"/>
              </a:spcBef>
              <a:spcAft>
                <a:spcPts val="0"/>
              </a:spcAft>
              <a:buNone/>
            </a:pPr>
            <a:r>
              <a:rPr lang="en" sz="1050">
                <a:solidFill>
                  <a:srgbClr val="006FC0"/>
                </a:solidFill>
                <a:latin typeface="Verdana"/>
                <a:ea typeface="Verdana"/>
                <a:cs typeface="Verdana"/>
                <a:sym typeface="Verdana"/>
              </a:rPr>
              <a:t>1. This is important in NLP tasks because most machine learning models expect numerical input and cannot work with raw text data directly. Word vectorization allows you to input the words into a machine learning model in a way that preserves the meaning and context of the words.</a:t>
            </a:r>
            <a:endParaRPr sz="1050">
              <a:latin typeface="Verdana"/>
              <a:ea typeface="Verdana"/>
              <a:cs typeface="Verdana"/>
              <a:sym typeface="Verdana"/>
            </a:endParaRPr>
          </a:p>
          <a:p>
            <a:pPr indent="0" lvl="0" marL="0" rtl="0" algn="l">
              <a:lnSpc>
                <a:spcPct val="100000"/>
              </a:lnSpc>
              <a:spcBef>
                <a:spcPts val="35"/>
              </a:spcBef>
              <a:spcAft>
                <a:spcPts val="0"/>
              </a:spcAft>
              <a:buNone/>
            </a:pPr>
            <a:r>
              <a:t/>
            </a:r>
            <a:endParaRPr sz="1150">
              <a:latin typeface="Verdana"/>
              <a:ea typeface="Verdana"/>
              <a:cs typeface="Verdana"/>
              <a:sym typeface="Verdana"/>
            </a:endParaRPr>
          </a:p>
          <a:p>
            <a:pPr indent="-228600" lvl="0" marL="241300" rtl="0" algn="l">
              <a:lnSpc>
                <a:spcPct val="100000"/>
              </a:lnSpc>
              <a:spcBef>
                <a:spcPts val="0"/>
              </a:spcBef>
              <a:spcAft>
                <a:spcPts val="0"/>
              </a:spcAft>
              <a:buClr>
                <a:srgbClr val="CC0000"/>
              </a:buClr>
              <a:buSzPts val="1200"/>
              <a:buFont typeface="Verdana"/>
              <a:buAutoNum type="arabicPeriod" startAt="6"/>
            </a:pPr>
            <a:r>
              <a:rPr b="1" lang="en" sz="1200">
                <a:solidFill>
                  <a:srgbClr val="CC0000"/>
                </a:solidFill>
                <a:latin typeface="Verdana"/>
                <a:ea typeface="Verdana"/>
                <a:cs typeface="Verdana"/>
                <a:sym typeface="Verdana"/>
              </a:rPr>
              <a:t>Dimensionality reduction </a:t>
            </a:r>
            <a:r>
              <a:rPr lang="en" sz="1200">
                <a:solidFill>
                  <a:srgbClr val="006FC0"/>
                </a:solidFill>
                <a:latin typeface="Verdana"/>
                <a:ea typeface="Verdana"/>
                <a:cs typeface="Verdana"/>
                <a:sym typeface="Verdana"/>
              </a:rPr>
              <a:t>– PCA</a:t>
            </a:r>
            <a:endParaRPr sz="1200">
              <a:latin typeface="Verdana"/>
              <a:ea typeface="Verdana"/>
              <a:cs typeface="Verdana"/>
              <a:sym typeface="Verdana"/>
            </a:endParaRPr>
          </a:p>
          <a:p>
            <a:pPr indent="-228600" lvl="1" marL="697865" marR="58418" rtl="0" algn="l">
              <a:lnSpc>
                <a:spcPct val="100000"/>
              </a:lnSpc>
              <a:spcBef>
                <a:spcPts val="10"/>
              </a:spcBef>
              <a:spcAft>
                <a:spcPts val="0"/>
              </a:spcAft>
              <a:buClr>
                <a:srgbClr val="006FC0"/>
              </a:buClr>
              <a:buSzPts val="1050"/>
              <a:buFont typeface="Arial"/>
              <a:buChar char="•"/>
            </a:pPr>
            <a:r>
              <a:rPr lang="en" sz="1050">
                <a:solidFill>
                  <a:srgbClr val="006FC0"/>
                </a:solidFill>
                <a:latin typeface="Verdana"/>
                <a:ea typeface="Verdana"/>
                <a:cs typeface="Verdana"/>
                <a:sym typeface="Verdana"/>
              </a:rPr>
              <a:t>Dimensionality reduction is the process of reducing the number of features or dimensions in a dataset while preserving as much information as possible. As high-dimensional datasets can be difficult to work with and can sometimes suffer from the curse of dimensionality.</a:t>
            </a:r>
            <a:endParaRPr sz="1050">
              <a:latin typeface="Verdana"/>
              <a:ea typeface="Verdana"/>
              <a:cs typeface="Verdana"/>
              <a:sym typeface="Verdana"/>
            </a:endParaRPr>
          </a:p>
        </p:txBody>
      </p:sp>
      <p:pic>
        <p:nvPicPr>
          <p:cNvPr id="205" name="Google Shape;205;p30"/>
          <p:cNvPicPr preferRelativeResize="0"/>
          <p:nvPr/>
        </p:nvPicPr>
        <p:blipFill>
          <a:blip r:embed="rId3">
            <a:alphaModFix/>
          </a:blip>
          <a:stretch>
            <a:fillRect/>
          </a:stretch>
        </p:blipFill>
        <p:spPr>
          <a:xfrm>
            <a:off x="8472200" y="-9"/>
            <a:ext cx="671800" cy="671800"/>
          </a:xfrm>
          <a:prstGeom prst="rect">
            <a:avLst/>
          </a:prstGeom>
          <a:noFill/>
          <a:ln>
            <a:noFill/>
          </a:ln>
        </p:spPr>
      </p:pic>
      <p:pic>
        <p:nvPicPr>
          <p:cNvPr id="206" name="Google Shape;206;p30"/>
          <p:cNvPicPr preferRelativeResize="0"/>
          <p:nvPr/>
        </p:nvPicPr>
        <p:blipFill>
          <a:blip r:embed="rId4">
            <a:alphaModFix/>
          </a:blip>
          <a:stretch>
            <a:fillRect/>
          </a:stretch>
        </p:blipFill>
        <p:spPr>
          <a:xfrm>
            <a:off x="8351400" y="0"/>
            <a:ext cx="792600" cy="792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1"/>
          <p:cNvSpPr txBox="1"/>
          <p:nvPr>
            <p:ph type="title"/>
          </p:nvPr>
        </p:nvSpPr>
        <p:spPr>
          <a:xfrm>
            <a:off x="238759" y="-1396"/>
            <a:ext cx="8304000" cy="527100"/>
          </a:xfrm>
          <a:prstGeom prst="rect">
            <a:avLst/>
          </a:prstGeom>
          <a:noFill/>
          <a:ln>
            <a:noFill/>
          </a:ln>
        </p:spPr>
        <p:txBody>
          <a:bodyPr anchorCtr="0" anchor="t" bIns="0" lIns="0" spcFirstLastPara="1" rIns="0" wrap="square" tIns="247650">
            <a:spAutoFit/>
          </a:bodyPr>
          <a:lstStyle/>
          <a:p>
            <a:pPr indent="0" lvl="0" marL="222884" rtl="0" algn="l">
              <a:lnSpc>
                <a:spcPct val="100000"/>
              </a:lnSpc>
              <a:spcBef>
                <a:spcPts val="0"/>
              </a:spcBef>
              <a:spcAft>
                <a:spcPts val="0"/>
              </a:spcAft>
              <a:buNone/>
            </a:pPr>
            <a:r>
              <a:rPr lang="en"/>
              <a:t>Principal Component Analysis:</a:t>
            </a:r>
            <a:endParaRPr/>
          </a:p>
        </p:txBody>
      </p:sp>
      <p:sp>
        <p:nvSpPr>
          <p:cNvPr id="212" name="Google Shape;212;p31"/>
          <p:cNvSpPr txBox="1"/>
          <p:nvPr/>
        </p:nvSpPr>
        <p:spPr>
          <a:xfrm>
            <a:off x="1061719" y="3569589"/>
            <a:ext cx="6895500" cy="1116600"/>
          </a:xfrm>
          <a:prstGeom prst="rect">
            <a:avLst/>
          </a:prstGeom>
          <a:noFill/>
          <a:ln>
            <a:noFill/>
          </a:ln>
        </p:spPr>
        <p:txBody>
          <a:bodyPr anchorCtr="0" anchor="t" bIns="0" lIns="0" spcFirstLastPara="1" rIns="0" wrap="square" tIns="12700">
            <a:spAutoFit/>
          </a:bodyPr>
          <a:lstStyle/>
          <a:p>
            <a:pPr indent="-172720" lvl="0" marL="184785" rtl="0" algn="l">
              <a:lnSpc>
                <a:spcPct val="100000"/>
              </a:lnSpc>
              <a:spcBef>
                <a:spcPts val="0"/>
              </a:spcBef>
              <a:spcAft>
                <a:spcPts val="0"/>
              </a:spcAft>
              <a:buClr>
                <a:srgbClr val="006FC0"/>
              </a:buClr>
              <a:buSzPts val="1200"/>
              <a:buFont typeface="Arial"/>
              <a:buChar char="•"/>
            </a:pPr>
            <a:r>
              <a:rPr lang="en" sz="1200">
                <a:solidFill>
                  <a:srgbClr val="006FC0"/>
                </a:solidFill>
                <a:latin typeface="Verdana"/>
                <a:ea typeface="Verdana"/>
                <a:cs typeface="Verdana"/>
                <a:sym typeface="Verdana"/>
              </a:rPr>
              <a:t>As you can see that 100% of the variance is explained by about ~</a:t>
            </a:r>
            <a:r>
              <a:rPr lang="en" sz="1200">
                <a:solidFill>
                  <a:srgbClr val="006FC0"/>
                </a:solidFill>
                <a:latin typeface="Verdana"/>
                <a:ea typeface="Verdana"/>
                <a:cs typeface="Verdana"/>
                <a:sym typeface="Verdana"/>
              </a:rPr>
              <a:t>200</a:t>
            </a:r>
            <a:r>
              <a:rPr lang="en" sz="1200">
                <a:solidFill>
                  <a:srgbClr val="006FC0"/>
                </a:solidFill>
                <a:latin typeface="Verdana"/>
                <a:ea typeface="Verdana"/>
                <a:cs typeface="Verdana"/>
                <a:sym typeface="Verdana"/>
              </a:rPr>
              <a:t> components.</a:t>
            </a:r>
            <a:endParaRPr sz="1200">
              <a:latin typeface="Verdana"/>
              <a:ea typeface="Verdana"/>
              <a:cs typeface="Verdana"/>
              <a:sym typeface="Verdana"/>
            </a:endParaRPr>
          </a:p>
          <a:p>
            <a:pPr indent="0" lvl="0" marL="0" rtl="0" algn="l">
              <a:lnSpc>
                <a:spcPct val="100000"/>
              </a:lnSpc>
              <a:spcBef>
                <a:spcPts val="40"/>
              </a:spcBef>
              <a:spcAft>
                <a:spcPts val="0"/>
              </a:spcAft>
              <a:buClr>
                <a:srgbClr val="006FC0"/>
              </a:buClr>
              <a:buSzPts val="1150"/>
              <a:buFont typeface="Arial"/>
              <a:buNone/>
            </a:pPr>
            <a:r>
              <a:t/>
            </a:r>
            <a:endParaRPr sz="1150">
              <a:latin typeface="Verdana"/>
              <a:ea typeface="Verdana"/>
              <a:cs typeface="Verdana"/>
              <a:sym typeface="Verdana"/>
            </a:endParaRPr>
          </a:p>
          <a:p>
            <a:pPr indent="-172720" lvl="0" marL="184785" rtl="0" algn="l">
              <a:lnSpc>
                <a:spcPct val="100000"/>
              </a:lnSpc>
              <a:spcBef>
                <a:spcPts val="0"/>
              </a:spcBef>
              <a:spcAft>
                <a:spcPts val="0"/>
              </a:spcAft>
              <a:buClr>
                <a:srgbClr val="006FC0"/>
              </a:buClr>
              <a:buSzPts val="1200"/>
              <a:buFont typeface="Arial"/>
              <a:buChar char="•"/>
            </a:pPr>
            <a:r>
              <a:rPr lang="en" sz="1200">
                <a:solidFill>
                  <a:srgbClr val="006FC0"/>
                </a:solidFill>
                <a:latin typeface="Verdana"/>
                <a:ea typeface="Verdana"/>
                <a:cs typeface="Verdana"/>
                <a:sym typeface="Verdana"/>
              </a:rPr>
              <a:t>Also, more than 80% of the variance is explained just by </a:t>
            </a:r>
            <a:r>
              <a:rPr lang="en" sz="1200">
                <a:solidFill>
                  <a:srgbClr val="006FC0"/>
                </a:solidFill>
                <a:latin typeface="Verdana"/>
                <a:ea typeface="Verdana"/>
                <a:cs typeface="Verdana"/>
                <a:sym typeface="Verdana"/>
              </a:rPr>
              <a:t>100 </a:t>
            </a:r>
            <a:r>
              <a:rPr lang="en" sz="1200">
                <a:solidFill>
                  <a:srgbClr val="006FC0"/>
                </a:solidFill>
                <a:latin typeface="Verdana"/>
                <a:ea typeface="Verdana"/>
                <a:cs typeface="Verdana"/>
                <a:sym typeface="Verdana"/>
              </a:rPr>
              <a:t>components.</a:t>
            </a:r>
            <a:endParaRPr sz="1200">
              <a:latin typeface="Verdana"/>
              <a:ea typeface="Verdana"/>
              <a:cs typeface="Verdana"/>
              <a:sym typeface="Verdana"/>
            </a:endParaRPr>
          </a:p>
          <a:p>
            <a:pPr indent="0" lvl="0" marL="0" rtl="0" algn="l">
              <a:lnSpc>
                <a:spcPct val="100000"/>
              </a:lnSpc>
              <a:spcBef>
                <a:spcPts val="45"/>
              </a:spcBef>
              <a:spcAft>
                <a:spcPts val="0"/>
              </a:spcAft>
              <a:buClr>
                <a:srgbClr val="006FC0"/>
              </a:buClr>
              <a:buSzPts val="1150"/>
              <a:buFont typeface="Arial"/>
              <a:buNone/>
            </a:pPr>
            <a:r>
              <a:t/>
            </a:r>
            <a:endParaRPr sz="1150">
              <a:latin typeface="Verdana"/>
              <a:ea typeface="Verdana"/>
              <a:cs typeface="Verdana"/>
              <a:sym typeface="Verdana"/>
            </a:endParaRPr>
          </a:p>
          <a:p>
            <a:pPr indent="-172720" lvl="0" marL="184785" marR="5080" rtl="0" algn="l">
              <a:lnSpc>
                <a:spcPct val="100000"/>
              </a:lnSpc>
              <a:spcBef>
                <a:spcPts val="0"/>
              </a:spcBef>
              <a:spcAft>
                <a:spcPts val="0"/>
              </a:spcAft>
              <a:buClr>
                <a:srgbClr val="006FC0"/>
              </a:buClr>
              <a:buSzPts val="1200"/>
              <a:buFont typeface="Arial"/>
              <a:buChar char="•"/>
            </a:pPr>
            <a:r>
              <a:rPr lang="en" sz="1200">
                <a:solidFill>
                  <a:srgbClr val="006FC0"/>
                </a:solidFill>
                <a:latin typeface="Verdana"/>
                <a:ea typeface="Verdana"/>
                <a:cs typeface="Verdana"/>
                <a:sym typeface="Verdana"/>
              </a:rPr>
              <a:t>Hence to simplify the model, and reduce dimensionality, we take top </a:t>
            </a:r>
            <a:r>
              <a:rPr lang="en" sz="1200">
                <a:solidFill>
                  <a:srgbClr val="006FC0"/>
                </a:solidFill>
                <a:latin typeface="Verdana"/>
                <a:ea typeface="Verdana"/>
                <a:cs typeface="Verdana"/>
                <a:sym typeface="Verdana"/>
              </a:rPr>
              <a:t>100</a:t>
            </a:r>
            <a:r>
              <a:rPr lang="en" sz="1200">
                <a:solidFill>
                  <a:srgbClr val="006FC0"/>
                </a:solidFill>
                <a:latin typeface="Verdana"/>
                <a:ea typeface="Verdana"/>
                <a:cs typeface="Verdana"/>
                <a:sym typeface="Verdana"/>
              </a:rPr>
              <a:t>  components, which will still be able to capture more than 80% of variance</a:t>
            </a:r>
            <a:endParaRPr sz="1200">
              <a:latin typeface="Verdana"/>
              <a:ea typeface="Verdana"/>
              <a:cs typeface="Verdana"/>
              <a:sym typeface="Verdana"/>
            </a:endParaRPr>
          </a:p>
        </p:txBody>
      </p:sp>
      <p:pic>
        <p:nvPicPr>
          <p:cNvPr id="213" name="Google Shape;213;p31"/>
          <p:cNvPicPr preferRelativeResize="0"/>
          <p:nvPr/>
        </p:nvPicPr>
        <p:blipFill>
          <a:blip r:embed="rId3">
            <a:alphaModFix/>
          </a:blip>
          <a:stretch>
            <a:fillRect/>
          </a:stretch>
        </p:blipFill>
        <p:spPr>
          <a:xfrm>
            <a:off x="8472200" y="-9"/>
            <a:ext cx="671800" cy="671800"/>
          </a:xfrm>
          <a:prstGeom prst="rect">
            <a:avLst/>
          </a:prstGeom>
          <a:noFill/>
          <a:ln>
            <a:noFill/>
          </a:ln>
        </p:spPr>
      </p:pic>
      <p:pic>
        <p:nvPicPr>
          <p:cNvPr id="214" name="Google Shape;214;p31"/>
          <p:cNvPicPr preferRelativeResize="0"/>
          <p:nvPr/>
        </p:nvPicPr>
        <p:blipFill>
          <a:blip r:embed="rId4">
            <a:alphaModFix/>
          </a:blip>
          <a:stretch>
            <a:fillRect/>
          </a:stretch>
        </p:blipFill>
        <p:spPr>
          <a:xfrm>
            <a:off x="1684500" y="678104"/>
            <a:ext cx="5180317" cy="2739085"/>
          </a:xfrm>
          <a:prstGeom prst="rect">
            <a:avLst/>
          </a:prstGeom>
          <a:noFill/>
          <a:ln>
            <a:noFill/>
          </a:ln>
        </p:spPr>
      </p:pic>
      <p:pic>
        <p:nvPicPr>
          <p:cNvPr id="215" name="Google Shape;215;p31"/>
          <p:cNvPicPr preferRelativeResize="0"/>
          <p:nvPr/>
        </p:nvPicPr>
        <p:blipFill>
          <a:blip r:embed="rId5">
            <a:alphaModFix/>
          </a:blip>
          <a:stretch>
            <a:fillRect/>
          </a:stretch>
        </p:blipFill>
        <p:spPr>
          <a:xfrm>
            <a:off x="8351400" y="0"/>
            <a:ext cx="792600" cy="792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2"/>
          <p:cNvSpPr txBox="1"/>
          <p:nvPr>
            <p:ph type="title"/>
          </p:nvPr>
        </p:nvSpPr>
        <p:spPr>
          <a:xfrm>
            <a:off x="238759" y="-1396"/>
            <a:ext cx="8304000" cy="738900"/>
          </a:xfrm>
          <a:prstGeom prst="rect">
            <a:avLst/>
          </a:prstGeom>
          <a:noFill/>
          <a:ln>
            <a:noFill/>
          </a:ln>
        </p:spPr>
        <p:txBody>
          <a:bodyPr anchorCtr="0" anchor="t" bIns="0" lIns="0" spcFirstLastPara="1" rIns="0" wrap="square" tIns="457325">
            <a:spAutoFit/>
          </a:bodyPr>
          <a:lstStyle/>
          <a:p>
            <a:pPr indent="0" lvl="0" marL="332105" rtl="0" algn="l">
              <a:lnSpc>
                <a:spcPct val="100000"/>
              </a:lnSpc>
              <a:spcBef>
                <a:spcPts val="0"/>
              </a:spcBef>
              <a:spcAft>
                <a:spcPts val="0"/>
              </a:spcAft>
              <a:buNone/>
            </a:pPr>
            <a:r>
              <a:rPr lang="en"/>
              <a:t>XGBoost Classifier</a:t>
            </a:r>
            <a:r>
              <a:rPr lang="en"/>
              <a:t>:</a:t>
            </a:r>
            <a:endParaRPr/>
          </a:p>
        </p:txBody>
      </p:sp>
      <p:sp>
        <p:nvSpPr>
          <p:cNvPr id="221" name="Google Shape;221;p32"/>
          <p:cNvSpPr txBox="1"/>
          <p:nvPr/>
        </p:nvSpPr>
        <p:spPr>
          <a:xfrm>
            <a:off x="546303" y="1005585"/>
            <a:ext cx="7807200" cy="2229300"/>
          </a:xfrm>
          <a:prstGeom prst="rect">
            <a:avLst/>
          </a:prstGeom>
          <a:noFill/>
          <a:ln>
            <a:noFill/>
          </a:ln>
        </p:spPr>
        <p:txBody>
          <a:bodyPr anchorCtr="0" anchor="t" bIns="0" lIns="0" spcFirstLastPara="1" rIns="0" wrap="square" tIns="12700">
            <a:spAutoFit/>
          </a:bodyPr>
          <a:lstStyle/>
          <a:p>
            <a:pPr indent="0" lvl="0" marL="0" rtl="0" algn="l">
              <a:lnSpc>
                <a:spcPct val="100000"/>
              </a:lnSpc>
              <a:spcBef>
                <a:spcPts val="0"/>
              </a:spcBef>
              <a:spcAft>
                <a:spcPts val="0"/>
              </a:spcAft>
              <a:buNone/>
            </a:pPr>
            <a:r>
              <a:t/>
            </a:r>
            <a:endParaRPr sz="1200">
              <a:solidFill>
                <a:srgbClr val="006FC0"/>
              </a:solidFill>
              <a:latin typeface="Verdana"/>
              <a:ea typeface="Verdana"/>
              <a:cs typeface="Verdana"/>
              <a:sym typeface="Verdana"/>
            </a:endParaRPr>
          </a:p>
          <a:p>
            <a:pPr indent="-304800" lvl="0" marL="457200" rtl="0" algn="l">
              <a:lnSpc>
                <a:spcPct val="100000"/>
              </a:lnSpc>
              <a:spcBef>
                <a:spcPts val="0"/>
              </a:spcBef>
              <a:spcAft>
                <a:spcPts val="0"/>
              </a:spcAft>
              <a:buClr>
                <a:srgbClr val="006FC0"/>
              </a:buClr>
              <a:buSzPts val="1200"/>
              <a:buFont typeface="Verdana"/>
              <a:buChar char="●"/>
            </a:pPr>
            <a:r>
              <a:rPr lang="en" sz="1200">
                <a:solidFill>
                  <a:srgbClr val="006FC0"/>
                </a:solidFill>
                <a:latin typeface="Verdana"/>
                <a:ea typeface="Verdana"/>
                <a:cs typeface="Verdana"/>
                <a:sym typeface="Verdana"/>
              </a:rPr>
              <a:t>We have a build the classification model using XGBoost.</a:t>
            </a:r>
            <a:endParaRPr sz="1200">
              <a:solidFill>
                <a:srgbClr val="006FC0"/>
              </a:solidFill>
              <a:latin typeface="Verdana"/>
              <a:ea typeface="Verdana"/>
              <a:cs typeface="Verdana"/>
              <a:sym typeface="Verdana"/>
            </a:endParaRPr>
          </a:p>
          <a:p>
            <a:pPr indent="0" lvl="0" marL="0" rtl="0" algn="l">
              <a:lnSpc>
                <a:spcPct val="100000"/>
              </a:lnSpc>
              <a:spcBef>
                <a:spcPts val="0"/>
              </a:spcBef>
              <a:spcAft>
                <a:spcPts val="0"/>
              </a:spcAft>
              <a:buNone/>
            </a:pPr>
            <a:r>
              <a:t/>
            </a:r>
            <a:endParaRPr sz="1200">
              <a:solidFill>
                <a:srgbClr val="006FC0"/>
              </a:solidFill>
              <a:latin typeface="Verdana"/>
              <a:ea typeface="Verdana"/>
              <a:cs typeface="Verdana"/>
              <a:sym typeface="Verdana"/>
            </a:endParaRPr>
          </a:p>
          <a:p>
            <a:pPr indent="-304800" lvl="0" marL="457200" rtl="0" algn="l">
              <a:lnSpc>
                <a:spcPct val="100000"/>
              </a:lnSpc>
              <a:spcBef>
                <a:spcPts val="0"/>
              </a:spcBef>
              <a:spcAft>
                <a:spcPts val="0"/>
              </a:spcAft>
              <a:buClr>
                <a:srgbClr val="006FC0"/>
              </a:buClr>
              <a:buSzPts val="1200"/>
              <a:buFont typeface="Verdana"/>
              <a:buChar char="●"/>
            </a:pPr>
            <a:r>
              <a:rPr lang="en" sz="1200">
                <a:solidFill>
                  <a:srgbClr val="006FC0"/>
                </a:solidFill>
                <a:latin typeface="Verdana"/>
                <a:ea typeface="Verdana"/>
                <a:cs typeface="Verdana"/>
                <a:sym typeface="Verdana"/>
              </a:rPr>
              <a:t>XGBoost is an optimized gradient boosting machine learning algorithm that is widely used for supervised learning tasks. It combines the advantages of gradient boosting with regularization techniques to improve prediction accuracy and handle complex datasets efficiently. XGBoost is known for its speed, scalability, and performance, making it a popular choice in various domains such as data science and machine learning competitions.</a:t>
            </a:r>
            <a:endParaRPr sz="1200">
              <a:solidFill>
                <a:srgbClr val="006FC0"/>
              </a:solidFill>
              <a:latin typeface="Verdana"/>
              <a:ea typeface="Verdana"/>
              <a:cs typeface="Verdana"/>
              <a:sym typeface="Verdana"/>
            </a:endParaRPr>
          </a:p>
          <a:p>
            <a:pPr indent="-304800" lvl="0" marL="457200" rtl="0" algn="l">
              <a:lnSpc>
                <a:spcPct val="100000"/>
              </a:lnSpc>
              <a:spcBef>
                <a:spcPts val="0"/>
              </a:spcBef>
              <a:spcAft>
                <a:spcPts val="0"/>
              </a:spcAft>
              <a:buClr>
                <a:srgbClr val="006FC0"/>
              </a:buClr>
              <a:buSzPts val="1200"/>
              <a:buFont typeface="Verdana"/>
              <a:buChar char="●"/>
            </a:pPr>
            <a:r>
              <a:rPr lang="en" sz="1200">
                <a:solidFill>
                  <a:srgbClr val="006FC0"/>
                </a:solidFill>
                <a:latin typeface="Verdana"/>
                <a:ea typeface="Verdana"/>
                <a:cs typeface="Verdana"/>
                <a:sym typeface="Verdana"/>
              </a:rPr>
              <a:t>Accuracy of the model : 81%</a:t>
            </a:r>
            <a:endParaRPr sz="1200">
              <a:solidFill>
                <a:srgbClr val="006FC0"/>
              </a:solidFill>
              <a:latin typeface="Verdana"/>
              <a:ea typeface="Verdana"/>
              <a:cs typeface="Verdana"/>
              <a:sym typeface="Verdana"/>
            </a:endParaRPr>
          </a:p>
          <a:p>
            <a:pPr indent="-304800" lvl="0" marL="457200" rtl="0" algn="l">
              <a:lnSpc>
                <a:spcPct val="100000"/>
              </a:lnSpc>
              <a:spcBef>
                <a:spcPts val="0"/>
              </a:spcBef>
              <a:spcAft>
                <a:spcPts val="0"/>
              </a:spcAft>
              <a:buClr>
                <a:srgbClr val="006FC0"/>
              </a:buClr>
              <a:buSzPts val="1200"/>
              <a:buFont typeface="Verdana"/>
              <a:buChar char="●"/>
            </a:pPr>
            <a:r>
              <a:rPr lang="en" sz="1200">
                <a:solidFill>
                  <a:srgbClr val="006FC0"/>
                </a:solidFill>
                <a:latin typeface="Verdana"/>
                <a:ea typeface="Verdana"/>
                <a:cs typeface="Verdana"/>
                <a:sym typeface="Verdana"/>
              </a:rPr>
              <a:t>Precision of the model : 0.87</a:t>
            </a:r>
            <a:endParaRPr sz="1200">
              <a:solidFill>
                <a:srgbClr val="006FC0"/>
              </a:solidFill>
              <a:latin typeface="Verdana"/>
              <a:ea typeface="Verdana"/>
              <a:cs typeface="Verdana"/>
              <a:sym typeface="Verdana"/>
            </a:endParaRPr>
          </a:p>
          <a:p>
            <a:pPr indent="-304800" lvl="0" marL="457200" rtl="0" algn="l">
              <a:lnSpc>
                <a:spcPct val="100000"/>
              </a:lnSpc>
              <a:spcBef>
                <a:spcPts val="0"/>
              </a:spcBef>
              <a:spcAft>
                <a:spcPts val="0"/>
              </a:spcAft>
              <a:buClr>
                <a:srgbClr val="006FC0"/>
              </a:buClr>
              <a:buSzPts val="1200"/>
              <a:buFont typeface="Verdana"/>
              <a:buChar char="●"/>
            </a:pPr>
            <a:r>
              <a:rPr lang="en" sz="1200">
                <a:solidFill>
                  <a:srgbClr val="006FC0"/>
                </a:solidFill>
                <a:latin typeface="Verdana"/>
                <a:ea typeface="Verdana"/>
                <a:cs typeface="Verdana"/>
                <a:sym typeface="Verdana"/>
              </a:rPr>
              <a:t>Recall of the model :  0.81</a:t>
            </a:r>
            <a:endParaRPr sz="1200">
              <a:solidFill>
                <a:srgbClr val="006FC0"/>
              </a:solidFill>
              <a:latin typeface="Verdana"/>
              <a:ea typeface="Verdana"/>
              <a:cs typeface="Verdana"/>
              <a:sym typeface="Verdana"/>
            </a:endParaRPr>
          </a:p>
          <a:p>
            <a:pPr indent="-304800" lvl="0" marL="457200" rtl="0" algn="l">
              <a:lnSpc>
                <a:spcPct val="100000"/>
              </a:lnSpc>
              <a:spcBef>
                <a:spcPts val="0"/>
              </a:spcBef>
              <a:spcAft>
                <a:spcPts val="0"/>
              </a:spcAft>
              <a:buClr>
                <a:srgbClr val="006FC0"/>
              </a:buClr>
              <a:buSzPts val="1200"/>
              <a:buFont typeface="Verdana"/>
              <a:buChar char="●"/>
            </a:pPr>
            <a:r>
              <a:rPr lang="en" sz="1200">
                <a:solidFill>
                  <a:srgbClr val="006FC0"/>
                </a:solidFill>
                <a:latin typeface="Verdana"/>
                <a:ea typeface="Verdana"/>
                <a:cs typeface="Verdana"/>
                <a:sym typeface="Verdana"/>
              </a:rPr>
              <a:t>F1-score : 0.83</a:t>
            </a:r>
            <a:endParaRPr sz="1200">
              <a:solidFill>
                <a:srgbClr val="006FC0"/>
              </a:solidFill>
              <a:latin typeface="Verdana"/>
              <a:ea typeface="Verdana"/>
              <a:cs typeface="Verdana"/>
              <a:sym typeface="Verdana"/>
            </a:endParaRPr>
          </a:p>
        </p:txBody>
      </p:sp>
      <p:pic>
        <p:nvPicPr>
          <p:cNvPr id="222" name="Google Shape;222;p32"/>
          <p:cNvPicPr preferRelativeResize="0"/>
          <p:nvPr/>
        </p:nvPicPr>
        <p:blipFill>
          <a:blip r:embed="rId3">
            <a:alphaModFix/>
          </a:blip>
          <a:stretch>
            <a:fillRect/>
          </a:stretch>
        </p:blipFill>
        <p:spPr>
          <a:xfrm>
            <a:off x="8472200" y="-9"/>
            <a:ext cx="671800" cy="671800"/>
          </a:xfrm>
          <a:prstGeom prst="rect">
            <a:avLst/>
          </a:prstGeom>
          <a:noFill/>
          <a:ln>
            <a:noFill/>
          </a:ln>
        </p:spPr>
      </p:pic>
      <p:sp>
        <p:nvSpPr>
          <p:cNvPr id="223" name="Google Shape;223;p32"/>
          <p:cNvSpPr txBox="1"/>
          <p:nvPr/>
        </p:nvSpPr>
        <p:spPr>
          <a:xfrm>
            <a:off x="352625" y="3429000"/>
            <a:ext cx="86454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As the training dataset is so huge, it take </a:t>
            </a:r>
            <a:r>
              <a:rPr lang="en"/>
              <a:t>around</a:t>
            </a:r>
            <a:r>
              <a:rPr lang="en"/>
              <a:t> an ½ an hour to run a single fold.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Hence Avoided HyperParameter Tuning.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Implemented another Classification model using Bert, but due to memory limitation, it was getting crashed.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 able to tain and Evaluate BERT model</a:t>
            </a:r>
            <a:endParaRPr/>
          </a:p>
        </p:txBody>
      </p:sp>
      <p:pic>
        <p:nvPicPr>
          <p:cNvPr id="224" name="Google Shape;224;p32"/>
          <p:cNvPicPr preferRelativeResize="0"/>
          <p:nvPr/>
        </p:nvPicPr>
        <p:blipFill>
          <a:blip r:embed="rId4">
            <a:alphaModFix/>
          </a:blip>
          <a:stretch>
            <a:fillRect/>
          </a:stretch>
        </p:blipFill>
        <p:spPr>
          <a:xfrm>
            <a:off x="8351400" y="0"/>
            <a:ext cx="792600" cy="792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3"/>
          <p:cNvSpPr txBox="1"/>
          <p:nvPr>
            <p:ph type="title"/>
          </p:nvPr>
        </p:nvSpPr>
        <p:spPr>
          <a:xfrm>
            <a:off x="238759" y="-1396"/>
            <a:ext cx="8304000" cy="751800"/>
          </a:xfrm>
          <a:prstGeom prst="rect">
            <a:avLst/>
          </a:prstGeom>
          <a:noFill/>
          <a:ln>
            <a:noFill/>
          </a:ln>
        </p:spPr>
        <p:txBody>
          <a:bodyPr anchorCtr="0" anchor="t" bIns="0" lIns="0" spcFirstLastPara="1" rIns="0" wrap="square" tIns="12700">
            <a:spAutoFit/>
          </a:bodyPr>
          <a:lstStyle/>
          <a:p>
            <a:pPr indent="0" lvl="0" marL="24765" rtl="0" algn="l">
              <a:lnSpc>
                <a:spcPct val="100000"/>
              </a:lnSpc>
              <a:spcBef>
                <a:spcPts val="0"/>
              </a:spcBef>
              <a:spcAft>
                <a:spcPts val="0"/>
              </a:spcAft>
              <a:buNone/>
            </a:pPr>
            <a:r>
              <a:rPr lang="en"/>
              <a:t>CONCLUSION:</a:t>
            </a:r>
            <a:endParaRPr/>
          </a:p>
          <a:p>
            <a:pPr indent="0" lvl="0" marL="24765" rtl="0" algn="l">
              <a:lnSpc>
                <a:spcPct val="100000"/>
              </a:lnSpc>
              <a:spcBef>
                <a:spcPts val="0"/>
              </a:spcBef>
              <a:spcAft>
                <a:spcPts val="0"/>
              </a:spcAft>
              <a:buNone/>
            </a:pPr>
            <a:r>
              <a:t/>
            </a:r>
            <a:endParaRPr/>
          </a:p>
          <a:p>
            <a:pPr indent="0" lvl="0" marL="12700" marR="5080" rtl="0" algn="l">
              <a:lnSpc>
                <a:spcPct val="100000"/>
              </a:lnSpc>
              <a:spcBef>
                <a:spcPts val="0"/>
              </a:spcBef>
              <a:spcAft>
                <a:spcPts val="0"/>
              </a:spcAft>
              <a:buNone/>
            </a:pPr>
            <a:r>
              <a:rPr b="0" lang="en" sz="1200">
                <a:solidFill>
                  <a:srgbClr val="006FC0"/>
                </a:solidFill>
                <a:latin typeface="Verdana"/>
                <a:ea typeface="Verdana"/>
                <a:cs typeface="Verdana"/>
                <a:sym typeface="Verdana"/>
              </a:rPr>
              <a:t>In this project, we worked on a </a:t>
            </a:r>
            <a:r>
              <a:rPr b="0" lang="en" sz="1200">
                <a:solidFill>
                  <a:srgbClr val="006FC0"/>
                </a:solidFill>
              </a:rPr>
              <a:t>Transaction Categorisation Problem</a:t>
            </a:r>
            <a:r>
              <a:rPr b="0" lang="en" sz="1200">
                <a:solidFill>
                  <a:srgbClr val="006FC0"/>
                </a:solidFill>
                <a:latin typeface="Verdana"/>
                <a:ea typeface="Verdana"/>
                <a:cs typeface="Verdana"/>
                <a:sym typeface="Verdana"/>
              </a:rPr>
              <a:t>  </a:t>
            </a:r>
            <a:endParaRPr sz="1200">
              <a:latin typeface="Verdana"/>
              <a:ea typeface="Verdana"/>
              <a:cs typeface="Verdana"/>
              <a:sym typeface="Verdana"/>
            </a:endParaRPr>
          </a:p>
        </p:txBody>
      </p:sp>
      <p:sp>
        <p:nvSpPr>
          <p:cNvPr id="230" name="Google Shape;230;p33"/>
          <p:cNvSpPr txBox="1"/>
          <p:nvPr/>
        </p:nvSpPr>
        <p:spPr>
          <a:xfrm>
            <a:off x="238759" y="1004696"/>
            <a:ext cx="8453100" cy="3324900"/>
          </a:xfrm>
          <a:prstGeom prst="rect">
            <a:avLst/>
          </a:prstGeom>
          <a:noFill/>
          <a:ln>
            <a:noFill/>
          </a:ln>
        </p:spPr>
        <p:txBody>
          <a:bodyPr anchorCtr="0" anchor="t" bIns="0" lIns="0" spcFirstLastPara="1" rIns="0" wrap="square" tIns="12700">
            <a:spAutoFit/>
          </a:bodyPr>
          <a:lstStyle/>
          <a:p>
            <a:pPr indent="-172720" lvl="0" marL="184785" marR="491490" rtl="0" algn="l">
              <a:lnSpc>
                <a:spcPct val="100000"/>
              </a:lnSpc>
              <a:spcBef>
                <a:spcPts val="0"/>
              </a:spcBef>
              <a:spcAft>
                <a:spcPts val="0"/>
              </a:spcAft>
              <a:buClr>
                <a:srgbClr val="006FC0"/>
              </a:buClr>
              <a:buSzPts val="1200"/>
              <a:buFont typeface="Arial"/>
              <a:buChar char="•"/>
            </a:pPr>
            <a:r>
              <a:rPr lang="en" sz="1200">
                <a:solidFill>
                  <a:srgbClr val="006FC0"/>
                </a:solidFill>
                <a:latin typeface="Verdana"/>
                <a:ea typeface="Verdana"/>
                <a:cs typeface="Verdana"/>
                <a:sym typeface="Verdana"/>
              </a:rPr>
              <a:t>The dataset contained about 53,000 records, and 8 attributes. We began by dealing with the dataset's missing values and doing exploratory data analysis (EDA).</a:t>
            </a:r>
            <a:endParaRPr sz="1200">
              <a:latin typeface="Verdana"/>
              <a:ea typeface="Verdana"/>
              <a:cs typeface="Verdana"/>
              <a:sym typeface="Verdana"/>
            </a:endParaRPr>
          </a:p>
          <a:p>
            <a:pPr indent="0" lvl="0" marL="0" rtl="0" algn="l">
              <a:lnSpc>
                <a:spcPct val="100000"/>
              </a:lnSpc>
              <a:spcBef>
                <a:spcPts val="40"/>
              </a:spcBef>
              <a:spcAft>
                <a:spcPts val="0"/>
              </a:spcAft>
              <a:buClr>
                <a:srgbClr val="006FC0"/>
              </a:buClr>
              <a:buSzPts val="1150"/>
              <a:buFont typeface="Arial"/>
              <a:buNone/>
            </a:pPr>
            <a:r>
              <a:t/>
            </a:r>
            <a:endParaRPr sz="1150">
              <a:latin typeface="Verdana"/>
              <a:ea typeface="Verdana"/>
              <a:cs typeface="Verdana"/>
              <a:sym typeface="Verdana"/>
            </a:endParaRPr>
          </a:p>
          <a:p>
            <a:pPr indent="-172720" lvl="0" marL="184785" marR="159385" rtl="0" algn="l">
              <a:lnSpc>
                <a:spcPct val="100000"/>
              </a:lnSpc>
              <a:spcBef>
                <a:spcPts val="0"/>
              </a:spcBef>
              <a:spcAft>
                <a:spcPts val="0"/>
              </a:spcAft>
              <a:buClr>
                <a:srgbClr val="006FC0"/>
              </a:buClr>
              <a:buSzPts val="1200"/>
              <a:buFont typeface="Arial"/>
              <a:buChar char="•"/>
            </a:pPr>
            <a:r>
              <a:rPr lang="en" sz="1200">
                <a:solidFill>
                  <a:srgbClr val="006FC0"/>
                </a:solidFill>
                <a:latin typeface="Verdana"/>
                <a:ea typeface="Verdana"/>
                <a:cs typeface="Verdana"/>
                <a:sym typeface="Verdana"/>
              </a:rPr>
              <a:t>It was decided to classify  the data based on the attributes:Description, Category.1, Count, Amount of Transaction The values in these attributes were tokenized, preprocessed, and then vectorized using TFIDF vectorizer.</a:t>
            </a:r>
            <a:endParaRPr sz="1200">
              <a:latin typeface="Verdana"/>
              <a:ea typeface="Verdana"/>
              <a:cs typeface="Verdana"/>
              <a:sym typeface="Verdana"/>
            </a:endParaRPr>
          </a:p>
          <a:p>
            <a:pPr indent="0" lvl="0" marL="0" rtl="0" algn="l">
              <a:lnSpc>
                <a:spcPct val="100000"/>
              </a:lnSpc>
              <a:spcBef>
                <a:spcPts val="45"/>
              </a:spcBef>
              <a:spcAft>
                <a:spcPts val="0"/>
              </a:spcAft>
              <a:buClr>
                <a:srgbClr val="006FC0"/>
              </a:buClr>
              <a:buSzPts val="1150"/>
              <a:buFont typeface="Arial"/>
              <a:buNone/>
            </a:pPr>
            <a:r>
              <a:t/>
            </a:r>
            <a:endParaRPr sz="1150">
              <a:latin typeface="Verdana"/>
              <a:ea typeface="Verdana"/>
              <a:cs typeface="Verdana"/>
              <a:sym typeface="Verdana"/>
            </a:endParaRPr>
          </a:p>
          <a:p>
            <a:pPr indent="-172720" lvl="0" marL="184785" rtl="0" algn="l">
              <a:lnSpc>
                <a:spcPct val="100000"/>
              </a:lnSpc>
              <a:spcBef>
                <a:spcPts val="0"/>
              </a:spcBef>
              <a:spcAft>
                <a:spcPts val="0"/>
              </a:spcAft>
              <a:buClr>
                <a:srgbClr val="006FC0"/>
              </a:buClr>
              <a:buSzPts val="1200"/>
              <a:buFont typeface="Arial"/>
              <a:buChar char="•"/>
            </a:pPr>
            <a:r>
              <a:rPr lang="en" sz="1200">
                <a:solidFill>
                  <a:srgbClr val="006FC0"/>
                </a:solidFill>
                <a:latin typeface="Verdana"/>
                <a:ea typeface="Verdana"/>
                <a:cs typeface="Verdana"/>
                <a:sym typeface="Verdana"/>
              </a:rPr>
              <a:t>Through TFIDF Vectorization, we created a total of 200 attributes.</a:t>
            </a:r>
            <a:endParaRPr sz="1200">
              <a:latin typeface="Verdana"/>
              <a:ea typeface="Verdana"/>
              <a:cs typeface="Verdana"/>
              <a:sym typeface="Verdana"/>
            </a:endParaRPr>
          </a:p>
          <a:p>
            <a:pPr indent="0" lvl="0" marL="0" rtl="0" algn="l">
              <a:lnSpc>
                <a:spcPct val="100000"/>
              </a:lnSpc>
              <a:spcBef>
                <a:spcPts val="45"/>
              </a:spcBef>
              <a:spcAft>
                <a:spcPts val="0"/>
              </a:spcAft>
              <a:buClr>
                <a:srgbClr val="006FC0"/>
              </a:buClr>
              <a:buSzPts val="1150"/>
              <a:buFont typeface="Arial"/>
              <a:buNone/>
            </a:pPr>
            <a:r>
              <a:t/>
            </a:r>
            <a:endParaRPr sz="1150">
              <a:latin typeface="Verdana"/>
              <a:ea typeface="Verdana"/>
              <a:cs typeface="Verdana"/>
              <a:sym typeface="Verdana"/>
            </a:endParaRPr>
          </a:p>
          <a:p>
            <a:pPr indent="-172720" lvl="0" marL="184785" rtl="0" algn="l">
              <a:lnSpc>
                <a:spcPct val="100000"/>
              </a:lnSpc>
              <a:spcBef>
                <a:spcPts val="0"/>
              </a:spcBef>
              <a:spcAft>
                <a:spcPts val="0"/>
              </a:spcAft>
              <a:buClr>
                <a:srgbClr val="006FC0"/>
              </a:buClr>
              <a:buSzPts val="1200"/>
              <a:buFont typeface="Arial"/>
              <a:buChar char="•"/>
            </a:pPr>
            <a:r>
              <a:rPr lang="en" sz="1200">
                <a:solidFill>
                  <a:srgbClr val="006FC0"/>
                </a:solidFill>
                <a:latin typeface="Verdana"/>
                <a:ea typeface="Verdana"/>
                <a:cs typeface="Verdana"/>
                <a:sym typeface="Verdana"/>
              </a:rPr>
              <a:t>We used Principal Component Analysis (PCA) to handle the curse of dimensionality. 100 components were</a:t>
            </a:r>
            <a:endParaRPr sz="1200">
              <a:latin typeface="Verdana"/>
              <a:ea typeface="Verdana"/>
              <a:cs typeface="Verdana"/>
              <a:sym typeface="Verdana"/>
            </a:endParaRPr>
          </a:p>
          <a:p>
            <a:pPr indent="0" lvl="0" marL="184785" rtl="0" algn="l">
              <a:lnSpc>
                <a:spcPct val="100000"/>
              </a:lnSpc>
              <a:spcBef>
                <a:spcPts val="0"/>
              </a:spcBef>
              <a:spcAft>
                <a:spcPts val="0"/>
              </a:spcAft>
              <a:buNone/>
            </a:pPr>
            <a:r>
              <a:rPr lang="en" sz="1200">
                <a:solidFill>
                  <a:srgbClr val="006FC0"/>
                </a:solidFill>
                <a:latin typeface="Verdana"/>
                <a:ea typeface="Verdana"/>
                <a:cs typeface="Verdana"/>
                <a:sym typeface="Verdana"/>
              </a:rPr>
              <a:t>able to capture more than 80% of variance, and hence, the number of components were restricted to 100</a:t>
            </a:r>
            <a:endParaRPr sz="1200">
              <a:latin typeface="Verdana"/>
              <a:ea typeface="Verdana"/>
              <a:cs typeface="Verdana"/>
              <a:sym typeface="Verdana"/>
            </a:endParaRPr>
          </a:p>
          <a:p>
            <a:pPr indent="0" lvl="0" marL="0" rtl="0" algn="l">
              <a:lnSpc>
                <a:spcPct val="100000"/>
              </a:lnSpc>
              <a:spcBef>
                <a:spcPts val="40"/>
              </a:spcBef>
              <a:spcAft>
                <a:spcPts val="0"/>
              </a:spcAft>
              <a:buNone/>
            </a:pPr>
            <a:r>
              <a:t/>
            </a:r>
            <a:endParaRPr sz="1150">
              <a:latin typeface="Verdana"/>
              <a:ea typeface="Verdana"/>
              <a:cs typeface="Verdana"/>
              <a:sym typeface="Verdana"/>
            </a:endParaRPr>
          </a:p>
          <a:p>
            <a:pPr indent="-172720" lvl="0" marL="184785" marR="36830" rtl="0" algn="l">
              <a:lnSpc>
                <a:spcPct val="100000"/>
              </a:lnSpc>
              <a:spcBef>
                <a:spcPts val="5"/>
              </a:spcBef>
              <a:spcAft>
                <a:spcPts val="0"/>
              </a:spcAft>
              <a:buClr>
                <a:srgbClr val="006FC0"/>
              </a:buClr>
              <a:buSzPts val="1200"/>
              <a:buFont typeface="Arial"/>
              <a:buChar char="•"/>
            </a:pPr>
            <a:r>
              <a:rPr lang="en" sz="1200">
                <a:solidFill>
                  <a:srgbClr val="006FC0"/>
                </a:solidFill>
                <a:latin typeface="Verdana"/>
                <a:ea typeface="Verdana"/>
                <a:cs typeface="Verdana"/>
                <a:sym typeface="Verdana"/>
              </a:rPr>
              <a:t>We built classifier using the XGBoost. </a:t>
            </a:r>
            <a:endParaRPr sz="1200">
              <a:latin typeface="Verdana"/>
              <a:ea typeface="Verdana"/>
              <a:cs typeface="Verdana"/>
              <a:sym typeface="Verdana"/>
            </a:endParaRPr>
          </a:p>
          <a:p>
            <a:pPr indent="0" lvl="0" marL="0" rtl="0" algn="l">
              <a:lnSpc>
                <a:spcPct val="100000"/>
              </a:lnSpc>
              <a:spcBef>
                <a:spcPts val="40"/>
              </a:spcBef>
              <a:spcAft>
                <a:spcPts val="0"/>
              </a:spcAft>
              <a:buClr>
                <a:srgbClr val="006FC0"/>
              </a:buClr>
              <a:buSzPts val="1150"/>
              <a:buFont typeface="Arial"/>
              <a:buNone/>
            </a:pPr>
            <a:r>
              <a:t/>
            </a:r>
            <a:endParaRPr sz="1150">
              <a:latin typeface="Verdana"/>
              <a:ea typeface="Verdana"/>
              <a:cs typeface="Verdana"/>
              <a:sym typeface="Verdana"/>
            </a:endParaRPr>
          </a:p>
          <a:p>
            <a:pPr indent="-172720" lvl="0" marL="184785" marR="163830" rtl="0" algn="l">
              <a:lnSpc>
                <a:spcPct val="100000"/>
              </a:lnSpc>
              <a:spcBef>
                <a:spcPts val="0"/>
              </a:spcBef>
              <a:spcAft>
                <a:spcPts val="0"/>
              </a:spcAft>
              <a:buClr>
                <a:srgbClr val="006FC0"/>
              </a:buClr>
              <a:buSzPts val="1200"/>
              <a:buFont typeface="Arial"/>
              <a:buChar char="•"/>
            </a:pPr>
            <a:r>
              <a:rPr lang="en" sz="1200">
                <a:solidFill>
                  <a:srgbClr val="006FC0"/>
                </a:solidFill>
                <a:latin typeface="Verdana"/>
                <a:ea typeface="Verdana"/>
                <a:cs typeface="Verdana"/>
                <a:sym typeface="Verdana"/>
              </a:rPr>
              <a:t>I am able to capture the accuracy of 81% and precision of 0.87 and recall of 0.81. So the f1-score was 0.83</a:t>
            </a:r>
            <a:endParaRPr sz="1200">
              <a:latin typeface="Verdana"/>
              <a:ea typeface="Verdana"/>
              <a:cs typeface="Verdana"/>
              <a:sym typeface="Verdana"/>
            </a:endParaRPr>
          </a:p>
          <a:p>
            <a:pPr indent="0" lvl="0" marL="0" rtl="0" algn="l">
              <a:lnSpc>
                <a:spcPct val="100000"/>
              </a:lnSpc>
              <a:spcBef>
                <a:spcPts val="45"/>
              </a:spcBef>
              <a:spcAft>
                <a:spcPts val="0"/>
              </a:spcAft>
              <a:buClr>
                <a:srgbClr val="006FC0"/>
              </a:buClr>
              <a:buSzPts val="1150"/>
              <a:buFont typeface="Arial"/>
              <a:buNone/>
            </a:pPr>
            <a:r>
              <a:t/>
            </a:r>
            <a:endParaRPr sz="1150">
              <a:latin typeface="Verdana"/>
              <a:ea typeface="Verdana"/>
              <a:cs typeface="Verdana"/>
              <a:sym typeface="Verdana"/>
            </a:endParaRPr>
          </a:p>
          <a:p>
            <a:pPr indent="-172720" lvl="0" marL="184785" marR="74930" rtl="0" algn="l">
              <a:lnSpc>
                <a:spcPct val="100000"/>
              </a:lnSpc>
              <a:spcBef>
                <a:spcPts val="0"/>
              </a:spcBef>
              <a:spcAft>
                <a:spcPts val="0"/>
              </a:spcAft>
              <a:buClr>
                <a:srgbClr val="006FC0"/>
              </a:buClr>
              <a:buSzPts val="1200"/>
              <a:buFont typeface="Arial"/>
              <a:buChar char="•"/>
            </a:pPr>
            <a:r>
              <a:rPr lang="en" sz="1200">
                <a:solidFill>
                  <a:srgbClr val="006FC0"/>
                </a:solidFill>
                <a:latin typeface="Verdana"/>
                <a:ea typeface="Verdana"/>
                <a:cs typeface="Verdana"/>
                <a:sym typeface="Verdana"/>
              </a:rPr>
              <a:t>ROC-AUC score for this classification is : 0.95</a:t>
            </a:r>
            <a:endParaRPr sz="1200">
              <a:latin typeface="Verdana"/>
              <a:ea typeface="Verdana"/>
              <a:cs typeface="Verdana"/>
              <a:sym typeface="Verdana"/>
            </a:endParaRPr>
          </a:p>
        </p:txBody>
      </p:sp>
      <p:pic>
        <p:nvPicPr>
          <p:cNvPr id="231" name="Google Shape;231;p33"/>
          <p:cNvPicPr preferRelativeResize="0"/>
          <p:nvPr/>
        </p:nvPicPr>
        <p:blipFill>
          <a:blip r:embed="rId3">
            <a:alphaModFix/>
          </a:blip>
          <a:stretch>
            <a:fillRect/>
          </a:stretch>
        </p:blipFill>
        <p:spPr>
          <a:xfrm>
            <a:off x="8472200" y="-9"/>
            <a:ext cx="671800" cy="671800"/>
          </a:xfrm>
          <a:prstGeom prst="rect">
            <a:avLst/>
          </a:prstGeom>
          <a:noFill/>
          <a:ln>
            <a:noFill/>
          </a:ln>
        </p:spPr>
      </p:pic>
      <p:pic>
        <p:nvPicPr>
          <p:cNvPr id="232" name="Google Shape;232;p33"/>
          <p:cNvPicPr preferRelativeResize="0"/>
          <p:nvPr/>
        </p:nvPicPr>
        <p:blipFill>
          <a:blip r:embed="rId4">
            <a:alphaModFix/>
          </a:blip>
          <a:stretch>
            <a:fillRect/>
          </a:stretch>
        </p:blipFill>
        <p:spPr>
          <a:xfrm>
            <a:off x="8351400" y="0"/>
            <a:ext cx="792600" cy="792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4"/>
          <p:cNvSpPr txBox="1"/>
          <p:nvPr>
            <p:ph type="title"/>
          </p:nvPr>
        </p:nvSpPr>
        <p:spPr>
          <a:xfrm>
            <a:off x="2120900" y="2017902"/>
            <a:ext cx="4216500" cy="9363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 sz="6000" u="sng">
                <a:latin typeface="Arial"/>
                <a:ea typeface="Arial"/>
                <a:cs typeface="Arial"/>
                <a:sym typeface="Arial"/>
              </a:rPr>
              <a:t> Thank </a:t>
            </a:r>
            <a:r>
              <a:rPr lang="en" sz="6000" u="sng">
                <a:solidFill>
                  <a:srgbClr val="006FC0"/>
                </a:solidFill>
                <a:latin typeface="Arial"/>
                <a:ea typeface="Arial"/>
                <a:cs typeface="Arial"/>
                <a:sym typeface="Arial"/>
              </a:rPr>
              <a:t>You </a:t>
            </a:r>
            <a:endParaRPr sz="6000">
              <a:latin typeface="Arial"/>
              <a:ea typeface="Arial"/>
              <a:cs typeface="Arial"/>
              <a:sym typeface="Arial"/>
            </a:endParaRPr>
          </a:p>
        </p:txBody>
      </p:sp>
      <p:pic>
        <p:nvPicPr>
          <p:cNvPr id="238" name="Google Shape;238;p34"/>
          <p:cNvPicPr preferRelativeResize="0"/>
          <p:nvPr/>
        </p:nvPicPr>
        <p:blipFill>
          <a:blip r:embed="rId3">
            <a:alphaModFix/>
          </a:blip>
          <a:stretch>
            <a:fillRect/>
          </a:stretch>
        </p:blipFill>
        <p:spPr>
          <a:xfrm>
            <a:off x="8472200" y="-9"/>
            <a:ext cx="671800" cy="671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CC0000"/>
                </a:solidFill>
              </a:rPr>
              <a:t>STEPS INVOLVED :</a:t>
            </a:r>
            <a:endParaRPr b="1">
              <a:solidFill>
                <a:srgbClr val="CC0000"/>
              </a:solidFill>
            </a:endParaRPr>
          </a:p>
        </p:txBody>
      </p:sp>
      <p:sp>
        <p:nvSpPr>
          <p:cNvPr id="79" name="Google Shape;79;p17"/>
          <p:cNvSpPr txBox="1"/>
          <p:nvPr>
            <p:ph idx="1" type="body"/>
          </p:nvPr>
        </p:nvSpPr>
        <p:spPr>
          <a:xfrm>
            <a:off x="311700" y="1152475"/>
            <a:ext cx="5989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D85C6"/>
                </a:solidFill>
              </a:rPr>
              <a:t>Steps that significantly contribute towards achieving the results:</a:t>
            </a:r>
            <a:endParaRPr b="1">
              <a:solidFill>
                <a:srgbClr val="3D85C6"/>
              </a:solidFill>
            </a:endParaRPr>
          </a:p>
          <a:p>
            <a:pPr indent="-317500" lvl="0" marL="914400" rtl="0" algn="l">
              <a:lnSpc>
                <a:spcPct val="150000"/>
              </a:lnSpc>
              <a:spcBef>
                <a:spcPts val="1200"/>
              </a:spcBef>
              <a:spcAft>
                <a:spcPts val="0"/>
              </a:spcAft>
              <a:buClr>
                <a:srgbClr val="3D85C6"/>
              </a:buClr>
              <a:buSzPts val="1400"/>
              <a:buFont typeface="Lato"/>
              <a:buAutoNum type="arabicPeriod"/>
            </a:pPr>
            <a:r>
              <a:rPr b="1" lang="en" sz="1400">
                <a:solidFill>
                  <a:srgbClr val="3D85C6"/>
                </a:solidFill>
                <a:latin typeface="Lato"/>
                <a:ea typeface="Lato"/>
                <a:cs typeface="Lato"/>
                <a:sym typeface="Lato"/>
              </a:rPr>
              <a:t>Defining Problem Statement</a:t>
            </a:r>
            <a:endParaRPr b="1" sz="1400">
              <a:solidFill>
                <a:srgbClr val="3D85C6"/>
              </a:solidFill>
              <a:latin typeface="Lato"/>
              <a:ea typeface="Lato"/>
              <a:cs typeface="Lato"/>
              <a:sym typeface="Lato"/>
            </a:endParaRPr>
          </a:p>
          <a:p>
            <a:pPr indent="-317500" lvl="0" marL="914400" rtl="0" algn="l">
              <a:lnSpc>
                <a:spcPct val="150000"/>
              </a:lnSpc>
              <a:spcBef>
                <a:spcPts val="0"/>
              </a:spcBef>
              <a:spcAft>
                <a:spcPts val="0"/>
              </a:spcAft>
              <a:buClr>
                <a:srgbClr val="3D85C6"/>
              </a:buClr>
              <a:buSzPts val="1400"/>
              <a:buFont typeface="Lato"/>
              <a:buAutoNum type="arabicPeriod"/>
            </a:pPr>
            <a:r>
              <a:rPr b="1" lang="en" sz="1400">
                <a:solidFill>
                  <a:srgbClr val="3D85C6"/>
                </a:solidFill>
                <a:latin typeface="Lato"/>
                <a:ea typeface="Lato"/>
                <a:cs typeface="Lato"/>
                <a:sym typeface="Lato"/>
              </a:rPr>
              <a:t>Understanding Data</a:t>
            </a:r>
            <a:endParaRPr b="1" sz="1400">
              <a:solidFill>
                <a:srgbClr val="3D85C6"/>
              </a:solidFill>
              <a:latin typeface="Lato"/>
              <a:ea typeface="Lato"/>
              <a:cs typeface="Lato"/>
              <a:sym typeface="Lato"/>
            </a:endParaRPr>
          </a:p>
          <a:p>
            <a:pPr indent="-317500" lvl="0" marL="914400" rtl="0" algn="l">
              <a:lnSpc>
                <a:spcPct val="150000"/>
              </a:lnSpc>
              <a:spcBef>
                <a:spcPts val="0"/>
              </a:spcBef>
              <a:spcAft>
                <a:spcPts val="0"/>
              </a:spcAft>
              <a:buClr>
                <a:srgbClr val="3D85C6"/>
              </a:buClr>
              <a:buSzPts val="1400"/>
              <a:buFont typeface="Lato"/>
              <a:buAutoNum type="arabicPeriod"/>
            </a:pPr>
            <a:r>
              <a:rPr b="1" lang="en" sz="1400">
                <a:solidFill>
                  <a:srgbClr val="3D85C6"/>
                </a:solidFill>
                <a:latin typeface="Lato"/>
                <a:ea typeface="Lato"/>
                <a:cs typeface="Lato"/>
                <a:sym typeface="Lato"/>
              </a:rPr>
              <a:t>Data Cleaning</a:t>
            </a:r>
            <a:endParaRPr b="1" sz="1400">
              <a:solidFill>
                <a:srgbClr val="3D85C6"/>
              </a:solidFill>
              <a:latin typeface="Lato"/>
              <a:ea typeface="Lato"/>
              <a:cs typeface="Lato"/>
              <a:sym typeface="Lato"/>
            </a:endParaRPr>
          </a:p>
          <a:p>
            <a:pPr indent="-317500" lvl="0" marL="914400" rtl="0" algn="l">
              <a:lnSpc>
                <a:spcPct val="150000"/>
              </a:lnSpc>
              <a:spcBef>
                <a:spcPts val="0"/>
              </a:spcBef>
              <a:spcAft>
                <a:spcPts val="0"/>
              </a:spcAft>
              <a:buClr>
                <a:srgbClr val="3D85C6"/>
              </a:buClr>
              <a:buSzPts val="1400"/>
              <a:buFont typeface="Lato"/>
              <a:buAutoNum type="arabicPeriod"/>
            </a:pPr>
            <a:r>
              <a:rPr b="1" lang="en" sz="1400">
                <a:solidFill>
                  <a:srgbClr val="3D85C6"/>
                </a:solidFill>
                <a:latin typeface="Lato"/>
                <a:ea typeface="Lato"/>
                <a:cs typeface="Lato"/>
                <a:sym typeface="Lato"/>
              </a:rPr>
              <a:t>Exploratory Data Analysis</a:t>
            </a:r>
            <a:endParaRPr b="1" sz="1400">
              <a:solidFill>
                <a:srgbClr val="3D85C6"/>
              </a:solidFill>
              <a:latin typeface="Lato"/>
              <a:ea typeface="Lato"/>
              <a:cs typeface="Lato"/>
              <a:sym typeface="Lato"/>
            </a:endParaRPr>
          </a:p>
          <a:p>
            <a:pPr indent="-317500" lvl="0" marL="914400" rtl="0" algn="l">
              <a:lnSpc>
                <a:spcPct val="150000"/>
              </a:lnSpc>
              <a:spcBef>
                <a:spcPts val="0"/>
              </a:spcBef>
              <a:spcAft>
                <a:spcPts val="0"/>
              </a:spcAft>
              <a:buClr>
                <a:srgbClr val="3D85C6"/>
              </a:buClr>
              <a:buSzPts val="1400"/>
              <a:buFont typeface="Lato"/>
              <a:buAutoNum type="arabicPeriod"/>
            </a:pPr>
            <a:r>
              <a:rPr b="1" lang="en" sz="1400">
                <a:solidFill>
                  <a:srgbClr val="3D85C6"/>
                </a:solidFill>
                <a:latin typeface="Lato"/>
                <a:ea typeface="Lato"/>
                <a:cs typeface="Lato"/>
                <a:sym typeface="Lato"/>
              </a:rPr>
              <a:t>Textual Data Preprocessing</a:t>
            </a:r>
            <a:endParaRPr b="1" sz="1400">
              <a:solidFill>
                <a:srgbClr val="3D85C6"/>
              </a:solidFill>
              <a:latin typeface="Lato"/>
              <a:ea typeface="Lato"/>
              <a:cs typeface="Lato"/>
              <a:sym typeface="Lato"/>
            </a:endParaRPr>
          </a:p>
          <a:p>
            <a:pPr indent="-317500" lvl="0" marL="914400" rtl="0" algn="l">
              <a:lnSpc>
                <a:spcPct val="150000"/>
              </a:lnSpc>
              <a:spcBef>
                <a:spcPts val="0"/>
              </a:spcBef>
              <a:spcAft>
                <a:spcPts val="0"/>
              </a:spcAft>
              <a:buClr>
                <a:srgbClr val="3D85C6"/>
              </a:buClr>
              <a:buSzPts val="1400"/>
              <a:buFont typeface="Lato"/>
              <a:buAutoNum type="arabicPeriod"/>
            </a:pPr>
            <a:r>
              <a:rPr b="1" lang="en" sz="1400">
                <a:solidFill>
                  <a:srgbClr val="3D85C6"/>
                </a:solidFill>
                <a:latin typeface="Lato"/>
                <a:ea typeface="Lato"/>
                <a:cs typeface="Lato"/>
                <a:sym typeface="Lato"/>
              </a:rPr>
              <a:t>Model Building</a:t>
            </a:r>
            <a:endParaRPr b="1" sz="1400">
              <a:solidFill>
                <a:srgbClr val="3D85C6"/>
              </a:solidFill>
              <a:latin typeface="Lato"/>
              <a:ea typeface="Lato"/>
              <a:cs typeface="Lato"/>
              <a:sym typeface="Lato"/>
            </a:endParaRPr>
          </a:p>
          <a:p>
            <a:pPr indent="-317500" lvl="0" marL="914400" rtl="0" algn="l">
              <a:lnSpc>
                <a:spcPct val="150000"/>
              </a:lnSpc>
              <a:spcBef>
                <a:spcPts val="0"/>
              </a:spcBef>
              <a:spcAft>
                <a:spcPts val="0"/>
              </a:spcAft>
              <a:buClr>
                <a:srgbClr val="3D85C6"/>
              </a:buClr>
              <a:buSzPts val="1400"/>
              <a:buFont typeface="Lato"/>
              <a:buAutoNum type="arabicPeriod"/>
            </a:pPr>
            <a:r>
              <a:rPr b="1" lang="en" sz="1400">
                <a:solidFill>
                  <a:srgbClr val="3D85C6"/>
                </a:solidFill>
                <a:latin typeface="Lato"/>
                <a:ea typeface="Lato"/>
                <a:cs typeface="Lato"/>
                <a:sym typeface="Lato"/>
              </a:rPr>
              <a:t>Conclusions</a:t>
            </a:r>
            <a:endParaRPr b="1" sz="1400">
              <a:solidFill>
                <a:srgbClr val="3D85C6"/>
              </a:solidFill>
              <a:latin typeface="Lato"/>
              <a:ea typeface="Lato"/>
              <a:cs typeface="Lato"/>
              <a:sym typeface="Lato"/>
            </a:endParaRPr>
          </a:p>
        </p:txBody>
      </p:sp>
      <p:pic>
        <p:nvPicPr>
          <p:cNvPr id="80" name="Google Shape;80;p17"/>
          <p:cNvPicPr preferRelativeResize="0"/>
          <p:nvPr/>
        </p:nvPicPr>
        <p:blipFill>
          <a:blip r:embed="rId3">
            <a:alphaModFix/>
          </a:blip>
          <a:stretch>
            <a:fillRect/>
          </a:stretch>
        </p:blipFill>
        <p:spPr>
          <a:xfrm>
            <a:off x="5715000" y="1670750"/>
            <a:ext cx="3429000" cy="2983475"/>
          </a:xfrm>
          <a:prstGeom prst="rect">
            <a:avLst/>
          </a:prstGeom>
          <a:noFill/>
          <a:ln>
            <a:noFill/>
          </a:ln>
        </p:spPr>
      </p:pic>
      <p:pic>
        <p:nvPicPr>
          <p:cNvPr id="81" name="Google Shape;81;p17"/>
          <p:cNvPicPr preferRelativeResize="0"/>
          <p:nvPr/>
        </p:nvPicPr>
        <p:blipFill>
          <a:blip r:embed="rId4">
            <a:alphaModFix/>
          </a:blip>
          <a:stretch>
            <a:fillRect/>
          </a:stretch>
        </p:blipFill>
        <p:spPr>
          <a:xfrm>
            <a:off x="8472200" y="-9"/>
            <a:ext cx="671800" cy="671800"/>
          </a:xfrm>
          <a:prstGeom prst="rect">
            <a:avLst/>
          </a:prstGeom>
          <a:noFill/>
          <a:ln>
            <a:noFill/>
          </a:ln>
        </p:spPr>
      </p:pic>
      <p:pic>
        <p:nvPicPr>
          <p:cNvPr id="82" name="Google Shape;82;p17"/>
          <p:cNvPicPr preferRelativeResize="0"/>
          <p:nvPr/>
        </p:nvPicPr>
        <p:blipFill>
          <a:blip r:embed="rId5">
            <a:alphaModFix/>
          </a:blip>
          <a:stretch>
            <a:fillRect/>
          </a:stretch>
        </p:blipFill>
        <p:spPr>
          <a:xfrm>
            <a:off x="8351400" y="0"/>
            <a:ext cx="792600" cy="792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194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150">
                <a:solidFill>
                  <a:srgbClr val="CC0000"/>
                </a:solidFill>
              </a:rPr>
              <a:t>Project Goal :</a:t>
            </a:r>
            <a:endParaRPr b="1" sz="2150">
              <a:solidFill>
                <a:srgbClr val="CC0000"/>
              </a:solidFill>
            </a:endParaRPr>
          </a:p>
          <a:p>
            <a:pPr indent="0" lvl="0" marL="0" rtl="0" algn="l">
              <a:spcBef>
                <a:spcPts val="0"/>
              </a:spcBef>
              <a:spcAft>
                <a:spcPts val="0"/>
              </a:spcAft>
              <a:buNone/>
            </a:pPr>
            <a:r>
              <a:t/>
            </a:r>
            <a:endParaRPr b="1" sz="2150">
              <a:solidFill>
                <a:srgbClr val="CC0000"/>
              </a:solidFill>
            </a:endParaRPr>
          </a:p>
          <a:p>
            <a:pPr indent="0" lvl="0" marL="0" rtl="0" algn="l">
              <a:lnSpc>
                <a:spcPct val="130000"/>
              </a:lnSpc>
              <a:spcBef>
                <a:spcPts val="0"/>
              </a:spcBef>
              <a:spcAft>
                <a:spcPts val="0"/>
              </a:spcAft>
              <a:buNone/>
            </a:pPr>
            <a:r>
              <a:rPr lang="en" sz="1350">
                <a:solidFill>
                  <a:srgbClr val="3C78D8"/>
                </a:solidFill>
              </a:rPr>
              <a:t>The goal of this project is to classify the transactions according to their respective Categories and SubCategories.</a:t>
            </a:r>
            <a:endParaRPr sz="1350">
              <a:solidFill>
                <a:srgbClr val="3C78D8"/>
              </a:solidFill>
            </a:endParaRPr>
          </a:p>
        </p:txBody>
      </p:sp>
      <p:sp>
        <p:nvSpPr>
          <p:cNvPr id="88" name="Google Shape;88;p18"/>
          <p:cNvSpPr txBox="1"/>
          <p:nvPr>
            <p:ph idx="1" type="body"/>
          </p:nvPr>
        </p:nvSpPr>
        <p:spPr>
          <a:xfrm>
            <a:off x="311700" y="2571750"/>
            <a:ext cx="8520600" cy="2433900"/>
          </a:xfrm>
          <a:prstGeom prst="rect">
            <a:avLst/>
          </a:prstGeom>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None/>
            </a:pPr>
            <a:r>
              <a:rPr b="1" lang="en" sz="2800">
                <a:solidFill>
                  <a:srgbClr val="CC0000"/>
                </a:solidFill>
              </a:rPr>
              <a:t>Problem Statement :</a:t>
            </a:r>
            <a:endParaRPr b="1" sz="2800">
              <a:solidFill>
                <a:srgbClr val="CC0000"/>
              </a:solidFill>
            </a:endParaRPr>
          </a:p>
          <a:p>
            <a:pPr indent="0" lvl="0" marL="0" rtl="0" algn="l">
              <a:lnSpc>
                <a:spcPct val="100000"/>
              </a:lnSpc>
              <a:spcBef>
                <a:spcPts val="0"/>
              </a:spcBef>
              <a:spcAft>
                <a:spcPts val="0"/>
              </a:spcAft>
              <a:buNone/>
            </a:pPr>
            <a:r>
              <a:t/>
            </a:r>
            <a:endParaRPr b="1" sz="2800">
              <a:solidFill>
                <a:srgbClr val="CC0000"/>
              </a:solidFill>
            </a:endParaRPr>
          </a:p>
          <a:p>
            <a:pPr indent="-334327" lvl="0" marL="457200" rtl="0" algn="l">
              <a:lnSpc>
                <a:spcPct val="150000"/>
              </a:lnSpc>
              <a:spcBef>
                <a:spcPts val="0"/>
              </a:spcBef>
              <a:spcAft>
                <a:spcPts val="0"/>
              </a:spcAft>
              <a:buClr>
                <a:srgbClr val="3C78D8"/>
              </a:buClr>
              <a:buSzPct val="100000"/>
              <a:buChar char="●"/>
            </a:pPr>
            <a:r>
              <a:rPr lang="en">
                <a:solidFill>
                  <a:srgbClr val="3C78D8"/>
                </a:solidFill>
              </a:rPr>
              <a:t>Freecharge is an Indian Financial services company based in Gurgaon. It allows users to pay bill such electricity, gas &amp; telephone as well as recharge mobile,broadband, DTH &amp; Metro Cards.</a:t>
            </a:r>
            <a:endParaRPr>
              <a:solidFill>
                <a:srgbClr val="3C78D8"/>
              </a:solidFill>
            </a:endParaRPr>
          </a:p>
          <a:p>
            <a:pPr indent="-334327" lvl="0" marL="457200" rtl="0" algn="l">
              <a:lnSpc>
                <a:spcPct val="150000"/>
              </a:lnSpc>
              <a:spcBef>
                <a:spcPts val="0"/>
              </a:spcBef>
              <a:spcAft>
                <a:spcPts val="0"/>
              </a:spcAft>
              <a:buClr>
                <a:srgbClr val="3C78D8"/>
              </a:buClr>
              <a:buSzPct val="100000"/>
              <a:buChar char="●"/>
            </a:pPr>
            <a:r>
              <a:rPr lang="en">
                <a:solidFill>
                  <a:srgbClr val="3C78D8"/>
                </a:solidFill>
              </a:rPr>
              <a:t>We have given a dataset consisting of around 53000 transactions. Using this data, we have to make a classification model, to predict Categories and Sub-Categories.</a:t>
            </a:r>
            <a:endParaRPr>
              <a:solidFill>
                <a:srgbClr val="3C78D8"/>
              </a:solidFill>
            </a:endParaRPr>
          </a:p>
        </p:txBody>
      </p:sp>
      <p:pic>
        <p:nvPicPr>
          <p:cNvPr id="89" name="Google Shape;89;p18"/>
          <p:cNvPicPr preferRelativeResize="0"/>
          <p:nvPr/>
        </p:nvPicPr>
        <p:blipFill>
          <a:blip r:embed="rId3">
            <a:alphaModFix/>
          </a:blip>
          <a:stretch>
            <a:fillRect/>
          </a:stretch>
        </p:blipFill>
        <p:spPr>
          <a:xfrm>
            <a:off x="8472200" y="-9"/>
            <a:ext cx="671800" cy="671800"/>
          </a:xfrm>
          <a:prstGeom prst="rect">
            <a:avLst/>
          </a:prstGeom>
          <a:noFill/>
          <a:ln>
            <a:noFill/>
          </a:ln>
        </p:spPr>
      </p:pic>
      <p:pic>
        <p:nvPicPr>
          <p:cNvPr id="90" name="Google Shape;90;p18"/>
          <p:cNvPicPr preferRelativeResize="0"/>
          <p:nvPr/>
        </p:nvPicPr>
        <p:blipFill>
          <a:blip r:embed="rId4">
            <a:alphaModFix/>
          </a:blip>
          <a:stretch>
            <a:fillRect/>
          </a:stretch>
        </p:blipFill>
        <p:spPr>
          <a:xfrm>
            <a:off x="8351400" y="0"/>
            <a:ext cx="792600" cy="792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122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solidFill>
                  <a:srgbClr val="CC0000"/>
                </a:solidFill>
              </a:rPr>
              <a:t>DATA PIPELINE</a:t>
            </a:r>
            <a:r>
              <a:rPr b="1" lang="en">
                <a:solidFill>
                  <a:srgbClr val="CC0000"/>
                </a:solidFill>
              </a:rPr>
              <a:t> :</a:t>
            </a:r>
            <a:endParaRPr/>
          </a:p>
        </p:txBody>
      </p:sp>
      <p:sp>
        <p:nvSpPr>
          <p:cNvPr id="96" name="Google Shape;96;p19"/>
          <p:cNvSpPr txBox="1"/>
          <p:nvPr>
            <p:ph idx="1" type="body"/>
          </p:nvPr>
        </p:nvSpPr>
        <p:spPr>
          <a:xfrm>
            <a:off x="311700" y="644425"/>
            <a:ext cx="8520600" cy="4498800"/>
          </a:xfrm>
          <a:prstGeom prst="rect">
            <a:avLst/>
          </a:prstGeom>
        </p:spPr>
        <p:txBody>
          <a:bodyPr anchorCtr="0" anchor="t" bIns="91425" lIns="91425" spcFirstLastPara="1" rIns="91425" wrap="square" tIns="91425">
            <a:normAutofit fontScale="70000"/>
          </a:bodyPr>
          <a:lstStyle/>
          <a:p>
            <a:pPr indent="-308610" lvl="0" marL="457200" rtl="0" algn="l">
              <a:lnSpc>
                <a:spcPct val="115000"/>
              </a:lnSpc>
              <a:spcBef>
                <a:spcPts val="0"/>
              </a:spcBef>
              <a:spcAft>
                <a:spcPts val="0"/>
              </a:spcAft>
              <a:buClr>
                <a:srgbClr val="CC0000"/>
              </a:buClr>
              <a:buSzPct val="107906"/>
              <a:buAutoNum type="arabicPeriod"/>
            </a:pPr>
            <a:r>
              <a:rPr b="1" lang="en">
                <a:solidFill>
                  <a:srgbClr val="CC0000"/>
                </a:solidFill>
              </a:rPr>
              <a:t>Analyze Data:</a:t>
            </a:r>
            <a:r>
              <a:rPr lang="en"/>
              <a:t> </a:t>
            </a:r>
            <a:r>
              <a:rPr lang="en" sz="1668">
                <a:solidFill>
                  <a:srgbClr val="3D85C6"/>
                </a:solidFill>
              </a:rPr>
              <a:t>In this initial step we went to look for different features available and tried to understand the data. During this </a:t>
            </a:r>
            <a:r>
              <a:rPr lang="en" sz="1668">
                <a:solidFill>
                  <a:srgbClr val="3D85C6"/>
                </a:solidFill>
              </a:rPr>
              <a:t>stage</a:t>
            </a:r>
            <a:r>
              <a:rPr lang="en" sz="1668">
                <a:solidFill>
                  <a:srgbClr val="3D85C6"/>
                </a:solidFill>
              </a:rPr>
              <a:t>, we looked for the shape of data,data types of each feature, statistical summary etc.</a:t>
            </a:r>
            <a:endParaRPr sz="1668">
              <a:solidFill>
                <a:srgbClr val="3D85C6"/>
              </a:solidFill>
            </a:endParaRPr>
          </a:p>
          <a:p>
            <a:pPr indent="0" lvl="0" marL="457200" rtl="0" algn="l">
              <a:lnSpc>
                <a:spcPct val="100000"/>
              </a:lnSpc>
              <a:spcBef>
                <a:spcPts val="0"/>
              </a:spcBef>
              <a:spcAft>
                <a:spcPts val="0"/>
              </a:spcAft>
              <a:buNone/>
            </a:pPr>
            <a:r>
              <a:t/>
            </a:r>
            <a:endParaRPr sz="1508">
              <a:solidFill>
                <a:srgbClr val="3D85C6"/>
              </a:solidFill>
            </a:endParaRPr>
          </a:p>
          <a:p>
            <a:pPr indent="0" lvl="0" marL="457200" rtl="0" algn="l">
              <a:spcBef>
                <a:spcPts val="0"/>
              </a:spcBef>
              <a:spcAft>
                <a:spcPts val="0"/>
              </a:spcAft>
              <a:buNone/>
            </a:pPr>
            <a:r>
              <a:t/>
            </a:r>
            <a:endParaRPr sz="1450">
              <a:solidFill>
                <a:srgbClr val="3D85C6"/>
              </a:solidFill>
            </a:endParaRPr>
          </a:p>
          <a:p>
            <a:pPr indent="-308610" lvl="0" marL="457200" rtl="0" algn="l">
              <a:lnSpc>
                <a:spcPct val="115000"/>
              </a:lnSpc>
              <a:spcBef>
                <a:spcPts val="0"/>
              </a:spcBef>
              <a:spcAft>
                <a:spcPts val="0"/>
              </a:spcAft>
              <a:buClr>
                <a:srgbClr val="CC0000"/>
              </a:buClr>
              <a:buSzPct val="111801"/>
              <a:buAutoNum type="arabicPeriod"/>
            </a:pPr>
            <a:r>
              <a:rPr b="1" lang="en">
                <a:solidFill>
                  <a:srgbClr val="CC0000"/>
                </a:solidFill>
              </a:rPr>
              <a:t>Data Cleaning:</a:t>
            </a:r>
            <a:r>
              <a:rPr lang="en"/>
              <a:t> </a:t>
            </a:r>
            <a:r>
              <a:rPr lang="en" sz="1610">
                <a:solidFill>
                  <a:srgbClr val="3D85C6"/>
                </a:solidFill>
              </a:rPr>
              <a:t>Checked duplicated values present in the dataset. After that comes the null value and outlier detection and treatment. For the null values imputation we simply replace the empty string and drop some of the null rows then analyze outlier and handling.</a:t>
            </a:r>
            <a:endParaRPr sz="1610">
              <a:solidFill>
                <a:srgbClr val="3D85C6"/>
              </a:solidFill>
            </a:endParaRPr>
          </a:p>
          <a:p>
            <a:pPr indent="0" lvl="0" marL="457200" rtl="0" algn="l">
              <a:lnSpc>
                <a:spcPct val="115000"/>
              </a:lnSpc>
              <a:spcBef>
                <a:spcPts val="0"/>
              </a:spcBef>
              <a:spcAft>
                <a:spcPts val="0"/>
              </a:spcAft>
              <a:buNone/>
            </a:pPr>
            <a:r>
              <a:t/>
            </a:r>
            <a:endParaRPr sz="1610">
              <a:solidFill>
                <a:srgbClr val="3D85C6"/>
              </a:solidFill>
            </a:endParaRPr>
          </a:p>
          <a:p>
            <a:pPr indent="-308610" lvl="0" marL="457200" rtl="0" algn="l">
              <a:spcBef>
                <a:spcPts val="0"/>
              </a:spcBef>
              <a:spcAft>
                <a:spcPts val="0"/>
              </a:spcAft>
              <a:buClr>
                <a:srgbClr val="CC0000"/>
              </a:buClr>
              <a:buSzPct val="111801"/>
              <a:buAutoNum type="arabicPeriod"/>
            </a:pPr>
            <a:r>
              <a:rPr b="1" lang="en">
                <a:solidFill>
                  <a:srgbClr val="CC0000"/>
                </a:solidFill>
              </a:rPr>
              <a:t>EDA:</a:t>
            </a:r>
            <a:r>
              <a:rPr lang="en"/>
              <a:t> </a:t>
            </a:r>
            <a:r>
              <a:rPr lang="en" sz="1610">
                <a:solidFill>
                  <a:srgbClr val="3D85C6"/>
                </a:solidFill>
              </a:rPr>
              <a:t>EDA or Exploratory Data Analysis is the critical process of performing initial investigation on the data. So,through this we have observed certain trends and dependencies from the dataset that will be useful for further processing.</a:t>
            </a:r>
            <a:endParaRPr sz="1610">
              <a:solidFill>
                <a:srgbClr val="3D85C6"/>
              </a:solidFill>
            </a:endParaRPr>
          </a:p>
          <a:p>
            <a:pPr indent="0" lvl="0" marL="457200" rtl="0" algn="l">
              <a:lnSpc>
                <a:spcPct val="115000"/>
              </a:lnSpc>
              <a:spcBef>
                <a:spcPts val="0"/>
              </a:spcBef>
              <a:spcAft>
                <a:spcPts val="0"/>
              </a:spcAft>
              <a:buNone/>
            </a:pPr>
            <a:r>
              <a:t/>
            </a:r>
            <a:endParaRPr sz="1610">
              <a:solidFill>
                <a:srgbClr val="3D85C6"/>
              </a:solidFill>
            </a:endParaRPr>
          </a:p>
          <a:p>
            <a:pPr indent="0" lvl="0" marL="457200" rtl="0" algn="l">
              <a:spcBef>
                <a:spcPts val="0"/>
              </a:spcBef>
              <a:spcAft>
                <a:spcPts val="0"/>
              </a:spcAft>
              <a:buNone/>
            </a:pPr>
            <a:r>
              <a:t/>
            </a:r>
            <a:endParaRPr sz="1450">
              <a:solidFill>
                <a:srgbClr val="3D85C6"/>
              </a:solidFill>
            </a:endParaRPr>
          </a:p>
          <a:p>
            <a:pPr indent="-308610" lvl="0" marL="457200" rtl="0" algn="l">
              <a:lnSpc>
                <a:spcPct val="115000"/>
              </a:lnSpc>
              <a:spcBef>
                <a:spcPts val="0"/>
              </a:spcBef>
              <a:spcAft>
                <a:spcPts val="0"/>
              </a:spcAft>
              <a:buClr>
                <a:srgbClr val="CC0000"/>
              </a:buClr>
              <a:buSzPct val="115384"/>
              <a:buAutoNum type="arabicPeriod"/>
            </a:pPr>
            <a:r>
              <a:rPr b="1" lang="en">
                <a:solidFill>
                  <a:srgbClr val="CC0000"/>
                </a:solidFill>
              </a:rPr>
              <a:t>Textual Data Preprocessing:</a:t>
            </a:r>
            <a:r>
              <a:rPr lang="en"/>
              <a:t> </a:t>
            </a:r>
            <a:r>
              <a:rPr lang="en" sz="1560">
                <a:solidFill>
                  <a:srgbClr val="3D85C6"/>
                </a:solidFill>
              </a:rPr>
              <a:t>During this stage, cluster the data based on the attributes: director, cast, country,genre, rating and description. Data preprocessing include Remove all stop words and punctuation marks, convert all textual data to lowercase. </a:t>
            </a:r>
            <a:r>
              <a:rPr lang="en" sz="1560">
                <a:solidFill>
                  <a:srgbClr val="3D85C6"/>
                </a:solidFill>
              </a:rPr>
              <a:t>Stemming</a:t>
            </a:r>
            <a:r>
              <a:rPr lang="en" sz="1560">
                <a:solidFill>
                  <a:srgbClr val="3D85C6"/>
                </a:solidFill>
              </a:rPr>
              <a:t> to generate a meaningful word out of corpus of words. Tokenization of corpus and Word vectorization. We used Principal Component Analysis(PCA) to handle the curse of dimensionality.</a:t>
            </a:r>
            <a:endParaRPr sz="1560">
              <a:solidFill>
                <a:srgbClr val="3D85C6"/>
              </a:solidFill>
            </a:endParaRPr>
          </a:p>
          <a:p>
            <a:pPr indent="0" lvl="0" marL="457200" rtl="0" algn="l">
              <a:spcBef>
                <a:spcPts val="0"/>
              </a:spcBef>
              <a:spcAft>
                <a:spcPts val="0"/>
              </a:spcAft>
              <a:buNone/>
            </a:pPr>
            <a:r>
              <a:t/>
            </a:r>
            <a:endParaRPr sz="1400">
              <a:solidFill>
                <a:srgbClr val="3D85C6"/>
              </a:solidFill>
            </a:endParaRPr>
          </a:p>
          <a:p>
            <a:pPr indent="-308610" lvl="0" marL="457200" rtl="0" algn="l">
              <a:spcBef>
                <a:spcPts val="0"/>
              </a:spcBef>
              <a:spcAft>
                <a:spcPts val="0"/>
              </a:spcAft>
              <a:buClr>
                <a:srgbClr val="CC0000"/>
              </a:buClr>
              <a:buSzPct val="115384"/>
              <a:buAutoNum type="arabicPeriod"/>
            </a:pPr>
            <a:r>
              <a:rPr b="1" lang="en">
                <a:solidFill>
                  <a:srgbClr val="CC0000"/>
                </a:solidFill>
              </a:rPr>
              <a:t>Building Classification Model</a:t>
            </a:r>
            <a:r>
              <a:rPr b="1" lang="en">
                <a:solidFill>
                  <a:srgbClr val="CC0000"/>
                </a:solidFill>
              </a:rPr>
              <a:t>:</a:t>
            </a:r>
            <a:r>
              <a:rPr lang="en"/>
              <a:t> </a:t>
            </a:r>
            <a:r>
              <a:rPr lang="en" sz="1560">
                <a:solidFill>
                  <a:srgbClr val="3D85C6"/>
                </a:solidFill>
              </a:rPr>
              <a:t>Used K-Means and Agglomerative Hierarchical clustering algorithms to cluster the movies, obtained the optimal number of clusters using different </a:t>
            </a:r>
            <a:r>
              <a:rPr lang="en" sz="1560">
                <a:solidFill>
                  <a:srgbClr val="3D85C6"/>
                </a:solidFill>
              </a:rPr>
              <a:t>techniques</a:t>
            </a:r>
            <a:r>
              <a:rPr lang="en" sz="1560">
                <a:solidFill>
                  <a:srgbClr val="3D85C6"/>
                </a:solidFill>
              </a:rPr>
              <a:t>.</a:t>
            </a:r>
            <a:endParaRPr sz="1560">
              <a:solidFill>
                <a:srgbClr val="3D85C6"/>
              </a:solidFill>
            </a:endParaRPr>
          </a:p>
          <a:p>
            <a:pPr indent="0" lvl="0" marL="457200" rtl="0" algn="l">
              <a:spcBef>
                <a:spcPts val="0"/>
              </a:spcBef>
              <a:spcAft>
                <a:spcPts val="0"/>
              </a:spcAft>
              <a:buNone/>
            </a:pPr>
            <a:r>
              <a:t/>
            </a:r>
            <a:endParaRPr sz="1400">
              <a:solidFill>
                <a:srgbClr val="3D85C6"/>
              </a:solidFill>
            </a:endParaRPr>
          </a:p>
          <a:p>
            <a:pPr indent="-308610" lvl="0" marL="457200" rtl="0" algn="l">
              <a:spcBef>
                <a:spcPts val="0"/>
              </a:spcBef>
              <a:spcAft>
                <a:spcPts val="0"/>
              </a:spcAft>
              <a:buClr>
                <a:srgbClr val="CC0000"/>
              </a:buClr>
              <a:buSzPct val="111240"/>
              <a:buAutoNum type="arabicPeriod"/>
            </a:pPr>
            <a:r>
              <a:rPr b="1" lang="en">
                <a:solidFill>
                  <a:srgbClr val="CC0000"/>
                </a:solidFill>
              </a:rPr>
              <a:t>Build A flask API:</a:t>
            </a:r>
            <a:r>
              <a:rPr lang="en"/>
              <a:t> </a:t>
            </a:r>
            <a:r>
              <a:rPr lang="en" sz="1618">
                <a:solidFill>
                  <a:srgbClr val="3D85C6"/>
                </a:solidFill>
              </a:rPr>
              <a:t>Built an API using Flask, which will be a user </a:t>
            </a:r>
            <a:r>
              <a:rPr lang="en" sz="1618">
                <a:solidFill>
                  <a:srgbClr val="3D85C6"/>
                </a:solidFill>
              </a:rPr>
              <a:t>friendly</a:t>
            </a:r>
            <a:r>
              <a:rPr lang="en" sz="1618">
                <a:solidFill>
                  <a:srgbClr val="3D85C6"/>
                </a:solidFill>
              </a:rPr>
              <a:t> interface and help in </a:t>
            </a:r>
            <a:r>
              <a:rPr lang="en" sz="1618">
                <a:solidFill>
                  <a:srgbClr val="3D85C6"/>
                </a:solidFill>
              </a:rPr>
              <a:t>providing</a:t>
            </a:r>
            <a:r>
              <a:rPr lang="en" sz="1618">
                <a:solidFill>
                  <a:srgbClr val="3D85C6"/>
                </a:solidFill>
              </a:rPr>
              <a:t> prediction about the Category and SubCategory of the given transactions</a:t>
            </a:r>
            <a:endParaRPr sz="1618">
              <a:solidFill>
                <a:srgbClr val="3D85C6"/>
              </a:solidFill>
            </a:endParaRPr>
          </a:p>
        </p:txBody>
      </p:sp>
      <p:pic>
        <p:nvPicPr>
          <p:cNvPr id="97" name="Google Shape;97;p19"/>
          <p:cNvPicPr preferRelativeResize="0"/>
          <p:nvPr/>
        </p:nvPicPr>
        <p:blipFill>
          <a:blip r:embed="rId3">
            <a:alphaModFix/>
          </a:blip>
          <a:stretch>
            <a:fillRect/>
          </a:stretch>
        </p:blipFill>
        <p:spPr>
          <a:xfrm>
            <a:off x="8472200" y="-9"/>
            <a:ext cx="671800" cy="671800"/>
          </a:xfrm>
          <a:prstGeom prst="rect">
            <a:avLst/>
          </a:prstGeom>
          <a:noFill/>
          <a:ln>
            <a:noFill/>
          </a:ln>
        </p:spPr>
      </p:pic>
      <p:pic>
        <p:nvPicPr>
          <p:cNvPr id="98" name="Google Shape;98;p19"/>
          <p:cNvPicPr preferRelativeResize="0"/>
          <p:nvPr/>
        </p:nvPicPr>
        <p:blipFill>
          <a:blip r:embed="rId4">
            <a:alphaModFix/>
          </a:blip>
          <a:stretch>
            <a:fillRect/>
          </a:stretch>
        </p:blipFill>
        <p:spPr>
          <a:xfrm>
            <a:off x="8351400" y="0"/>
            <a:ext cx="792600" cy="792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42603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solidFill>
                  <a:srgbClr val="CC0000"/>
                </a:solidFill>
              </a:rPr>
              <a:t>DATASET SUMMARY:</a:t>
            </a:r>
            <a:endParaRPr b="1" sz="2000">
              <a:solidFill>
                <a:srgbClr val="CC0000"/>
              </a:solidFill>
            </a:endParaRPr>
          </a:p>
        </p:txBody>
      </p:sp>
      <p:sp>
        <p:nvSpPr>
          <p:cNvPr id="104" name="Google Shape;104;p20"/>
          <p:cNvSpPr txBox="1"/>
          <p:nvPr>
            <p:ph idx="1" type="body"/>
          </p:nvPr>
        </p:nvSpPr>
        <p:spPr>
          <a:xfrm>
            <a:off x="311700" y="1152475"/>
            <a:ext cx="35037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rgbClr val="3D85C6"/>
              </a:buClr>
              <a:buSzPts val="1800"/>
              <a:buChar char="●"/>
            </a:pPr>
            <a:r>
              <a:rPr lang="en">
                <a:solidFill>
                  <a:srgbClr val="3D85C6"/>
                </a:solidFill>
              </a:rPr>
              <a:t>This dataset consist of transactions in the year 2021 and 2022</a:t>
            </a:r>
            <a:endParaRPr>
              <a:solidFill>
                <a:srgbClr val="3D85C6"/>
              </a:solidFill>
            </a:endParaRPr>
          </a:p>
          <a:p>
            <a:pPr indent="-342900" lvl="0" marL="457200" rtl="0" algn="l">
              <a:spcBef>
                <a:spcPts val="0"/>
              </a:spcBef>
              <a:spcAft>
                <a:spcPts val="0"/>
              </a:spcAft>
              <a:buClr>
                <a:srgbClr val="3D85C6"/>
              </a:buClr>
              <a:buSzPts val="1800"/>
              <a:buChar char="●"/>
            </a:pPr>
            <a:r>
              <a:rPr lang="en">
                <a:solidFill>
                  <a:srgbClr val="3D85C6"/>
                </a:solidFill>
              </a:rPr>
              <a:t>The dataset contained about 53000 records and 9 attributes</a:t>
            </a:r>
            <a:endParaRPr>
              <a:solidFill>
                <a:srgbClr val="3D85C6"/>
              </a:solidFill>
            </a:endParaRPr>
          </a:p>
          <a:p>
            <a:pPr indent="-342900" lvl="0" marL="457200" rtl="0" algn="l">
              <a:spcBef>
                <a:spcPts val="0"/>
              </a:spcBef>
              <a:spcAft>
                <a:spcPts val="0"/>
              </a:spcAft>
              <a:buClr>
                <a:srgbClr val="3D85C6"/>
              </a:buClr>
              <a:buSzPts val="1800"/>
              <a:buChar char="●"/>
            </a:pPr>
            <a:r>
              <a:rPr lang="en">
                <a:solidFill>
                  <a:srgbClr val="3D85C6"/>
                </a:solidFill>
              </a:rPr>
              <a:t>Features were present in both Textual and Numerical format</a:t>
            </a:r>
            <a:endParaRPr>
              <a:solidFill>
                <a:srgbClr val="3D85C6"/>
              </a:solidFill>
            </a:endParaRPr>
          </a:p>
          <a:p>
            <a:pPr indent="0" lvl="0" marL="0" rtl="0" algn="l">
              <a:spcBef>
                <a:spcPts val="1200"/>
              </a:spcBef>
              <a:spcAft>
                <a:spcPts val="1200"/>
              </a:spcAft>
              <a:buNone/>
            </a:pPr>
            <a:r>
              <a:rPr lang="en">
                <a:solidFill>
                  <a:srgbClr val="3D85C6"/>
                </a:solidFill>
              </a:rPr>
              <a:t>. </a:t>
            </a:r>
            <a:endParaRPr>
              <a:solidFill>
                <a:srgbClr val="3D85C6"/>
              </a:solidFill>
            </a:endParaRPr>
          </a:p>
        </p:txBody>
      </p:sp>
      <p:sp>
        <p:nvSpPr>
          <p:cNvPr id="105" name="Google Shape;105;p20"/>
          <p:cNvSpPr txBox="1"/>
          <p:nvPr>
            <p:ph type="title"/>
          </p:nvPr>
        </p:nvSpPr>
        <p:spPr>
          <a:xfrm>
            <a:off x="4100550" y="445025"/>
            <a:ext cx="48780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solidFill>
                  <a:srgbClr val="CC0000"/>
                </a:solidFill>
              </a:rPr>
              <a:t>ATTRIBUTE INFORMATION:</a:t>
            </a:r>
            <a:endParaRPr b="1" sz="2000">
              <a:solidFill>
                <a:srgbClr val="CC0000"/>
              </a:solidFill>
            </a:endParaRPr>
          </a:p>
        </p:txBody>
      </p:sp>
      <p:sp>
        <p:nvSpPr>
          <p:cNvPr id="106" name="Google Shape;106;p20"/>
          <p:cNvSpPr txBox="1"/>
          <p:nvPr>
            <p:ph idx="1" type="body"/>
          </p:nvPr>
        </p:nvSpPr>
        <p:spPr>
          <a:xfrm>
            <a:off x="4100550" y="1152475"/>
            <a:ext cx="5043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3D85C6"/>
              </a:buClr>
              <a:buSzPts val="1400"/>
              <a:buChar char="●"/>
            </a:pPr>
            <a:r>
              <a:rPr b="1" lang="en" sz="1400">
                <a:solidFill>
                  <a:srgbClr val="3D85C6"/>
                </a:solidFill>
              </a:rPr>
              <a:t>Sl. no.:</a:t>
            </a:r>
            <a:r>
              <a:rPr lang="en" sz="1400">
                <a:solidFill>
                  <a:srgbClr val="3D85C6"/>
                </a:solidFill>
              </a:rPr>
              <a:t> </a:t>
            </a:r>
            <a:r>
              <a:rPr lang="en" sz="1400">
                <a:solidFill>
                  <a:srgbClr val="3D85C6"/>
                </a:solidFill>
              </a:rPr>
              <a:t>Represent</a:t>
            </a:r>
            <a:r>
              <a:rPr lang="en" sz="1400">
                <a:solidFill>
                  <a:srgbClr val="3D85C6"/>
                </a:solidFill>
              </a:rPr>
              <a:t> the serial no of transaction</a:t>
            </a:r>
            <a:endParaRPr sz="1400">
              <a:solidFill>
                <a:srgbClr val="3D85C6"/>
              </a:solidFill>
            </a:endParaRPr>
          </a:p>
          <a:p>
            <a:pPr indent="-317500" lvl="0" marL="457200" rtl="0" algn="l">
              <a:spcBef>
                <a:spcPts val="0"/>
              </a:spcBef>
              <a:spcAft>
                <a:spcPts val="0"/>
              </a:spcAft>
              <a:buClr>
                <a:srgbClr val="3D85C6"/>
              </a:buClr>
              <a:buSzPts val="1400"/>
              <a:buChar char="●"/>
            </a:pPr>
            <a:r>
              <a:rPr b="1" lang="en" sz="1400">
                <a:solidFill>
                  <a:srgbClr val="3D85C6"/>
                </a:solidFill>
              </a:rPr>
              <a:t>Date</a:t>
            </a:r>
            <a:r>
              <a:rPr b="1" lang="en" sz="1400">
                <a:solidFill>
                  <a:srgbClr val="3D85C6"/>
                </a:solidFill>
              </a:rPr>
              <a:t> :</a:t>
            </a:r>
            <a:r>
              <a:rPr lang="en" sz="1400">
                <a:solidFill>
                  <a:srgbClr val="3D85C6"/>
                </a:solidFill>
              </a:rPr>
              <a:t> Represents the date of transaction</a:t>
            </a:r>
            <a:endParaRPr sz="1400">
              <a:solidFill>
                <a:srgbClr val="3D85C6"/>
              </a:solidFill>
            </a:endParaRPr>
          </a:p>
          <a:p>
            <a:pPr indent="-317500" lvl="0" marL="457200" rtl="0" algn="l">
              <a:spcBef>
                <a:spcPts val="0"/>
              </a:spcBef>
              <a:spcAft>
                <a:spcPts val="0"/>
              </a:spcAft>
              <a:buClr>
                <a:srgbClr val="3D85C6"/>
              </a:buClr>
              <a:buSzPts val="1400"/>
              <a:buChar char="●"/>
            </a:pPr>
            <a:r>
              <a:rPr b="1" lang="en" sz="1400">
                <a:solidFill>
                  <a:srgbClr val="3D85C6"/>
                </a:solidFill>
              </a:rPr>
              <a:t>Cheque No</a:t>
            </a:r>
            <a:r>
              <a:rPr b="1" lang="en" sz="1400">
                <a:solidFill>
                  <a:srgbClr val="3D85C6"/>
                </a:solidFill>
              </a:rPr>
              <a:t> : </a:t>
            </a:r>
            <a:r>
              <a:rPr lang="en" sz="1400">
                <a:solidFill>
                  <a:srgbClr val="3D85C6"/>
                </a:solidFill>
              </a:rPr>
              <a:t>Represent</a:t>
            </a:r>
            <a:r>
              <a:rPr lang="en" sz="1400">
                <a:solidFill>
                  <a:srgbClr val="3D85C6"/>
                </a:solidFill>
              </a:rPr>
              <a:t> Cheque Number of Transaction</a:t>
            </a:r>
            <a:endParaRPr sz="1400">
              <a:solidFill>
                <a:srgbClr val="3D85C6"/>
              </a:solidFill>
            </a:endParaRPr>
          </a:p>
          <a:p>
            <a:pPr indent="-317500" lvl="0" marL="457200" rtl="0" algn="l">
              <a:spcBef>
                <a:spcPts val="0"/>
              </a:spcBef>
              <a:spcAft>
                <a:spcPts val="0"/>
              </a:spcAft>
              <a:buClr>
                <a:srgbClr val="3D85C6"/>
              </a:buClr>
              <a:buSzPts val="1400"/>
              <a:buChar char="●"/>
            </a:pPr>
            <a:r>
              <a:rPr b="1" lang="en" sz="1400">
                <a:solidFill>
                  <a:srgbClr val="3D85C6"/>
                </a:solidFill>
              </a:rPr>
              <a:t>Description: </a:t>
            </a:r>
            <a:r>
              <a:rPr lang="en" sz="1400">
                <a:solidFill>
                  <a:srgbClr val="3D85C6"/>
                </a:solidFill>
              </a:rPr>
              <a:t>Represents the detail info about Transaction</a:t>
            </a:r>
            <a:endParaRPr sz="1400">
              <a:solidFill>
                <a:srgbClr val="3D85C6"/>
              </a:solidFill>
            </a:endParaRPr>
          </a:p>
          <a:p>
            <a:pPr indent="-317500" lvl="0" marL="457200" rtl="0" algn="l">
              <a:spcBef>
                <a:spcPts val="0"/>
              </a:spcBef>
              <a:spcAft>
                <a:spcPts val="0"/>
              </a:spcAft>
              <a:buClr>
                <a:srgbClr val="3D85C6"/>
              </a:buClr>
              <a:buSzPts val="1400"/>
              <a:buChar char="●"/>
            </a:pPr>
            <a:r>
              <a:rPr b="1" lang="en" sz="1400">
                <a:solidFill>
                  <a:srgbClr val="3D85C6"/>
                </a:solidFill>
              </a:rPr>
              <a:t>Sub-Category</a:t>
            </a:r>
            <a:r>
              <a:rPr b="1" lang="en" sz="1400">
                <a:solidFill>
                  <a:srgbClr val="3D85C6"/>
                </a:solidFill>
              </a:rPr>
              <a:t>:</a:t>
            </a:r>
            <a:r>
              <a:rPr lang="en" sz="1400">
                <a:solidFill>
                  <a:srgbClr val="3D85C6"/>
                </a:solidFill>
              </a:rPr>
              <a:t> Represent sub-category of the transaction</a:t>
            </a:r>
            <a:endParaRPr sz="1400">
              <a:solidFill>
                <a:srgbClr val="3D85C6"/>
              </a:solidFill>
            </a:endParaRPr>
          </a:p>
          <a:p>
            <a:pPr indent="-317500" lvl="0" marL="457200" rtl="0" algn="l">
              <a:spcBef>
                <a:spcPts val="0"/>
              </a:spcBef>
              <a:spcAft>
                <a:spcPts val="0"/>
              </a:spcAft>
              <a:buClr>
                <a:srgbClr val="3D85C6"/>
              </a:buClr>
              <a:buSzPts val="1400"/>
              <a:buChar char="●"/>
            </a:pPr>
            <a:r>
              <a:rPr b="1" lang="en" sz="1400">
                <a:solidFill>
                  <a:srgbClr val="3D85C6"/>
                </a:solidFill>
              </a:rPr>
              <a:t>Category</a:t>
            </a:r>
            <a:r>
              <a:rPr b="1" lang="en" sz="1400">
                <a:solidFill>
                  <a:srgbClr val="3D85C6"/>
                </a:solidFill>
              </a:rPr>
              <a:t>:</a:t>
            </a:r>
            <a:r>
              <a:rPr lang="en" sz="1400">
                <a:solidFill>
                  <a:srgbClr val="3D85C6"/>
                </a:solidFill>
              </a:rPr>
              <a:t> Represent Category of the transaction</a:t>
            </a:r>
            <a:endParaRPr sz="1400">
              <a:solidFill>
                <a:srgbClr val="3D85C6"/>
              </a:solidFill>
            </a:endParaRPr>
          </a:p>
          <a:p>
            <a:pPr indent="-317500" lvl="0" marL="457200" rtl="0" algn="l">
              <a:spcBef>
                <a:spcPts val="0"/>
              </a:spcBef>
              <a:spcAft>
                <a:spcPts val="0"/>
              </a:spcAft>
              <a:buClr>
                <a:srgbClr val="3D85C6"/>
              </a:buClr>
              <a:buSzPts val="1400"/>
              <a:buChar char="●"/>
            </a:pPr>
            <a:r>
              <a:rPr b="1" lang="en" sz="1400">
                <a:solidFill>
                  <a:srgbClr val="3D85C6"/>
                </a:solidFill>
              </a:rPr>
              <a:t>Amount</a:t>
            </a:r>
            <a:r>
              <a:rPr b="1" lang="en" sz="1400">
                <a:solidFill>
                  <a:srgbClr val="3D85C6"/>
                </a:solidFill>
              </a:rPr>
              <a:t>:</a:t>
            </a:r>
            <a:r>
              <a:rPr lang="en" sz="1400">
                <a:solidFill>
                  <a:srgbClr val="3D85C6"/>
                </a:solidFill>
              </a:rPr>
              <a:t> represents the txn amount done by person</a:t>
            </a:r>
            <a:endParaRPr sz="1400">
              <a:solidFill>
                <a:srgbClr val="3D85C6"/>
              </a:solidFill>
            </a:endParaRPr>
          </a:p>
          <a:p>
            <a:pPr indent="-317500" lvl="0" marL="457200" rtl="0" algn="l">
              <a:spcBef>
                <a:spcPts val="0"/>
              </a:spcBef>
              <a:spcAft>
                <a:spcPts val="0"/>
              </a:spcAft>
              <a:buClr>
                <a:srgbClr val="3D85C6"/>
              </a:buClr>
              <a:buSzPts val="1400"/>
              <a:buChar char="●"/>
            </a:pPr>
            <a:r>
              <a:rPr b="1" lang="en" sz="1400">
                <a:solidFill>
                  <a:srgbClr val="3D85C6"/>
                </a:solidFill>
              </a:rPr>
              <a:t>Category.1</a:t>
            </a:r>
            <a:r>
              <a:rPr b="1" lang="en" sz="1400">
                <a:solidFill>
                  <a:srgbClr val="3D85C6"/>
                </a:solidFill>
              </a:rPr>
              <a:t>:</a:t>
            </a:r>
            <a:r>
              <a:rPr lang="en" sz="1400">
                <a:solidFill>
                  <a:srgbClr val="3D85C6"/>
                </a:solidFill>
              </a:rPr>
              <a:t> Additional info about transaction</a:t>
            </a:r>
            <a:endParaRPr sz="1400">
              <a:solidFill>
                <a:srgbClr val="3D85C6"/>
              </a:solidFill>
            </a:endParaRPr>
          </a:p>
          <a:p>
            <a:pPr indent="-317500" lvl="0" marL="457200" rtl="0" algn="l">
              <a:spcBef>
                <a:spcPts val="0"/>
              </a:spcBef>
              <a:spcAft>
                <a:spcPts val="0"/>
              </a:spcAft>
              <a:buClr>
                <a:srgbClr val="3D85C6"/>
              </a:buClr>
              <a:buSzPts val="1400"/>
              <a:buChar char="●"/>
            </a:pPr>
            <a:r>
              <a:rPr b="1" lang="en" sz="1400">
                <a:solidFill>
                  <a:srgbClr val="3D85C6"/>
                </a:solidFill>
              </a:rPr>
              <a:t>Balance : </a:t>
            </a:r>
            <a:r>
              <a:rPr lang="en" sz="1400">
                <a:solidFill>
                  <a:srgbClr val="3D85C6"/>
                </a:solidFill>
              </a:rPr>
              <a:t>Shows the amount of balance remaining in person’s account</a:t>
            </a:r>
            <a:endParaRPr sz="1400">
              <a:solidFill>
                <a:srgbClr val="3D85C6"/>
              </a:solidFill>
            </a:endParaRPr>
          </a:p>
        </p:txBody>
      </p:sp>
      <p:pic>
        <p:nvPicPr>
          <p:cNvPr id="107" name="Google Shape;107;p20"/>
          <p:cNvPicPr preferRelativeResize="0"/>
          <p:nvPr/>
        </p:nvPicPr>
        <p:blipFill>
          <a:blip r:embed="rId3">
            <a:alphaModFix/>
          </a:blip>
          <a:stretch>
            <a:fillRect/>
          </a:stretch>
        </p:blipFill>
        <p:spPr>
          <a:xfrm>
            <a:off x="8472200" y="-9"/>
            <a:ext cx="671800" cy="671800"/>
          </a:xfrm>
          <a:prstGeom prst="rect">
            <a:avLst/>
          </a:prstGeom>
          <a:noFill/>
          <a:ln>
            <a:noFill/>
          </a:ln>
        </p:spPr>
      </p:pic>
      <p:pic>
        <p:nvPicPr>
          <p:cNvPr id="108" name="Google Shape;108;p20"/>
          <p:cNvPicPr preferRelativeResize="0"/>
          <p:nvPr/>
        </p:nvPicPr>
        <p:blipFill>
          <a:blip r:embed="rId4">
            <a:alphaModFix/>
          </a:blip>
          <a:stretch>
            <a:fillRect/>
          </a:stretch>
        </p:blipFill>
        <p:spPr>
          <a:xfrm>
            <a:off x="8351400" y="0"/>
            <a:ext cx="792600" cy="792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441451" y="233883"/>
            <a:ext cx="2973600" cy="289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
              <a:t>Null Values Treatment:</a:t>
            </a:r>
            <a:endParaRPr/>
          </a:p>
        </p:txBody>
      </p:sp>
      <p:sp>
        <p:nvSpPr>
          <p:cNvPr id="114" name="Google Shape;114;p21"/>
          <p:cNvSpPr txBox="1"/>
          <p:nvPr/>
        </p:nvSpPr>
        <p:spPr>
          <a:xfrm>
            <a:off x="4781636" y="1638160"/>
            <a:ext cx="3774300" cy="2229300"/>
          </a:xfrm>
          <a:prstGeom prst="rect">
            <a:avLst/>
          </a:prstGeom>
          <a:noFill/>
          <a:ln>
            <a:noFill/>
          </a:ln>
        </p:spPr>
        <p:txBody>
          <a:bodyPr anchorCtr="0" anchor="t" bIns="0" lIns="0" spcFirstLastPara="1" rIns="0" wrap="square" tIns="12700">
            <a:spAutoFit/>
          </a:bodyPr>
          <a:lstStyle/>
          <a:p>
            <a:pPr indent="-172720" lvl="0" marL="184785" marR="519430" rtl="0" algn="l">
              <a:lnSpc>
                <a:spcPct val="100000"/>
              </a:lnSpc>
              <a:spcBef>
                <a:spcPts val="0"/>
              </a:spcBef>
              <a:spcAft>
                <a:spcPts val="0"/>
              </a:spcAft>
              <a:buClr>
                <a:srgbClr val="006FC0"/>
              </a:buClr>
              <a:buSzPts val="1200"/>
              <a:buFont typeface="Arial"/>
              <a:buChar char="•"/>
            </a:pPr>
            <a:r>
              <a:rPr lang="en" sz="1200">
                <a:solidFill>
                  <a:srgbClr val="006FC0"/>
                </a:solidFill>
                <a:latin typeface="Verdana"/>
                <a:ea typeface="Verdana"/>
                <a:cs typeface="Verdana"/>
                <a:sym typeface="Verdana"/>
              </a:rPr>
              <a:t>This bar graph showing the no of non-null values present in the dataset</a:t>
            </a:r>
            <a:endParaRPr sz="1200">
              <a:solidFill>
                <a:srgbClr val="006FC0"/>
              </a:solidFill>
              <a:latin typeface="Verdana"/>
              <a:ea typeface="Verdana"/>
              <a:cs typeface="Verdana"/>
              <a:sym typeface="Verdana"/>
            </a:endParaRPr>
          </a:p>
          <a:p>
            <a:pPr indent="0" lvl="0" marL="457200" marR="519430" rtl="0" algn="l">
              <a:lnSpc>
                <a:spcPct val="100000"/>
              </a:lnSpc>
              <a:spcBef>
                <a:spcPts val="0"/>
              </a:spcBef>
              <a:spcAft>
                <a:spcPts val="0"/>
              </a:spcAft>
              <a:buNone/>
            </a:pPr>
            <a:r>
              <a:t/>
            </a:r>
            <a:endParaRPr sz="1200">
              <a:solidFill>
                <a:srgbClr val="006FC0"/>
              </a:solidFill>
              <a:latin typeface="Verdana"/>
              <a:ea typeface="Verdana"/>
              <a:cs typeface="Verdana"/>
              <a:sym typeface="Verdana"/>
            </a:endParaRPr>
          </a:p>
          <a:p>
            <a:pPr indent="-172720" lvl="0" marL="184785" marR="519430" rtl="0" algn="l">
              <a:lnSpc>
                <a:spcPct val="100000"/>
              </a:lnSpc>
              <a:spcBef>
                <a:spcPts val="0"/>
              </a:spcBef>
              <a:spcAft>
                <a:spcPts val="0"/>
              </a:spcAft>
              <a:buClr>
                <a:srgbClr val="006FC0"/>
              </a:buClr>
              <a:buSzPts val="1200"/>
              <a:buFont typeface="Verdana"/>
              <a:buChar char="•"/>
            </a:pPr>
            <a:r>
              <a:rPr lang="en" sz="1200">
                <a:solidFill>
                  <a:srgbClr val="006FC0"/>
                </a:solidFill>
                <a:latin typeface="Verdana"/>
                <a:ea typeface="Verdana"/>
                <a:cs typeface="Verdana"/>
                <a:sym typeface="Verdana"/>
              </a:rPr>
              <a:t>Cheque No. and  has lowest number non-null values present in it.</a:t>
            </a:r>
            <a:endParaRPr sz="1200">
              <a:solidFill>
                <a:srgbClr val="006FC0"/>
              </a:solidFill>
              <a:latin typeface="Verdana"/>
              <a:ea typeface="Verdana"/>
              <a:cs typeface="Verdana"/>
              <a:sym typeface="Verdana"/>
            </a:endParaRPr>
          </a:p>
          <a:p>
            <a:pPr indent="0" lvl="0" marL="457200" marR="519430" rtl="0" algn="l">
              <a:lnSpc>
                <a:spcPct val="100000"/>
              </a:lnSpc>
              <a:spcBef>
                <a:spcPts val="0"/>
              </a:spcBef>
              <a:spcAft>
                <a:spcPts val="0"/>
              </a:spcAft>
              <a:buNone/>
            </a:pPr>
            <a:r>
              <a:t/>
            </a:r>
            <a:endParaRPr sz="1200">
              <a:solidFill>
                <a:srgbClr val="006FC0"/>
              </a:solidFill>
              <a:latin typeface="Verdana"/>
              <a:ea typeface="Verdana"/>
              <a:cs typeface="Verdana"/>
              <a:sym typeface="Verdana"/>
            </a:endParaRPr>
          </a:p>
          <a:p>
            <a:pPr indent="-172720" lvl="0" marL="184785" marR="519430" rtl="0" algn="l">
              <a:lnSpc>
                <a:spcPct val="100000"/>
              </a:lnSpc>
              <a:spcBef>
                <a:spcPts val="0"/>
              </a:spcBef>
              <a:spcAft>
                <a:spcPts val="0"/>
              </a:spcAft>
              <a:buClr>
                <a:srgbClr val="006FC0"/>
              </a:buClr>
              <a:buSzPts val="1200"/>
              <a:buFont typeface="Verdana"/>
              <a:buChar char="•"/>
            </a:pPr>
            <a:r>
              <a:rPr lang="en" sz="1200">
                <a:solidFill>
                  <a:srgbClr val="006FC0"/>
                </a:solidFill>
                <a:latin typeface="Verdana"/>
                <a:ea typeface="Verdana"/>
                <a:cs typeface="Verdana"/>
                <a:sym typeface="Verdana"/>
              </a:rPr>
              <a:t>Category and SubCategory stood 2nd on the </a:t>
            </a:r>
            <a:r>
              <a:rPr lang="en" sz="1200">
                <a:solidFill>
                  <a:srgbClr val="006FC0"/>
                </a:solidFill>
                <a:latin typeface="Verdana"/>
                <a:ea typeface="Verdana"/>
                <a:cs typeface="Verdana"/>
                <a:sym typeface="Verdana"/>
              </a:rPr>
              <a:t>proportion</a:t>
            </a:r>
            <a:r>
              <a:rPr lang="en" sz="1200">
                <a:solidFill>
                  <a:srgbClr val="006FC0"/>
                </a:solidFill>
                <a:latin typeface="Verdana"/>
                <a:ea typeface="Verdana"/>
                <a:cs typeface="Verdana"/>
                <a:sym typeface="Verdana"/>
              </a:rPr>
              <a:t> of missing values present. It consist of 60% null values</a:t>
            </a:r>
            <a:endParaRPr sz="1200">
              <a:solidFill>
                <a:srgbClr val="006FC0"/>
              </a:solidFill>
              <a:latin typeface="Verdana"/>
              <a:ea typeface="Verdana"/>
              <a:cs typeface="Verdana"/>
              <a:sym typeface="Verdana"/>
            </a:endParaRPr>
          </a:p>
          <a:p>
            <a:pPr indent="-172720" lvl="0" marL="184785" marR="519430" rtl="0" algn="l">
              <a:lnSpc>
                <a:spcPct val="100000"/>
              </a:lnSpc>
              <a:spcBef>
                <a:spcPts val="0"/>
              </a:spcBef>
              <a:spcAft>
                <a:spcPts val="0"/>
              </a:spcAft>
              <a:buClr>
                <a:srgbClr val="006FC0"/>
              </a:buClr>
              <a:buSzPts val="1200"/>
              <a:buFont typeface="Verdana"/>
              <a:buChar char="•"/>
            </a:pPr>
            <a:r>
              <a:rPr lang="en" sz="1200">
                <a:solidFill>
                  <a:srgbClr val="006FC0"/>
                </a:solidFill>
                <a:latin typeface="Verdana"/>
                <a:ea typeface="Verdana"/>
                <a:cs typeface="Verdana"/>
                <a:sym typeface="Verdana"/>
              </a:rPr>
              <a:t>Description column has 1 null value</a:t>
            </a:r>
            <a:endParaRPr sz="1200">
              <a:solidFill>
                <a:srgbClr val="006FC0"/>
              </a:solidFill>
              <a:latin typeface="Verdana"/>
              <a:ea typeface="Verdana"/>
              <a:cs typeface="Verdana"/>
              <a:sym typeface="Verdana"/>
            </a:endParaRPr>
          </a:p>
          <a:p>
            <a:pPr indent="0" lvl="0" marL="0" marR="519430" rtl="0" algn="l">
              <a:lnSpc>
                <a:spcPct val="100000"/>
              </a:lnSpc>
              <a:spcBef>
                <a:spcPts val="0"/>
              </a:spcBef>
              <a:spcAft>
                <a:spcPts val="0"/>
              </a:spcAft>
              <a:buNone/>
            </a:pPr>
            <a:r>
              <a:t/>
            </a:r>
            <a:endParaRPr sz="1200">
              <a:solidFill>
                <a:srgbClr val="006FC0"/>
              </a:solidFill>
              <a:latin typeface="Verdana"/>
              <a:ea typeface="Verdana"/>
              <a:cs typeface="Verdana"/>
              <a:sym typeface="Verdana"/>
            </a:endParaRPr>
          </a:p>
          <a:p>
            <a:pPr indent="0" lvl="0" marL="0" marR="5080" rtl="0" algn="l">
              <a:lnSpc>
                <a:spcPct val="100000"/>
              </a:lnSpc>
              <a:spcBef>
                <a:spcPts val="0"/>
              </a:spcBef>
              <a:spcAft>
                <a:spcPts val="0"/>
              </a:spcAft>
              <a:buNone/>
            </a:pPr>
            <a:r>
              <a:t/>
            </a:r>
            <a:endParaRPr sz="1200">
              <a:latin typeface="Verdana"/>
              <a:ea typeface="Verdana"/>
              <a:cs typeface="Verdana"/>
              <a:sym typeface="Verdana"/>
            </a:endParaRPr>
          </a:p>
        </p:txBody>
      </p:sp>
      <p:grpSp>
        <p:nvGrpSpPr>
          <p:cNvPr id="115" name="Google Shape;115;p21"/>
          <p:cNvGrpSpPr/>
          <p:nvPr/>
        </p:nvGrpSpPr>
        <p:grpSpPr>
          <a:xfrm>
            <a:off x="0" y="0"/>
            <a:ext cx="9144000" cy="15240"/>
            <a:chOff x="0" y="0"/>
            <a:chExt cx="9144000" cy="15240"/>
          </a:xfrm>
        </p:grpSpPr>
        <p:sp>
          <p:nvSpPr>
            <p:cNvPr id="116" name="Google Shape;116;p21"/>
            <p:cNvSpPr/>
            <p:nvPr/>
          </p:nvSpPr>
          <p:spPr>
            <a:xfrm>
              <a:off x="0" y="0"/>
              <a:ext cx="9144000" cy="15240"/>
            </a:xfrm>
            <a:custGeom>
              <a:rect b="b" l="l" r="r" t="t"/>
              <a:pathLst>
                <a:path extrusionOk="0" h="15240" w="9144000">
                  <a:moveTo>
                    <a:pt x="9144000" y="0"/>
                  </a:moveTo>
                  <a:lnTo>
                    <a:pt x="0" y="0"/>
                  </a:lnTo>
                  <a:lnTo>
                    <a:pt x="0" y="15239"/>
                  </a:lnTo>
                  <a:lnTo>
                    <a:pt x="9144000" y="15239"/>
                  </a:lnTo>
                  <a:lnTo>
                    <a:pt x="9144000"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17" name="Google Shape;117;p21"/>
            <p:cNvSpPr/>
            <p:nvPr/>
          </p:nvSpPr>
          <p:spPr>
            <a:xfrm>
              <a:off x="0" y="0"/>
              <a:ext cx="9144000" cy="15240"/>
            </a:xfrm>
            <a:custGeom>
              <a:rect b="b" l="l" r="r" t="t"/>
              <a:pathLst>
                <a:path extrusionOk="0" h="15240" w="9144000">
                  <a:moveTo>
                    <a:pt x="0" y="15239"/>
                  </a:moveTo>
                  <a:lnTo>
                    <a:pt x="9144000" y="15239"/>
                  </a:lnTo>
                  <a:lnTo>
                    <a:pt x="9144000" y="0"/>
                  </a:lnTo>
                  <a:lnTo>
                    <a:pt x="0" y="0"/>
                  </a:lnTo>
                  <a:lnTo>
                    <a:pt x="0" y="15239"/>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pic>
        <p:nvPicPr>
          <p:cNvPr id="118" name="Google Shape;118;p21"/>
          <p:cNvPicPr preferRelativeResize="0"/>
          <p:nvPr/>
        </p:nvPicPr>
        <p:blipFill>
          <a:blip r:embed="rId3">
            <a:alphaModFix/>
          </a:blip>
          <a:stretch>
            <a:fillRect/>
          </a:stretch>
        </p:blipFill>
        <p:spPr>
          <a:xfrm>
            <a:off x="8472200" y="-9"/>
            <a:ext cx="671800" cy="671800"/>
          </a:xfrm>
          <a:prstGeom prst="rect">
            <a:avLst/>
          </a:prstGeom>
          <a:noFill/>
          <a:ln>
            <a:noFill/>
          </a:ln>
        </p:spPr>
      </p:pic>
      <p:pic>
        <p:nvPicPr>
          <p:cNvPr id="119" name="Google Shape;119;p21"/>
          <p:cNvPicPr preferRelativeResize="0"/>
          <p:nvPr/>
        </p:nvPicPr>
        <p:blipFill>
          <a:blip r:embed="rId4">
            <a:alphaModFix/>
          </a:blip>
          <a:stretch>
            <a:fillRect/>
          </a:stretch>
        </p:blipFill>
        <p:spPr>
          <a:xfrm>
            <a:off x="-27150" y="615899"/>
            <a:ext cx="4243676" cy="1743050"/>
          </a:xfrm>
          <a:prstGeom prst="rect">
            <a:avLst/>
          </a:prstGeom>
          <a:noFill/>
          <a:ln>
            <a:noFill/>
          </a:ln>
        </p:spPr>
      </p:pic>
      <p:pic>
        <p:nvPicPr>
          <p:cNvPr id="120" name="Google Shape;120;p21"/>
          <p:cNvPicPr preferRelativeResize="0"/>
          <p:nvPr/>
        </p:nvPicPr>
        <p:blipFill>
          <a:blip r:embed="rId5">
            <a:alphaModFix/>
          </a:blip>
          <a:stretch>
            <a:fillRect/>
          </a:stretch>
        </p:blipFill>
        <p:spPr>
          <a:xfrm>
            <a:off x="152400" y="2766725"/>
            <a:ext cx="3884575" cy="1847450"/>
          </a:xfrm>
          <a:prstGeom prst="rect">
            <a:avLst/>
          </a:prstGeom>
          <a:noFill/>
          <a:ln>
            <a:noFill/>
          </a:ln>
        </p:spPr>
      </p:pic>
      <p:sp>
        <p:nvSpPr>
          <p:cNvPr id="121" name="Google Shape;121;p21"/>
          <p:cNvSpPr txBox="1"/>
          <p:nvPr/>
        </p:nvSpPr>
        <p:spPr>
          <a:xfrm>
            <a:off x="729475" y="4614175"/>
            <a:ext cx="330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Percentage</a:t>
            </a:r>
            <a:r>
              <a:rPr lang="en"/>
              <a:t> of missing Values</a:t>
            </a:r>
            <a:endParaRPr/>
          </a:p>
        </p:txBody>
      </p:sp>
      <p:sp>
        <p:nvSpPr>
          <p:cNvPr id="122" name="Google Shape;122;p21"/>
          <p:cNvSpPr txBox="1"/>
          <p:nvPr/>
        </p:nvSpPr>
        <p:spPr>
          <a:xfrm>
            <a:off x="958650" y="2368825"/>
            <a:ext cx="245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Non Null Value Count</a:t>
            </a:r>
            <a:endParaRPr/>
          </a:p>
        </p:txBody>
      </p:sp>
      <p:pic>
        <p:nvPicPr>
          <p:cNvPr id="123" name="Google Shape;123;p21"/>
          <p:cNvPicPr preferRelativeResize="0"/>
          <p:nvPr/>
        </p:nvPicPr>
        <p:blipFill>
          <a:blip r:embed="rId6">
            <a:alphaModFix/>
          </a:blip>
          <a:stretch>
            <a:fillRect/>
          </a:stretch>
        </p:blipFill>
        <p:spPr>
          <a:xfrm>
            <a:off x="8351400" y="0"/>
            <a:ext cx="792600" cy="792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238759" y="-1396"/>
            <a:ext cx="8304000" cy="648600"/>
          </a:xfrm>
          <a:prstGeom prst="rect">
            <a:avLst/>
          </a:prstGeom>
          <a:noFill/>
          <a:ln>
            <a:noFill/>
          </a:ln>
        </p:spPr>
        <p:txBody>
          <a:bodyPr anchorCtr="0" anchor="t" bIns="0" lIns="0" spcFirstLastPara="1" rIns="0" wrap="square" tIns="367775">
            <a:spAutoFit/>
          </a:bodyPr>
          <a:lstStyle/>
          <a:p>
            <a:pPr indent="0" lvl="0" marL="158750" rtl="0" algn="l">
              <a:lnSpc>
                <a:spcPct val="100000"/>
              </a:lnSpc>
              <a:spcBef>
                <a:spcPts val="0"/>
              </a:spcBef>
              <a:spcAft>
                <a:spcPts val="0"/>
              </a:spcAft>
              <a:buNone/>
            </a:pPr>
            <a:r>
              <a:rPr lang="en"/>
              <a:t>EXPLORATORY DATA ANALYSIS: </a:t>
            </a:r>
            <a:r>
              <a:rPr b="0" lang="en" sz="1200">
                <a:latin typeface="Verdana"/>
                <a:ea typeface="Verdana"/>
                <a:cs typeface="Verdana"/>
                <a:sym typeface="Verdana"/>
              </a:rPr>
              <a:t>(</a:t>
            </a:r>
            <a:r>
              <a:rPr b="0" lang="en" sz="1200"/>
              <a:t>Category</a:t>
            </a:r>
            <a:r>
              <a:rPr b="0" lang="en" sz="1200">
                <a:latin typeface="Verdana"/>
                <a:ea typeface="Verdana"/>
                <a:cs typeface="Verdana"/>
                <a:sym typeface="Verdana"/>
              </a:rPr>
              <a:t> Column)</a:t>
            </a:r>
            <a:endParaRPr sz="1200">
              <a:latin typeface="Verdana"/>
              <a:ea typeface="Verdana"/>
              <a:cs typeface="Verdana"/>
              <a:sym typeface="Verdana"/>
            </a:endParaRPr>
          </a:p>
        </p:txBody>
      </p:sp>
      <p:sp>
        <p:nvSpPr>
          <p:cNvPr id="129" name="Google Shape;129;p22"/>
          <p:cNvSpPr txBox="1"/>
          <p:nvPr/>
        </p:nvSpPr>
        <p:spPr>
          <a:xfrm>
            <a:off x="1413128" y="3994200"/>
            <a:ext cx="6251700" cy="934500"/>
          </a:xfrm>
          <a:prstGeom prst="rect">
            <a:avLst/>
          </a:prstGeom>
          <a:noFill/>
          <a:ln>
            <a:noFill/>
          </a:ln>
        </p:spPr>
        <p:txBody>
          <a:bodyPr anchorCtr="0" anchor="t" bIns="0" lIns="0" spcFirstLastPara="1" rIns="0" wrap="square" tIns="12700">
            <a:spAutoFit/>
          </a:bodyPr>
          <a:lstStyle/>
          <a:p>
            <a:pPr indent="-320675" lvl="0" marL="332740" rtl="0" algn="l">
              <a:lnSpc>
                <a:spcPct val="100000"/>
              </a:lnSpc>
              <a:spcBef>
                <a:spcPts val="0"/>
              </a:spcBef>
              <a:spcAft>
                <a:spcPts val="0"/>
              </a:spcAft>
              <a:buClr>
                <a:srgbClr val="006FC0"/>
              </a:buClr>
              <a:buSzPts val="1000"/>
              <a:buFont typeface="Verdana"/>
              <a:buChar char="●"/>
            </a:pPr>
            <a:r>
              <a:rPr lang="en" sz="1200">
                <a:solidFill>
                  <a:srgbClr val="006FC0"/>
                </a:solidFill>
                <a:latin typeface="Verdana"/>
                <a:ea typeface="Verdana"/>
                <a:cs typeface="Verdana"/>
                <a:sym typeface="Verdana"/>
              </a:rPr>
              <a:t>Among top 5 Categories, transaction with Payment Category has highest frequency. </a:t>
            </a:r>
            <a:endParaRPr sz="1200">
              <a:latin typeface="Verdana"/>
              <a:ea typeface="Verdana"/>
              <a:cs typeface="Verdana"/>
              <a:sym typeface="Verdana"/>
            </a:endParaRPr>
          </a:p>
          <a:p>
            <a:pPr indent="0" lvl="0" marL="0" rtl="0" algn="l">
              <a:lnSpc>
                <a:spcPct val="100000"/>
              </a:lnSpc>
              <a:spcBef>
                <a:spcPts val="40"/>
              </a:spcBef>
              <a:spcAft>
                <a:spcPts val="0"/>
              </a:spcAft>
              <a:buClr>
                <a:srgbClr val="006FC0"/>
              </a:buClr>
              <a:buSzPts val="1150"/>
              <a:buFont typeface="Verdana"/>
              <a:buNone/>
            </a:pPr>
            <a:r>
              <a:t/>
            </a:r>
            <a:endParaRPr sz="1150">
              <a:latin typeface="Verdana"/>
              <a:ea typeface="Verdana"/>
              <a:cs typeface="Verdana"/>
              <a:sym typeface="Verdana"/>
            </a:endParaRPr>
          </a:p>
          <a:p>
            <a:pPr indent="-320675" lvl="0" marL="332740" rtl="0" algn="l">
              <a:lnSpc>
                <a:spcPct val="100000"/>
              </a:lnSpc>
              <a:spcBef>
                <a:spcPts val="5"/>
              </a:spcBef>
              <a:spcAft>
                <a:spcPts val="0"/>
              </a:spcAft>
              <a:buClr>
                <a:srgbClr val="006FC0"/>
              </a:buClr>
              <a:buSzPts val="1000"/>
              <a:buFont typeface="Verdana"/>
              <a:buChar char="●"/>
            </a:pPr>
            <a:r>
              <a:rPr lang="en" sz="1200">
                <a:latin typeface="Verdana"/>
                <a:ea typeface="Verdana"/>
                <a:cs typeface="Verdana"/>
                <a:sym typeface="Verdana"/>
              </a:rPr>
              <a:t>Percentage of Payments Category take 44.6 % of txns, Shopping takes lowest 3.1% of all txns</a:t>
            </a:r>
            <a:endParaRPr sz="1200">
              <a:latin typeface="Verdana"/>
              <a:ea typeface="Verdana"/>
              <a:cs typeface="Verdana"/>
              <a:sym typeface="Verdana"/>
            </a:endParaRPr>
          </a:p>
        </p:txBody>
      </p:sp>
      <p:pic>
        <p:nvPicPr>
          <p:cNvPr id="130" name="Google Shape;130;p22"/>
          <p:cNvPicPr preferRelativeResize="0"/>
          <p:nvPr/>
        </p:nvPicPr>
        <p:blipFill rotWithShape="1">
          <a:blip r:embed="rId3">
            <a:alphaModFix/>
          </a:blip>
          <a:srcRect b="0" l="0" r="0" t="0"/>
          <a:stretch/>
        </p:blipFill>
        <p:spPr>
          <a:xfrm>
            <a:off x="1164536" y="911564"/>
            <a:ext cx="6600766" cy="2593454"/>
          </a:xfrm>
          <a:prstGeom prst="rect">
            <a:avLst/>
          </a:prstGeom>
          <a:noFill/>
          <a:ln>
            <a:noFill/>
          </a:ln>
        </p:spPr>
      </p:pic>
      <p:pic>
        <p:nvPicPr>
          <p:cNvPr id="131" name="Google Shape;131;p22"/>
          <p:cNvPicPr preferRelativeResize="0"/>
          <p:nvPr/>
        </p:nvPicPr>
        <p:blipFill>
          <a:blip r:embed="rId4">
            <a:alphaModFix/>
          </a:blip>
          <a:stretch>
            <a:fillRect/>
          </a:stretch>
        </p:blipFill>
        <p:spPr>
          <a:xfrm>
            <a:off x="8472200" y="-9"/>
            <a:ext cx="671800" cy="671800"/>
          </a:xfrm>
          <a:prstGeom prst="rect">
            <a:avLst/>
          </a:prstGeom>
          <a:noFill/>
          <a:ln>
            <a:noFill/>
          </a:ln>
        </p:spPr>
      </p:pic>
      <p:pic>
        <p:nvPicPr>
          <p:cNvPr id="132" name="Google Shape;132;p22"/>
          <p:cNvPicPr preferRelativeResize="0"/>
          <p:nvPr/>
        </p:nvPicPr>
        <p:blipFill>
          <a:blip r:embed="rId5">
            <a:alphaModFix/>
          </a:blip>
          <a:stretch>
            <a:fillRect/>
          </a:stretch>
        </p:blipFill>
        <p:spPr>
          <a:xfrm>
            <a:off x="547700" y="911575"/>
            <a:ext cx="8048625" cy="2748450"/>
          </a:xfrm>
          <a:prstGeom prst="rect">
            <a:avLst/>
          </a:prstGeom>
          <a:noFill/>
          <a:ln>
            <a:noFill/>
          </a:ln>
        </p:spPr>
      </p:pic>
      <p:pic>
        <p:nvPicPr>
          <p:cNvPr id="133" name="Google Shape;133;p22"/>
          <p:cNvPicPr preferRelativeResize="0"/>
          <p:nvPr/>
        </p:nvPicPr>
        <p:blipFill>
          <a:blip r:embed="rId6">
            <a:alphaModFix/>
          </a:blip>
          <a:stretch>
            <a:fillRect/>
          </a:stretch>
        </p:blipFill>
        <p:spPr>
          <a:xfrm>
            <a:off x="8351400" y="0"/>
            <a:ext cx="792600" cy="792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238759" y="-1396"/>
            <a:ext cx="8304000" cy="520800"/>
          </a:xfrm>
          <a:prstGeom prst="rect">
            <a:avLst/>
          </a:prstGeom>
          <a:noFill/>
          <a:ln>
            <a:noFill/>
          </a:ln>
        </p:spPr>
        <p:txBody>
          <a:bodyPr anchorCtr="0" anchor="t" bIns="0" lIns="0" spcFirstLastPara="1" rIns="0" wrap="square" tIns="241300">
            <a:spAutoFit/>
          </a:bodyPr>
          <a:lstStyle/>
          <a:p>
            <a:pPr indent="0" lvl="0" marL="548005" rtl="0" algn="l">
              <a:lnSpc>
                <a:spcPct val="100000"/>
              </a:lnSpc>
              <a:spcBef>
                <a:spcPts val="0"/>
              </a:spcBef>
              <a:spcAft>
                <a:spcPts val="0"/>
              </a:spcAft>
              <a:buNone/>
            </a:pPr>
            <a:r>
              <a:rPr lang="en"/>
              <a:t>EXPLORATORY DATA ANALYSIS: </a:t>
            </a:r>
            <a:r>
              <a:rPr b="0" lang="en" sz="1200">
                <a:latin typeface="Verdana"/>
                <a:ea typeface="Verdana"/>
                <a:cs typeface="Verdana"/>
                <a:sym typeface="Verdana"/>
              </a:rPr>
              <a:t>(</a:t>
            </a:r>
            <a:r>
              <a:rPr b="0" lang="en" sz="1200"/>
              <a:t>Category and SubCategory</a:t>
            </a:r>
            <a:r>
              <a:rPr b="0" lang="en" sz="1200">
                <a:latin typeface="Verdana"/>
                <a:ea typeface="Verdana"/>
                <a:cs typeface="Verdana"/>
                <a:sym typeface="Verdana"/>
              </a:rPr>
              <a:t> column)</a:t>
            </a:r>
            <a:endParaRPr sz="1200">
              <a:latin typeface="Verdana"/>
              <a:ea typeface="Verdana"/>
              <a:cs typeface="Verdana"/>
              <a:sym typeface="Verdana"/>
            </a:endParaRPr>
          </a:p>
        </p:txBody>
      </p:sp>
      <p:pic>
        <p:nvPicPr>
          <p:cNvPr id="139" name="Google Shape;139;p23"/>
          <p:cNvPicPr preferRelativeResize="0"/>
          <p:nvPr/>
        </p:nvPicPr>
        <p:blipFill>
          <a:blip r:embed="rId3">
            <a:alphaModFix/>
          </a:blip>
          <a:stretch>
            <a:fillRect/>
          </a:stretch>
        </p:blipFill>
        <p:spPr>
          <a:xfrm>
            <a:off x="8472200" y="-9"/>
            <a:ext cx="671800" cy="671800"/>
          </a:xfrm>
          <a:prstGeom prst="rect">
            <a:avLst/>
          </a:prstGeom>
          <a:noFill/>
          <a:ln>
            <a:noFill/>
          </a:ln>
        </p:spPr>
      </p:pic>
      <p:pic>
        <p:nvPicPr>
          <p:cNvPr id="140" name="Google Shape;140;p23"/>
          <p:cNvPicPr preferRelativeResize="0"/>
          <p:nvPr/>
        </p:nvPicPr>
        <p:blipFill>
          <a:blip r:embed="rId4">
            <a:alphaModFix/>
          </a:blip>
          <a:stretch>
            <a:fillRect/>
          </a:stretch>
        </p:blipFill>
        <p:spPr>
          <a:xfrm>
            <a:off x="0" y="633825"/>
            <a:ext cx="6237851" cy="4388075"/>
          </a:xfrm>
          <a:prstGeom prst="rect">
            <a:avLst/>
          </a:prstGeom>
          <a:noFill/>
          <a:ln>
            <a:noFill/>
          </a:ln>
        </p:spPr>
      </p:pic>
      <p:sp>
        <p:nvSpPr>
          <p:cNvPr id="141" name="Google Shape;141;p23"/>
          <p:cNvSpPr txBox="1"/>
          <p:nvPr/>
        </p:nvSpPr>
        <p:spPr>
          <a:xfrm>
            <a:off x="6517525" y="984925"/>
            <a:ext cx="2529300" cy="3201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accent1"/>
              </a:buClr>
              <a:buSzPts val="1400"/>
              <a:buChar char="●"/>
            </a:pPr>
            <a:r>
              <a:rPr lang="en">
                <a:solidFill>
                  <a:schemeClr val="accent1"/>
                </a:solidFill>
              </a:rPr>
              <a:t>Given plot shows the count of top 2 subcategories among top 5 Categories</a:t>
            </a:r>
            <a:endParaRPr>
              <a:solidFill>
                <a:schemeClr val="accent1"/>
              </a:solidFill>
            </a:endParaRPr>
          </a:p>
          <a:p>
            <a:pPr indent="-317500" lvl="0" marL="457200" rtl="0" algn="l">
              <a:spcBef>
                <a:spcPts val="0"/>
              </a:spcBef>
              <a:spcAft>
                <a:spcPts val="0"/>
              </a:spcAft>
              <a:buClr>
                <a:schemeClr val="accent1"/>
              </a:buClr>
              <a:buSzPts val="1400"/>
              <a:buChar char="●"/>
            </a:pPr>
            <a:r>
              <a:rPr lang="en">
                <a:solidFill>
                  <a:schemeClr val="accent1"/>
                </a:solidFill>
              </a:rPr>
              <a:t>In Payment Category, “Wallet Payment” has highest frequency</a:t>
            </a:r>
            <a:endParaRPr>
              <a:solidFill>
                <a:schemeClr val="accent1"/>
              </a:solidFill>
            </a:endParaRPr>
          </a:p>
          <a:p>
            <a:pPr indent="-317500" lvl="0" marL="457200" rtl="0" algn="l">
              <a:spcBef>
                <a:spcPts val="0"/>
              </a:spcBef>
              <a:spcAft>
                <a:spcPts val="0"/>
              </a:spcAft>
              <a:buClr>
                <a:schemeClr val="accent1"/>
              </a:buClr>
              <a:buSzPts val="1400"/>
              <a:buChar char="●"/>
            </a:pPr>
            <a:r>
              <a:rPr lang="en">
                <a:solidFill>
                  <a:schemeClr val="accent1"/>
                </a:solidFill>
              </a:rPr>
              <a:t>In </a:t>
            </a:r>
            <a:r>
              <a:rPr lang="en">
                <a:solidFill>
                  <a:schemeClr val="accent2"/>
                </a:solidFill>
              </a:rPr>
              <a:t>Credit Category,</a:t>
            </a:r>
            <a:r>
              <a:rPr lang="en">
                <a:solidFill>
                  <a:schemeClr val="accent1"/>
                </a:solidFill>
              </a:rPr>
              <a:t> there is only one subcategory “Credit”</a:t>
            </a:r>
            <a:endParaRPr>
              <a:solidFill>
                <a:schemeClr val="accent1"/>
              </a:solidFill>
            </a:endParaRPr>
          </a:p>
          <a:p>
            <a:pPr indent="-317500" lvl="0" marL="457200" rtl="0" algn="l">
              <a:spcBef>
                <a:spcPts val="0"/>
              </a:spcBef>
              <a:spcAft>
                <a:spcPts val="0"/>
              </a:spcAft>
              <a:buClr>
                <a:schemeClr val="accent1"/>
              </a:buClr>
              <a:buSzPts val="1400"/>
              <a:buChar char="●"/>
            </a:pPr>
            <a:r>
              <a:rPr lang="en">
                <a:solidFill>
                  <a:schemeClr val="accent1"/>
                </a:solidFill>
              </a:rPr>
              <a:t>In </a:t>
            </a:r>
            <a:r>
              <a:rPr lang="en">
                <a:solidFill>
                  <a:schemeClr val="dk1"/>
                </a:solidFill>
              </a:rPr>
              <a:t>Shopping Category </a:t>
            </a:r>
            <a:r>
              <a:rPr lang="en">
                <a:solidFill>
                  <a:schemeClr val="accent1"/>
                </a:solidFill>
              </a:rPr>
              <a:t>, </a:t>
            </a:r>
            <a:endParaRPr>
              <a:solidFill>
                <a:schemeClr val="accent1"/>
              </a:solidFill>
            </a:endParaRPr>
          </a:p>
          <a:p>
            <a:pPr indent="0" lvl="0" marL="457200" rtl="0" algn="l">
              <a:spcBef>
                <a:spcPts val="0"/>
              </a:spcBef>
              <a:spcAft>
                <a:spcPts val="0"/>
              </a:spcAft>
              <a:buNone/>
            </a:pPr>
            <a:r>
              <a:rPr lang="en">
                <a:solidFill>
                  <a:schemeClr val="accent1"/>
                </a:solidFill>
              </a:rPr>
              <a:t>“Ecommerce” and “Shopping Others” are top two categories.</a:t>
            </a:r>
            <a:endParaRPr>
              <a:solidFill>
                <a:schemeClr val="accent1"/>
              </a:solidFill>
            </a:endParaRPr>
          </a:p>
        </p:txBody>
      </p:sp>
      <p:pic>
        <p:nvPicPr>
          <p:cNvPr id="142" name="Google Shape;142;p23"/>
          <p:cNvPicPr preferRelativeResize="0"/>
          <p:nvPr/>
        </p:nvPicPr>
        <p:blipFill>
          <a:blip r:embed="rId5">
            <a:alphaModFix/>
          </a:blip>
          <a:stretch>
            <a:fillRect/>
          </a:stretch>
        </p:blipFill>
        <p:spPr>
          <a:xfrm>
            <a:off x="8351400" y="0"/>
            <a:ext cx="792600" cy="792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238759" y="-1396"/>
            <a:ext cx="8304000" cy="655500"/>
          </a:xfrm>
          <a:prstGeom prst="rect">
            <a:avLst/>
          </a:prstGeom>
          <a:noFill/>
          <a:ln>
            <a:noFill/>
          </a:ln>
        </p:spPr>
        <p:txBody>
          <a:bodyPr anchorCtr="0" anchor="t" bIns="0" lIns="0" spcFirstLastPara="1" rIns="0" wrap="square" tIns="374775">
            <a:spAutoFit/>
          </a:bodyPr>
          <a:lstStyle/>
          <a:p>
            <a:pPr indent="0" lvl="0" marL="267335" rtl="0" algn="l">
              <a:lnSpc>
                <a:spcPct val="100000"/>
              </a:lnSpc>
              <a:spcBef>
                <a:spcPts val="0"/>
              </a:spcBef>
              <a:spcAft>
                <a:spcPts val="0"/>
              </a:spcAft>
              <a:buNone/>
            </a:pPr>
            <a:r>
              <a:rPr lang="en"/>
              <a:t>EXPLORATORY DATA ANALYSIS: </a:t>
            </a:r>
            <a:r>
              <a:rPr b="0" lang="en" sz="1200">
                <a:latin typeface="Verdana"/>
                <a:ea typeface="Verdana"/>
                <a:cs typeface="Verdana"/>
                <a:sym typeface="Verdana"/>
              </a:rPr>
              <a:t>(C</a:t>
            </a:r>
            <a:r>
              <a:rPr b="0" lang="en" sz="1200"/>
              <a:t>ount </a:t>
            </a:r>
            <a:r>
              <a:rPr b="0" lang="en" sz="1200">
                <a:latin typeface="Verdana"/>
                <a:ea typeface="Verdana"/>
                <a:cs typeface="Verdana"/>
                <a:sym typeface="Verdana"/>
              </a:rPr>
              <a:t> column)</a:t>
            </a:r>
            <a:endParaRPr sz="1200">
              <a:latin typeface="Verdana"/>
              <a:ea typeface="Verdana"/>
              <a:cs typeface="Verdana"/>
              <a:sym typeface="Verdana"/>
            </a:endParaRPr>
          </a:p>
        </p:txBody>
      </p:sp>
      <p:sp>
        <p:nvSpPr>
          <p:cNvPr id="148" name="Google Shape;148;p24"/>
          <p:cNvSpPr txBox="1"/>
          <p:nvPr/>
        </p:nvSpPr>
        <p:spPr>
          <a:xfrm>
            <a:off x="1628394" y="3928059"/>
            <a:ext cx="6517500" cy="749100"/>
          </a:xfrm>
          <a:prstGeom prst="rect">
            <a:avLst/>
          </a:prstGeom>
          <a:noFill/>
          <a:ln>
            <a:noFill/>
          </a:ln>
        </p:spPr>
        <p:txBody>
          <a:bodyPr anchorCtr="0" anchor="t" bIns="0" lIns="0" spcFirstLastPara="1" rIns="0" wrap="square" tIns="12700">
            <a:spAutoFit/>
          </a:bodyPr>
          <a:lstStyle/>
          <a:p>
            <a:pPr indent="-172720" lvl="0" marL="184785" rtl="0" algn="l">
              <a:lnSpc>
                <a:spcPct val="100000"/>
              </a:lnSpc>
              <a:spcBef>
                <a:spcPts val="0"/>
              </a:spcBef>
              <a:spcAft>
                <a:spcPts val="0"/>
              </a:spcAft>
              <a:buClr>
                <a:srgbClr val="006FC0"/>
              </a:buClr>
              <a:buSzPts val="1200"/>
              <a:buFont typeface="Arial"/>
              <a:buChar char="•"/>
            </a:pPr>
            <a:r>
              <a:rPr lang="en" sz="1200">
                <a:solidFill>
                  <a:srgbClr val="006FC0"/>
                </a:solidFill>
                <a:latin typeface="Verdana"/>
                <a:ea typeface="Verdana"/>
                <a:cs typeface="Verdana"/>
                <a:sym typeface="Verdana"/>
              </a:rPr>
              <a:t>This plot shows the distribution of length of words in ‘Description’ column of the transactions</a:t>
            </a:r>
            <a:endParaRPr sz="1200">
              <a:latin typeface="Verdana"/>
              <a:ea typeface="Verdana"/>
              <a:cs typeface="Verdana"/>
              <a:sym typeface="Verdana"/>
            </a:endParaRPr>
          </a:p>
          <a:p>
            <a:pPr indent="0" lvl="0" marL="0" rtl="0" algn="l">
              <a:lnSpc>
                <a:spcPct val="100000"/>
              </a:lnSpc>
              <a:spcBef>
                <a:spcPts val="40"/>
              </a:spcBef>
              <a:spcAft>
                <a:spcPts val="0"/>
              </a:spcAft>
              <a:buClr>
                <a:srgbClr val="006FC0"/>
              </a:buClr>
              <a:buSzPts val="1150"/>
              <a:buFont typeface="Arial"/>
              <a:buNone/>
            </a:pPr>
            <a:r>
              <a:t/>
            </a:r>
            <a:endParaRPr sz="1150">
              <a:latin typeface="Verdana"/>
              <a:ea typeface="Verdana"/>
              <a:cs typeface="Verdana"/>
              <a:sym typeface="Verdana"/>
            </a:endParaRPr>
          </a:p>
          <a:p>
            <a:pPr indent="-172720" lvl="0" marL="184785" rtl="0" algn="l">
              <a:lnSpc>
                <a:spcPct val="100000"/>
              </a:lnSpc>
              <a:spcBef>
                <a:spcPts val="0"/>
              </a:spcBef>
              <a:spcAft>
                <a:spcPts val="0"/>
              </a:spcAft>
              <a:buClr>
                <a:srgbClr val="006FC0"/>
              </a:buClr>
              <a:buSzPts val="1200"/>
              <a:buFont typeface="Arial"/>
              <a:buChar char="•"/>
            </a:pPr>
            <a:r>
              <a:rPr lang="en" sz="1200">
                <a:solidFill>
                  <a:srgbClr val="006FC0"/>
                </a:solidFill>
                <a:latin typeface="Verdana"/>
                <a:ea typeface="Verdana"/>
                <a:cs typeface="Verdana"/>
                <a:sym typeface="Verdana"/>
              </a:rPr>
              <a:t>We can see the average amount of words used in every decsritpion is close to 30.</a:t>
            </a:r>
            <a:endParaRPr sz="1200">
              <a:latin typeface="Verdana"/>
              <a:ea typeface="Verdana"/>
              <a:cs typeface="Verdana"/>
              <a:sym typeface="Verdana"/>
            </a:endParaRPr>
          </a:p>
        </p:txBody>
      </p:sp>
      <p:pic>
        <p:nvPicPr>
          <p:cNvPr id="149" name="Google Shape;149;p24"/>
          <p:cNvPicPr preferRelativeResize="0"/>
          <p:nvPr/>
        </p:nvPicPr>
        <p:blipFill>
          <a:blip r:embed="rId3">
            <a:alphaModFix/>
          </a:blip>
          <a:stretch>
            <a:fillRect/>
          </a:stretch>
        </p:blipFill>
        <p:spPr>
          <a:xfrm>
            <a:off x="8472200" y="-9"/>
            <a:ext cx="671800" cy="671800"/>
          </a:xfrm>
          <a:prstGeom prst="rect">
            <a:avLst/>
          </a:prstGeom>
          <a:noFill/>
          <a:ln>
            <a:noFill/>
          </a:ln>
        </p:spPr>
      </p:pic>
      <p:pic>
        <p:nvPicPr>
          <p:cNvPr id="150" name="Google Shape;150;p24"/>
          <p:cNvPicPr preferRelativeResize="0"/>
          <p:nvPr/>
        </p:nvPicPr>
        <p:blipFill>
          <a:blip r:embed="rId4">
            <a:alphaModFix/>
          </a:blip>
          <a:stretch>
            <a:fillRect/>
          </a:stretch>
        </p:blipFill>
        <p:spPr>
          <a:xfrm>
            <a:off x="1027875" y="958900"/>
            <a:ext cx="5428849" cy="2969150"/>
          </a:xfrm>
          <a:prstGeom prst="rect">
            <a:avLst/>
          </a:prstGeom>
          <a:noFill/>
          <a:ln>
            <a:noFill/>
          </a:ln>
        </p:spPr>
      </p:pic>
      <p:pic>
        <p:nvPicPr>
          <p:cNvPr id="151" name="Google Shape;151;p24"/>
          <p:cNvPicPr preferRelativeResize="0"/>
          <p:nvPr/>
        </p:nvPicPr>
        <p:blipFill>
          <a:blip r:embed="rId5">
            <a:alphaModFix/>
          </a:blip>
          <a:stretch>
            <a:fillRect/>
          </a:stretch>
        </p:blipFill>
        <p:spPr>
          <a:xfrm>
            <a:off x="8351400" y="0"/>
            <a:ext cx="792600" cy="792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