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462" y="420630"/>
            <a:ext cx="6953074" cy="98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9348" y="2499750"/>
            <a:ext cx="2273301" cy="2024272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lang="en-US" sz="2700" b="1" i="1" dirty="0">
                <a:solidFill>
                  <a:srgbClr val="00B050"/>
                </a:solidFill>
                <a:latin typeface="Times New Roman"/>
                <a:cs typeface="Times New Roman"/>
              </a:rPr>
              <a:t>BMI Calculator</a:t>
            </a:r>
            <a:endParaRPr sz="27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52705" marR="156210" indent="1456055">
              <a:lnSpc>
                <a:spcPct val="100000"/>
              </a:lnSpc>
              <a:spcBef>
                <a:spcPts val="122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By </a:t>
            </a:r>
            <a:r>
              <a:rPr lang="en-US" sz="2000" b="1" i="1" spc="-25" dirty="0">
                <a:latin typeface="Times New Roman"/>
                <a:cs typeface="Times New Roman"/>
              </a:rPr>
              <a:t>Dinkal Chavan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lang="en-US" sz="2000" b="1" i="1" spc="-20" dirty="0">
                <a:latin typeface="Times New Roman"/>
                <a:cs typeface="Times New Roman"/>
              </a:rPr>
              <a:t>Nilesh Chavhan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lang="en-US" sz="2000" b="1" i="1" spc="-20" dirty="0">
                <a:latin typeface="Times New Roman"/>
                <a:cs typeface="Times New Roman"/>
              </a:rPr>
              <a:t>Jayesh Dalvi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7600" y="3562220"/>
            <a:ext cx="378790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IEN</a:t>
            </a:r>
            <a:r>
              <a:rPr lang="en-US" sz="2000" b="1" i="1" spc="-25" dirty="0">
                <a:latin typeface="Times New Roman"/>
                <a:cs typeface="Times New Roman"/>
              </a:rPr>
              <a:t>: 12312024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endParaRPr lang="en-US" sz="2000" b="1" i="1" spc="-2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IEN</a:t>
            </a:r>
            <a:r>
              <a:rPr lang="en-US" sz="2000" b="1" i="1" spc="-25" dirty="0">
                <a:latin typeface="Times New Roman"/>
                <a:cs typeface="Times New Roman"/>
              </a:rPr>
              <a:t>:12212076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i="1" spc="-25" dirty="0">
                <a:latin typeface="Times New Roman"/>
                <a:cs typeface="Times New Roman"/>
              </a:rPr>
              <a:t>IEN</a:t>
            </a:r>
            <a:r>
              <a:rPr lang="en-US" sz="2000" b="1" i="1" spc="-25" dirty="0">
                <a:latin typeface="Times New Roman"/>
                <a:cs typeface="Times New Roman"/>
              </a:rPr>
              <a:t>:12312068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821" y="5353933"/>
            <a:ext cx="43427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Guided by:</a:t>
            </a:r>
            <a:r>
              <a:rPr lang="en-US" sz="2000" b="1" i="1" dirty="0">
                <a:latin typeface="Times New Roman"/>
                <a:cs typeface="Times New Roman"/>
              </a:rPr>
              <a:t> Ms Pallavi N Patil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24" rIns="0" bIns="0" rtlCol="0">
            <a:spAutoFit/>
          </a:bodyPr>
          <a:lstStyle/>
          <a:p>
            <a:pPr marL="2367280" marR="5080" indent="-1516380">
              <a:lnSpc>
                <a:spcPct val="100000"/>
              </a:lnSpc>
              <a:spcBef>
                <a:spcPts val="100"/>
              </a:spcBef>
            </a:pPr>
            <a:r>
              <a:rPr dirty="0"/>
              <a:t>New</a:t>
            </a:r>
            <a:r>
              <a:rPr spc="-35" dirty="0"/>
              <a:t> </a:t>
            </a:r>
            <a:r>
              <a:rPr dirty="0"/>
              <a:t>Horizon</a:t>
            </a:r>
            <a:r>
              <a:rPr spc="-35" dirty="0"/>
              <a:t> </a:t>
            </a:r>
            <a:r>
              <a:rPr dirty="0"/>
              <a:t>Institute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Technology</a:t>
            </a:r>
            <a:r>
              <a:rPr spc="-35" dirty="0"/>
              <a:t> </a:t>
            </a:r>
            <a:r>
              <a:rPr spc="-25" dirty="0"/>
              <a:t>and</a:t>
            </a:r>
            <a:r>
              <a:rPr i="1" spc="-25" dirty="0"/>
              <a:t> </a:t>
            </a:r>
            <a:r>
              <a:rPr i="1" dirty="0"/>
              <a:t>Management,</a:t>
            </a:r>
            <a:r>
              <a:rPr i="1" spc="-10" dirty="0"/>
              <a:t> Thane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024" y="239608"/>
            <a:ext cx="1924841" cy="16619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69198" y="1844745"/>
            <a:ext cx="482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Department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Computer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38" y="2856739"/>
            <a:ext cx="3081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THANK</a:t>
            </a:r>
            <a:r>
              <a:rPr sz="4400" b="0" spc="-170" dirty="0">
                <a:latin typeface="Times New Roman"/>
                <a:cs typeface="Times New Roman"/>
              </a:rPr>
              <a:t> </a:t>
            </a:r>
            <a:r>
              <a:rPr sz="4400" b="0" spc="-25" dirty="0">
                <a:latin typeface="Times New Roman"/>
                <a:cs typeface="Times New Roman"/>
              </a:rPr>
              <a:t>YOU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60" y="420630"/>
            <a:ext cx="5047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dirty="0"/>
              <a:t>Statement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82" y="1233273"/>
            <a:ext cx="1053521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400" u="sng" dirty="0">
                <a:latin typeface="Times New Roman"/>
                <a:cs typeface="Times New Roman"/>
              </a:rPr>
              <a:t>Problem</a:t>
            </a:r>
            <a:r>
              <a:rPr lang="en-IN" sz="2400" u="sng" spc="-30" dirty="0">
                <a:latin typeface="Times New Roman"/>
                <a:cs typeface="Times New Roman"/>
              </a:rPr>
              <a:t> </a:t>
            </a:r>
            <a:r>
              <a:rPr lang="en-IN" sz="2400" u="sng" dirty="0">
                <a:latin typeface="Times New Roman"/>
                <a:cs typeface="Times New Roman"/>
              </a:rPr>
              <a:t>statement</a:t>
            </a:r>
            <a:r>
              <a:rPr lang="en-IN" sz="2400" dirty="0">
                <a:latin typeface="Times New Roman"/>
                <a:cs typeface="Times New Roman"/>
              </a:rPr>
              <a:t>: To</a:t>
            </a:r>
            <a:r>
              <a:rPr lang="en-IN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program to calculate the Body Mass Index (BMI) based on a user's weight and height, and determine their health status using BMI categories.</a:t>
            </a:r>
          </a:p>
          <a:p>
            <a:br>
              <a:rPr lang="en-US" sz="2400" dirty="0"/>
            </a:b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537478"/>
            <a:ext cx="967740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US" sz="24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program that calculates Body Mass Index (BMI) based on user input for weight and height.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the user's BMI into standard health categories (e.g., underweight, normal weight, overweight, obes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provide clear output indicating the user's BMI and associated health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accurate handling of inputs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[metric(kg , cm) / Imperial(lbs , inches)].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user's understanding of their health based on BMI measurements.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736" y="6496255"/>
            <a:ext cx="1524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i="1" dirty="0">
                <a:latin typeface="Times New Roman"/>
                <a:cs typeface="Times New Roman"/>
              </a:rPr>
              <a:t>BMI Calculator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124" y="582115"/>
            <a:ext cx="10363675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685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10" dirty="0">
                <a:latin typeface="Times New Roman"/>
                <a:cs typeface="Times New Roman"/>
              </a:rPr>
              <a:t>W</a:t>
            </a:r>
            <a:r>
              <a:rPr sz="2800" b="1" i="1" spc="-10" dirty="0">
                <a:latin typeface="Times New Roman"/>
                <a:cs typeface="Times New Roman"/>
              </a:rPr>
              <a:t>orkflows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endParaRPr lang="en-US" sz="2800" i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</a:t>
            </a: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400" y="6451913"/>
            <a:ext cx="15795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i="1" dirty="0">
                <a:latin typeface="Times New Roman"/>
                <a:cs typeface="Times New Roman"/>
              </a:rPr>
              <a:t>BMI Calculator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431C801-0DED-8F99-4CEB-038368C2B2C7}"/>
              </a:ext>
            </a:extLst>
          </p:cNvPr>
          <p:cNvSpPr/>
          <p:nvPr/>
        </p:nvSpPr>
        <p:spPr>
          <a:xfrm>
            <a:off x="481535" y="1517387"/>
            <a:ext cx="1752600" cy="54339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>  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Start/Initialize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19FF12C-B37F-55C1-318F-5E5BC8A37A3D}"/>
              </a:ext>
            </a:extLst>
          </p:cNvPr>
          <p:cNvSpPr/>
          <p:nvPr/>
        </p:nvSpPr>
        <p:spPr>
          <a:xfrm>
            <a:off x="5004865" y="1543742"/>
            <a:ext cx="2057400" cy="55144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Select the metric or Imperial units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12C88D-A5B2-2131-73C4-27D7BE30F5E2}"/>
              </a:ext>
            </a:extLst>
          </p:cNvPr>
          <p:cNvSpPr/>
          <p:nvPr/>
        </p:nvSpPr>
        <p:spPr>
          <a:xfrm>
            <a:off x="7418930" y="1503322"/>
            <a:ext cx="2292033" cy="577803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>  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user Input:</a:t>
            </a:r>
          </a:p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-Weight </a:t>
            </a:r>
          </a:p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-Height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EBA45C-8154-48FF-69A9-D49F6773CA3A}"/>
              </a:ext>
            </a:extLst>
          </p:cNvPr>
          <p:cNvSpPr/>
          <p:nvPr/>
        </p:nvSpPr>
        <p:spPr>
          <a:xfrm>
            <a:off x="8014882" y="2462888"/>
            <a:ext cx="2438400" cy="793733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>  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BMI in real-time</a:t>
            </a:r>
          </a:p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formula</a:t>
            </a:r>
          </a:p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=weight/(height^2)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E08C765-84CD-826B-D2D7-B449C3DABEA8}"/>
              </a:ext>
            </a:extLst>
          </p:cNvPr>
          <p:cNvSpPr/>
          <p:nvPr/>
        </p:nvSpPr>
        <p:spPr>
          <a:xfrm>
            <a:off x="8014882" y="3709119"/>
            <a:ext cx="2563033" cy="793733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>  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BMI Range and </a:t>
            </a:r>
          </a:p>
          <a:p>
            <a:pPr algn="ctr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Health Category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61BD74-5E7E-006E-BBE7-DE4701041BA1}"/>
              </a:ext>
            </a:extLst>
          </p:cNvPr>
          <p:cNvSpPr/>
          <p:nvPr/>
        </p:nvSpPr>
        <p:spPr>
          <a:xfrm>
            <a:off x="7315200" y="5207942"/>
            <a:ext cx="2209800" cy="705431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Results with Health advice</a:t>
            </a:r>
            <a:endParaRPr lang="en-IN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7D192C-EC14-C441-D95F-8CDFB46AA102}"/>
              </a:ext>
            </a:extLst>
          </p:cNvPr>
          <p:cNvSpPr/>
          <p:nvPr/>
        </p:nvSpPr>
        <p:spPr>
          <a:xfrm>
            <a:off x="3950110" y="5286295"/>
            <a:ext cx="2362200" cy="62707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doctor </a:t>
            </a:r>
          </a:p>
          <a:p>
            <a:pPr algn="ctr"/>
            <a:endParaRPr lang="en-IN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99E720-BD5D-BC77-8C7B-1F9BF7E66236}"/>
              </a:ext>
            </a:extLst>
          </p:cNvPr>
          <p:cNvSpPr/>
          <p:nvPr/>
        </p:nvSpPr>
        <p:spPr>
          <a:xfrm>
            <a:off x="1241898" y="5293741"/>
            <a:ext cx="1819404" cy="580821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19F5A-6ACC-952E-D6D9-23E2A276D429}"/>
              </a:ext>
            </a:extLst>
          </p:cNvPr>
          <p:cNvSpPr/>
          <p:nvPr/>
        </p:nvSpPr>
        <p:spPr>
          <a:xfrm>
            <a:off x="2590800" y="1525446"/>
            <a:ext cx="2057400" cy="54339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username and gender</a:t>
            </a:r>
            <a:endParaRPr lang="en-IN" sz="1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8296FB0-8DF8-463B-FF06-ACFE52854F82}"/>
              </a:ext>
            </a:extLst>
          </p:cNvPr>
          <p:cNvSpPr/>
          <p:nvPr/>
        </p:nvSpPr>
        <p:spPr>
          <a:xfrm>
            <a:off x="2234135" y="1819466"/>
            <a:ext cx="356665" cy="8553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475BF2-F8CD-040A-E9B3-F2CCBF581B1C}"/>
              </a:ext>
            </a:extLst>
          </p:cNvPr>
          <p:cNvSpPr/>
          <p:nvPr/>
        </p:nvSpPr>
        <p:spPr>
          <a:xfrm>
            <a:off x="4648200" y="1819466"/>
            <a:ext cx="356665" cy="85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AD6614-2AD5-07D0-905B-5FA2304CAB4D}"/>
              </a:ext>
            </a:extLst>
          </p:cNvPr>
          <p:cNvSpPr/>
          <p:nvPr/>
        </p:nvSpPr>
        <p:spPr>
          <a:xfrm>
            <a:off x="7062265" y="1829096"/>
            <a:ext cx="356665" cy="85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5C60F1B-D117-B783-B8A9-6609D521387F}"/>
              </a:ext>
            </a:extLst>
          </p:cNvPr>
          <p:cNvSpPr/>
          <p:nvPr/>
        </p:nvSpPr>
        <p:spPr>
          <a:xfrm>
            <a:off x="9138347" y="2081125"/>
            <a:ext cx="139370" cy="4333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891C172-1A62-1870-613B-7149EA212A3B}"/>
              </a:ext>
            </a:extLst>
          </p:cNvPr>
          <p:cNvSpPr/>
          <p:nvPr/>
        </p:nvSpPr>
        <p:spPr>
          <a:xfrm>
            <a:off x="9138345" y="3256620"/>
            <a:ext cx="139371" cy="447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F0DF17-8B1C-CF13-022D-4855D5456BBF}"/>
              </a:ext>
            </a:extLst>
          </p:cNvPr>
          <p:cNvSpPr/>
          <p:nvPr/>
        </p:nvSpPr>
        <p:spPr>
          <a:xfrm>
            <a:off x="9058524" y="4510315"/>
            <a:ext cx="175558" cy="697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54699AF-6920-2ABA-DB48-11960AE75CEB}"/>
              </a:ext>
            </a:extLst>
          </p:cNvPr>
          <p:cNvSpPr/>
          <p:nvPr/>
        </p:nvSpPr>
        <p:spPr>
          <a:xfrm>
            <a:off x="6324600" y="5498353"/>
            <a:ext cx="914400" cy="216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9511166-8223-A254-16F9-01D6AE4D5C92}"/>
              </a:ext>
            </a:extLst>
          </p:cNvPr>
          <p:cNvSpPr/>
          <p:nvPr/>
        </p:nvSpPr>
        <p:spPr>
          <a:xfrm>
            <a:off x="3035710" y="5498353"/>
            <a:ext cx="914400" cy="216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84" rIns="0" bIns="0" rtlCol="0">
            <a:spAutoFit/>
          </a:bodyPr>
          <a:lstStyle/>
          <a:p>
            <a:pPr marL="2174875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spc="-8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4697" y="6482179"/>
            <a:ext cx="14271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i="1" dirty="0">
                <a:latin typeface="Times New Roman"/>
                <a:cs typeface="Times New Roman"/>
              </a:rPr>
              <a:t>BMI Calculator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B4809-8EC6-AC5B-F7B5-211F8E00328F}"/>
              </a:ext>
            </a:extLst>
          </p:cNvPr>
          <p:cNvSpPr txBox="1"/>
          <p:nvPr/>
        </p:nvSpPr>
        <p:spPr>
          <a:xfrm>
            <a:off x="457200" y="1219200"/>
            <a:ext cx="115732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simple BMI (Body Mass Index) calculator , you can follow these steps. Below is the breakdown  Steps for Implementation: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600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page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b="0" i="0" u="sng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Contains the description and features of BMI.     </a:t>
            </a:r>
          </a:p>
          <a:p>
            <a:pPr algn="l"/>
            <a:r>
              <a:rPr lang="en-I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It also contain Login box which u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should provide username and gender.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Input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Input the user's weight in [metric(kg , cm) / Imperial(lbs , inches)].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Input the user's height in [metric(kg , cm) / Imperial(lbs , inches)].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BMI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Formula: BMI = weight / (height * height).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BMI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Based on the calculated BMI, display the BMI value.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E4A-EA62-233B-9E94-4A38BFE4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462" y="420630"/>
            <a:ext cx="6953074" cy="430887"/>
          </a:xfrm>
        </p:spPr>
        <p:txBody>
          <a:bodyPr/>
          <a:lstStyle/>
          <a:p>
            <a:r>
              <a:rPr lang="en-IN" dirty="0"/>
              <a:t> 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4D34-172F-F777-E457-517863EF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51518"/>
            <a:ext cx="10972800" cy="415498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BMI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Underweight: BMI &lt; 18.5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Normal weight: 18.5 ≤ BMI &lt; 24.9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Overweight: 25 ≤ BMI &lt; 29.9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Obesity: BMI ≥ 30</a:t>
            </a:r>
          </a:p>
          <a:p>
            <a:pPr algn="l"/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BMI &amp; health advice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I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The result of BMI is displayed provided with health advice by expertise.</a:t>
            </a:r>
          </a:p>
          <a:p>
            <a:pPr algn="l"/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Consult Doctor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For more detail description contact doctor is provided</a:t>
            </a:r>
          </a:p>
          <a:p>
            <a:pPr algn="l"/>
            <a:r>
              <a:rPr lang="en-I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Dr. Pooja Sharma will be available.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E24A4-415F-46C0-3940-F1FA1A862B91}"/>
              </a:ext>
            </a:extLst>
          </p:cNvPr>
          <p:cNvSpPr txBox="1"/>
          <p:nvPr/>
        </p:nvSpPr>
        <p:spPr>
          <a:xfrm>
            <a:off x="10515600" y="641198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 New Roman"/>
                <a:cs typeface="Times New Roman"/>
              </a:rPr>
              <a:t>BMI Calculator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1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9075" y="441642"/>
            <a:ext cx="2711450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Result</a:t>
            </a:r>
            <a:r>
              <a:rPr spc="-30" dirty="0"/>
              <a:t> </a:t>
            </a:r>
            <a:r>
              <a:rPr spc="-10" dirty="0"/>
              <a:t>Screenshot</a:t>
            </a:r>
            <a:r>
              <a:rPr i="1" spc="-10" dirty="0"/>
              <a:t> </a:t>
            </a:r>
            <a:endParaRPr i="1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820400" y="6450771"/>
            <a:ext cx="179678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i="1" dirty="0">
                <a:latin typeface="Times New Roman"/>
                <a:cs typeface="Times New Roman"/>
              </a:rPr>
              <a:t>BMI Calculator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7C8DB-07A1-116D-E8CF-D3D1D3140F35}"/>
              </a:ext>
            </a:extLst>
          </p:cNvPr>
          <p:cNvSpPr txBox="1"/>
          <p:nvPr/>
        </p:nvSpPr>
        <p:spPr>
          <a:xfrm>
            <a:off x="5410200" y="55875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B360-6276-A978-3F84-B16598F7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66800"/>
            <a:ext cx="11049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6215A-3AEB-AD9A-41BE-45ED2474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11277600" cy="5250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5E0E0-984E-9DCD-AAD1-20624E3B8384}"/>
              </a:ext>
            </a:extLst>
          </p:cNvPr>
          <p:cNvSpPr txBox="1"/>
          <p:nvPr/>
        </p:nvSpPr>
        <p:spPr>
          <a:xfrm>
            <a:off x="10782300" y="6482256"/>
            <a:ext cx="1752600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i="1" dirty="0">
                <a:latin typeface="Times New Roman"/>
                <a:cs typeface="Times New Roman"/>
              </a:rPr>
              <a:t>BMI Calculator</a:t>
            </a: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16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42C02-AC51-3F63-A797-D18F1FF8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5105401" cy="4953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963E1-A4E6-C6F5-A37C-FD91FAFCE4D7}"/>
              </a:ext>
            </a:extLst>
          </p:cNvPr>
          <p:cNvSpPr txBox="1"/>
          <p:nvPr/>
        </p:nvSpPr>
        <p:spPr>
          <a:xfrm>
            <a:off x="2438400" y="5622356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Calculator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3A781-E021-0209-CC71-6FD5CC3F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5204"/>
            <a:ext cx="3848433" cy="5029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9E77C-2CDC-DA93-66E2-C7F495C38C0B}"/>
              </a:ext>
            </a:extLst>
          </p:cNvPr>
          <p:cNvSpPr txBox="1"/>
          <p:nvPr/>
        </p:nvSpPr>
        <p:spPr>
          <a:xfrm>
            <a:off x="8686800" y="5622356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Doctor if required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3DFF9-DA2E-D48A-D3A4-E671AA75987F}"/>
              </a:ext>
            </a:extLst>
          </p:cNvPr>
          <p:cNvSpPr txBox="1"/>
          <p:nvPr/>
        </p:nvSpPr>
        <p:spPr>
          <a:xfrm>
            <a:off x="10515600" y="6477000"/>
            <a:ext cx="2133600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i="1" dirty="0">
                <a:latin typeface="Times New Roman"/>
                <a:cs typeface="Times New Roman"/>
              </a:rPr>
              <a:t>BMI Calculator</a:t>
            </a: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065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05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7475" y="1831087"/>
            <a:ext cx="930846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400" spc="14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400" spc="14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9BA2806-9571-995A-5E79-04D724C6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00" y="3406712"/>
            <a:ext cx="98894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31EF-DFBB-4864-1133-079F12E5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00" y="4264567"/>
            <a:ext cx="234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A8EFDD-4F0F-8ECA-2AB8-23D7B777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25" y="5157378"/>
            <a:ext cx="18473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723DC-4DA8-80E7-7D8D-96B48CB1F3A2}"/>
              </a:ext>
            </a:extLst>
          </p:cNvPr>
          <p:cNvSpPr txBox="1"/>
          <p:nvPr/>
        </p:nvSpPr>
        <p:spPr>
          <a:xfrm>
            <a:off x="381000" y="1219200"/>
            <a:ext cx="11734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 , John. *Health and Fitness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Understanding BMI*.3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Wellness Press,2019.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citation is useful for referencing detailed discussions on the concept of BMI, its significance, and how it relates to overall health and fitness.</a:t>
            </a: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Health Organization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“Body Mass Index (BMI).”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reference provides authoritative information on BMI classifications, their role in assessing health risks, and their global usage as a standard for understanding weight categories.</a:t>
            </a: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MDN Web Docs. “HTML Forms –Structure and Usage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.”-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source provides essential guidance on the creation and structure of HTML forms, which was instrumental in building user-friendly forms for collecting data, such as height and weight, in the BMI calculator.</a:t>
            </a: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W3Schools. “CSS Styling Basics.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source was used for learning both basic and advanced CSS techniques, which helped in designing the layout and visual interface of the BMI calculator, ensuring a responsive and user-friendly design.</a:t>
            </a: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Codecademy. “JavaScript Interactive Web Pages.”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resource provided valuable insights into adding JavaScript interactivity, which was essential for implementing real-time BMI calculation and display functionality in the BMI calculator.</a:t>
            </a:r>
            <a:endParaRPr lang="en-IN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2E1E2-3EAE-C321-8AEC-45714FA38CB7}"/>
              </a:ext>
            </a:extLst>
          </p:cNvPr>
          <p:cNvSpPr txBox="1"/>
          <p:nvPr/>
        </p:nvSpPr>
        <p:spPr>
          <a:xfrm>
            <a:off x="10668000" y="6449753"/>
            <a:ext cx="2209800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i="1" dirty="0">
                <a:latin typeface="Times New Roman"/>
                <a:cs typeface="Times New Roman"/>
              </a:rPr>
              <a:t>BMI Calculator</a:t>
            </a: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687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New Horizon Institute of Technology and Management, Thane</vt:lpstr>
      <vt:lpstr>Problem Statement and Objectives</vt:lpstr>
      <vt:lpstr>PowerPoint Presentation</vt:lpstr>
      <vt:lpstr>Implementation Details</vt:lpstr>
      <vt:lpstr>                 </vt:lpstr>
      <vt:lpstr>Result Screenshot 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Jayesh Dalvi</dc:creator>
  <cp:lastModifiedBy>Jayesh Dalvi</cp:lastModifiedBy>
  <cp:revision>21</cp:revision>
  <dcterms:created xsi:type="dcterms:W3CDTF">2024-09-25T13:33:37Z</dcterms:created>
  <dcterms:modified xsi:type="dcterms:W3CDTF">2024-10-24T09:02:31Z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