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yesh Mahajan" initials="JM" lastIdx="1" clrIdx="0">
    <p:extLst>
      <p:ext uri="{19B8F6BF-5375-455C-9EA6-DF929625EA0E}">
        <p15:presenceInfo xmlns:p15="http://schemas.microsoft.com/office/powerpoint/2012/main" userId="109582f0478bc0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0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88347B-6328-290A-139E-D98820A973FD}"/>
              </a:ext>
            </a:extLst>
          </p:cNvPr>
          <p:cNvSpPr txBox="1"/>
          <p:nvPr/>
        </p:nvSpPr>
        <p:spPr>
          <a:xfrm>
            <a:off x="5418832" y="1717356"/>
            <a:ext cx="6773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Aptos Black" panose="02000000000000000000" pitchFamily="2" charset="0"/>
                <a:ea typeface="Aptos Black" panose="02000000000000000000" pitchFamily="2" charset="0"/>
              </a:rPr>
              <a:t>Consumer Goods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F2745-A2E6-18EA-B418-32AB957542DB}"/>
              </a:ext>
            </a:extLst>
          </p:cNvPr>
          <p:cNvSpPr txBox="1"/>
          <p:nvPr/>
        </p:nvSpPr>
        <p:spPr>
          <a:xfrm>
            <a:off x="5625702" y="2733019"/>
            <a:ext cx="62738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err="1">
                <a:latin typeface="Aptos Black" panose="020B0004020202020204" pitchFamily="34" charset="0"/>
              </a:rPr>
              <a:t>Ad_Hoc</a:t>
            </a:r>
            <a:r>
              <a:rPr lang="en-US" sz="6000" dirty="0">
                <a:latin typeface="Aptos Black" panose="020B0004020202020204" pitchFamily="34" charset="0"/>
              </a:rPr>
              <a:t>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C0760-E540-A0CE-2F0A-55EB783C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10097497" y="4764345"/>
            <a:ext cx="1962788" cy="19207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97FB0-A75B-1E6E-30B9-78F08634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59"/>
            <a:ext cx="4876800" cy="4876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5334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8099A-8D82-DF64-7322-AA5DEDA5E894}"/>
              </a:ext>
            </a:extLst>
          </p:cNvPr>
          <p:cNvSpPr txBox="1"/>
          <p:nvPr/>
        </p:nvSpPr>
        <p:spPr>
          <a:xfrm flipH="1">
            <a:off x="220265" y="151805"/>
            <a:ext cx="117514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IN" dirty="0"/>
              <a:t>7. Get the complete report of the Gross sales amount for the customer “</a:t>
            </a:r>
            <a:r>
              <a:rPr lang="en-IN" dirty="0" err="1"/>
              <a:t>Atliq</a:t>
            </a:r>
            <a:r>
              <a:rPr lang="en-IN" dirty="0"/>
              <a:t> Exclusive" for each month. This analysis helps to get an idea of low and high-performing months and take strategic decisions. The final report contains these columns:</a:t>
            </a:r>
          </a:p>
          <a:p>
            <a:r>
              <a:rPr lang="en-IN" dirty="0"/>
              <a:t>Month</a:t>
            </a:r>
          </a:p>
          <a:p>
            <a:r>
              <a:rPr lang="en-IN" dirty="0"/>
              <a:t>Year</a:t>
            </a:r>
          </a:p>
          <a:p>
            <a:r>
              <a:rPr lang="en-IN" dirty="0"/>
              <a:t>Gross sales Amount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0FFB5-2049-5BE3-9263-4DA6C8F613CF}"/>
              </a:ext>
            </a:extLst>
          </p:cNvPr>
          <p:cNvSpPr txBox="1"/>
          <p:nvPr/>
        </p:nvSpPr>
        <p:spPr>
          <a:xfrm>
            <a:off x="355334" y="3279873"/>
            <a:ext cx="5911322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lowest</a:t>
            </a:r>
            <a:r>
              <a:rPr lang="en-US"/>
              <a:t> Gross sales total for both</a:t>
            </a:r>
            <a:r>
              <a:rPr lang="en-IN"/>
              <a:t> </a:t>
            </a:r>
            <a:r>
              <a:rPr lang="en-US"/>
              <a:t>fiscal years is in </a:t>
            </a:r>
            <a:r>
              <a:rPr lang="en-US">
                <a:solidFill>
                  <a:srgbClr val="FF0000"/>
                </a:solidFill>
              </a:rPr>
              <a:t>March(2020)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dirty="0"/>
              <a:t>and</a:t>
            </a:r>
            <a:r>
              <a:rPr lang="en-IN" dirty="0">
                <a:solidFill>
                  <a:srgbClr val="FF0000"/>
                </a:solidFill>
              </a:rPr>
              <a:t> April(2020).</a:t>
            </a:r>
            <a:endParaRPr lang="en-US"/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highest</a:t>
            </a:r>
            <a:r>
              <a:rPr lang="en-US"/>
              <a:t> Gross sales total for both</a:t>
            </a:r>
            <a:r>
              <a:rPr lang="en-IN"/>
              <a:t> </a:t>
            </a:r>
            <a:r>
              <a:rPr lang="en-US"/>
              <a:t>fiscal years is in </a:t>
            </a:r>
            <a:r>
              <a:rPr lang="en-US">
                <a:solidFill>
                  <a:srgbClr val="FF0000"/>
                </a:solidFill>
              </a:rPr>
              <a:t>November (202</a:t>
            </a:r>
            <a:r>
              <a:rPr lang="en-IN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IN">
                <a:solidFill>
                  <a:srgbClr val="FF0000"/>
                </a:solidFill>
              </a:rPr>
              <a:t>.</a:t>
            </a:r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73.8%</a:t>
            </a: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 dirty="0"/>
              <a:t>o</a:t>
            </a:r>
            <a:r>
              <a:rPr lang="en-US"/>
              <a:t>f</a:t>
            </a:r>
            <a:r>
              <a:rPr lang="en-IN"/>
              <a:t> </a:t>
            </a:r>
            <a:r>
              <a:rPr lang="en-US"/>
              <a:t>the total Gross sales figure is</a:t>
            </a:r>
            <a:r>
              <a:rPr lang="en-IN"/>
              <a:t> </a:t>
            </a:r>
            <a:r>
              <a:rPr lang="en-US"/>
              <a:t>in </a:t>
            </a:r>
            <a:r>
              <a:rPr lang="en-US">
                <a:solidFill>
                  <a:srgbClr val="FF0000"/>
                </a:solidFill>
              </a:rPr>
              <a:t>FY2021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3FBB2-D6CC-659C-3A0D-2A3C934AE67E}"/>
              </a:ext>
            </a:extLst>
          </p:cNvPr>
          <p:cNvSpPr txBox="1"/>
          <p:nvPr/>
        </p:nvSpPr>
        <p:spPr>
          <a:xfrm>
            <a:off x="2257625" y="2617202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286EB-A0F0-A213-DD33-23F11CDF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90" y="1054108"/>
            <a:ext cx="3589940" cy="291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F610C-9046-C86A-353B-F79D203A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490" y="3966911"/>
            <a:ext cx="3589940" cy="26994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516789-0122-0B3F-F392-916038B3A2E2}"/>
              </a:ext>
            </a:extLst>
          </p:cNvPr>
          <p:cNvSpPr txBox="1"/>
          <p:nvPr/>
        </p:nvSpPr>
        <p:spPr>
          <a:xfrm>
            <a:off x="10467683" y="209079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FY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2020</a:t>
            </a:r>
          </a:p>
          <a:p>
            <a:pPr algn="ctr"/>
            <a:r>
              <a:rPr lang="en-IN" dirty="0">
                <a:solidFill>
                  <a:schemeClr val="accent3"/>
                </a:solidFill>
              </a:rPr>
              <a:t>79.5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9AA865-CCE4-DDC7-E3A8-EC9E3824B583}"/>
              </a:ext>
            </a:extLst>
          </p:cNvPr>
          <p:cNvSpPr txBox="1"/>
          <p:nvPr/>
        </p:nvSpPr>
        <p:spPr>
          <a:xfrm>
            <a:off x="10506174" y="44362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FY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2021</a:t>
            </a:r>
          </a:p>
          <a:p>
            <a:pPr algn="ctr"/>
            <a:r>
              <a:rPr lang="en-IN" dirty="0">
                <a:solidFill>
                  <a:schemeClr val="accent3"/>
                </a:solidFill>
              </a:rPr>
              <a:t>224.4</a:t>
            </a: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779D9B66-5AE1-7ECA-B22D-613F56B28B2E}"/>
              </a:ext>
            </a:extLst>
          </p:cNvPr>
          <p:cNvSpPr/>
          <p:nvPr/>
        </p:nvSpPr>
        <p:spPr>
          <a:xfrm rot="19586299">
            <a:off x="5633643" y="2216357"/>
            <a:ext cx="1668879" cy="588302"/>
          </a:xfrm>
          <a:prstGeom prst="curvedDownArrow">
            <a:avLst>
              <a:gd name="adj1" fmla="val 25000"/>
              <a:gd name="adj2" fmla="val 50000"/>
              <a:gd name="adj3" fmla="val 494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1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2EDB82-2FCE-B43C-D24B-8446B763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32" y="192303"/>
            <a:ext cx="10701735" cy="4149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5CE64A-5B68-F17E-7EED-7884C3FC73C0}"/>
              </a:ext>
            </a:extLst>
          </p:cNvPr>
          <p:cNvSpPr txBox="1"/>
          <p:nvPr/>
        </p:nvSpPr>
        <p:spPr>
          <a:xfrm>
            <a:off x="3277196" y="5363127"/>
            <a:ext cx="406306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Global </a:t>
            </a:r>
            <a:r>
              <a:rPr lang="en-IN" dirty="0">
                <a:solidFill>
                  <a:schemeClr val="bg1"/>
                </a:solidFill>
              </a:rPr>
              <a:t>chip shortage in (</a:t>
            </a:r>
            <a:r>
              <a:rPr lang="en-IN" b="1" dirty="0">
                <a:solidFill>
                  <a:schemeClr val="bg1"/>
                </a:solidFill>
              </a:rPr>
              <a:t>2020).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Covid-19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82E9E-B0DB-E184-6171-FC165C016CE2}"/>
              </a:ext>
            </a:extLst>
          </p:cNvPr>
          <p:cNvSpPr txBox="1"/>
          <p:nvPr/>
        </p:nvSpPr>
        <p:spPr>
          <a:xfrm>
            <a:off x="4267199" y="470199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Causes: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614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ECA4F-A5B0-F23C-392C-076ED27D9459}"/>
              </a:ext>
            </a:extLst>
          </p:cNvPr>
          <p:cNvSpPr txBox="1"/>
          <p:nvPr/>
        </p:nvSpPr>
        <p:spPr>
          <a:xfrm>
            <a:off x="270568" y="236637"/>
            <a:ext cx="116508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IN" dirty="0"/>
              <a:t>8. In which quarter of 2020, got the maximum </a:t>
            </a:r>
            <a:r>
              <a:rPr lang="en-IN" dirty="0" err="1"/>
              <a:t>total_sold_quantity</a:t>
            </a:r>
            <a:r>
              <a:rPr lang="en-IN" dirty="0"/>
              <a:t>? The final output contains these fields sorted by the </a:t>
            </a:r>
            <a:r>
              <a:rPr lang="en-IN" dirty="0" err="1"/>
              <a:t>total_sold_quantity</a:t>
            </a:r>
            <a:r>
              <a:rPr lang="en-IN" dirty="0"/>
              <a:t>,
Quarter
</a:t>
            </a:r>
            <a:r>
              <a:rPr lang="en-IN" dirty="0" err="1"/>
              <a:t>total_sold_quantity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54ACF-2DA1-6F92-B6CF-200C6475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7" y="1861840"/>
            <a:ext cx="3627834" cy="235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35A20-02ED-EDA9-9FAB-9D2EA5DF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62" y="1738670"/>
            <a:ext cx="4539014" cy="4732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9BC7D-65CE-A506-6E58-A05FA7AC9626}"/>
              </a:ext>
            </a:extLst>
          </p:cNvPr>
          <p:cNvSpPr txBox="1"/>
          <p:nvPr/>
        </p:nvSpPr>
        <p:spPr>
          <a:xfrm>
            <a:off x="7295986" y="1190744"/>
            <a:ext cx="254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chemeClr val="accent3"/>
                </a:solidFill>
              </a:rPr>
              <a:t>FY 2020</a:t>
            </a:r>
            <a:r>
              <a:rPr lang="en-IN" dirty="0"/>
              <a:t> by </a:t>
            </a:r>
            <a:r>
              <a:rPr lang="en-IN" b="1" dirty="0">
                <a:solidFill>
                  <a:schemeClr val="accent3"/>
                </a:solidFill>
              </a:rPr>
              <a:t>Quarter</a:t>
            </a:r>
            <a:r>
              <a:rPr lang="en-IN" dirty="0"/>
              <a:t> 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4C559-5B37-0FC8-073D-CA73D2D9174E}"/>
              </a:ext>
            </a:extLst>
          </p:cNvPr>
          <p:cNvSpPr txBox="1"/>
          <p:nvPr/>
        </p:nvSpPr>
        <p:spPr>
          <a:xfrm>
            <a:off x="270568" y="4325070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0C1E1-35E8-33C6-295B-971EBB048891}"/>
              </a:ext>
            </a:extLst>
          </p:cNvPr>
          <p:cNvSpPr txBox="1"/>
          <p:nvPr/>
        </p:nvSpPr>
        <p:spPr>
          <a:xfrm>
            <a:off x="270568" y="4786735"/>
            <a:ext cx="556944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Quarter 1</a:t>
            </a:r>
            <a:r>
              <a:rPr lang="en-IN" dirty="0"/>
              <a:t> of 2020 sold most units, while </a:t>
            </a:r>
            <a:r>
              <a:rPr lang="en-IN" dirty="0">
                <a:solidFill>
                  <a:srgbClr val="FF0000"/>
                </a:solidFill>
              </a:rPr>
              <a:t>Quarter 3</a:t>
            </a:r>
            <a:r>
              <a:rPr lang="en-IN" dirty="0"/>
              <a:t> sold fewest.</a:t>
            </a:r>
          </a:p>
          <a:p>
            <a:r>
              <a:rPr lang="en-IN" dirty="0">
                <a:solidFill>
                  <a:srgbClr val="FF0000"/>
                </a:solidFill>
              </a:rPr>
              <a:t>Quarter1</a:t>
            </a:r>
            <a:r>
              <a:rPr lang="en-IN" dirty="0"/>
              <a:t> accounts for approximately </a:t>
            </a:r>
            <a:r>
              <a:rPr lang="en-IN" b="1" dirty="0">
                <a:solidFill>
                  <a:srgbClr val="FF0000"/>
                </a:solidFill>
              </a:rPr>
              <a:t>34% </a:t>
            </a:r>
            <a:r>
              <a:rPr lang="en-IN" dirty="0"/>
              <a:t>of the total sold quantity for FY2020.</a:t>
            </a:r>
            <a:endParaRPr lang="en-US" dirty="0"/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B8AC42DB-4D94-EEE0-7FF2-8B4EAF3DCC5A}"/>
              </a:ext>
            </a:extLst>
          </p:cNvPr>
          <p:cNvSpPr/>
          <p:nvPr/>
        </p:nvSpPr>
        <p:spPr>
          <a:xfrm>
            <a:off x="4103598" y="958711"/>
            <a:ext cx="2857500" cy="887218"/>
          </a:xfrm>
          <a:prstGeom prst="curvedDownArrow">
            <a:avLst>
              <a:gd name="adj1" fmla="val 25000"/>
              <a:gd name="adj2" fmla="val 50000"/>
              <a:gd name="adj3" fmla="val 489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4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C24A0-5B52-73F6-3AE0-F7E4F331BA9C}"/>
              </a:ext>
            </a:extLst>
          </p:cNvPr>
          <p:cNvSpPr txBox="1"/>
          <p:nvPr/>
        </p:nvSpPr>
        <p:spPr>
          <a:xfrm>
            <a:off x="414931" y="160733"/>
            <a:ext cx="1164014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US" dirty="0"/>
              <a:t>9. Which channel helped to bring more gross sales in the fiscal year 2021 and the percentage of</a:t>
            </a:r>
            <a:r>
              <a:rPr lang="en-IN" dirty="0"/>
              <a:t> </a:t>
            </a:r>
            <a:r>
              <a:rPr lang="en-US" dirty="0"/>
              <a:t>contribution? The final output contains these fields,</a:t>
            </a:r>
          </a:p>
          <a:p>
            <a:r>
              <a:rPr lang="en-US" dirty="0"/>
              <a:t>channel</a:t>
            </a:r>
          </a:p>
          <a:p>
            <a:r>
              <a:rPr lang="en-US" dirty="0" err="1"/>
              <a:t>gross_sales_mln</a:t>
            </a:r>
            <a:endParaRPr lang="en-US" dirty="0"/>
          </a:p>
          <a:p>
            <a:r>
              <a:rPr lang="en-US" dirty="0"/>
              <a:t>percentage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95352-F06B-329D-F1FB-B2145EBD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1" y="2109786"/>
            <a:ext cx="4276969" cy="1631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71A2C-36AF-A5DD-669A-C1DA7E8A240F}"/>
              </a:ext>
            </a:extLst>
          </p:cNvPr>
          <p:cNvSpPr txBox="1"/>
          <p:nvPr/>
        </p:nvSpPr>
        <p:spPr>
          <a:xfrm>
            <a:off x="414931" y="4058839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30E1B-8C59-2E08-4DDB-BF7670214603}"/>
              </a:ext>
            </a:extLst>
          </p:cNvPr>
          <p:cNvSpPr txBox="1"/>
          <p:nvPr/>
        </p:nvSpPr>
        <p:spPr>
          <a:xfrm>
            <a:off x="414931" y="4549676"/>
            <a:ext cx="5050038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b="1" dirty="0"/>
              <a:t>R</a:t>
            </a:r>
            <a:r>
              <a:rPr lang="en-US" b="1" dirty="0" err="1"/>
              <a:t>etailer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helped bring </a:t>
            </a:r>
            <a:r>
              <a:rPr lang="en-US" dirty="0"/>
              <a:t>maximum</a:t>
            </a:r>
            <a:r>
              <a:rPr lang="en-IN" dirty="0">
                <a:solidFill>
                  <a:schemeClr val="bg1"/>
                </a:solidFill>
              </a:rPr>
              <a:t> s</a:t>
            </a:r>
            <a:r>
              <a:rPr lang="en-US" dirty="0">
                <a:solidFill>
                  <a:schemeClr val="bg1"/>
                </a:solidFill>
              </a:rPr>
              <a:t>ales to the company with </a:t>
            </a:r>
            <a:r>
              <a:rPr lang="en-US" b="1" dirty="0"/>
              <a:t>73.22%</a:t>
            </a:r>
            <a:r>
              <a:rPr lang="en-US" dirty="0">
                <a:solidFill>
                  <a:schemeClr val="bg1"/>
                </a:solidFill>
              </a:rPr>
              <a:t> as the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contribution percentage.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b="1" dirty="0"/>
              <a:t>Distributor</a:t>
            </a:r>
            <a:r>
              <a:rPr lang="en-IN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makes the </a:t>
            </a:r>
            <a:r>
              <a:rPr lang="en-IN" dirty="0"/>
              <a:t>minimum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contribution at a percentage of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/>
              <a:t>1</a:t>
            </a:r>
            <a:r>
              <a:rPr lang="en-US" b="1" dirty="0"/>
              <a:t>1.31%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C2AF3-21BD-8B5A-86B4-46FD1E89A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69" y="2600169"/>
            <a:ext cx="5193506" cy="3703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34C545-0124-0E54-9974-FBFB8846F010}"/>
              </a:ext>
            </a:extLst>
          </p:cNvPr>
          <p:cNvSpPr txBox="1"/>
          <p:nvPr/>
        </p:nvSpPr>
        <p:spPr>
          <a:xfrm>
            <a:off x="6235004" y="1842116"/>
            <a:ext cx="5397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Gross sales and contribution percentage by </a:t>
            </a:r>
            <a:r>
              <a:rPr lang="en-IN" sz="2000" b="1" dirty="0">
                <a:solidFill>
                  <a:schemeClr val="accent3"/>
                </a:solidFill>
              </a:rPr>
              <a:t>channels</a:t>
            </a:r>
            <a:r>
              <a:rPr lang="en-IN" sz="2000" dirty="0"/>
              <a:t> in </a:t>
            </a:r>
            <a:r>
              <a:rPr lang="en-IN" sz="2000" b="1" dirty="0">
                <a:solidFill>
                  <a:schemeClr val="accent3"/>
                </a:solidFill>
              </a:rPr>
              <a:t>2021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03FC5630-FA86-9C5A-1315-ECB91C7E3F07}"/>
              </a:ext>
            </a:extLst>
          </p:cNvPr>
          <p:cNvSpPr/>
          <p:nvPr/>
        </p:nvSpPr>
        <p:spPr>
          <a:xfrm>
            <a:off x="4339663" y="1242982"/>
            <a:ext cx="2521909" cy="707886"/>
          </a:xfrm>
          <a:prstGeom prst="curvedDownArrow">
            <a:avLst>
              <a:gd name="adj1" fmla="val 25000"/>
              <a:gd name="adj2" fmla="val 50000"/>
              <a:gd name="adj3" fmla="val 494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78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51C17-695B-C441-993D-D1F5703C47E7}"/>
              </a:ext>
            </a:extLst>
          </p:cNvPr>
          <p:cNvSpPr txBox="1"/>
          <p:nvPr/>
        </p:nvSpPr>
        <p:spPr>
          <a:xfrm>
            <a:off x="183949" y="194309"/>
            <a:ext cx="1172825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IN" dirty="0"/>
              <a:t>10. Get the Top 3 products in each division that have a high </a:t>
            </a:r>
            <a:r>
              <a:rPr lang="en-IN" dirty="0" err="1"/>
              <a:t>total_sold_quantity</a:t>
            </a:r>
            <a:r>
              <a:rPr lang="en-IN" dirty="0"/>
              <a:t> in the </a:t>
            </a:r>
            <a:r>
              <a:rPr lang="en-IN" dirty="0" err="1"/>
              <a:t>fiscal_year</a:t>
            </a:r>
            <a:r>
              <a:rPr lang="en-IN" dirty="0"/>
              <a:t> 2021? The final output contains these fields,
division
</a:t>
            </a:r>
            <a:r>
              <a:rPr lang="en-IN" dirty="0" err="1"/>
              <a:t>product_code</a:t>
            </a:r>
            <a:r>
              <a:rPr lang="en-IN" dirty="0"/>
              <a:t>
product
</a:t>
            </a:r>
            <a:r>
              <a:rPr lang="en-IN" dirty="0" err="1"/>
              <a:t>total_sold_quantity</a:t>
            </a:r>
            <a:r>
              <a:rPr lang="en-IN" dirty="0"/>
              <a:t>
</a:t>
            </a:r>
            <a:r>
              <a:rPr lang="en-IN" dirty="0" err="1"/>
              <a:t>rank_order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0D7D5-088E-E270-3F6A-1478BAA6BA1C}"/>
              </a:ext>
            </a:extLst>
          </p:cNvPr>
          <p:cNvSpPr txBox="1"/>
          <p:nvPr/>
        </p:nvSpPr>
        <p:spPr>
          <a:xfrm>
            <a:off x="8450661" y="1979413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DF87E-DDF2-0CEC-5E52-36C1593FCE97}"/>
              </a:ext>
            </a:extLst>
          </p:cNvPr>
          <p:cNvSpPr txBox="1"/>
          <p:nvPr/>
        </p:nvSpPr>
        <p:spPr>
          <a:xfrm>
            <a:off x="7411435" y="2584519"/>
            <a:ext cx="4250738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1"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b="0" dirty="0">
                <a:solidFill>
                  <a:schemeClr val="bg1"/>
                </a:solidFill>
              </a:rPr>
              <a:t>Every </a:t>
            </a:r>
            <a:r>
              <a:rPr lang="en-IN" dirty="0"/>
              <a:t>division</a:t>
            </a:r>
            <a:r>
              <a:rPr lang="en-IN" b="0" dirty="0">
                <a:solidFill>
                  <a:schemeClr val="bg1"/>
                </a:solidFill>
              </a:rPr>
              <a:t> has a product with different variants that appears twice in the top three products by division list.</a:t>
            </a:r>
          </a:p>
          <a:p>
            <a:r>
              <a:rPr lang="en-IN" dirty="0"/>
              <a:t>Maximum</a:t>
            </a:r>
            <a:r>
              <a:rPr lang="en-IN" b="0" dirty="0">
                <a:solidFill>
                  <a:schemeClr val="bg1"/>
                </a:solidFill>
              </a:rPr>
              <a:t> sold quantity are from </a:t>
            </a:r>
            <a:r>
              <a:rPr lang="en-IN" dirty="0"/>
              <a:t>N &amp; S</a:t>
            </a:r>
            <a:r>
              <a:rPr lang="en-IN" b="0" dirty="0"/>
              <a:t> </a:t>
            </a:r>
            <a:r>
              <a:rPr lang="en-IN" b="0" dirty="0">
                <a:solidFill>
                  <a:schemeClr val="bg1"/>
                </a:solidFill>
              </a:rPr>
              <a:t>division and </a:t>
            </a:r>
            <a:r>
              <a:rPr lang="en-IN" b="0" dirty="0"/>
              <a:t>minimum</a:t>
            </a:r>
            <a:r>
              <a:rPr lang="en-IN" b="0" dirty="0">
                <a:solidFill>
                  <a:schemeClr val="bg1"/>
                </a:solidFill>
              </a:rPr>
              <a:t> sold quantity from </a:t>
            </a:r>
            <a:r>
              <a:rPr lang="en-IN" dirty="0"/>
              <a:t>PC</a:t>
            </a:r>
            <a:r>
              <a:rPr lang="en-IN" b="0" dirty="0">
                <a:solidFill>
                  <a:schemeClr val="bg1"/>
                </a:solidFill>
              </a:rPr>
              <a:t>.</a:t>
            </a:r>
            <a:endParaRPr lang="en-US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85405-E07C-FB7E-197F-13207057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9" y="2476798"/>
            <a:ext cx="6819606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3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5EFDD3-7E34-0A90-3977-9D2B925E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4" y="329911"/>
            <a:ext cx="3790778" cy="2653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8DFEFD-3FD4-B2A1-CCF2-13C534DE6755}"/>
              </a:ext>
            </a:extLst>
          </p:cNvPr>
          <p:cNvSpPr txBox="1"/>
          <p:nvPr/>
        </p:nvSpPr>
        <p:spPr>
          <a:xfrm>
            <a:off x="0" y="3059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Premium 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61688-6562-301E-18B8-74E37FEB4AF4}"/>
              </a:ext>
            </a:extLst>
          </p:cNvPr>
          <p:cNvSpPr txBox="1"/>
          <p:nvPr/>
        </p:nvSpPr>
        <p:spPr>
          <a:xfrm>
            <a:off x="1272361" y="3059668"/>
            <a:ext cx="1828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>
                <a:latin typeface="Abadi" panose="020B0604020104020204" pitchFamily="34" charset="0"/>
              </a:defRPr>
            </a:lvl1pPr>
          </a:lstStyle>
          <a:p>
            <a:pPr algn="ctr"/>
            <a:r>
              <a:rPr lang="en-IN"/>
              <a:t>Plus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9476B-9085-BCAC-B547-BB91AA68D6BD}"/>
              </a:ext>
            </a:extLst>
          </p:cNvPr>
          <p:cNvSpPr txBox="1"/>
          <p:nvPr/>
        </p:nvSpPr>
        <p:spPr>
          <a:xfrm>
            <a:off x="2610794" y="30326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badi" panose="020B0604020104020204" pitchFamily="34" charset="0"/>
              </a:rPr>
              <a:t>Premium 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4AA54-01C1-1328-567F-3DA1CFD7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146" y="3405803"/>
            <a:ext cx="3834413" cy="2713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2C3C43-1BB3-405A-B0EF-4A5F6AFEF2B3}"/>
              </a:ext>
            </a:extLst>
          </p:cNvPr>
          <p:cNvSpPr txBox="1"/>
          <p:nvPr/>
        </p:nvSpPr>
        <p:spPr>
          <a:xfrm>
            <a:off x="3779997" y="615485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badi" panose="020B0604020104020204" pitchFamily="34" charset="0"/>
              </a:defRPr>
            </a:lvl1pPr>
          </a:lstStyle>
          <a:p>
            <a:r>
              <a:rPr lang="en-IN" dirty="0"/>
              <a:t>Standard </a:t>
            </a:r>
          </a:p>
          <a:p>
            <a:r>
              <a:rPr lang="en-IN" dirty="0"/>
              <a:t>Blue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555A6-81B4-EADA-EE59-D785D0483152}"/>
              </a:ext>
            </a:extLst>
          </p:cNvPr>
          <p:cNvSpPr txBox="1"/>
          <p:nvPr/>
        </p:nvSpPr>
        <p:spPr>
          <a:xfrm>
            <a:off x="5020952" y="615485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badi" panose="020B0604020104020204" pitchFamily="34" charset="0"/>
              </a:defRPr>
            </a:lvl1pPr>
          </a:lstStyle>
          <a:p>
            <a:r>
              <a:rPr lang="en-IN"/>
              <a:t>Plus Red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A4877-3870-039E-FED1-AF83CD80BD76}"/>
              </a:ext>
            </a:extLst>
          </p:cNvPr>
          <p:cNvSpPr txBox="1"/>
          <p:nvPr/>
        </p:nvSpPr>
        <p:spPr>
          <a:xfrm>
            <a:off x="6416322" y="609978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badi" panose="020B0604020104020204" pitchFamily="34" charset="0"/>
              </a:defRPr>
            </a:lvl1pPr>
          </a:lstStyle>
          <a:p>
            <a:r>
              <a:rPr lang="en-IN" dirty="0"/>
              <a:t>Premium </a:t>
            </a:r>
          </a:p>
          <a:p>
            <a:r>
              <a:rPr lang="en-IN" dirty="0"/>
              <a:t>Misty Green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070BD2-CCDC-96F1-C68F-7813ED66C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486" y="249544"/>
            <a:ext cx="3867660" cy="2733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DE9948-7AC1-90AC-BCA8-F84777742939}"/>
              </a:ext>
            </a:extLst>
          </p:cNvPr>
          <p:cNvSpPr txBox="1"/>
          <p:nvPr/>
        </p:nvSpPr>
        <p:spPr>
          <a:xfrm>
            <a:off x="7787579" y="30467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badi" panose="020B0604020104020204" pitchFamily="34" charset="0"/>
              </a:defRPr>
            </a:lvl1pPr>
          </a:lstStyle>
          <a:p>
            <a:r>
              <a:rPr lang="en-IN"/>
              <a:t>Standard 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4E04A-6E86-5B75-AA78-EB4A988B11CD}"/>
              </a:ext>
            </a:extLst>
          </p:cNvPr>
          <p:cNvSpPr txBox="1"/>
          <p:nvPr/>
        </p:nvSpPr>
        <p:spPr>
          <a:xfrm>
            <a:off x="9259911" y="30364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badi" panose="020B0604020104020204" pitchFamily="34" charset="0"/>
              </a:defRPr>
            </a:lvl1pPr>
          </a:lstStyle>
          <a:p>
            <a:r>
              <a:rPr lang="en-IN"/>
              <a:t>Standard 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14418-CDD0-D1FC-5587-6D7A9CC839C3}"/>
              </a:ext>
            </a:extLst>
          </p:cNvPr>
          <p:cNvSpPr txBox="1"/>
          <p:nvPr/>
        </p:nvSpPr>
        <p:spPr>
          <a:xfrm>
            <a:off x="10466486" y="30467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Abadi" panose="020B0604020104020204" pitchFamily="34" charset="0"/>
              </a:defRPr>
            </a:lvl1pPr>
          </a:lstStyle>
          <a:p>
            <a:r>
              <a:rPr lang="en-IN"/>
              <a:t>Plus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2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3C10-4001-3A39-D1DC-51A0E203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220" y="175163"/>
            <a:ext cx="4729560" cy="868876"/>
          </a:xfrm>
        </p:spPr>
        <p:txBody>
          <a:bodyPr/>
          <a:lstStyle/>
          <a:p>
            <a:pPr algn="ctr"/>
            <a:r>
              <a:rPr lang="en-US" sz="5400" b="1">
                <a:latin typeface="Aptos Black" panose="020B0004020202020204" pitchFamily="34" charset="0"/>
                <a:ea typeface="ADLaM Display" panose="02000000000000000000" pitchFamily="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65F25-8102-893D-17A9-392DD98E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210" y="1874779"/>
            <a:ext cx="9451579" cy="4483159"/>
          </a:xfrm>
        </p:spPr>
        <p:txBody>
          <a:bodyPr>
            <a:noAutofit/>
          </a:bodyPr>
          <a:lstStyle/>
          <a:p>
            <a:r>
              <a:rPr lang="en-US" sz="2800" b="1" dirty="0" err="1">
                <a:solidFill>
                  <a:srgbClr val="FFFF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AtliqHardware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 is one of the major computer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hardware manufacturers with a strong presence in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across the globe.</a:t>
            </a:r>
          </a:p>
          <a:p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T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he management did note that they do not have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sufficient insights 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to make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quick 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and data-informed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decisions.</a:t>
            </a:r>
            <a:endParaRPr lang="en-US" sz="2800" dirty="0">
              <a:latin typeface="Abadi" panose="02000000000000000000" pitchFamily="2" charset="0"/>
              <a:ea typeface="Abadi" panose="02000000000000000000" pitchFamily="2" charset="0"/>
            </a:endParaRPr>
          </a:p>
          <a:p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Plan to expand the data analytics team by adding junior data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analysts.</a:t>
            </a:r>
          </a:p>
          <a:p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Data analytics director,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plans to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conduct a</a:t>
            </a:r>
            <a:r>
              <a:rPr lang="en-IN" sz="2800" dirty="0">
                <a:latin typeface="Abadi" panose="02000000000000000000" pitchFamily="2" charset="0"/>
                <a:ea typeface="Abadi" panose="02000000000000000000" pitchFamily="2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Abadi" panose="02000000000000000000" pitchFamily="2" charset="0"/>
                <a:ea typeface="Abadi" panose="02000000000000000000" pitchFamily="2" charset="0"/>
              </a:rPr>
              <a:t>SQL challenge</a:t>
            </a:r>
            <a:r>
              <a:rPr lang="en-US" sz="2800" dirty="0">
                <a:latin typeface="Abadi" panose="02000000000000000000" pitchFamily="2" charset="0"/>
                <a:ea typeface="Abadi" panose="02000000000000000000" pitchFamily="2" charset="0"/>
              </a:rPr>
              <a:t> to evaluate both tech and soft skills.</a:t>
            </a:r>
          </a:p>
        </p:txBody>
      </p:sp>
    </p:spTree>
    <p:extLst>
      <p:ext uri="{BB962C8B-B14F-4D97-AF65-F5344CB8AC3E}">
        <p14:creationId xmlns:p14="http://schemas.microsoft.com/office/powerpoint/2010/main" val="243054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3013BA-FDC8-F846-0CC3-B89808CD114F}"/>
              </a:ext>
            </a:extLst>
          </p:cNvPr>
          <p:cNvSpPr txBox="1"/>
          <p:nvPr/>
        </p:nvSpPr>
        <p:spPr>
          <a:xfrm>
            <a:off x="78287" y="117747"/>
            <a:ext cx="115907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1. Provide the list of markets in which customer "</a:t>
            </a:r>
            <a:r>
              <a:rPr lang="en-US" sz="2000" dirty="0" err="1">
                <a:latin typeface="Abadi" panose="020B0604020104020204" pitchFamily="34" charset="0"/>
              </a:rPr>
              <a:t>Atliq</a:t>
            </a:r>
            <a:r>
              <a:rPr lang="en-US" sz="2000" dirty="0">
                <a:latin typeface="Abadi" panose="020B0604020104020204" pitchFamily="34" charset="0"/>
              </a:rPr>
              <a:t> Exclusive" operates its business in the APAC</a:t>
            </a:r>
            <a:r>
              <a:rPr lang="en-IN" sz="2000" dirty="0">
                <a:latin typeface="Abadi" panose="020B0604020104020204" pitchFamily="34" charset="0"/>
              </a:rPr>
              <a:t>    </a:t>
            </a:r>
            <a:r>
              <a:rPr lang="en-US" sz="2000" dirty="0">
                <a:latin typeface="Abadi" panose="020B0604020104020204" pitchFamily="34" charset="0"/>
              </a:rPr>
              <a:t>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0257B-24D3-D3AE-8789-36AA5B523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61" y="1423146"/>
            <a:ext cx="2877759" cy="4011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F2A323-8FC3-AC04-8DF9-4EF8136F80DA}"/>
              </a:ext>
            </a:extLst>
          </p:cNvPr>
          <p:cNvSpPr txBox="1"/>
          <p:nvPr/>
        </p:nvSpPr>
        <p:spPr>
          <a:xfrm>
            <a:off x="4143716" y="5198883"/>
            <a:ext cx="6402607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AtliQ Hardware have presence in this list of market for </a:t>
            </a:r>
            <a:r>
              <a:rPr lang="en-IN" dirty="0" err="1">
                <a:solidFill>
                  <a:srgbClr val="FF0000"/>
                </a:solidFill>
              </a:rPr>
              <a:t>AtliQ</a:t>
            </a:r>
            <a:r>
              <a:rPr lang="en-IN" dirty="0">
                <a:solidFill>
                  <a:srgbClr val="FF0000"/>
                </a:solidFill>
              </a:rPr>
              <a:t> Exclusive</a:t>
            </a:r>
            <a:r>
              <a:rPr lang="en-IN" dirty="0"/>
              <a:t> in </a:t>
            </a:r>
            <a:r>
              <a:rPr lang="en-IN" dirty="0">
                <a:solidFill>
                  <a:srgbClr val="FF0000"/>
                </a:solidFill>
              </a:rPr>
              <a:t>APAC</a:t>
            </a:r>
            <a:r>
              <a:rPr lang="en-IN" dirty="0"/>
              <a:t> region.</a:t>
            </a:r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To obtain </a:t>
            </a:r>
            <a:r>
              <a:rPr lang="en-IN" dirty="0">
                <a:solidFill>
                  <a:srgbClr val="FF0000"/>
                </a:solidFill>
              </a:rPr>
              <a:t>revenue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India</a:t>
            </a:r>
            <a:r>
              <a:rPr lang="en-IN" dirty="0"/>
              <a:t> would be the </a:t>
            </a:r>
            <a:r>
              <a:rPr lang="en-IN" dirty="0">
                <a:solidFill>
                  <a:srgbClr val="FF0000"/>
                </a:solidFill>
              </a:rPr>
              <a:t>biggest</a:t>
            </a:r>
            <a:r>
              <a:rPr lang="en-IN" dirty="0"/>
              <a:t> Market for </a:t>
            </a:r>
            <a:r>
              <a:rPr lang="en-IN" dirty="0" err="1">
                <a:solidFill>
                  <a:srgbClr val="FF0000"/>
                </a:solidFill>
              </a:rPr>
              <a:t>AtliQ</a:t>
            </a:r>
            <a:r>
              <a:rPr lang="en-IN" dirty="0">
                <a:solidFill>
                  <a:srgbClr val="FF0000"/>
                </a:solidFill>
              </a:rPr>
              <a:t> Exclusive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61892-318C-126F-BB17-C60DC770C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99" y="909900"/>
            <a:ext cx="6012315" cy="3744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F97EC7-3303-B5F4-43D3-4D6D640D0A09}"/>
              </a:ext>
            </a:extLst>
          </p:cNvPr>
          <p:cNvSpPr txBox="1"/>
          <p:nvPr/>
        </p:nvSpPr>
        <p:spPr>
          <a:xfrm>
            <a:off x="4044854" y="466643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INSIGHTS:</a:t>
            </a:r>
            <a:endParaRPr lang="en-US" sz="2400" b="1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584C6AF-9939-5706-DC4C-2B98A800928F}"/>
              </a:ext>
            </a:extLst>
          </p:cNvPr>
          <p:cNvSpPr/>
          <p:nvPr/>
        </p:nvSpPr>
        <p:spPr>
          <a:xfrm>
            <a:off x="3875189" y="708078"/>
            <a:ext cx="1084065" cy="644289"/>
          </a:xfrm>
          <a:prstGeom prst="curvedDownArrow">
            <a:avLst>
              <a:gd name="adj1" fmla="val 25000"/>
              <a:gd name="adj2" fmla="val 50000"/>
              <a:gd name="adj3" fmla="val 494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5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F850C9-2502-AE9C-1843-7D8B2CD8BE98}"/>
              </a:ext>
            </a:extLst>
          </p:cNvPr>
          <p:cNvSpPr txBox="1"/>
          <p:nvPr/>
        </p:nvSpPr>
        <p:spPr>
          <a:xfrm>
            <a:off x="7751" y="154136"/>
            <a:ext cx="119955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2. What is the percentage of unique product increase in 2021 vs. 2020? The final output contains these fields,</a:t>
            </a:r>
          </a:p>
          <a:p>
            <a:r>
              <a:rPr lang="en-US" sz="2000" dirty="0">
                <a:latin typeface="Abadi" panose="020B0604020104020204" pitchFamily="34" charset="0"/>
              </a:rPr>
              <a:t>unique_products_2020</a:t>
            </a:r>
          </a:p>
          <a:p>
            <a:r>
              <a:rPr lang="en-US" sz="2000" dirty="0">
                <a:latin typeface="Abadi" panose="020B0604020104020204" pitchFamily="34" charset="0"/>
              </a:rPr>
              <a:t>unique_products_2021</a:t>
            </a:r>
          </a:p>
          <a:p>
            <a:r>
              <a:rPr lang="en-US" sz="2000" dirty="0" err="1">
                <a:latin typeface="Abadi" panose="020B0604020104020204" pitchFamily="34" charset="0"/>
              </a:rPr>
              <a:t>percentage_chg</a:t>
            </a:r>
            <a:endParaRPr lang="en-US" sz="2000" dirty="0">
              <a:latin typeface="Abadi" panose="020B06040201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F1F2F-04B4-5841-2EE6-CAEC90D7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4" y="2200852"/>
            <a:ext cx="6062328" cy="12281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9E70B-3B64-CA2C-828F-6453BC3DA89C}"/>
              </a:ext>
            </a:extLst>
          </p:cNvPr>
          <p:cNvSpPr txBox="1"/>
          <p:nvPr/>
        </p:nvSpPr>
        <p:spPr>
          <a:xfrm>
            <a:off x="514760" y="4537223"/>
            <a:ext cx="5425716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 err="1"/>
              <a:t>AtliQ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demand</a:t>
            </a:r>
            <a:r>
              <a:rPr lang="en-IN" dirty="0"/>
              <a:t> is increased with new products.</a:t>
            </a:r>
          </a:p>
          <a:p>
            <a:r>
              <a:rPr lang="en-IN" dirty="0"/>
              <a:t>Added </a:t>
            </a:r>
            <a:r>
              <a:rPr lang="en-IN" dirty="0">
                <a:solidFill>
                  <a:srgbClr val="FF0000"/>
                </a:solidFill>
              </a:rPr>
              <a:t>36% </a:t>
            </a:r>
            <a:r>
              <a:rPr lang="en-IN" dirty="0"/>
              <a:t>(89) </a:t>
            </a:r>
            <a:r>
              <a:rPr lang="en-IN" dirty="0">
                <a:solidFill>
                  <a:srgbClr val="FF0000"/>
                </a:solidFill>
              </a:rPr>
              <a:t>new product</a:t>
            </a:r>
            <a:r>
              <a:rPr lang="en-IN" dirty="0"/>
              <a:t> to production in 2021 from 2020.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2B82D-5B80-1EA6-F577-3165FE94D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98" y="1582110"/>
            <a:ext cx="3464170" cy="3693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3CC78-ADF0-7A25-A295-C1DBBCFDF430}"/>
              </a:ext>
            </a:extLst>
          </p:cNvPr>
          <p:cNvSpPr txBox="1"/>
          <p:nvPr/>
        </p:nvSpPr>
        <p:spPr>
          <a:xfrm flipH="1">
            <a:off x="6578332" y="1785353"/>
            <a:ext cx="1765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Agency FB" panose="020B0503020202020204" pitchFamily="34" charset="0"/>
                <a:ea typeface="Agency FB" panose="02000000000000000000" pitchFamily="2" charset="0"/>
              </a:rPr>
              <a:t>Percentage change 36%</a:t>
            </a:r>
            <a:endParaRPr lang="en-US" sz="2400" dirty="0">
              <a:latin typeface="Agency FB" panose="020B0503020202020204" pitchFamily="34" charset="0"/>
              <a:ea typeface="Agency FB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8779F-710F-6C16-EB94-639E48FF4E4D}"/>
              </a:ext>
            </a:extLst>
          </p:cNvPr>
          <p:cNvSpPr txBox="1"/>
          <p:nvPr/>
        </p:nvSpPr>
        <p:spPr>
          <a:xfrm>
            <a:off x="8824639" y="5275887"/>
            <a:ext cx="1150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Agency FB" panose="020B0503020202020204" pitchFamily="34" charset="0"/>
              </a:rPr>
              <a:t>Unique products 2020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C0DD5-52F2-1690-1AD9-4B7F90773B1A}"/>
              </a:ext>
            </a:extLst>
          </p:cNvPr>
          <p:cNvSpPr txBox="1"/>
          <p:nvPr/>
        </p:nvSpPr>
        <p:spPr>
          <a:xfrm>
            <a:off x="9975396" y="5275888"/>
            <a:ext cx="126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>
                <a:latin typeface="Agency FB" panose="020B0503020202020204" pitchFamily="34" charset="0"/>
              </a:rPr>
              <a:t>Unique products 2021</a:t>
            </a:r>
            <a:endParaRPr lang="en-US" sz="2400" dirty="0"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23A65-837C-E2A4-59CE-1B3E3D19515B}"/>
              </a:ext>
            </a:extLst>
          </p:cNvPr>
          <p:cNvSpPr txBox="1"/>
          <p:nvPr/>
        </p:nvSpPr>
        <p:spPr>
          <a:xfrm>
            <a:off x="514760" y="4075558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/>
              <a:t>INSIGHTS:</a:t>
            </a:r>
            <a:endParaRPr lang="en-US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20B92E6D-23C2-E23E-E621-93CC67D95889}"/>
              </a:ext>
            </a:extLst>
          </p:cNvPr>
          <p:cNvSpPr/>
          <p:nvPr/>
        </p:nvSpPr>
        <p:spPr>
          <a:xfrm>
            <a:off x="6005524" y="1243682"/>
            <a:ext cx="1524617" cy="676855"/>
          </a:xfrm>
          <a:prstGeom prst="curvedDownArrow">
            <a:avLst>
              <a:gd name="adj1" fmla="val 25000"/>
              <a:gd name="adj2" fmla="val 50000"/>
              <a:gd name="adj3" fmla="val 374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6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709C64-D9A4-668C-D3E6-58D1F3CCD05D}"/>
              </a:ext>
            </a:extLst>
          </p:cNvPr>
          <p:cNvSpPr txBox="1"/>
          <p:nvPr/>
        </p:nvSpPr>
        <p:spPr>
          <a:xfrm>
            <a:off x="476250" y="105310"/>
            <a:ext cx="117157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IN" dirty="0"/>
              <a:t>3. Provide a report with all the unique product counts for each segment and sort them in descending order of product counts. The final output contains 2 fields,</a:t>
            </a:r>
          </a:p>
          <a:p>
            <a:r>
              <a:rPr lang="en-IN" dirty="0"/>
              <a:t>segment</a:t>
            </a:r>
          </a:p>
          <a:p>
            <a:r>
              <a:rPr lang="en-IN" dirty="0" err="1"/>
              <a:t>product_count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2DE20-225C-848E-0750-B6B784AA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2" y="1428749"/>
            <a:ext cx="3611761" cy="27056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A225B9-A0DE-4EEF-57B0-61643121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887879"/>
            <a:ext cx="4679156" cy="3774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AB8B58-6C9B-FFA2-03DE-908427FCB4FB}"/>
              </a:ext>
            </a:extLst>
          </p:cNvPr>
          <p:cNvSpPr txBox="1"/>
          <p:nvPr/>
        </p:nvSpPr>
        <p:spPr>
          <a:xfrm>
            <a:off x="5180111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9D2EE-D8AC-889B-84BA-03DC3E463420}"/>
              </a:ext>
            </a:extLst>
          </p:cNvPr>
          <p:cNvSpPr txBox="1"/>
          <p:nvPr/>
        </p:nvSpPr>
        <p:spPr>
          <a:xfrm>
            <a:off x="139602" y="4200220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AA46C-1287-4610-0392-9445F7C05EFA}"/>
              </a:ext>
            </a:extLst>
          </p:cNvPr>
          <p:cNvSpPr txBox="1"/>
          <p:nvPr/>
        </p:nvSpPr>
        <p:spPr>
          <a:xfrm>
            <a:off x="162522" y="4661885"/>
            <a:ext cx="5449707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Notebook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accessories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peripherals</a:t>
            </a:r>
            <a:r>
              <a:rPr lang="en-IN" dirty="0"/>
              <a:t> have a </a:t>
            </a:r>
            <a:r>
              <a:rPr lang="en-IN" dirty="0">
                <a:solidFill>
                  <a:srgbClr val="FF0000"/>
                </a:solidFill>
              </a:rPr>
              <a:t>strong</a:t>
            </a:r>
            <a:r>
              <a:rPr lang="en-IN" dirty="0"/>
              <a:t> manufacturing </a:t>
            </a:r>
            <a:r>
              <a:rPr lang="en-IN" dirty="0">
                <a:solidFill>
                  <a:srgbClr val="FF0000"/>
                </a:solidFill>
              </a:rPr>
              <a:t>growth</a:t>
            </a:r>
            <a:r>
              <a:rPr lang="en-IN" dirty="0"/>
              <a:t> as compared to desktop, storage and networking.</a:t>
            </a:r>
          </a:p>
          <a:p>
            <a:r>
              <a:rPr lang="en-IN" dirty="0">
                <a:solidFill>
                  <a:srgbClr val="FF0000"/>
                </a:solidFill>
              </a:rPr>
              <a:t>Notebook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accessories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peripherals</a:t>
            </a:r>
            <a:r>
              <a:rPr lang="en-IN" dirty="0"/>
              <a:t> has </a:t>
            </a:r>
            <a:r>
              <a:rPr lang="en-IN" dirty="0">
                <a:solidFill>
                  <a:srgbClr val="FF0000"/>
                </a:solidFill>
              </a:rPr>
              <a:t>83% </a:t>
            </a:r>
            <a:r>
              <a:rPr lang="en-IN" dirty="0"/>
              <a:t>of the total manufactured products.</a:t>
            </a:r>
          </a:p>
          <a:p>
            <a:endParaRPr lang="en-US" dirty="0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13C201DA-5E79-6EC9-C264-B33118888C79}"/>
              </a:ext>
            </a:extLst>
          </p:cNvPr>
          <p:cNvSpPr/>
          <p:nvPr/>
        </p:nvSpPr>
        <p:spPr>
          <a:xfrm>
            <a:off x="3639633" y="886127"/>
            <a:ext cx="2210019" cy="557805"/>
          </a:xfrm>
          <a:prstGeom prst="curvedDownArrow">
            <a:avLst>
              <a:gd name="adj1" fmla="val 25000"/>
              <a:gd name="adj2" fmla="val 50000"/>
              <a:gd name="adj3" fmla="val 366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5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181558-5C6E-A513-F4D4-5B1429BCC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04" y="1347241"/>
            <a:ext cx="4647657" cy="3692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F8FFAD-D3AD-7BF7-0837-749176D19EA4}"/>
              </a:ext>
            </a:extLst>
          </p:cNvPr>
          <p:cNvSpPr txBox="1"/>
          <p:nvPr/>
        </p:nvSpPr>
        <p:spPr>
          <a:xfrm>
            <a:off x="605704" y="5179140"/>
            <a:ext cx="3996055" cy="66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latin typeface="Abadi" panose="020B0604020104020204" pitchFamily="34" charset="0"/>
              </a:rPr>
              <a:t>AVG MC: Average Manufacturing Cost</a:t>
            </a:r>
          </a:p>
          <a:p>
            <a:pPr algn="l"/>
            <a:r>
              <a:rPr lang="en-IN" dirty="0">
                <a:latin typeface="Abadi" panose="020B0604020104020204" pitchFamily="34" charset="0"/>
              </a:rPr>
              <a:t>AVG GS: Average Gross Sales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23073-B3EC-4A8D-15CD-78B577396BD0}"/>
              </a:ext>
            </a:extLst>
          </p:cNvPr>
          <p:cNvSpPr txBox="1"/>
          <p:nvPr/>
        </p:nvSpPr>
        <p:spPr>
          <a:xfrm>
            <a:off x="6096000" y="495349"/>
            <a:ext cx="2861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Aptos Black" panose="020B0004020202020204" pitchFamily="34" charset="0"/>
              </a:rPr>
              <a:t>Desktop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Aptos Black" panose="020B0004020202020204" pitchFamily="34" charset="0"/>
              </a:rPr>
              <a:t>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>
                <a:latin typeface="Aptos Black" panose="020B0004020202020204" pitchFamily="34" charset="0"/>
              </a:rPr>
              <a:t>Networking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D94BC-B800-ED6C-EAE5-7DC6B7EB4021}"/>
              </a:ext>
            </a:extLst>
          </p:cNvPr>
          <p:cNvSpPr txBox="1"/>
          <p:nvPr/>
        </p:nvSpPr>
        <p:spPr>
          <a:xfrm>
            <a:off x="5890618" y="2449857"/>
            <a:ext cx="405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 err="1">
                <a:solidFill>
                  <a:schemeClr val="accent3"/>
                </a:solidFill>
                <a:latin typeface="Aptos Black" panose="020B0004020202020204" pitchFamily="34" charset="0"/>
              </a:rPr>
              <a:t>AtliQ</a:t>
            </a:r>
            <a:r>
              <a:rPr lang="en-IN" sz="2800" dirty="0">
                <a:solidFill>
                  <a:schemeClr val="accent3"/>
                </a:solidFill>
                <a:latin typeface="Aptos Black" panose="020B0004020202020204" pitchFamily="34" charset="0"/>
              </a:rPr>
              <a:t> Suggestions:</a:t>
            </a:r>
            <a:endParaRPr lang="en-US" sz="2800" dirty="0">
              <a:solidFill>
                <a:schemeClr val="accent3"/>
              </a:solidFill>
              <a:latin typeface="Aptos Black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56249-DC03-1776-2813-FA6890E1EB67}"/>
              </a:ext>
            </a:extLst>
          </p:cNvPr>
          <p:cNvSpPr txBox="1"/>
          <p:nvPr/>
        </p:nvSpPr>
        <p:spPr>
          <a:xfrm>
            <a:off x="6026348" y="3028890"/>
            <a:ext cx="3409287" cy="102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Bulk Deal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Discounts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Customer Services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87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B7608-E09A-F576-01AF-5B8A067864BD}"/>
              </a:ext>
            </a:extLst>
          </p:cNvPr>
          <p:cNvSpPr txBox="1"/>
          <p:nvPr/>
        </p:nvSpPr>
        <p:spPr>
          <a:xfrm>
            <a:off x="111195" y="130944"/>
            <a:ext cx="116746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IN" dirty="0"/>
              <a:t>4. Which segment had the most increase in unique products in 2021 vs 2020? The final output contains these fields,</a:t>
            </a:r>
          </a:p>
          <a:p>
            <a:r>
              <a:rPr lang="en-IN" dirty="0"/>
              <a:t>segment</a:t>
            </a:r>
          </a:p>
          <a:p>
            <a:r>
              <a:rPr lang="en-IN" dirty="0"/>
              <a:t>product_count_2020</a:t>
            </a:r>
          </a:p>
          <a:p>
            <a:r>
              <a:rPr lang="en-IN" dirty="0"/>
              <a:t>product_count_2021</a:t>
            </a:r>
          </a:p>
          <a:p>
            <a:r>
              <a:rPr lang="en-IN" dirty="0"/>
              <a:t>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DED1B-50B9-18DE-7FCB-09C3448FC347}"/>
              </a:ext>
            </a:extLst>
          </p:cNvPr>
          <p:cNvSpPr txBox="1"/>
          <p:nvPr/>
        </p:nvSpPr>
        <p:spPr>
          <a:xfrm>
            <a:off x="258662" y="4987821"/>
            <a:ext cx="6189349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>
                <a:solidFill>
                  <a:srgbClr val="FF0000"/>
                </a:solidFill>
              </a:rPr>
              <a:t>Accessories</a:t>
            </a:r>
            <a:r>
              <a:rPr lang="en-IN" dirty="0"/>
              <a:t> had the largest increase in production.
</a:t>
            </a:r>
            <a:r>
              <a:rPr lang="en-IN" dirty="0">
                <a:solidFill>
                  <a:srgbClr val="FF0000"/>
                </a:solidFill>
              </a:rPr>
              <a:t>Storage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networking</a:t>
            </a:r>
            <a:r>
              <a:rPr lang="en-IN" dirty="0"/>
              <a:t> are  slower production growth than other segments.</a:t>
            </a:r>
          </a:p>
          <a:p>
            <a:r>
              <a:rPr lang="en-IN" dirty="0">
                <a:solidFill>
                  <a:srgbClr val="FF0000"/>
                </a:solidFill>
              </a:rPr>
              <a:t>Accessories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notebook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peripherals</a:t>
            </a:r>
            <a:r>
              <a:rPr lang="en-IN" dirty="0"/>
              <a:t> have major production than other segments.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1EEB-5F59-7935-8908-683FF95A537C}"/>
              </a:ext>
            </a:extLst>
          </p:cNvPr>
          <p:cNvSpPr txBox="1"/>
          <p:nvPr/>
        </p:nvSpPr>
        <p:spPr>
          <a:xfrm>
            <a:off x="258662" y="4430313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76E385-3FA5-489E-8100-0C1D2B8A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2" y="2165685"/>
            <a:ext cx="5689871" cy="2168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219133-9D66-2E5B-B5B6-53615B2F7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171" y="2624043"/>
            <a:ext cx="4600575" cy="3305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1323D9-C47E-484A-02DC-C4267B549B82}"/>
              </a:ext>
            </a:extLst>
          </p:cNvPr>
          <p:cNvSpPr txBox="1"/>
          <p:nvPr/>
        </p:nvSpPr>
        <p:spPr>
          <a:xfrm>
            <a:off x="6868171" y="1729531"/>
            <a:ext cx="410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Unique products difference per </a:t>
            </a:r>
            <a:r>
              <a:rPr lang="en-IN" dirty="0">
                <a:solidFill>
                  <a:schemeClr val="accent3"/>
                </a:solidFill>
              </a:rPr>
              <a:t>segments</a:t>
            </a:r>
            <a:r>
              <a:rPr lang="en-IN" dirty="0"/>
              <a:t> from 2020 to 2021</a:t>
            </a:r>
            <a:endParaRPr lang="en-US" dirty="0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49D0574C-E4FE-28FE-090D-C43D88330AC3}"/>
              </a:ext>
            </a:extLst>
          </p:cNvPr>
          <p:cNvSpPr/>
          <p:nvPr/>
        </p:nvSpPr>
        <p:spPr>
          <a:xfrm>
            <a:off x="5759649" y="1110167"/>
            <a:ext cx="1660922" cy="646331"/>
          </a:xfrm>
          <a:prstGeom prst="curvedDownArrow">
            <a:avLst>
              <a:gd name="adj1" fmla="val 25000"/>
              <a:gd name="adj2" fmla="val 50000"/>
              <a:gd name="adj3" fmla="val 494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6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74A701-21BF-B147-9BDB-E1C6524271EC}"/>
              </a:ext>
            </a:extLst>
          </p:cNvPr>
          <p:cNvSpPr txBox="1"/>
          <p:nvPr/>
        </p:nvSpPr>
        <p:spPr>
          <a:xfrm>
            <a:off x="219669" y="107156"/>
            <a:ext cx="115675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US" dirty="0"/>
              <a:t>5. Get the products that have the highest and lowest manufacturing costs. The final</a:t>
            </a:r>
            <a:r>
              <a:rPr lang="en-IN" dirty="0"/>
              <a:t> </a:t>
            </a:r>
            <a:r>
              <a:rPr lang="en-US" dirty="0"/>
              <a:t>output should contain these fields,</a:t>
            </a:r>
          </a:p>
          <a:p>
            <a:r>
              <a:rPr lang="en-US" dirty="0" err="1"/>
              <a:t>product_code</a:t>
            </a:r>
            <a:endParaRPr lang="en-US" dirty="0"/>
          </a:p>
          <a:p>
            <a:r>
              <a:rPr lang="en-US" dirty="0"/>
              <a:t>product</a:t>
            </a:r>
          </a:p>
          <a:p>
            <a:r>
              <a:rPr lang="en-US" dirty="0" err="1"/>
              <a:t>manufacturing_cost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548B4-066A-A943-A00C-C2DDFACDA746}"/>
              </a:ext>
            </a:extLst>
          </p:cNvPr>
          <p:cNvSpPr txBox="1"/>
          <p:nvPr/>
        </p:nvSpPr>
        <p:spPr>
          <a:xfrm>
            <a:off x="5184576" y="25056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D84AF-C902-0DFF-C474-59D8C9BD0234}"/>
              </a:ext>
            </a:extLst>
          </p:cNvPr>
          <p:cNvSpPr txBox="1"/>
          <p:nvPr/>
        </p:nvSpPr>
        <p:spPr>
          <a:xfrm>
            <a:off x="219669" y="3997359"/>
            <a:ext cx="608518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FF0000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Mouse: AQ Master wired x1 Ms has the </a:t>
            </a:r>
            <a:r>
              <a:rPr lang="en-IN" dirty="0"/>
              <a:t>lowest</a:t>
            </a:r>
            <a:r>
              <a:rPr lang="en-IN" dirty="0">
                <a:solidFill>
                  <a:schemeClr val="bg1"/>
                </a:solidFill>
              </a:rPr>
              <a:t> manufacturing cost.</a:t>
            </a:r>
          </a:p>
          <a:p>
            <a:r>
              <a:rPr lang="en-IN" dirty="0">
                <a:solidFill>
                  <a:schemeClr val="bg1"/>
                </a:solidFill>
              </a:rPr>
              <a:t>Personal Desktop: AQ Home Allin1 Gen2 has the </a:t>
            </a:r>
            <a:r>
              <a:rPr lang="en-IN" dirty="0"/>
              <a:t>highest</a:t>
            </a:r>
            <a:r>
              <a:rPr lang="en-IN" dirty="0">
                <a:solidFill>
                  <a:schemeClr val="bg1"/>
                </a:solidFill>
              </a:rPr>
              <a:t> manufacturing cost.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D042A-742D-5B9B-A4D8-ACF4D1B6495F}"/>
              </a:ext>
            </a:extLst>
          </p:cNvPr>
          <p:cNvSpPr txBox="1"/>
          <p:nvPr/>
        </p:nvSpPr>
        <p:spPr>
          <a:xfrm>
            <a:off x="219669" y="3460894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40622-EB90-4803-D1D9-94A0977F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9" y="2152055"/>
            <a:ext cx="6085182" cy="130883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3FA1A3-744E-E383-BE50-8EA8664A35D5}"/>
              </a:ext>
            </a:extLst>
          </p:cNvPr>
          <p:cNvSpPr/>
          <p:nvPr/>
        </p:nvSpPr>
        <p:spPr>
          <a:xfrm>
            <a:off x="6901911" y="2259819"/>
            <a:ext cx="2247527" cy="224074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7FB0E-5DC6-4B26-7788-8C2DB736F33A}"/>
              </a:ext>
            </a:extLst>
          </p:cNvPr>
          <p:cNvSpPr txBox="1"/>
          <p:nvPr/>
        </p:nvSpPr>
        <p:spPr>
          <a:xfrm>
            <a:off x="7034598" y="2569868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$ 240.54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8C837-724A-B221-ACA9-CEE6253C32E0}"/>
              </a:ext>
            </a:extLst>
          </p:cNvPr>
          <p:cNvSpPr txBox="1"/>
          <p:nvPr/>
        </p:nvSpPr>
        <p:spPr>
          <a:xfrm>
            <a:off x="7074776" y="327622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AQ Home Allin1 Gen2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1D4B3D-6367-E9B1-F3BE-3760B0073189}"/>
              </a:ext>
            </a:extLst>
          </p:cNvPr>
          <p:cNvSpPr/>
          <p:nvPr/>
        </p:nvSpPr>
        <p:spPr>
          <a:xfrm>
            <a:off x="9421700" y="2252784"/>
            <a:ext cx="2122258" cy="224074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97B44C-6E82-D5D0-EE50-F1AB0814E043}"/>
              </a:ext>
            </a:extLst>
          </p:cNvPr>
          <p:cNvSpPr txBox="1"/>
          <p:nvPr/>
        </p:nvSpPr>
        <p:spPr>
          <a:xfrm>
            <a:off x="9581793" y="327622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AQ Master wired x1 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156C4-1B84-6169-1F07-15A400F39532}"/>
              </a:ext>
            </a:extLst>
          </p:cNvPr>
          <p:cNvSpPr txBox="1"/>
          <p:nvPr/>
        </p:nvSpPr>
        <p:spPr>
          <a:xfrm>
            <a:off x="9581793" y="254127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$ 0.89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02CA1-F277-65C2-5FC8-985A31BC3519}"/>
              </a:ext>
            </a:extLst>
          </p:cNvPr>
          <p:cNvSpPr txBox="1"/>
          <p:nvPr/>
        </p:nvSpPr>
        <p:spPr>
          <a:xfrm>
            <a:off x="6897600" y="3982402"/>
            <a:ext cx="218315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Personal </a:t>
            </a:r>
            <a:r>
              <a:rPr lang="en-IN" b="1" dirty="0" err="1">
                <a:solidFill>
                  <a:schemeClr val="bg1"/>
                </a:solidFill>
              </a:rPr>
              <a:t>Deskop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EBF0F7-0166-1631-B0F9-727C51E44F8F}"/>
              </a:ext>
            </a:extLst>
          </p:cNvPr>
          <p:cNvSpPr txBox="1"/>
          <p:nvPr/>
        </p:nvSpPr>
        <p:spPr>
          <a:xfrm>
            <a:off x="9558102" y="39904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Mouse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55333-025D-608B-5C80-12819A606FF8}"/>
              </a:ext>
            </a:extLst>
          </p:cNvPr>
          <p:cNvSpPr txBox="1"/>
          <p:nvPr/>
        </p:nvSpPr>
        <p:spPr>
          <a:xfrm>
            <a:off x="6897600" y="1430307"/>
            <a:ext cx="4234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Products having </a:t>
            </a:r>
            <a:r>
              <a:rPr lang="en-IN" b="1" dirty="0">
                <a:solidFill>
                  <a:schemeClr val="accent3"/>
                </a:solidFill>
              </a:rPr>
              <a:t>highest</a:t>
            </a:r>
            <a:r>
              <a:rPr lang="en-IN" dirty="0"/>
              <a:t> and </a:t>
            </a:r>
            <a:r>
              <a:rPr lang="en-IN" dirty="0">
                <a:solidFill>
                  <a:schemeClr val="accent3"/>
                </a:solidFill>
              </a:rPr>
              <a:t>lowest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manufacturing cost</a:t>
            </a:r>
            <a:endParaRPr lang="en-US" dirty="0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4C7CE044-BD9A-E0A9-27F9-07E1EBEF263C}"/>
              </a:ext>
            </a:extLst>
          </p:cNvPr>
          <p:cNvSpPr/>
          <p:nvPr/>
        </p:nvSpPr>
        <p:spPr>
          <a:xfrm>
            <a:off x="5440769" y="880110"/>
            <a:ext cx="2183153" cy="653356"/>
          </a:xfrm>
          <a:prstGeom prst="curvedDownArrow">
            <a:avLst>
              <a:gd name="adj1" fmla="val 25000"/>
              <a:gd name="adj2" fmla="val 50000"/>
              <a:gd name="adj3" fmla="val 494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05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95901-B44B-E1DE-9D68-111F3B521EDF}"/>
              </a:ext>
            </a:extLst>
          </p:cNvPr>
          <p:cNvSpPr txBox="1"/>
          <p:nvPr/>
        </p:nvSpPr>
        <p:spPr>
          <a:xfrm>
            <a:off x="183951" y="160734"/>
            <a:ext cx="118175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Abadi" panose="020B0604020104020204" pitchFamily="34" charset="0"/>
              </a:defRPr>
            </a:lvl1pPr>
          </a:lstStyle>
          <a:p>
            <a:r>
              <a:rPr lang="en-IN" dirty="0"/>
              <a:t>6. Generate a report which contains the top 5 customers who received an average high pre_invoice_discount_pct for the fiscal year 2021 and in the Indian market. The final output contains these fields,</a:t>
            </a:r>
          </a:p>
          <a:p>
            <a:r>
              <a:rPr lang="en-IN" dirty="0"/>
              <a:t>customer_code</a:t>
            </a:r>
          </a:p>
          <a:p>
            <a:r>
              <a:rPr lang="en-IN" dirty="0"/>
              <a:t>customer
average_discount_percentage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C358B-3C42-45C6-0A97-F817AEDA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51" y="2388394"/>
            <a:ext cx="4750594" cy="1796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E409-A112-C1FF-72BE-0F3C04EE0263}"/>
              </a:ext>
            </a:extLst>
          </p:cNvPr>
          <p:cNvSpPr txBox="1"/>
          <p:nvPr/>
        </p:nvSpPr>
        <p:spPr>
          <a:xfrm>
            <a:off x="5184576" y="2505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19A5B-6F43-45CB-DAC2-5A55BBE43569}"/>
              </a:ext>
            </a:extLst>
          </p:cNvPr>
          <p:cNvSpPr txBox="1"/>
          <p:nvPr/>
        </p:nvSpPr>
        <p:spPr>
          <a:xfrm>
            <a:off x="255388" y="4473380"/>
            <a:ext cx="18288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dirty="0"/>
              <a:t>INSIGHTS: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89F66-C7E6-5A24-BDD4-7AAB8D1DCCB6}"/>
              </a:ext>
            </a:extLst>
          </p:cNvPr>
          <p:cNvSpPr txBox="1"/>
          <p:nvPr/>
        </p:nvSpPr>
        <p:spPr>
          <a:xfrm>
            <a:off x="255388" y="4935045"/>
            <a:ext cx="4857751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largest</a:t>
            </a:r>
            <a:r>
              <a:rPr lang="en-IN" dirty="0"/>
              <a:t> average pre-invoice discount was given to </a:t>
            </a:r>
            <a:r>
              <a:rPr lang="en-IN" dirty="0">
                <a:solidFill>
                  <a:srgbClr val="FF0000"/>
                </a:solidFill>
              </a:rPr>
              <a:t>Flipkart</a:t>
            </a:r>
            <a:r>
              <a:rPr lang="en-IN" dirty="0"/>
              <a:t>.
The </a:t>
            </a:r>
            <a:r>
              <a:rPr lang="en-IN" dirty="0">
                <a:solidFill>
                  <a:srgbClr val="FF0000"/>
                </a:solidFill>
              </a:rPr>
              <a:t>lowest</a:t>
            </a:r>
            <a:r>
              <a:rPr lang="en-IN" dirty="0"/>
              <a:t> average pre-invoice discount was given to </a:t>
            </a:r>
            <a:r>
              <a:rPr lang="en-IN" dirty="0">
                <a:solidFill>
                  <a:srgbClr val="FF0000"/>
                </a:solidFill>
              </a:rPr>
              <a:t>Amazon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1B1B7-08E1-3438-4D7A-49FA77B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75" y="2966861"/>
            <a:ext cx="5644005" cy="2435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025ED7-4246-1BEF-2D06-0C4689216ED0}"/>
              </a:ext>
            </a:extLst>
          </p:cNvPr>
          <p:cNvSpPr txBox="1"/>
          <p:nvPr/>
        </p:nvSpPr>
        <p:spPr>
          <a:xfrm>
            <a:off x="5756075" y="2028380"/>
            <a:ext cx="542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solidFill>
                  <a:schemeClr val="accent3"/>
                </a:solidFill>
              </a:rPr>
              <a:t>Top 5 Indian customers</a:t>
            </a:r>
            <a:r>
              <a:rPr lang="en-IN" sz="2000" dirty="0"/>
              <a:t> with highest average discount percentage for 2021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BBAA9D-4261-DE42-FA02-361011D914EB}"/>
              </a:ext>
            </a:extLst>
          </p:cNvPr>
          <p:cNvSpPr txBox="1"/>
          <p:nvPr/>
        </p:nvSpPr>
        <p:spPr>
          <a:xfrm>
            <a:off x="7663677" y="545636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Customers</a:t>
            </a:r>
            <a:endParaRPr lang="en-US" sz="2000" dirty="0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7468B0CE-2BB4-FD18-74F8-CE1A3DB6D038}"/>
              </a:ext>
            </a:extLst>
          </p:cNvPr>
          <p:cNvSpPr/>
          <p:nvPr/>
        </p:nvSpPr>
        <p:spPr>
          <a:xfrm>
            <a:off x="4732437" y="1569497"/>
            <a:ext cx="1668879" cy="588302"/>
          </a:xfrm>
          <a:prstGeom prst="curvedDownArrow">
            <a:avLst>
              <a:gd name="adj1" fmla="val 25000"/>
              <a:gd name="adj2" fmla="val 50000"/>
              <a:gd name="adj3" fmla="val 494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086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PowerPoint Presentation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Mahajan</dc:creator>
  <cp:lastModifiedBy>Jayesh Mahajan</cp:lastModifiedBy>
  <cp:revision>30</cp:revision>
  <dcterms:created xsi:type="dcterms:W3CDTF">2023-11-06T04:57:46Z</dcterms:created>
  <dcterms:modified xsi:type="dcterms:W3CDTF">2023-11-07T20:21:39Z</dcterms:modified>
</cp:coreProperties>
</file>