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1" r:id="rId1"/>
  </p:sldMasterIdLst>
  <p:notesMasterIdLst>
    <p:notesMasterId r:id="rId7"/>
  </p:notesMasterIdLst>
  <p:handoutMasterIdLst>
    <p:handoutMasterId r:id="rId8"/>
  </p:handoutMasterIdLst>
  <p:sldIdLst>
    <p:sldId id="256" r:id="rId2"/>
    <p:sldId id="307" r:id="rId3"/>
    <p:sldId id="308" r:id="rId4"/>
    <p:sldId id="309" r:id="rId5"/>
    <p:sldId id="263" r:id="rId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5EA"/>
    <a:srgbClr val="F01446"/>
    <a:srgbClr val="BC02AF"/>
    <a:srgbClr val="3C15E3"/>
    <a:srgbClr val="CE742A"/>
    <a:srgbClr val="000010"/>
    <a:srgbClr val="14ABE0"/>
    <a:srgbClr val="A0A0A0"/>
    <a:srgbClr val="404040"/>
    <a:srgbClr val="FAA2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5" autoAdjust="0"/>
    <p:restoredTop sz="96291" autoAdjust="0"/>
  </p:normalViewPr>
  <p:slideViewPr>
    <p:cSldViewPr snapToObjects="1">
      <p:cViewPr varScale="1">
        <p:scale>
          <a:sx n="114" d="100"/>
          <a:sy n="114" d="100"/>
        </p:scale>
        <p:origin x="68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7" d="100"/>
          <a:sy n="57" d="100"/>
        </p:scale>
        <p:origin x="30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4B7121-C5BF-4CA6-BB0E-B4E30A2CE1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>
              <a:latin typeface="Proxima Nova" panose="02000506030000020004" pitchFamily="2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D1481-4DF5-4196-BD27-2C229554A0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19635C0-1306-45CD-99EB-8C4556971B94}" type="datetimeFigureOut">
              <a:rPr lang="en-US" smtClean="0">
                <a:latin typeface="Proxima Nova" panose="02000506030000020004" pitchFamily="2" charset="0"/>
              </a:rPr>
              <a:t>4/5/2023</a:t>
            </a:fld>
            <a:endParaRPr lang="en-US" dirty="0">
              <a:latin typeface="Proxima Nova" panose="02000506030000020004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5BE44-558D-40DA-A699-35753EC0DCA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>
              <a:latin typeface="Proxima Nova" panose="02000506030000020004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361E4-10EC-4C11-A224-288E7DD50E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4296E65-D4B6-486E-8603-508D4891B1F2}" type="slidenum">
              <a:rPr lang="en-US" smtClean="0">
                <a:latin typeface="Proxima Nova" panose="02000506030000020004" pitchFamily="2" charset="0"/>
              </a:rPr>
              <a:t>‹#›</a:t>
            </a:fld>
            <a:endParaRPr lang="en-US" dirty="0">
              <a:latin typeface="Proxima Nova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378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 b="0" i="0">
                <a:latin typeface="Proxima Nova" panose="0200050603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 b="0" i="0">
                <a:latin typeface="Proxima Nova" panose="02000506030000020004" pitchFamily="2" charset="0"/>
              </a:defRPr>
            </a:lvl1pPr>
          </a:lstStyle>
          <a:p>
            <a:fld id="{C58804F9-551A-4445-86C6-7E16995F6FEC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 b="0" i="0">
                <a:latin typeface="Proxima Nova" panose="0200050603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 b="0" i="0">
                <a:latin typeface="Proxima Nova" panose="02000506030000020004" pitchFamily="2" charset="0"/>
              </a:defRPr>
            </a:lvl1pPr>
          </a:lstStyle>
          <a:p>
            <a:fld id="{505DCEDC-8A56-6845-B9C7-8140177B35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50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Proxima Nova" panose="02000506030000020004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Proxima Nova" panose="02000506030000020004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Proxima Nova" panose="02000506030000020004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Proxima Nova" panose="02000506030000020004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Proxima Nova" panose="0200050603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086C259-C592-F14B-B64E-76DD9B114E05}"/>
              </a:ext>
            </a:extLst>
          </p:cNvPr>
          <p:cNvSpPr txBox="1"/>
          <p:nvPr/>
        </p:nvSpPr>
        <p:spPr>
          <a:xfrm>
            <a:off x="914400" y="347472"/>
            <a:ext cx="6400800" cy="585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i="0" dirty="0">
                <a:solidFill>
                  <a:schemeClr val="tx1"/>
                </a:solidFill>
                <a:latin typeface="Proxima Nova Extrabold" panose="02000506030000020004" pitchFamily="2" charset="0"/>
              </a:rPr>
              <a:t>Dish RF Design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1927775-F84A-ED41-A637-9A7B3131B13F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75326" y="347472"/>
            <a:ext cx="585216" cy="585216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02CA3CC2-129E-DC4E-999E-63D48BA53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2471539"/>
            <a:ext cx="9326562" cy="2377440"/>
          </a:xfrm>
        </p:spPr>
        <p:txBody>
          <a:bodyPr anchor="b">
            <a:normAutofit/>
          </a:bodyPr>
          <a:lstStyle>
            <a:lvl1pPr algn="l">
              <a:defRPr sz="6600" b="1" i="0">
                <a:latin typeface="Proxima Nova Extrabold" panose="0200050603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7C5E58AE-6F90-C74C-A676-A036A42C70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26870" y="4937759"/>
            <a:ext cx="9326880" cy="45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1" i="0">
                <a:latin typeface="Proxima Nova Extrabold" panose="0200050603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Day, Month 00, Year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BCD65-0F84-574D-AE98-E95018404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960" y="5486400"/>
            <a:ext cx="9326880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>
                <a:latin typeface="Proxima Nova" panose="02000506030000020004" pitchFamily="2" charset="0"/>
              </a:defRPr>
            </a:lvl1pPr>
          </a:lstStyle>
          <a:p>
            <a:pPr lvl="0"/>
            <a:r>
              <a:rPr lang="en-US" dirty="0"/>
              <a:t>Your Name</a:t>
            </a:r>
          </a:p>
        </p:txBody>
      </p:sp>
    </p:spTree>
    <p:extLst>
      <p:ext uri="{BB962C8B-B14F-4D97-AF65-F5344CB8AC3E}">
        <p14:creationId xmlns:p14="http://schemas.microsoft.com/office/powerpoint/2010/main" val="243443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endi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3A46836-EA83-4441-97CD-F66203215C97}"/>
              </a:ext>
            </a:extLst>
          </p:cNvPr>
          <p:cNvSpPr/>
          <p:nvPr/>
        </p:nvSpPr>
        <p:spPr>
          <a:xfrm>
            <a:off x="1115172" y="1150529"/>
            <a:ext cx="4430333" cy="125569"/>
          </a:xfrm>
          <a:prstGeom prst="rect">
            <a:avLst/>
          </a:prstGeom>
          <a:solidFill>
            <a:srgbClr val="F014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Proxima Nova" panose="0200050603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353729-CBEF-D742-9E7F-A917D6FAA32C}"/>
              </a:ext>
            </a:extLst>
          </p:cNvPr>
          <p:cNvSpPr/>
          <p:nvPr/>
        </p:nvSpPr>
        <p:spPr>
          <a:xfrm>
            <a:off x="1055779" y="228600"/>
            <a:ext cx="389722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600" b="1" i="0" dirty="0">
                <a:latin typeface="Proxima Nova Extrabold" panose="02000506030000020004" pitchFamily="2" charset="0"/>
              </a:rPr>
              <a:t>Appendix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6C984E2E-B4B8-2E4E-82E8-D2CF97D6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1/19/21</a:t>
            </a:r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32FDE767-13B0-7442-ABAE-FDFA56F3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ATL RF Design SR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7149D8F-9C92-204A-BBC9-1CC6D5F5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5D07EB32-BA86-8647-BAE8-15FA2CB170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3AF65-F3EA-0346-AB4A-C510FBCD99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600199"/>
            <a:ext cx="10058400" cy="46145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022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cutive Summary and Statistic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6753FA2-005D-8743-92E9-4430E32BDFC3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 smtClean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E4361553-5BD2-0C4B-9613-BA1656E78D2F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en-US" dirty="0" smtClean="0"/>
              <a:t>ATL RF Design SR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3F64A88-A4DC-BF4C-BCEA-6CF4C8F93AE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en-US"/>
              <a:t>Page </a:t>
            </a:r>
            <a:fld id="{5D07EB32-BA86-8647-BAE8-15FA2CB170B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51B689F-5A40-B343-9E18-1C2B388D38FB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75326" y="347472"/>
            <a:ext cx="585216" cy="585216"/>
          </a:xfrm>
          <a:prstGeom prst="rect">
            <a:avLst/>
          </a:prstGeom>
        </p:spPr>
      </p:pic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532472B7-4324-8847-8224-AD055BE97DCB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457200" y="1097280"/>
            <a:ext cx="11247120" cy="2743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 i="0">
                <a:latin typeface="Proxima Nova" panose="02000506030000020004" pitchFamily="2" charset="0"/>
              </a:defRPr>
            </a:lvl1pPr>
            <a:lvl2pPr>
              <a:defRPr b="0" i="0">
                <a:latin typeface="Proxima Nova" panose="02000506030000020004" pitchFamily="2" charset="0"/>
              </a:defRPr>
            </a:lvl2pPr>
            <a:lvl3pPr>
              <a:defRPr b="0" i="0">
                <a:latin typeface="Proxima Nova" panose="02000506030000020004" pitchFamily="2" charset="0"/>
              </a:defRPr>
            </a:lvl3pPr>
            <a:lvl4pPr>
              <a:defRPr b="0" i="0">
                <a:latin typeface="Proxima Nova" panose="02000506030000020004" pitchFamily="2" charset="0"/>
              </a:defRPr>
            </a:lvl4pPr>
            <a:lvl5pPr>
              <a:defRPr b="0" i="0">
                <a:latin typeface="Proxima Nova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7E851745-A807-E341-921E-31D36E64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37870E5-6981-1847-8DE8-B6D698F20FB4}"/>
              </a:ext>
            </a:extLst>
          </p:cNvPr>
          <p:cNvSpPr>
            <a:spLocks noGrp="1"/>
          </p:cNvSpPr>
          <p:nvPr>
            <p:ph type="tbl" sz="quarter" idx="35"/>
          </p:nvPr>
        </p:nvSpPr>
        <p:spPr>
          <a:xfrm>
            <a:off x="457200" y="3970338"/>
            <a:ext cx="11247120" cy="2286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DBAA11-E731-5B42-B3EC-792914F89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75326" y="347472"/>
            <a:ext cx="585216" cy="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17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ectrum Allo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5B790E9-DE07-1C40-9B92-841A154017C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75326" y="347472"/>
            <a:ext cx="585216" cy="585216"/>
          </a:xfrm>
          <a:prstGeom prst="rect">
            <a:avLst/>
          </a:prstGeom>
        </p:spPr>
      </p:pic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93D5E78-A38C-704A-AB19-056598059A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303520" y="1097280"/>
            <a:ext cx="6400800" cy="51206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 i="0">
                <a:latin typeface="Proxima Nova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able Placeholder 18">
            <a:extLst>
              <a:ext uri="{FF2B5EF4-FFF2-40B4-BE49-F238E27FC236}">
                <a16:creationId xmlns:a16="http://schemas.microsoft.com/office/drawing/2014/main" id="{E989ED18-F317-E840-93C8-7E3F040B7017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57199" y="1828800"/>
            <a:ext cx="4572000" cy="32918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 i="0">
                <a:latin typeface="Proxima Nova" panose="02000506030000020004" pitchFamily="2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61C3BE3B-EB6A-3947-9FA7-EE9DF4ACCD4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1/19/21</a:t>
            </a:r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FB8F416A-4A46-DA43-96E9-5E5ABC2CD98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 smtClean="0"/>
              <a:t>ATL RF Design SR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F1B64E38-F285-674C-BDD4-1A8B54C815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Page </a:t>
            </a:r>
            <a:fld id="{5D07EB32-BA86-8647-BAE8-15FA2CB170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59596392-726A-7B4A-A3AF-018048EA4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ABFCF9-7B90-424E-91BE-13373F7D37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75326" y="347472"/>
            <a:ext cx="585216" cy="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8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age Pl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CC640A8-B283-3844-874E-43B5DE5FDD46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914400" y="3931920"/>
            <a:ext cx="45720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 i="0">
                <a:latin typeface="Proxima Nova" panose="02000506030000020004" pitchFamily="2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BE189B4-F930-124B-BC33-9D78CB0768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097280"/>
            <a:ext cx="5257800" cy="23278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 i="0">
                <a:latin typeface="Proxima Nova" panose="02000506030000020004" pitchFamily="2" charset="0"/>
              </a:defRPr>
            </a:lvl1pPr>
            <a:lvl2pPr>
              <a:defRPr b="0" i="0">
                <a:latin typeface="Proxima Nova" panose="02000506030000020004" pitchFamily="2" charset="0"/>
              </a:defRPr>
            </a:lvl2pPr>
            <a:lvl3pPr>
              <a:defRPr b="0" i="0">
                <a:latin typeface="Proxima Nova" panose="02000506030000020004" pitchFamily="2" charset="0"/>
              </a:defRPr>
            </a:lvl3pPr>
            <a:lvl4pPr>
              <a:defRPr b="0" i="0">
                <a:latin typeface="Proxima Nova" panose="02000506030000020004" pitchFamily="2" charset="0"/>
              </a:defRPr>
            </a:lvl4pPr>
            <a:lvl5pPr>
              <a:defRPr b="0" i="0">
                <a:latin typeface="Proxima Nova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7AB8B35-FAC1-7F43-B0C5-1AE0618FF798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75326" y="347472"/>
            <a:ext cx="585216" cy="5852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171198-8B82-0B4B-A419-92686879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626604-77C0-744F-9FEB-C7717D4F415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dirty="0" smtClean="0"/>
              <a:t>1/19/21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9F077-E760-6840-8790-DAFD338FEB20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 smtClean="0"/>
              <a:t>ATL RF Design SR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D5DA6-0171-8F4B-A8C0-BE60FA490F8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US"/>
              <a:t>Page </a:t>
            </a:r>
            <a:fld id="{5D07EB32-BA86-8647-BAE8-15FA2CB170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BE02A3E-E10C-2C41-BDF6-C8861C8C85E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124832" y="1097280"/>
            <a:ext cx="5577840" cy="521208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3D1B01-7A94-7D48-907E-43D1ACCD87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75326" y="347472"/>
            <a:ext cx="585216" cy="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F Quality or Spectral Efficien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CC640A8-B283-3844-874E-43B5DE5FDD46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457200" y="3589676"/>
            <a:ext cx="5257800" cy="25368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 i="0">
                <a:latin typeface="Proxima Nova" panose="02000506030000020004" pitchFamily="2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BE189B4-F930-124B-BC33-9D78CB0768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097280"/>
            <a:ext cx="5257800" cy="23278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 i="0">
                <a:latin typeface="Proxima Nova" panose="02000506030000020004" pitchFamily="2" charset="0"/>
              </a:defRPr>
            </a:lvl1pPr>
            <a:lvl2pPr>
              <a:defRPr b="0" i="0">
                <a:latin typeface="Proxima Nova" panose="02000506030000020004" pitchFamily="2" charset="0"/>
              </a:defRPr>
            </a:lvl2pPr>
            <a:lvl3pPr>
              <a:defRPr b="0" i="0">
                <a:latin typeface="Proxima Nova" panose="02000506030000020004" pitchFamily="2" charset="0"/>
              </a:defRPr>
            </a:lvl3pPr>
            <a:lvl4pPr>
              <a:defRPr b="0" i="0">
                <a:latin typeface="Proxima Nova" panose="02000506030000020004" pitchFamily="2" charset="0"/>
              </a:defRPr>
            </a:lvl4pPr>
            <a:lvl5pPr>
              <a:defRPr b="0" i="0">
                <a:latin typeface="Proxima Nova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7AB8B35-FAC1-7F43-B0C5-1AE0618FF798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75326" y="347472"/>
            <a:ext cx="585216" cy="5852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171198-8B82-0B4B-A419-92686879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626604-77C0-744F-9FEB-C7717D4F415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dirty="0" smtClean="0"/>
              <a:t>1/19/21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9F077-E760-6840-8790-DAFD338FEB20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 smtClean="0"/>
              <a:t>ATL RF Design SR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D5DA6-0171-8F4B-A8C0-BE60FA490F8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US"/>
              <a:t>Page </a:t>
            </a:r>
            <a:fld id="{5D07EB32-BA86-8647-BAE8-15FA2CB170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5EEBCAC1-EDC9-1344-B68C-00CF5306560E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6096000" y="1096963"/>
            <a:ext cx="5760720" cy="5029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8389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lected Site Dis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23E2A7AE-3F37-E94A-A486-A8706648926B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57200" y="1097280"/>
            <a:ext cx="5486400" cy="4572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roxima Nova" panose="02000506030000020004" pitchFamily="2" charset="0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4" name="Chart Placeholder 13">
            <a:extLst>
              <a:ext uri="{FF2B5EF4-FFF2-40B4-BE49-F238E27FC236}">
                <a16:creationId xmlns:a16="http://schemas.microsoft.com/office/drawing/2014/main" id="{DC6F39CC-D728-534E-82AF-B9FB7507D5A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217920" y="1097280"/>
            <a:ext cx="5486400" cy="4572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roxima Nova" panose="02000506030000020004" pitchFamily="2" charset="0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D4486E-26FE-B445-9319-A5C70861168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75326" y="347472"/>
            <a:ext cx="585216" cy="585216"/>
          </a:xfrm>
          <a:prstGeom prst="rect">
            <a:avLst/>
          </a:prstGeom>
        </p:spPr>
      </p:pic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6F2A1746-2537-A243-9045-79B7369B863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 smtClean="0"/>
              <a:t>1/19/21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BB6FF441-2A9D-3D40-B105-2B70873501E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ATL RF Design SR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5DDF439E-B7AF-BE4C-BC94-89055BF809C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Page </a:t>
            </a:r>
            <a:fld id="{5D07EB32-BA86-8647-BAE8-15FA2CB170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34B2D139-15CF-B640-A332-7005C73D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6FFC40-8CA1-DD47-8DE2-3FC992A555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75326" y="347472"/>
            <a:ext cx="585216" cy="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0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e Summar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6753FA2-005D-8743-92E9-4430E32BDFC3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r>
              <a:rPr lang="en-US" dirty="0" smtClean="0"/>
              <a:t>1/19/21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E4361553-5BD2-0C4B-9613-BA1656E78D2F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en-US" dirty="0" smtClean="0"/>
              <a:t>ATL RF Design SR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3F64A88-A4DC-BF4C-BCEA-6CF4C8F93AE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en-US"/>
              <a:t>Page </a:t>
            </a:r>
            <a:fld id="{5D07EB32-BA86-8647-BAE8-15FA2CB170B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51B689F-5A40-B343-9E18-1C2B388D38FB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75326" y="347472"/>
            <a:ext cx="585216" cy="585216"/>
          </a:xfrm>
          <a:prstGeom prst="rect">
            <a:avLst/>
          </a:prstGeom>
        </p:spPr>
      </p:pic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532472B7-4324-8847-8224-AD055BE97DCB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457200" y="1097280"/>
            <a:ext cx="1124712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 i="0">
                <a:latin typeface="Proxima Nova" panose="02000506030000020004" pitchFamily="2" charset="0"/>
              </a:defRPr>
            </a:lvl1pPr>
            <a:lvl2pPr>
              <a:defRPr b="0" i="0">
                <a:latin typeface="Proxima Nova" panose="02000506030000020004" pitchFamily="2" charset="0"/>
              </a:defRPr>
            </a:lvl2pPr>
            <a:lvl3pPr>
              <a:defRPr b="0" i="0">
                <a:latin typeface="Proxima Nova" panose="02000506030000020004" pitchFamily="2" charset="0"/>
              </a:defRPr>
            </a:lvl3pPr>
            <a:lvl4pPr>
              <a:defRPr b="0" i="0">
                <a:latin typeface="Proxima Nova" panose="02000506030000020004" pitchFamily="2" charset="0"/>
              </a:defRPr>
            </a:lvl4pPr>
            <a:lvl5pPr>
              <a:defRPr b="0" i="0">
                <a:latin typeface="Proxima Nova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7E851745-A807-E341-921E-31D36E64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6C6F1567-1BBC-8747-8DE0-3CB842B424D9}"/>
              </a:ext>
            </a:extLst>
          </p:cNvPr>
          <p:cNvSpPr>
            <a:spLocks noGrp="1"/>
          </p:cNvSpPr>
          <p:nvPr>
            <p:ph type="chart" sz="quarter" idx="35"/>
          </p:nvPr>
        </p:nvSpPr>
        <p:spPr>
          <a:xfrm>
            <a:off x="457200" y="3017520"/>
            <a:ext cx="11247438" cy="3200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524BA0-8DE7-A34E-9B63-8195143861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75326" y="347472"/>
            <a:ext cx="585216" cy="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1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31460A-F2A8-3846-904F-1C8FB2E3FC8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097280"/>
            <a:ext cx="11247120" cy="51206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 i="0">
                <a:latin typeface="Proxima Nova" panose="02000506030000020004" pitchFamily="2" charset="0"/>
              </a:defRPr>
            </a:lvl1pPr>
            <a:lvl2pPr>
              <a:defRPr b="0" i="0">
                <a:latin typeface="Proxima Nova" panose="02000506030000020004" pitchFamily="2" charset="0"/>
              </a:defRPr>
            </a:lvl2pPr>
            <a:lvl3pPr>
              <a:defRPr b="0" i="0">
                <a:latin typeface="Proxima Nova" panose="02000506030000020004" pitchFamily="2" charset="0"/>
              </a:defRPr>
            </a:lvl3pPr>
            <a:lvl4pPr>
              <a:defRPr b="0" i="0">
                <a:latin typeface="Proxima Nova" panose="02000506030000020004" pitchFamily="2" charset="0"/>
              </a:defRPr>
            </a:lvl4pPr>
            <a:lvl5pPr>
              <a:defRPr b="0" i="0">
                <a:latin typeface="Proxima Nova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5ABAB09-34DA-6740-AC71-78046A9CD87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75326" y="347472"/>
            <a:ext cx="585216" cy="585216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6E1C10F-E22C-E74A-8EB0-2C28A1D22CD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 smtClean="0"/>
              <a:t>1/19/21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40DB9CD5-EF2C-C34E-84C0-AE3D779E52D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ATL RF Design SR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795AC37-7B4D-1A49-A035-BBD3886C771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5D07EB32-BA86-8647-BAE8-15FA2CB170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01071CD0-8174-C34C-B368-D4D99B06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D6C496-AA46-1B42-BD38-5BCBF120B2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75326" y="347472"/>
            <a:ext cx="585216" cy="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5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3A46836-EA83-4441-97CD-F66203215C97}"/>
              </a:ext>
            </a:extLst>
          </p:cNvPr>
          <p:cNvSpPr/>
          <p:nvPr/>
        </p:nvSpPr>
        <p:spPr>
          <a:xfrm>
            <a:off x="1115172" y="3703076"/>
            <a:ext cx="4430333" cy="125569"/>
          </a:xfrm>
          <a:prstGeom prst="rect">
            <a:avLst/>
          </a:prstGeom>
          <a:solidFill>
            <a:srgbClr val="F014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Proxima Nova" panose="0200050603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353729-CBEF-D742-9E7F-A917D6FAA32C}"/>
              </a:ext>
            </a:extLst>
          </p:cNvPr>
          <p:cNvSpPr/>
          <p:nvPr/>
        </p:nvSpPr>
        <p:spPr>
          <a:xfrm>
            <a:off x="850265" y="2781147"/>
            <a:ext cx="437651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600" b="1" i="0" dirty="0">
                <a:latin typeface="Proxima Nova Extrabold" panose="02000506030000020004" pitchFamily="2" charset="0"/>
              </a:rPr>
              <a:t>Thank You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6C984E2E-B4B8-2E4E-82E8-D2CF97D6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1/19/21</a:t>
            </a:r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32FDE767-13B0-7442-ABAE-FDFA56F3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ATL RF Design SR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7149D8F-9C92-204A-BBC9-1CC6D5F5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5D07EB32-BA86-8647-BAE8-15FA2CB170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85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339557E4-EF7D-314E-9175-DB1A1DA2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43556"/>
            <a:ext cx="10972800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967421-0ECA-FC49-939F-540632F64FC8}"/>
              </a:ext>
            </a:extLst>
          </p:cNvPr>
          <p:cNvSpPr txBox="1"/>
          <p:nvPr/>
        </p:nvSpPr>
        <p:spPr>
          <a:xfrm>
            <a:off x="482600" y="6400800"/>
            <a:ext cx="3200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latin typeface="Proxima Nova" panose="02000506030000020004" pitchFamily="2" charset="0"/>
              </a:rPr>
              <a:t>©2020 DISH Network L.L.C. All Rights Reserved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F88622-DCDF-7E43-8059-19461FA752C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6700" y="6400800"/>
            <a:ext cx="274320" cy="274320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E6FB906-1090-1D4D-A75F-B2024749E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57600" y="6400800"/>
            <a:ext cx="493776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 smtClean="0"/>
              <a:t>ATL RF Design SR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FAF070E-697E-944B-B343-880376DD8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72800" y="6400800"/>
            <a:ext cx="91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/>
              <a:t>Page </a:t>
            </a:r>
            <a:fld id="{5D07EB32-BA86-8647-BAE8-15FA2CB170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FD90CFDF-7F20-2249-B519-9B477CFDF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5360" y="6400800"/>
            <a:ext cx="237744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 smtClean="0"/>
              <a:t>1/19/21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CCC06D-49E8-D345-B0AE-3FA064F413C8}"/>
              </a:ext>
            </a:extLst>
          </p:cNvPr>
          <p:cNvSpPr txBox="1"/>
          <p:nvPr userDrawn="1"/>
        </p:nvSpPr>
        <p:spPr>
          <a:xfrm>
            <a:off x="482600" y="6400800"/>
            <a:ext cx="3200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latin typeface="Proxima Nova" panose="02000506030000020004" pitchFamily="2" charset="0"/>
              </a:rPr>
              <a:t>©2020 DISH Network L.L.C. All Rights Reserved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38620F-6BFA-0440-9811-13951621C8BD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266700" y="6400800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8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 Extrabold" panose="02000506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4" orient="horz" pos="2160" userDrawn="1">
          <p15:clr>
            <a:srgbClr val="F26B43"/>
          </p15:clr>
        </p15:guide>
        <p15:guide id="15" pos="3840" userDrawn="1">
          <p15:clr>
            <a:srgbClr val="F26B43"/>
          </p15:clr>
        </p15:guide>
        <p15:guide id="16" pos="168" userDrawn="1">
          <p15:clr>
            <a:srgbClr val="F26B43"/>
          </p15:clr>
        </p15:guide>
        <p15:guide id="17" orient="horz" pos="4128" userDrawn="1">
          <p15:clr>
            <a:srgbClr val="F26B43"/>
          </p15:clr>
        </p15:guide>
        <p15:guide id="18" orient="horz" pos="216" userDrawn="1">
          <p15:clr>
            <a:srgbClr val="F26B43"/>
          </p15:clr>
        </p15:guide>
        <p15:guide id="19" pos="7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38A3-9C4D-274E-9107-5E1B2A200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0"/>
            <a:ext cx="11369040" cy="2377440"/>
          </a:xfrm>
        </p:spPr>
        <p:txBody>
          <a:bodyPr>
            <a:normAutofit/>
          </a:bodyPr>
          <a:lstStyle/>
          <a:p>
            <a:r>
              <a:rPr lang="en-US" dirty="0" smtClean="0"/>
              <a:t>CSR Connectivity </a:t>
            </a:r>
            <a:r>
              <a:rPr lang="en-US" dirty="0" smtClean="0"/>
              <a:t>Check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EBAC9-23AE-7C4C-9CD4-79CCA4E658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Jayeshkumar Patel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1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5800" y="1111250"/>
            <a:ext cx="1051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Create </a:t>
            </a:r>
            <a:r>
              <a:rPr lang="en-US" sz="2400" b="1" dirty="0" smtClean="0"/>
              <a:t>CSV input files </a:t>
            </a:r>
            <a:r>
              <a:rPr lang="en-US" sz="2400" b="1" dirty="0" smtClean="0"/>
              <a:t>same as below</a:t>
            </a: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Login </a:t>
            </a:r>
            <a:r>
              <a:rPr lang="en-US" sz="2400" b="1" dirty="0"/>
              <a:t>to </a:t>
            </a:r>
            <a:r>
              <a:rPr lang="en-US" sz="2400" b="1" dirty="0" smtClean="0"/>
              <a:t>ops jump server</a:t>
            </a:r>
            <a:endParaRPr lang="en-US" sz="2400" b="1" dirty="0" smtClean="0"/>
          </a:p>
          <a:p>
            <a:endParaRPr lang="en-US" sz="24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457200"/>
            <a:ext cx="10972800" cy="4946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Steps to Run the Script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5D07EB32-BA86-8647-BAE8-15FA2CB170B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369772"/>
              </p:ext>
            </p:extLst>
          </p:nvPr>
        </p:nvGraphicFramePr>
        <p:xfrm>
          <a:off x="1143000" y="1636860"/>
          <a:ext cx="3657600" cy="572940"/>
        </p:xfrm>
        <a:graphic>
          <a:graphicData uri="http://schemas.openxmlformats.org/drawingml/2006/table">
            <a:tbl>
              <a:tblPr/>
              <a:tblGrid>
                <a:gridCol w="1777285">
                  <a:extLst>
                    <a:ext uri="{9D8B030D-6E8A-4147-A177-3AD203B41FA5}">
                      <a16:colId xmlns:a16="http://schemas.microsoft.com/office/drawing/2014/main" val="2211798175"/>
                    </a:ext>
                  </a:extLst>
                </a:gridCol>
                <a:gridCol w="1880315">
                  <a:extLst>
                    <a:ext uri="{9D8B030D-6E8A-4147-A177-3AD203B41FA5}">
                      <a16:colId xmlns:a16="http://schemas.microsoft.com/office/drawing/2014/main" val="2582998378"/>
                    </a:ext>
                  </a:extLst>
                </a:gridCol>
              </a:tblGrid>
              <a:tr h="286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CSR IP Info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897233"/>
                  </a:ext>
                </a:extLst>
              </a:tr>
              <a:tr h="286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CLRDU00225A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10.140.196.203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483323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231" y="1636860"/>
            <a:ext cx="4970477" cy="407406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808989" y="3079519"/>
            <a:ext cx="1201723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4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3070"/>
            <a:ext cx="3985702" cy="24710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685800" y="1111250"/>
            <a:ext cx="56601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3. Click </a:t>
            </a:r>
            <a:r>
              <a:rPr lang="en-US" sz="2400" b="1" dirty="0"/>
              <a:t>on Script tab and </a:t>
            </a:r>
            <a:r>
              <a:rPr lang="en-US" sz="2400" b="1" dirty="0" smtClean="0"/>
              <a:t>Run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 smtClean="0"/>
              <a:t>4. Select Script and CSV file which you created with Site ID and IP address </a:t>
            </a:r>
            <a:endParaRPr lang="en-US" sz="2400" b="1" dirty="0"/>
          </a:p>
          <a:p>
            <a:endParaRPr lang="en-US" sz="2400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457200"/>
            <a:ext cx="10972800" cy="4946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Steps to Run the Script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5D07EB32-BA86-8647-BAE8-15FA2CB170B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01" y="3479491"/>
            <a:ext cx="4136239" cy="24887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79491"/>
            <a:ext cx="3810000" cy="24887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8092798" y="302200"/>
            <a:ext cx="838200" cy="15462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28800" y="4267200"/>
            <a:ext cx="838200" cy="15462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54598" y="4569264"/>
            <a:ext cx="838200" cy="15462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019801" y="1371600"/>
            <a:ext cx="838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6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5800" y="1111250"/>
            <a:ext cx="1077845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5</a:t>
            </a:r>
            <a:r>
              <a:rPr lang="en-US" sz="2400" b="1" dirty="0" smtClean="0"/>
              <a:t>. Once script start run you will see progress on screen and once complete message will pop up with location of output file.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/>
              <a:t>6. Once script Complete output file will open with below info if CSR Reachable then you will “</a:t>
            </a:r>
            <a:r>
              <a:rPr lang="en-US" sz="2400" b="1" dirty="0">
                <a:solidFill>
                  <a:srgbClr val="00B050"/>
                </a:solidFill>
              </a:rPr>
              <a:t>YES</a:t>
            </a:r>
            <a:r>
              <a:rPr lang="en-US" sz="2400" b="1" dirty="0"/>
              <a:t>” otherwise “</a:t>
            </a:r>
            <a:r>
              <a:rPr lang="en-US" sz="2400" b="1" dirty="0">
                <a:solidFill>
                  <a:srgbClr val="FF0000"/>
                </a:solidFill>
              </a:rPr>
              <a:t>NO</a:t>
            </a:r>
            <a:r>
              <a:rPr lang="en-US" sz="2400" b="1" dirty="0"/>
              <a:t>”</a:t>
            </a:r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457200"/>
            <a:ext cx="10972800" cy="4946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Steps to Run the Script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5D07EB32-BA86-8647-BAE8-15FA2CB170B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2" y="1981200"/>
            <a:ext cx="5648325" cy="2266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930" y="1981200"/>
            <a:ext cx="5648325" cy="226695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728167"/>
              </p:ext>
            </p:extLst>
          </p:nvPr>
        </p:nvGraphicFramePr>
        <p:xfrm>
          <a:off x="914400" y="5486400"/>
          <a:ext cx="2082800" cy="390525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36635477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37085070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 ID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Reachability Status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51228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CLRDU00225A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11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53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5D07EB32-BA86-8647-BAE8-15FA2CB170B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3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H_RF_DESIGN_template_v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2356214-798A-BF4B-82CF-235018ACA241}" vid="{D5AFAE7F-86F5-2944-8AEB-7549968951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Dish_RF_Design_v3</Template>
  <TotalTime>135736</TotalTime>
  <Words>126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Proxima Nova</vt:lpstr>
      <vt:lpstr>Proxima Nova Extrabold</vt:lpstr>
      <vt:lpstr>DISH_RF_DESIGN_template_v2</vt:lpstr>
      <vt:lpstr>CSR Connectivity Check</vt:lpstr>
      <vt:lpstr>Steps to Run the Script</vt:lpstr>
      <vt:lpstr>Steps to Run the Script</vt:lpstr>
      <vt:lpstr>Steps to Run the Script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 Vegas RF Design</dc:title>
  <dc:subject/>
  <dc:creator>jayeshkumar.patel@dish.com</dc:creator>
  <cp:keywords/>
  <dc:description/>
  <cp:lastModifiedBy>Patel, Jayeshkumar</cp:lastModifiedBy>
  <cp:revision>1045</cp:revision>
  <cp:lastPrinted>2020-12-03T22:26:11Z</cp:lastPrinted>
  <dcterms:created xsi:type="dcterms:W3CDTF">2020-06-13T16:04:23Z</dcterms:created>
  <dcterms:modified xsi:type="dcterms:W3CDTF">2023-04-05T19:35:57Z</dcterms:modified>
  <cp:category/>
</cp:coreProperties>
</file>