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1" r:id="rId1"/>
  </p:sldMasterIdLst>
  <p:notesMasterIdLst>
    <p:notesMasterId r:id="rId8"/>
  </p:notesMasterIdLst>
  <p:handoutMasterIdLst>
    <p:handoutMasterId r:id="rId9"/>
  </p:handoutMasterIdLst>
  <p:sldIdLst>
    <p:sldId id="256" r:id="rId2"/>
    <p:sldId id="305" r:id="rId3"/>
    <p:sldId id="308" r:id="rId4"/>
    <p:sldId id="307" r:id="rId5"/>
    <p:sldId id="304" r:id="rId6"/>
    <p:sldId id="263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5EA"/>
    <a:srgbClr val="F01446"/>
    <a:srgbClr val="BC02AF"/>
    <a:srgbClr val="3C15E3"/>
    <a:srgbClr val="CE742A"/>
    <a:srgbClr val="000010"/>
    <a:srgbClr val="14ABE0"/>
    <a:srgbClr val="A0A0A0"/>
    <a:srgbClr val="404040"/>
    <a:srgbClr val="FAA2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5" autoAdjust="0"/>
    <p:restoredTop sz="96291" autoAdjust="0"/>
  </p:normalViewPr>
  <p:slideViewPr>
    <p:cSldViewPr snapToObjects="1">
      <p:cViewPr varScale="1">
        <p:scale>
          <a:sx n="101" d="100"/>
          <a:sy n="101" d="100"/>
        </p:scale>
        <p:origin x="138" y="4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4B7121-C5BF-4CA6-BB0E-B4E30A2CE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1481-4DF5-4196-BD27-2C229554A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9635C0-1306-45CD-99EB-8C4556971B94}" type="datetimeFigureOut">
              <a:rPr lang="en-US" smtClean="0">
                <a:latin typeface="Proxima Nova" panose="02000506030000020004" pitchFamily="2" charset="0"/>
              </a:rPr>
              <a:t>2/10/2023</a:t>
            </a:fld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BE44-558D-40DA-A699-35753EC0D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361E4-10EC-4C11-A224-288E7DD50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296E65-D4B6-486E-8603-508D4891B1F2}" type="slidenum">
              <a:rPr lang="en-US" smtClean="0">
                <a:latin typeface="Proxima Nova" panose="02000506030000020004" pitchFamily="2" charset="0"/>
              </a:rPr>
              <a:t>‹#›</a:t>
            </a:fld>
            <a:endParaRPr lang="en-US" dirty="0"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C58804F9-551A-4445-86C6-7E16995F6FEC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505DCEDC-8A56-6845-B9C7-8140177B35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086C259-C592-F14B-B64E-76DD9B114E05}"/>
              </a:ext>
            </a:extLst>
          </p:cNvPr>
          <p:cNvSpPr txBox="1"/>
          <p:nvPr/>
        </p:nvSpPr>
        <p:spPr>
          <a:xfrm>
            <a:off x="914400" y="347472"/>
            <a:ext cx="6400800" cy="585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i="0" dirty="0">
                <a:solidFill>
                  <a:schemeClr val="tx1"/>
                </a:solidFill>
                <a:latin typeface="Proxima Nova Extrabold" panose="02000506030000020004" pitchFamily="2" charset="0"/>
              </a:rPr>
              <a:t>Dish RF Design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27775-F84A-ED41-A637-9A7B3131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CA3CC2-129E-DC4E-999E-63D48BA5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471539"/>
            <a:ext cx="9326562" cy="2377440"/>
          </a:xfrm>
        </p:spPr>
        <p:txBody>
          <a:bodyPr anchor="b">
            <a:normAutofit/>
          </a:bodyPr>
          <a:lstStyle>
            <a:lvl1pPr algn="l">
              <a:defRPr sz="6600" b="1" i="0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C5E58AE-6F90-C74C-A676-A036A42C70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6870" y="4937759"/>
            <a:ext cx="932688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latin typeface="Proxima Nova Extrabold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Day, Month 00,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CD65-0F84-574D-AE98-E95018404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60" y="5486400"/>
            <a:ext cx="932688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Proxima Nova" panose="02000506030000020004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4344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1150529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1055779" y="228600"/>
            <a:ext cx="38972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Appendix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AF65-F3EA-0346-AB4A-C510FBCD9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00199"/>
            <a:ext cx="10058400" cy="4614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2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 and 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 smtClean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7870E5-6981-1847-8DE8-B6D698F20FB4}"/>
              </a:ext>
            </a:extLst>
          </p:cNvPr>
          <p:cNvSpPr>
            <a:spLocks noGrp="1"/>
          </p:cNvSpPr>
          <p:nvPr>
            <p:ph type="tbl" sz="quarter" idx="35"/>
          </p:nvPr>
        </p:nvSpPr>
        <p:spPr>
          <a:xfrm>
            <a:off x="457200" y="3970338"/>
            <a:ext cx="11247120" cy="228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BAA11-E731-5B42-B3EC-792914F89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7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trum Al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B790E9-DE07-1C40-9B92-841A1540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93D5E78-A38C-704A-AB19-056598059A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03520" y="1097280"/>
            <a:ext cx="640080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able Placeholder 18">
            <a:extLst>
              <a:ext uri="{FF2B5EF4-FFF2-40B4-BE49-F238E27FC236}">
                <a16:creationId xmlns:a16="http://schemas.microsoft.com/office/drawing/2014/main" id="{E989ED18-F317-E840-93C8-7E3F040B701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199" y="1828800"/>
            <a:ext cx="4572000" cy="3291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1C3BE3B-EB6A-3947-9FA7-EE9DF4ACCD4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B8F416A-4A46-DA43-96E9-5E5ABC2CD98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1B64E38-F285-674C-BDD4-1A8B54C815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59596392-726A-7B4A-A3AF-018048E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BFCF9-7B90-424E-91BE-13373F7D3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age Pl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14400" y="3931920"/>
            <a:ext cx="45720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E02A3E-E10C-2C41-BDF6-C8861C8C85E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24832" y="1097280"/>
            <a:ext cx="5577840" cy="5212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D1B01-7A94-7D48-907E-43D1ACCD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F Quality or Spectral 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7200" y="3589676"/>
            <a:ext cx="5257800" cy="2536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5EEBCAC1-EDC9-1344-B68C-00CF5306560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00" y="1096963"/>
            <a:ext cx="5760720" cy="502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38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ected Site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23E2A7AE-3F37-E94A-A486-A8706648926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720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DC6F39CC-D728-534E-82AF-B9FB7507D5A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1792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4486E-26FE-B445-9319-A5C70861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F2A1746-2537-A243-9045-79B7369B86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B6FF441-2A9D-3D40-B105-2B70873501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DF439E-B7AF-BE4C-BC94-89055BF809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B2D139-15CF-B640-A332-7005C73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FFC40-8CA1-DD47-8DE2-3FC992A55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e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C6F1567-1BBC-8747-8DE0-3CB842B424D9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457200" y="3017520"/>
            <a:ext cx="11247438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24BA0-8DE7-A34E-9B63-819514386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31460A-F2A8-3846-904F-1C8FB2E3FC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1124712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ABAB09-34DA-6740-AC71-78046A9C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E1C10F-E22C-E74A-8EB0-2C28A1D22C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0DB9CD5-EF2C-C34E-84C0-AE3D779E52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95AC37-7B4D-1A49-A035-BBD3886C77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1071CD0-8174-C34C-B368-D4D99B06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6C496-AA46-1B42-BD38-5BCBF120B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3703076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850265" y="2781147"/>
            <a:ext cx="43765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Thank You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39557E4-EF7D-314E-9175-DB1A1DA2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3556"/>
            <a:ext cx="109728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67421-0ECA-FC49-939F-540632F64FC8}"/>
              </a:ext>
            </a:extLst>
          </p:cNvPr>
          <p:cNvSpPr txBox="1"/>
          <p:nvPr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88622-DCDF-7E43-8059-19461FA75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6FB906-1090-1D4D-A75F-B2024749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400800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 smtClean="0"/>
              <a:t>ATL RF Design SR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AF070E-697E-944B-B343-880376DD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400800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D90CFDF-7F20-2249-B519-9B477CFD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5360" y="6400800"/>
            <a:ext cx="23774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 smtClean="0"/>
              <a:t>1/19/21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CC06D-49E8-D345-B0AE-3FA064F413C8}"/>
              </a:ext>
            </a:extLst>
          </p:cNvPr>
          <p:cNvSpPr txBox="1"/>
          <p:nvPr userDrawn="1"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38620F-6BFA-0440-9811-13951621C8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orient="horz" pos="2160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168" userDrawn="1">
          <p15:clr>
            <a:srgbClr val="F26B43"/>
          </p15:clr>
        </p15:guide>
        <p15:guide id="17" orient="horz" pos="4128" userDrawn="1">
          <p15:clr>
            <a:srgbClr val="F26B43"/>
          </p15:clr>
        </p15:guide>
        <p15:guide id="18" orient="horz" pos="216" userDrawn="1">
          <p15:clr>
            <a:srgbClr val="F26B43"/>
          </p15:clr>
        </p15:guide>
        <p15:guide id="19" pos="7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8A3-9C4D-274E-9107-5E1B2A200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524000"/>
            <a:ext cx="11369040" cy="2377440"/>
          </a:xfrm>
        </p:spPr>
        <p:txBody>
          <a:bodyPr>
            <a:normAutofit/>
          </a:bodyPr>
          <a:lstStyle/>
          <a:p>
            <a:r>
              <a:rPr lang="en-US" smtClean="0"/>
              <a:t>CU </a:t>
            </a:r>
            <a:r>
              <a:rPr lang="en-US" dirty="0" smtClean="0"/>
              <a:t>Interfaces &amp; Connectivity Check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EBAC9-23AE-7C4C-9CD4-79CCA4E658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Jayeshkumar Patel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60BD92-8A0A-2241-B568-475AFFC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106"/>
            <a:ext cx="10972800" cy="585216"/>
          </a:xfrm>
        </p:spPr>
        <p:txBody>
          <a:bodyPr>
            <a:normAutofit/>
          </a:bodyPr>
          <a:lstStyle/>
          <a:p>
            <a:r>
              <a:rPr lang="en-US" sz="2400" dirty="0"/>
              <a:t>Introduction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5D07EB32-BA86-8647-BAE8-15FA2CB170B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2" name="Content Placeholder 4"/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5074920"/>
          </a:xfrm>
        </p:spPr>
        <p:txBody>
          <a:bodyPr>
            <a:normAutofit lnSpcReduction="10000"/>
          </a:bodyPr>
          <a:lstStyle/>
          <a:p>
            <a:r>
              <a:rPr lang="en-US" sz="1800" b="1" dirty="0" smtClean="0">
                <a:latin typeface="Proxima Nova" panose="02000506030000020004" pitchFamily="50" charset="0"/>
              </a:rPr>
              <a:t>This is an extra check performed by the market to check interfaces beyond DU’s</a:t>
            </a:r>
          </a:p>
          <a:p>
            <a:endParaRPr lang="en-US" sz="1800" b="1" dirty="0" smtClean="0">
              <a:latin typeface="Proxima Nova" panose="02000506030000020004" pitchFamily="50" charset="0"/>
            </a:endParaRPr>
          </a:p>
          <a:p>
            <a:r>
              <a:rPr lang="en-US" sz="1800" b="1" dirty="0" smtClean="0">
                <a:latin typeface="Proxima Nova" panose="02000506030000020004" pitchFamily="50" charset="0"/>
              </a:rPr>
              <a:t>The Market developed an automation script to check the interface and escalate to NOC (we cant fix them)</a:t>
            </a:r>
            <a:endParaRPr lang="en-US" sz="1800" b="1" dirty="0">
              <a:latin typeface="Proxima Nova" panose="02000506030000020004" pitchFamily="50" charset="0"/>
            </a:endParaRPr>
          </a:p>
          <a:p>
            <a:endParaRPr lang="en-US" sz="1400" b="1" dirty="0">
              <a:latin typeface="Proxima Nova" panose="02000506030000020004" pitchFamily="50" charset="0"/>
            </a:endParaRPr>
          </a:p>
          <a:p>
            <a:endParaRPr lang="en-US" sz="1400" b="1" dirty="0" smtClean="0">
              <a:latin typeface="Proxima Nova" panose="02000506030000020004" pitchFamily="50" charset="0"/>
            </a:endParaRPr>
          </a:p>
          <a:p>
            <a:r>
              <a:rPr lang="en-US" sz="1400" b="1" dirty="0" smtClean="0">
                <a:latin typeface="Proxima Nova" panose="02000506030000020004" pitchFamily="50" charset="0"/>
              </a:rPr>
              <a:t>RAN </a:t>
            </a:r>
            <a:r>
              <a:rPr lang="en-US" sz="1400" b="1" dirty="0">
                <a:latin typeface="Proxima Nova" panose="02000506030000020004" pitchFamily="50" charset="0"/>
              </a:rPr>
              <a:t>interfaces are divided between Control Plane </a:t>
            </a:r>
            <a:r>
              <a:rPr lang="en-US" sz="1400" b="1" dirty="0" smtClean="0">
                <a:latin typeface="Proxima Nova" panose="02000506030000020004" pitchFamily="50" charset="0"/>
              </a:rPr>
              <a:t>(HO, Registration </a:t>
            </a:r>
            <a:r>
              <a:rPr lang="en-US" sz="1400" b="1" dirty="0" smtClean="0">
                <a:latin typeface="Proxima Nova" panose="02000506030000020004" pitchFamily="50" charset="0"/>
              </a:rPr>
              <a:t>etc.) </a:t>
            </a:r>
            <a:r>
              <a:rPr lang="en-US" sz="1400" b="1" dirty="0">
                <a:latin typeface="Proxima Nova" panose="02000506030000020004" pitchFamily="50" charset="0"/>
              </a:rPr>
              <a:t>&amp; User Plane </a:t>
            </a:r>
            <a:r>
              <a:rPr lang="en-US" sz="1400" b="1" dirty="0" smtClean="0">
                <a:latin typeface="Proxima Nova" panose="02000506030000020004" pitchFamily="50" charset="0"/>
              </a:rPr>
              <a:t>(User Data):</a:t>
            </a:r>
          </a:p>
          <a:p>
            <a:endParaRPr lang="en-US" sz="1400" b="1" dirty="0">
              <a:latin typeface="Proxima Nova" panose="02000506030000020004" pitchFamily="50" charset="0"/>
            </a:endParaRPr>
          </a:p>
          <a:p>
            <a:r>
              <a:rPr lang="en-US" sz="1400" b="1" dirty="0">
                <a:latin typeface="Proxima Nova" panose="02000506030000020004" pitchFamily="50" charset="0"/>
              </a:rPr>
              <a:t>RAN interfaces – CP 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N2 – CUCP &amp; AMF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F1C – CUCP &amp; DU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E1 – CUCP &amp; CUUP</a:t>
            </a:r>
          </a:p>
          <a:p>
            <a:endParaRPr lang="en-US" sz="1400" b="1" dirty="0">
              <a:latin typeface="Proxima Nova" panose="02000506030000020004" pitchFamily="50" charset="0"/>
            </a:endParaRPr>
          </a:p>
          <a:p>
            <a:r>
              <a:rPr lang="en-US" sz="1400" b="1" dirty="0">
                <a:latin typeface="Proxima Nova" panose="02000506030000020004" pitchFamily="50" charset="0"/>
              </a:rPr>
              <a:t>RAN interfaces – UP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N3 – CUUP &amp; UPF (voice and data)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F1U – CU &amp; </a:t>
            </a:r>
            <a:r>
              <a:rPr lang="en-US" sz="1400" b="1" dirty="0" smtClean="0">
                <a:latin typeface="Proxima Nova" panose="02000506030000020004" pitchFamily="50" charset="0"/>
              </a:rPr>
              <a:t>DU</a:t>
            </a:r>
          </a:p>
          <a:p>
            <a:pPr lvl="1"/>
            <a:r>
              <a:rPr lang="en-US" sz="1400" b="1" dirty="0">
                <a:latin typeface="Proxima Nova" panose="02000506030000020004" pitchFamily="50" charset="0"/>
              </a:rPr>
              <a:t>E1 – CUUP &amp; CUCP</a:t>
            </a:r>
          </a:p>
          <a:p>
            <a:pPr lvl="1"/>
            <a:endParaRPr lang="en-US" sz="1400" b="1" dirty="0">
              <a:latin typeface="Proxima Nova" panose="02000506030000020004" pitchFamily="50" charset="0"/>
            </a:endParaRPr>
          </a:p>
          <a:p>
            <a:pPr lvl="1"/>
            <a:endParaRPr lang="en-US" sz="2600" b="1" dirty="0">
              <a:latin typeface="+mn-lt"/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0" y="25390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758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60BD92-8A0A-2241-B568-475AFFCA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106"/>
            <a:ext cx="10972800" cy="58521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Interfaces are Checked twice a Day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5D07EB32-BA86-8647-BAE8-15FA2CB170B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5BD7CDB3-8A3E-084D-AB8C-7B49D28006D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507023" y="1202517"/>
            <a:ext cx="11177954" cy="5109262"/>
          </a:xfrm>
          <a:prstGeom prst="rect">
            <a:avLst/>
          </a:prstGeom>
        </p:spPr>
      </p:pic>
      <p:sp>
        <p:nvSpPr>
          <p:cNvPr id="16" name="Up-Down Arrow 15"/>
          <p:cNvSpPr/>
          <p:nvPr/>
        </p:nvSpPr>
        <p:spPr>
          <a:xfrm>
            <a:off x="7118464" y="2651760"/>
            <a:ext cx="196735" cy="1158240"/>
          </a:xfrm>
          <a:prstGeom prst="up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620000" y="2133600"/>
            <a:ext cx="2668993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/>
        </p:nvSpPr>
        <p:spPr>
          <a:xfrm>
            <a:off x="7620000" y="4191000"/>
            <a:ext cx="2668993" cy="3048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2447925" y="1828800"/>
            <a:ext cx="4267200" cy="990599"/>
          </a:xfrm>
          <a:prstGeom prst="bentConnector3">
            <a:avLst>
              <a:gd name="adj1" fmla="val 100093"/>
            </a:avLst>
          </a:prstGeom>
          <a:ln w="168275" cap="sq">
            <a:solidFill>
              <a:srgbClr val="00B050"/>
            </a:solidFill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0800000">
            <a:off x="2438397" y="4114800"/>
            <a:ext cx="4305309" cy="642952"/>
          </a:xfrm>
          <a:prstGeom prst="bentConnector3">
            <a:avLst>
              <a:gd name="adj1" fmla="val 99557"/>
            </a:avLst>
          </a:prstGeom>
          <a:ln w="136525" cap="sq">
            <a:solidFill>
              <a:srgbClr val="00B050"/>
            </a:solidFill>
            <a:round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6018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85800" y="1111250"/>
            <a:ext cx="10515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1- Create CSV input files from the IP CIQ and Master 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2- Login </a:t>
            </a:r>
            <a:r>
              <a:rPr lang="en-US" sz="2400" b="1" dirty="0"/>
              <a:t>to </a:t>
            </a:r>
            <a:r>
              <a:rPr lang="en-US" sz="2400" b="1" dirty="0" smtClean="0"/>
              <a:t>NDC/BEDC </a:t>
            </a:r>
            <a:r>
              <a:rPr lang="en-US" sz="2400" b="1" dirty="0" smtClean="0"/>
              <a:t>in </a:t>
            </a:r>
            <a:r>
              <a:rPr lang="en-US" sz="2400" b="1" dirty="0" err="1" smtClean="0"/>
              <a:t>secureCRT</a:t>
            </a:r>
            <a:endParaRPr lang="en-US" sz="2400" b="1" dirty="0" smtClean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 smtClean="0"/>
              <a:t>3- Click on Script tab and Run </a:t>
            </a:r>
            <a:r>
              <a:rPr lang="en-US" sz="2400" b="1" dirty="0" smtClean="0"/>
              <a:t>script</a:t>
            </a:r>
            <a:endParaRPr lang="en-US" sz="2400" b="1" dirty="0"/>
          </a:p>
          <a:p>
            <a:r>
              <a:rPr lang="en-US" sz="1200" b="1" dirty="0" smtClean="0"/>
              <a:t>- Select </a:t>
            </a:r>
            <a:r>
              <a:rPr lang="en-US" sz="1200" b="1" dirty="0"/>
              <a:t>csv file which you created with above info for you sites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Steps to Run the 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l="66226" t="1645" r="24798" b="56132"/>
          <a:stretch/>
        </p:blipFill>
        <p:spPr>
          <a:xfrm>
            <a:off x="6553200" y="2621849"/>
            <a:ext cx="5577167" cy="3757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Right Arrow 26"/>
          <p:cNvSpPr/>
          <p:nvPr/>
        </p:nvSpPr>
        <p:spPr>
          <a:xfrm>
            <a:off x="5410200" y="4169568"/>
            <a:ext cx="1174412" cy="2333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717352"/>
              </p:ext>
            </p:extLst>
          </p:nvPr>
        </p:nvGraphicFramePr>
        <p:xfrm>
          <a:off x="817183" y="1825462"/>
          <a:ext cx="9934889" cy="411480"/>
        </p:xfrm>
        <a:graphic>
          <a:graphicData uri="http://schemas.openxmlformats.org/drawingml/2006/table">
            <a:tbl>
              <a:tblPr/>
              <a:tblGrid>
                <a:gridCol w="1152740">
                  <a:extLst>
                    <a:ext uri="{9D8B030D-6E8A-4147-A177-3AD203B41FA5}">
                      <a16:colId xmlns:a16="http://schemas.microsoft.com/office/drawing/2014/main" val="529711989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125825441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1575677524"/>
                    </a:ext>
                  </a:extLst>
                </a:gridCol>
                <a:gridCol w="1266817">
                  <a:extLst>
                    <a:ext uri="{9D8B030D-6E8A-4147-A177-3AD203B41FA5}">
                      <a16:colId xmlns:a16="http://schemas.microsoft.com/office/drawing/2014/main" val="1162619022"/>
                    </a:ext>
                  </a:extLst>
                </a:gridCol>
                <a:gridCol w="1126059">
                  <a:extLst>
                    <a:ext uri="{9D8B030D-6E8A-4147-A177-3AD203B41FA5}">
                      <a16:colId xmlns:a16="http://schemas.microsoft.com/office/drawing/2014/main" val="2944720638"/>
                    </a:ext>
                  </a:extLst>
                </a:gridCol>
                <a:gridCol w="1126059">
                  <a:extLst>
                    <a:ext uri="{9D8B030D-6E8A-4147-A177-3AD203B41FA5}">
                      <a16:colId xmlns:a16="http://schemas.microsoft.com/office/drawing/2014/main" val="755472279"/>
                    </a:ext>
                  </a:extLst>
                </a:gridCol>
                <a:gridCol w="2729580">
                  <a:extLst>
                    <a:ext uri="{9D8B030D-6E8A-4147-A177-3AD203B41FA5}">
                      <a16:colId xmlns:a16="http://schemas.microsoft.com/office/drawing/2014/main" val="3488234679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Site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CIQ </a:t>
                      </a:r>
                      <a:r>
                        <a:rPr lang="en-US" sz="1100" b="1" dirty="0" err="1">
                          <a:effectLst/>
                        </a:rPr>
                        <a:t>gNodeB</a:t>
                      </a:r>
                      <a:r>
                        <a:rPr lang="en-US" sz="1100" b="1" dirty="0">
                          <a:effectLst/>
                        </a:rPr>
                        <a:t> ID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F1C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F1U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UPF(Data)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 dirty="0">
                          <a:effectLst/>
                        </a:rPr>
                        <a:t>UPF(Voice)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1">
                          <a:effectLst/>
                        </a:rPr>
                        <a:t>BEDC Scripts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BC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2556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b="0" dirty="0">
                          <a:effectLst/>
                          <a:latin typeface="Calibri" panose="020F0502020204030204" pitchFamily="34" charset="0"/>
                        </a:rPr>
                        <a:t>CLRDU00071A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545043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10.141.166.224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10.141.134.224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10.255.12.218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10.255.59.5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100" dirty="0">
                          <a:effectLst/>
                        </a:rPr>
                        <a:t>./bedc_charlotte_CLT_RDU_04.sh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8607784"/>
                  </a:ext>
                </a:extLst>
              </a:tr>
            </a:tbl>
          </a:graphicData>
        </a:graphic>
      </p:graphicFrame>
      <p:cxnSp>
        <p:nvCxnSpPr>
          <p:cNvPr id="22" name="Straight Connector 21"/>
          <p:cNvCxnSpPr/>
          <p:nvPr/>
        </p:nvCxnSpPr>
        <p:spPr>
          <a:xfrm flipH="1">
            <a:off x="0" y="253908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907989" y="457200"/>
            <a:ext cx="4844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Required: </a:t>
            </a:r>
            <a:r>
              <a:rPr lang="en-US" sz="2400" dirty="0" smtClean="0">
                <a:solidFill>
                  <a:srgbClr val="FF0000"/>
                </a:solidFill>
              </a:rPr>
              <a:t>AWS NDC and BEDC Access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0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40735" y="838200"/>
            <a:ext cx="108204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Once script start running you will see Output file created in output folder under the folder where you selected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You will see output file like this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/>
              <a:t>Issues Can be escalated to NOC spaces to be resolved before DT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" y="3599255"/>
            <a:ext cx="10736366" cy="2634992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6781800" y="3276600"/>
            <a:ext cx="914400" cy="3124200"/>
          </a:xfrm>
          <a:prstGeom prst="ellipse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H_RF_DESIGN_templat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2356214-798A-BF4B-82CF-235018ACA241}" vid="{D5AFAE7F-86F5-2944-8AEB-7549968951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Dish_RF_Design_v3</Template>
  <TotalTime>135694</TotalTime>
  <Words>236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Proxima Nova</vt:lpstr>
      <vt:lpstr>Proxima Nova Extrabold</vt:lpstr>
      <vt:lpstr>DISH_RF_DESIGN_template_v2</vt:lpstr>
      <vt:lpstr>CU Interfaces &amp; Connectivity Check</vt:lpstr>
      <vt:lpstr>Introduction</vt:lpstr>
      <vt:lpstr>Interfaces are Checked twice a Day</vt:lpstr>
      <vt:lpstr>Steps to Run the Script</vt:lpstr>
      <vt:lpstr>Output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RF Design</dc:title>
  <dc:subject/>
  <dc:creator>jayeshkumar.patel@dish.com</dc:creator>
  <cp:keywords/>
  <dc:description/>
  <cp:lastModifiedBy>Patel, Jayeshkumar [Outlook]</cp:lastModifiedBy>
  <cp:revision>1041</cp:revision>
  <cp:lastPrinted>2020-12-03T22:26:11Z</cp:lastPrinted>
  <dcterms:created xsi:type="dcterms:W3CDTF">2020-06-13T16:04:23Z</dcterms:created>
  <dcterms:modified xsi:type="dcterms:W3CDTF">2023-02-10T15:57:07Z</dcterms:modified>
  <cp:category/>
</cp:coreProperties>
</file>