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82" d="100"/>
          <a:sy n="82" d="100"/>
        </p:scale>
        <p:origin x="7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17-10-2021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F530150-2BC1-4729-8556-5F042F44F66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502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960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10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06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A93D0-2A0C-440C-99A8-4451284861EF}"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54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A93D0-2A0C-440C-99A8-4451284861EF}"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33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A93D0-2A0C-440C-99A8-4451284861EF}" type="datetimeFigureOut">
              <a:rPr lang="en-IN" smtClean="0"/>
              <a:t>17-10-2021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530150-2BC1-4729-8556-5F042F44F66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492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A93D0-2A0C-440C-99A8-4451284861EF}" type="datetimeFigureOut">
              <a:rPr lang="en-IN" smtClean="0"/>
              <a:t>17-10-2021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530150-2BC1-4729-8556-5F042F44F66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674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A93D0-2A0C-440C-99A8-4451284861EF}" type="datetimeFigureOut">
              <a:rPr lang="en-IN" smtClean="0"/>
              <a:t>17-10-2021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39832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A93D0-2A0C-440C-99A8-4451284861EF}"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4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5A93D0-2A0C-440C-99A8-4451284861EF}" type="datetimeFigureOut">
              <a:rPr lang="en-IN" smtClean="0"/>
              <a:t>17-10-2021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69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5A93D0-2A0C-440C-99A8-4451284861EF}" type="datetimeFigureOut">
              <a:rPr lang="en-IN" smtClean="0"/>
              <a:t>17-10-2021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530150-2BC1-4729-8556-5F042F44F66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183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tore-sales5.herokuap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DB90-8F10-49F2-A959-D190AF60FC93}"/>
              </a:ext>
            </a:extLst>
          </p:cNvPr>
          <p:cNvSpPr>
            <a:spLocks noGrp="1"/>
          </p:cNvSpPr>
          <p:nvPr>
            <p:ph type="ctrTitle"/>
          </p:nvPr>
        </p:nvSpPr>
        <p:spPr>
          <a:xfrm>
            <a:off x="1785257" y="1438139"/>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a16="http://schemas.microsoft.com/office/drawing/2014/main" id="{51CDB5EF-42A1-41DB-84B7-C6F16BA94144}"/>
              </a:ext>
            </a:extLst>
          </p:cNvPr>
          <p:cNvGraphicFramePr>
            <a:graphicFrameLocks noGrp="1"/>
          </p:cNvGraphicFramePr>
          <p:nvPr>
            <p:extLst>
              <p:ext uri="{D42A27DB-BD31-4B8C-83A1-F6EECF244321}">
                <p14:modId xmlns:p14="http://schemas.microsoft.com/office/powerpoint/2010/main" val="931654139"/>
              </p:ext>
            </p:extLst>
          </p:nvPr>
        </p:nvGraphicFramePr>
        <p:xfrm>
          <a:off x="2839427" y="3656613"/>
          <a:ext cx="6326909" cy="2407060"/>
        </p:xfrm>
        <a:graphic>
          <a:graphicData uri="http://schemas.openxmlformats.org/drawingml/2006/table">
            <a:tbl>
              <a:tblPr firstRow="1" firstCol="1" lastRow="1" lastCol="1" bandRow="1" bandCol="1">
                <a:tableStyleId>{5C22544A-7EE6-4342-B048-85BDC9FD1C3A}</a:tableStyleId>
              </a:tblPr>
              <a:tblGrid>
                <a:gridCol w="2311240">
                  <a:extLst>
                    <a:ext uri="{9D8B030D-6E8A-4147-A177-3AD203B41FA5}">
                      <a16:colId xmlns:a16="http://schemas.microsoft.com/office/drawing/2014/main" val="2925718460"/>
                    </a:ext>
                  </a:extLst>
                </a:gridCol>
                <a:gridCol w="4015669">
                  <a:extLst>
                    <a:ext uri="{9D8B030D-6E8A-4147-A177-3AD203B41FA5}">
                      <a16:colId xmlns:a16="http://schemas.microsoft.com/office/drawing/2014/main" val="528402813"/>
                    </a:ext>
                  </a:extLst>
                </a:gridCol>
              </a:tblGrid>
              <a:tr h="848770">
                <a:tc>
                  <a:txBody>
                    <a:bodyPr/>
                    <a:lstStyle/>
                    <a:p>
                      <a:pPr marR="61595" lvl="1" algn="just">
                        <a:lnSpc>
                          <a:spcPct val="150000"/>
                        </a:lnSpc>
                        <a:spcBef>
                          <a:spcPts val="5"/>
                        </a:spcBef>
                        <a:spcAft>
                          <a:spcPts val="0"/>
                        </a:spcAft>
                      </a:pPr>
                      <a:r>
                        <a:rPr lang="en-US" sz="1800" dirty="0">
                          <a:solidFill>
                            <a:srgbClr val="C00000"/>
                          </a:solidFill>
                          <a:effectLst/>
                        </a:rPr>
                        <a:t>Written</a:t>
                      </a:r>
                      <a:r>
                        <a:rPr lang="en-US" sz="1800" spc="-10" dirty="0">
                          <a:solidFill>
                            <a:srgbClr val="C00000"/>
                          </a:solidFill>
                          <a:effectLst/>
                        </a:rPr>
                        <a:t> </a:t>
                      </a:r>
                      <a:r>
                        <a:rPr lang="en-US" sz="1800" dirty="0">
                          <a:solidFill>
                            <a:srgbClr val="C00000"/>
                          </a:solidFill>
                          <a:effectLst/>
                        </a:rPr>
                        <a:t>By</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rPr>
                        <a:t>Jayesh Sehgal, Ayush Kashyap</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132774"/>
                  </a:ext>
                </a:extLst>
              </a:tr>
              <a:tr h="401286">
                <a:tc>
                  <a:txBody>
                    <a:bodyPr/>
                    <a:lstStyle/>
                    <a:p>
                      <a:pPr marR="62230" lvl="1" algn="just">
                        <a:lnSpc>
                          <a:spcPct val="150000"/>
                        </a:lnSpc>
                        <a:spcBef>
                          <a:spcPts val="5"/>
                        </a:spcBef>
                        <a:spcAft>
                          <a:spcPts val="0"/>
                        </a:spcAft>
                      </a:pPr>
                      <a:r>
                        <a:rPr lang="en-US" sz="1800" dirty="0">
                          <a:solidFill>
                            <a:srgbClr val="C00000"/>
                          </a:solidFill>
                          <a:effectLst/>
                        </a:rPr>
                        <a:t>Document</a:t>
                      </a:r>
                      <a:r>
                        <a:rPr lang="en-US" sz="1800" spc="-20" dirty="0">
                          <a:solidFill>
                            <a:srgbClr val="C00000"/>
                          </a:solidFill>
                          <a:effectLst/>
                        </a:rPr>
                        <a:t> </a:t>
                      </a:r>
                      <a:r>
                        <a:rPr lang="en-US" sz="1800" dirty="0">
                          <a:solidFill>
                            <a:srgbClr val="C00000"/>
                          </a:solidFill>
                          <a:effectLst/>
                        </a:rPr>
                        <a:t>Version</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1.0</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827938"/>
                  </a:ext>
                </a:extLst>
              </a:tr>
              <a:tr h="401286">
                <a:tc>
                  <a:txBody>
                    <a:bodyPr/>
                    <a:lstStyle/>
                    <a:p>
                      <a:pPr marR="60960" lvl="1" algn="just">
                        <a:lnSpc>
                          <a:spcPct val="150000"/>
                        </a:lnSpc>
                        <a:spcBef>
                          <a:spcPts val="5"/>
                        </a:spcBef>
                        <a:spcAft>
                          <a:spcPts val="0"/>
                        </a:spcAft>
                      </a:pPr>
                      <a:r>
                        <a:rPr lang="en-US" sz="1800" dirty="0" err="1">
                          <a:solidFill>
                            <a:srgbClr val="C00000"/>
                          </a:solidFill>
                          <a:effectLst/>
                        </a:rPr>
                        <a:t>LastRevised</a:t>
                      </a:r>
                      <a:r>
                        <a:rPr lang="en-US" sz="1800" spc="-10" dirty="0">
                          <a:solidFill>
                            <a:srgbClr val="C00000"/>
                          </a:solidFill>
                          <a:effectLst/>
                        </a:rPr>
                        <a:t> </a:t>
                      </a:r>
                      <a:r>
                        <a:rPr lang="en-US" sz="1800" dirty="0">
                          <a:solidFill>
                            <a:srgbClr val="C00000"/>
                          </a:solidFill>
                          <a:effectLst/>
                        </a:rPr>
                        <a:t>Date</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11-Oct-2021</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F7B02A-6C88-461F-A56D-8F48112A1B4B}"/>
              </a:ext>
            </a:extLst>
          </p:cNvPr>
          <p:cNvSpPr>
            <a:spLocks noChangeArrowheads="1"/>
          </p:cNvSpPr>
          <p:nvPr/>
        </p:nvSpPr>
        <p:spPr bwMode="auto">
          <a:xfrm>
            <a:off x="317068" y="419892"/>
            <a:ext cx="85091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27133810-BFE0-4E73-9749-4E6A07A342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5471CF72-667D-4150-B2D2-288BD82E0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611" y="1207380"/>
            <a:ext cx="5997278" cy="4224803"/>
          </a:xfrm>
          <a:prstGeom prst="rect">
            <a:avLst/>
          </a:prstGeom>
        </p:spPr>
      </p:pic>
    </p:spTree>
    <p:extLst>
      <p:ext uri="{BB962C8B-B14F-4D97-AF65-F5344CB8AC3E}">
        <p14:creationId xmlns:p14="http://schemas.microsoft.com/office/powerpoint/2010/main" val="22759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C9B3F-5550-4E32-81CE-1891CF2B8379}"/>
              </a:ext>
            </a:extLst>
          </p:cNvPr>
          <p:cNvSpPr txBox="1"/>
          <p:nvPr/>
        </p:nvSpPr>
        <p:spPr>
          <a:xfrm>
            <a:off x="258619" y="19864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59AAA4-6CBF-4CE0-9D8F-4C5376BC0D2B}"/>
              </a:ext>
            </a:extLst>
          </p:cNvPr>
          <p:cNvSpPr txBox="1"/>
          <p:nvPr/>
        </p:nvSpPr>
        <p:spPr>
          <a:xfrm>
            <a:off x="389247" y="776454"/>
            <a:ext cx="11628581" cy="390684"/>
          </a:xfrm>
          <a:prstGeom prst="rect">
            <a:avLst/>
          </a:prstGeom>
          <a:noFill/>
        </p:spPr>
        <p:txBody>
          <a:bodyPr wrap="square">
            <a:spAutoFit/>
          </a:bodyPr>
          <a:lstStyle/>
          <a:p>
            <a:pPr algn="just">
              <a:lnSpc>
                <a:spcPct val="115000"/>
              </a:lnSpc>
              <a:spcBef>
                <a:spcPts val="5"/>
              </a:spcBef>
            </a:pPr>
            <a:r>
              <a:rPr lang="en-IN" sz="1800" dirty="0">
                <a:effectLst/>
                <a:latin typeface="Times New Roman" panose="02020603050405020304" pitchFamily="18" charset="0"/>
                <a:ea typeface="Times New Roman" panose="02020603050405020304" pitchFamily="18" charset="0"/>
              </a:rPr>
              <a:t>Boxplot -  To check for the outliers</a:t>
            </a:r>
          </a:p>
        </p:txBody>
      </p:sp>
      <p:pic>
        <p:nvPicPr>
          <p:cNvPr id="4" name="Picture 3">
            <a:extLst>
              <a:ext uri="{FF2B5EF4-FFF2-40B4-BE49-F238E27FC236}">
                <a16:creationId xmlns:a16="http://schemas.microsoft.com/office/drawing/2014/main" id="{75A6E943-BCD9-4B61-BAB4-806654E1E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438" y="1692805"/>
            <a:ext cx="5327468" cy="3851615"/>
          </a:xfrm>
          <a:prstGeom prst="rect">
            <a:avLst/>
          </a:prstGeom>
        </p:spPr>
      </p:pic>
    </p:spTree>
    <p:extLst>
      <p:ext uri="{BB962C8B-B14F-4D97-AF65-F5344CB8AC3E}">
        <p14:creationId xmlns:p14="http://schemas.microsoft.com/office/powerpoint/2010/main" val="14238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34B87-7F1A-46D7-9BFA-9E3C3C136CB1}"/>
              </a:ext>
            </a:extLst>
          </p:cNvPr>
          <p:cNvSpPr txBox="1"/>
          <p:nvPr/>
        </p:nvSpPr>
        <p:spPr>
          <a:xfrm>
            <a:off x="493682" y="495235"/>
            <a:ext cx="11338099" cy="385362"/>
          </a:xfrm>
          <a:prstGeom prst="rect">
            <a:avLst/>
          </a:prstGeom>
          <a:noFill/>
        </p:spPr>
        <p:txBody>
          <a:bodyPr wrap="square">
            <a:spAutoFit/>
          </a:bodyPr>
          <a:lstStyle/>
          <a:p>
            <a:pPr algn="just">
              <a:lnSpc>
                <a:spcPct val="115000"/>
              </a:lnSpc>
            </a:pPr>
            <a:r>
              <a:rPr lang="en-IN" dirty="0">
                <a:latin typeface="Times New Roman" panose="02020603050405020304" pitchFamily="18" charset="0"/>
                <a:ea typeface="Times New Roman" panose="02020603050405020304" pitchFamily="18" charset="0"/>
              </a:rPr>
              <a:t>Count plot and to check how the dataset is spread for the Sales of the outlet</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B5D24C6-1534-4A03-AE42-0203D4DBA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92" y="2276670"/>
            <a:ext cx="5260877" cy="2836506"/>
          </a:xfrm>
          <a:prstGeom prst="rect">
            <a:avLst/>
          </a:prstGeom>
        </p:spPr>
      </p:pic>
      <p:pic>
        <p:nvPicPr>
          <p:cNvPr id="7" name="Picture 6">
            <a:extLst>
              <a:ext uri="{FF2B5EF4-FFF2-40B4-BE49-F238E27FC236}">
                <a16:creationId xmlns:a16="http://schemas.microsoft.com/office/drawing/2014/main" id="{7A201858-E28D-406C-9FC1-2E125A7E8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556" y="2132113"/>
            <a:ext cx="4157565" cy="2981063"/>
          </a:xfrm>
          <a:prstGeom prst="rect">
            <a:avLst/>
          </a:prstGeom>
        </p:spPr>
      </p:pic>
    </p:spTree>
    <p:extLst>
      <p:ext uri="{BB962C8B-B14F-4D97-AF65-F5344CB8AC3E}">
        <p14:creationId xmlns:p14="http://schemas.microsoft.com/office/powerpoint/2010/main" val="33383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F1801-9060-41DB-AAD9-0C37C89DE96A}"/>
              </a:ext>
            </a:extLst>
          </p:cNvPr>
          <p:cNvSpPr txBox="1"/>
          <p:nvPr/>
        </p:nvSpPr>
        <p:spPr>
          <a:xfrm>
            <a:off x="498762" y="315231"/>
            <a:ext cx="11185237"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The place where an item is placed in a store, referred to as Item visibility, definitely affects the sales. However, the plot chart show that the flow is in opposite side. One of the reasons might be that daily used products don’t need high visibility. However, there is an issue that some products have zero visibility, which is quite impossible. </a:t>
            </a:r>
            <a:endParaRPr lang="en-IN" sz="1800" dirty="0">
              <a:effectLst/>
              <a:latin typeface="Times New Roman" panose="02020603050405020304" pitchFamily="18" charset="0"/>
              <a:ea typeface="Times New Roman" panose="02020603050405020304" pitchFamily="18" charset="0"/>
            </a:endParaRPr>
          </a:p>
        </p:txBody>
      </p:sp>
      <p:pic>
        <p:nvPicPr>
          <p:cNvPr id="4" name="image11.jpeg">
            <a:extLst>
              <a:ext uri="{FF2B5EF4-FFF2-40B4-BE49-F238E27FC236}">
                <a16:creationId xmlns:a16="http://schemas.microsoft.com/office/drawing/2014/main" id="{1596DBFB-2515-4DE5-A63E-48A45349A0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4537" y="1761346"/>
            <a:ext cx="10716953" cy="4251527"/>
          </a:xfrm>
          <a:prstGeom prst="rect">
            <a:avLst/>
          </a:prstGeom>
        </p:spPr>
      </p:pic>
    </p:spTree>
    <p:extLst>
      <p:ext uri="{BB962C8B-B14F-4D97-AF65-F5344CB8AC3E}">
        <p14:creationId xmlns:p14="http://schemas.microsoft.com/office/powerpoint/2010/main" val="330105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D64DE-EA6D-449F-ACC4-C6A3F74554F0}"/>
              </a:ext>
            </a:extLst>
          </p:cNvPr>
          <p:cNvSpPr txBox="1"/>
          <p:nvPr/>
        </p:nvSpPr>
        <p:spPr>
          <a:xfrm>
            <a:off x="729672" y="475734"/>
            <a:ext cx="2246991"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7759978-1576-4734-8756-755E8C503CE2}"/>
              </a:ext>
            </a:extLst>
          </p:cNvPr>
          <p:cNvSpPr txBox="1"/>
          <p:nvPr/>
        </p:nvSpPr>
        <p:spPr>
          <a:xfrm>
            <a:off x="-64655" y="3921404"/>
            <a:ext cx="11286835" cy="1754326"/>
          </a:xfrm>
          <a:prstGeom prst="rect">
            <a:avLst/>
          </a:prstGeom>
          <a:noFill/>
        </p:spPr>
        <p:txBody>
          <a:bodyPr wrap="square">
            <a:spAutoFit/>
          </a:bodyPr>
          <a:lstStyle/>
          <a:p>
            <a:pPr marL="742950" lvl="1" indent="-285750" algn="just">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Item visibility is having nearly zero correlation with our dependent variable Item_Outlet_Sales and grocery store outlet type. This means that the sales are not affected by visibility of item which is a contradiction to the general assumption of “more visibility thus, more</a:t>
            </a:r>
            <a:r>
              <a:rPr lang="en-US" sz="1800" b="0" spc="-15" dirty="0">
                <a:effectLst/>
                <a:latin typeface="Calibri" panose="020F0502020204030204" pitchFamily="34" charset="0"/>
                <a:ea typeface="Times New Roman" panose="02020603050405020304" pitchFamily="18" charset="0"/>
              </a:rPr>
              <a:t> </a:t>
            </a:r>
            <a:r>
              <a:rPr lang="en-US" sz="1800" b="0" dirty="0">
                <a:effectLst/>
                <a:latin typeface="Calibri" panose="020F0502020204030204" pitchFamily="34" charset="0"/>
                <a:ea typeface="Times New Roman" panose="02020603050405020304" pitchFamily="18" charset="0"/>
              </a:rPr>
              <a:t>sales”.</a:t>
            </a:r>
            <a:endParaRPr lang="en-IN" sz="1800" b="1" dirty="0">
              <a:effectLst/>
              <a:latin typeface="Times New Roman" panose="02020603050405020304" pitchFamily="18" charset="0"/>
              <a:ea typeface="Times New Roman" panose="02020603050405020304" pitchFamily="18" charset="0"/>
            </a:endParaRPr>
          </a:p>
          <a:p>
            <a:pPr marL="742950" lvl="1" indent="-285750" algn="just">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Item_MRP (maximum retail price) is positively correlated with sales at an outlet, which indicates that the price quoted by an outlet plays an important factor in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Variation in MRP quoted by various outlets depends on their individual</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0FF2059C-3DD8-445B-A264-FEE2A8430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148" y="0"/>
            <a:ext cx="5203350" cy="3792272"/>
          </a:xfrm>
          <a:prstGeom prst="rect">
            <a:avLst/>
          </a:prstGeom>
        </p:spPr>
      </p:pic>
    </p:spTree>
    <p:extLst>
      <p:ext uri="{BB962C8B-B14F-4D97-AF65-F5344CB8AC3E}">
        <p14:creationId xmlns:p14="http://schemas.microsoft.com/office/powerpoint/2010/main" val="9499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863B0-A11F-42B4-9BE0-3C44A753EAB3}"/>
              </a:ext>
            </a:extLst>
          </p:cNvPr>
          <p:cNvSpPr txBox="1"/>
          <p:nvPr/>
        </p:nvSpPr>
        <p:spPr>
          <a:xfrm>
            <a:off x="489037" y="21161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Metrics for Data</a:t>
            </a:r>
            <a:r>
              <a:rPr lang="en-US" sz="2400" b="1" u="sng"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11F986-8FE2-4073-8337-79B84F3A30CA}"/>
              </a:ext>
            </a:extLst>
          </p:cNvPr>
          <p:cNvSpPr txBox="1"/>
          <p:nvPr/>
        </p:nvSpPr>
        <p:spPr>
          <a:xfrm>
            <a:off x="332509" y="838900"/>
            <a:ext cx="11379199" cy="5807487"/>
          </a:xfrm>
          <a:prstGeom prst="rect">
            <a:avLst/>
          </a:prstGeom>
          <a:noFill/>
        </p:spPr>
        <p:txBody>
          <a:bodyPr wrap="square">
            <a:spAutoFit/>
          </a:bodyPr>
          <a:lstStyle/>
          <a:p>
            <a:pPr marL="285750" lvl="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coefficient of determination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(R-squared) is a statistic that measures the goodness of a model’s fit i.e., how well the real data points are approximated by the predictions of regression. Higher values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suggest higher model accomplishments in terms of prediction along with accuracy, and the value 1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is indicative of regression predictions perfectly fitting the real data points. For further better results, the use of adjusted </a:t>
            </a:r>
            <a:r>
              <a:rPr lang="en-US" spc="10" dirty="0">
                <a:effectLst/>
                <a:latin typeface="Calibri" panose="020F0502020204030204" pitchFamily="34" charset="0"/>
                <a:ea typeface="Times New Roman" panose="02020603050405020304" pitchFamily="18" charset="0"/>
              </a:rPr>
              <a:t>R</a:t>
            </a:r>
            <a:r>
              <a:rPr lang="en-US" spc="10" baseline="30000" dirty="0">
                <a:effectLst/>
                <a:latin typeface="Calibri" panose="020F0502020204030204" pitchFamily="34" charset="0"/>
                <a:ea typeface="Times New Roman" panose="02020603050405020304" pitchFamily="18" charset="0"/>
              </a:rPr>
              <a:t>2</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distribution.</a:t>
            </a:r>
          </a:p>
          <a:p>
            <a:pPr marL="28575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a:t>
            </a:r>
            <a:r>
              <a:rPr lang="en-US" sz="1800" dirty="0">
                <a:effectLst/>
                <a:latin typeface="Calibri" panose="020F0502020204030204" pitchFamily="34" charset="0"/>
                <a:ea typeface="Times New Roman" panose="02020603050405020304" pitchFamily="18" charset="0"/>
              </a:rPr>
              <a:t>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whereas</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relative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measure</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RMSE</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helps</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measuring</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variable’s average error and it is also a quadratic scoring rule. Low RMSE values obtained for linear or multiple regression corresponds to better model fitting.</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15000"/>
              </a:lnSpc>
              <a:buSzPts val="1200"/>
              <a:buFont typeface="Wingdings" panose="05000000000000000000" pitchFamily="2" charset="2"/>
              <a:buChar char="Ø"/>
              <a:tabLst>
                <a:tab pos="90170" algn="l"/>
              </a:tabLst>
            </a:pPr>
            <a:endParaRPr lang="en-IN" dirty="0"/>
          </a:p>
        </p:txBody>
      </p:sp>
    </p:spTree>
    <p:extLst>
      <p:ext uri="{BB962C8B-B14F-4D97-AF65-F5344CB8AC3E}">
        <p14:creationId xmlns:p14="http://schemas.microsoft.com/office/powerpoint/2010/main" val="13730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8E411-A067-4326-A0A2-B85D4E059C5B}"/>
              </a:ext>
            </a:extLst>
          </p:cNvPr>
          <p:cNvSpPr txBox="1"/>
          <p:nvPr/>
        </p:nvSpPr>
        <p:spPr>
          <a:xfrm>
            <a:off x="120073" y="705021"/>
            <a:ext cx="11591636" cy="2599173"/>
          </a:xfrm>
          <a:prstGeom prst="rect">
            <a:avLst/>
          </a:prstGeom>
          <a:noFill/>
        </p:spPr>
        <p:txBody>
          <a:bodyPr wrap="square">
            <a:spAutoFit/>
          </a:bodyPr>
          <a:lstStyle/>
          <a:p>
            <a:pPr marL="180340" algn="just">
              <a:lnSpc>
                <a:spcPct val="115000"/>
              </a:lnSpc>
              <a:spcBef>
                <a:spcPts val="1005"/>
              </a:spcBef>
              <a:spcAft>
                <a:spcPts val="0"/>
              </a:spcAft>
              <a:tabLst>
                <a:tab pos="180340" algn="l"/>
              </a:tabLst>
            </a:pPr>
            <a:r>
              <a:rPr lang="en-US" sz="1800" dirty="0">
                <a:effectLst/>
                <a:latin typeface="Calibri" panose="020F0502020204030204" pitchFamily="34" charset="0"/>
                <a:ea typeface="Times New Roman" panose="02020603050405020304" pitchFamily="18" charset="0"/>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lang="en-IN" sz="1800" dirty="0">
              <a:effectLst/>
              <a:latin typeface="Times New Roman" panose="02020603050405020304" pitchFamily="18" charset="0"/>
              <a:ea typeface="Times New Roman" panose="02020603050405020304" pitchFamily="18" charset="0"/>
            </a:endParaRPr>
          </a:p>
          <a:p>
            <a:pPr marL="365760" indent="-365760">
              <a:spcBef>
                <a:spcPts val="5"/>
              </a:spcBef>
              <a:spcAft>
                <a:spcPts val="0"/>
              </a:spcAft>
              <a:tabLst>
                <a:tab pos="978535" algn="l"/>
              </a:tabLst>
            </a:pPr>
            <a:r>
              <a:rPr lang="en-US" sz="1800" b="1" dirty="0">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7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2EDD5-07C5-49BF-8386-460DAD8B4F80}"/>
              </a:ext>
            </a:extLst>
          </p:cNvPr>
          <p:cNvSpPr txBox="1"/>
          <p:nvPr/>
        </p:nvSpPr>
        <p:spPr>
          <a:xfrm>
            <a:off x="406400" y="337188"/>
            <a:ext cx="6096000" cy="461665"/>
          </a:xfrm>
          <a:prstGeom prst="rect">
            <a:avLst/>
          </a:prstGeom>
          <a:noFill/>
        </p:spPr>
        <p:txBody>
          <a:bodyPr wrap="square">
            <a:spAutoFit/>
          </a:bodyPr>
          <a:lstStyle/>
          <a:p>
            <a:pPr marL="365760" indent="-365760">
              <a:spcBef>
                <a:spcPts val="5"/>
              </a:spcBef>
              <a:spcAft>
                <a:spcPts val="0"/>
              </a:spcAft>
              <a:tabLst>
                <a:tab pos="978535" algn="l"/>
              </a:tabLst>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Prediction results</a:t>
            </a:r>
            <a:endParaRPr lang="en-IN"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AF224A-B484-40A2-8A77-0A3421CBB3D1}"/>
              </a:ext>
            </a:extLst>
          </p:cNvPr>
          <p:cNvSpPr txBox="1"/>
          <p:nvPr/>
        </p:nvSpPr>
        <p:spPr>
          <a:xfrm>
            <a:off x="406400" y="2035869"/>
            <a:ext cx="11360727" cy="923330"/>
          </a:xfrm>
          <a:prstGeom prst="rect">
            <a:avLst/>
          </a:prstGeom>
          <a:noFill/>
        </p:spPr>
        <p:txBody>
          <a:bodyPr wrap="square">
            <a:spAutoFit/>
          </a:bodyPr>
          <a:lstStyle/>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Adjusted R-squared and R-squared values for Linear Regression Model are higher than other models.</a:t>
            </a:r>
          </a:p>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Also its RMSE value is low as compared to other model with highest CV score. Therefore, the Linear Regression model fits better and exhibits accuracy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331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4A748-ED47-441A-9D64-D85EE86C2EF7}"/>
              </a:ext>
            </a:extLst>
          </p:cNvPr>
          <p:cNvSpPr txBox="1"/>
          <p:nvPr/>
        </p:nvSpPr>
        <p:spPr>
          <a:xfrm>
            <a:off x="295564" y="1080655"/>
            <a:ext cx="11480800" cy="3241528"/>
          </a:xfrm>
          <a:prstGeom prst="rect">
            <a:avLst/>
          </a:prstGeom>
          <a:noFill/>
        </p:spPr>
        <p:txBody>
          <a:bodyPr wrap="square">
            <a:spAutoFit/>
          </a:bodyPr>
          <a:lstStyle/>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In this project, basics of machine learning and the associated data processing and modeling algorithms have been described, followed by their application for the task of sales prediction in Big Mart shopping centers at different locations. On implementation, the prediction results show the correlation among different attributes considered and how a particular location of medium size recorded the highest sales, suggesting that other shopping locations should follow similar patterns for improved sales.</a:t>
            </a:r>
          </a:p>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Also it can be concluded that more locations should be switched or shifted to Tier-3 in outlet type “Supermarket Type3” to increase the sales of products at Big Mart. Any one-stop-shopping-center like Big Mart can benefit from this model by being able to predict its items’ future sales at different locations.</a:t>
            </a:r>
            <a:endParaRPr lang="en-IN" dirty="0"/>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4FAD0FC-0C47-4649-9488-CF2F3177D5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4" y="4065458"/>
            <a:ext cx="3842327" cy="2476498"/>
          </a:xfrm>
          <a:prstGeom prst="rect">
            <a:avLst/>
          </a:prstGeom>
          <a:noFill/>
          <a:ln>
            <a:noFill/>
          </a:ln>
        </p:spPr>
      </p:pic>
      <p:pic>
        <p:nvPicPr>
          <p:cNvPr id="12" name="Picture 11">
            <a:extLst>
              <a:ext uri="{FF2B5EF4-FFF2-40B4-BE49-F238E27FC236}">
                <a16:creationId xmlns:a16="http://schemas.microsoft.com/office/drawing/2014/main" id="{E688284F-8185-4B6B-A698-5C3F98219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693" y="4050457"/>
            <a:ext cx="3747452" cy="2476498"/>
          </a:xfrm>
          <a:prstGeom prst="rect">
            <a:avLst/>
          </a:prstGeom>
          <a:noFill/>
          <a:ln>
            <a:noFill/>
          </a:ln>
        </p:spPr>
      </p:pic>
      <p:pic>
        <p:nvPicPr>
          <p:cNvPr id="13" name="Picture 12">
            <a:extLst>
              <a:ext uri="{FF2B5EF4-FFF2-40B4-BE49-F238E27FC236}">
                <a16:creationId xmlns:a16="http://schemas.microsoft.com/office/drawing/2014/main" id="{87AF9BA8-E009-490B-B8E4-170284C8F4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2511" y="4080459"/>
            <a:ext cx="4343141" cy="2446496"/>
          </a:xfrm>
          <a:prstGeom prst="rect">
            <a:avLst/>
          </a:prstGeom>
          <a:noFill/>
          <a:ln>
            <a:noFill/>
          </a:ln>
        </p:spPr>
      </p:pic>
    </p:spTree>
    <p:extLst>
      <p:ext uri="{BB962C8B-B14F-4D97-AF65-F5344CB8AC3E}">
        <p14:creationId xmlns:p14="http://schemas.microsoft.com/office/powerpoint/2010/main" val="147313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A590D-BB64-4EDF-B628-5B463F860A81}"/>
              </a:ext>
            </a:extLst>
          </p:cNvPr>
          <p:cNvSpPr txBox="1"/>
          <p:nvPr/>
        </p:nvSpPr>
        <p:spPr>
          <a:xfrm>
            <a:off x="300181" y="494933"/>
            <a:ext cx="11591637" cy="4111382"/>
          </a:xfrm>
          <a:prstGeom prst="rect">
            <a:avLst/>
          </a:prstGeom>
          <a:noFill/>
        </p:spPr>
        <p:txBody>
          <a:bodyPr wrap="square">
            <a:spAutoFit/>
          </a:bodyPr>
          <a:lstStyle/>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Objective:</a:t>
            </a:r>
            <a:r>
              <a:rPr lang="en-US" sz="2200" dirty="0">
                <a:latin typeface="Times New Roman"/>
                <a:ea typeface="Times New Roman"/>
                <a:cs typeface="Times New Roman"/>
                <a:sym typeface="Times New Roman"/>
              </a:rPr>
              <a:t> </a:t>
            </a:r>
            <a:endParaRPr lang="en-US" dirty="0"/>
          </a:p>
          <a:p>
            <a:pPr algn="just">
              <a:lnSpc>
                <a:spcPct val="115000"/>
              </a:lnSpc>
            </a:pPr>
            <a:r>
              <a:rPr lang="en-US" sz="1800" dirty="0">
                <a:effectLst/>
                <a:latin typeface="Calibri" panose="020F0502020204030204" pitchFamily="34" charset="0"/>
                <a:ea typeface="Times New Roman" panose="02020603050405020304" pitchFamily="18" charset="0"/>
              </a:rPr>
              <a:t>“</a:t>
            </a:r>
            <a:r>
              <a:rPr lang="en-US" sz="1800" dirty="0">
                <a:effectLst/>
                <a:ea typeface="Times New Roman" panose="02020603050405020304" pitchFamily="18" charset="0"/>
              </a:rPr>
              <a:t>To find out what role certain properties of an item play and how they affect their sales by understanding Big Mart sales.”</a:t>
            </a:r>
            <a:endParaRPr lang="en-IN" sz="1800" dirty="0">
              <a:effectLst/>
              <a:ea typeface="Times New Roman" panose="02020603050405020304" pitchFamily="18" charset="0"/>
            </a:endParaRPr>
          </a:p>
          <a:p>
            <a:pPr algn="just">
              <a:lnSpc>
                <a:spcPct val="115000"/>
              </a:lnSpc>
            </a:pPr>
            <a:r>
              <a:rPr lang="en-US" sz="1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pPr algn="just">
              <a:lnSpc>
                <a:spcPct val="115000"/>
              </a:lnSpc>
            </a:pPr>
            <a:endParaRPr lang="en-US" dirty="0">
              <a:latin typeface="Calibri" panose="020F0502020204030204" pitchFamily="34" charset="0"/>
              <a:ea typeface="Times New Roman" panose="02020603050405020304" pitchFamily="18" charset="0"/>
            </a:endParaRPr>
          </a:p>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Benefits</a:t>
            </a:r>
            <a:r>
              <a:rPr lang="en-US" sz="2200" dirty="0">
                <a:latin typeface="Times New Roman"/>
                <a:ea typeface="Times New Roman"/>
                <a:cs typeface="Times New Roman"/>
                <a:sym typeface="Times New Roman"/>
              </a:rPr>
              <a:t>: </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Tree>
    <p:extLst>
      <p:ext uri="{BB962C8B-B14F-4D97-AF65-F5344CB8AC3E}">
        <p14:creationId xmlns:p14="http://schemas.microsoft.com/office/powerpoint/2010/main" val="272292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6B8A0E-355F-480C-88A8-C52968FC1ED7}"/>
              </a:ext>
            </a:extLst>
          </p:cNvPr>
          <p:cNvGraphicFramePr>
            <a:graphicFrameLocks noGrp="1"/>
          </p:cNvGraphicFramePr>
          <p:nvPr>
            <p:extLst>
              <p:ext uri="{D42A27DB-BD31-4B8C-83A1-F6EECF244321}">
                <p14:modId xmlns:p14="http://schemas.microsoft.com/office/powerpoint/2010/main" val="3686131423"/>
              </p:ext>
            </p:extLst>
          </p:nvPr>
        </p:nvGraphicFramePr>
        <p:xfrm>
          <a:off x="2560880" y="1339273"/>
          <a:ext cx="8384212" cy="5310907"/>
        </p:xfrm>
        <a:graphic>
          <a:graphicData uri="http://schemas.openxmlformats.org/drawingml/2006/table">
            <a:tbl>
              <a:tblPr firstRow="1" firstCol="1" bandRow="1">
                <a:tableStyleId>{5C22544A-7EE6-4342-B048-85BDC9FD1C3A}</a:tableStyleId>
              </a:tblPr>
              <a:tblGrid>
                <a:gridCol w="1794393">
                  <a:extLst>
                    <a:ext uri="{9D8B030D-6E8A-4147-A177-3AD203B41FA5}">
                      <a16:colId xmlns:a16="http://schemas.microsoft.com/office/drawing/2014/main" val="3167378334"/>
                    </a:ext>
                  </a:extLst>
                </a:gridCol>
                <a:gridCol w="837826">
                  <a:extLst>
                    <a:ext uri="{9D8B030D-6E8A-4147-A177-3AD203B41FA5}">
                      <a16:colId xmlns:a16="http://schemas.microsoft.com/office/drawing/2014/main" val="2340660715"/>
                    </a:ext>
                  </a:extLst>
                </a:gridCol>
                <a:gridCol w="5751993">
                  <a:extLst>
                    <a:ext uri="{9D8B030D-6E8A-4147-A177-3AD203B41FA5}">
                      <a16:colId xmlns:a16="http://schemas.microsoft.com/office/drawing/2014/main" val="430759994"/>
                    </a:ext>
                  </a:extLst>
                </a:gridCol>
              </a:tblGrid>
              <a:tr h="386355">
                <a:tc>
                  <a:txBody>
                    <a:bodyPr/>
                    <a:lstStyle/>
                    <a:p>
                      <a:pPr marL="6350" indent="-6350" algn="just">
                        <a:lnSpc>
                          <a:spcPct val="103000"/>
                        </a:lnSpc>
                        <a:spcAft>
                          <a:spcPts val="630"/>
                        </a:spcAft>
                      </a:pPr>
                      <a:r>
                        <a:rPr lang="en-US" sz="12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754674762"/>
                  </a:ext>
                </a:extLst>
              </a:tr>
              <a:tr h="389344">
                <a:tc>
                  <a:txBody>
                    <a:bodyPr/>
                    <a:lstStyle/>
                    <a:p>
                      <a:pPr marL="6350" indent="-6350" algn="just">
                        <a:lnSpc>
                          <a:spcPct val="103000"/>
                        </a:lnSpc>
                        <a:spcAft>
                          <a:spcPts val="630"/>
                        </a:spcAft>
                      </a:pPr>
                      <a:r>
                        <a:rPr lang="en-US" sz="1100">
                          <a:effectLst/>
                        </a:rPr>
                        <a:t>Item_Identifier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Unique product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71296721"/>
                  </a:ext>
                </a:extLst>
              </a:tr>
              <a:tr h="310129">
                <a:tc>
                  <a:txBody>
                    <a:bodyPr/>
                    <a:lstStyle/>
                    <a:p>
                      <a:pPr marL="6350" indent="-6350" algn="just">
                        <a:lnSpc>
                          <a:spcPct val="103000"/>
                        </a:lnSpc>
                        <a:spcAft>
                          <a:spcPts val="630"/>
                        </a:spcAft>
                      </a:pPr>
                      <a:r>
                        <a:rPr lang="en-US" sz="1100" dirty="0" err="1">
                          <a:effectLst/>
                        </a:rPr>
                        <a:t>Item_Weight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Weight of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62752040"/>
                  </a:ext>
                </a:extLst>
              </a:tr>
              <a:tr h="314613">
                <a:tc>
                  <a:txBody>
                    <a:bodyPr/>
                    <a:lstStyle/>
                    <a:p>
                      <a:pPr marL="6350" indent="-6350" algn="just">
                        <a:lnSpc>
                          <a:spcPct val="103000"/>
                        </a:lnSpc>
                        <a:spcAft>
                          <a:spcPts val="630"/>
                        </a:spcAft>
                      </a:pPr>
                      <a:r>
                        <a:rPr lang="en-US" sz="1100">
                          <a:effectLst/>
                        </a:rPr>
                        <a:t>Item_Fat_Content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Whether the product is low fat or not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40669131"/>
                  </a:ext>
                </a:extLst>
              </a:tr>
              <a:tr h="602250">
                <a:tc>
                  <a:txBody>
                    <a:bodyPr/>
                    <a:lstStyle/>
                    <a:p>
                      <a:pPr marL="6350" indent="-6350" algn="just">
                        <a:lnSpc>
                          <a:spcPct val="103000"/>
                        </a:lnSpc>
                        <a:spcAft>
                          <a:spcPts val="630"/>
                        </a:spcAft>
                      </a:pPr>
                      <a:r>
                        <a:rPr lang="en-US" sz="1100">
                          <a:effectLst/>
                        </a:rPr>
                        <a:t>Item_Visibility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The % of a total display area of all products in a store allocated to the particular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554225578"/>
                  </a:ext>
                </a:extLst>
              </a:tr>
              <a:tr h="399057">
                <a:tc>
                  <a:txBody>
                    <a:bodyPr/>
                    <a:lstStyle/>
                    <a:p>
                      <a:pPr marL="6350" indent="-6350" algn="just">
                        <a:lnSpc>
                          <a:spcPct val="103000"/>
                        </a:lnSpc>
                        <a:spcAft>
                          <a:spcPts val="630"/>
                        </a:spcAft>
                      </a:pPr>
                      <a:r>
                        <a:rPr lang="en-US" sz="1100">
                          <a:effectLst/>
                        </a:rPr>
                        <a:t>Item_Type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category to which the product belongs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64501259"/>
                  </a:ext>
                </a:extLst>
              </a:tr>
              <a:tr h="399057">
                <a:tc>
                  <a:txBody>
                    <a:bodyPr/>
                    <a:lstStyle/>
                    <a:p>
                      <a:pPr marL="6350" indent="-6350" algn="just">
                        <a:lnSpc>
                          <a:spcPct val="103000"/>
                        </a:lnSpc>
                        <a:spcAft>
                          <a:spcPts val="630"/>
                        </a:spcAft>
                      </a:pPr>
                      <a:r>
                        <a:rPr lang="en-US" sz="1100">
                          <a:effectLst/>
                        </a:rPr>
                        <a:t>Item_MRP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Maximum Retail Price (list price) of the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46691917"/>
                  </a:ext>
                </a:extLst>
              </a:tr>
              <a:tr h="311624">
                <a:tc>
                  <a:txBody>
                    <a:bodyPr/>
                    <a:lstStyle/>
                    <a:p>
                      <a:pPr marL="6350" indent="-6350" algn="just">
                        <a:lnSpc>
                          <a:spcPct val="103000"/>
                        </a:lnSpc>
                        <a:spcAft>
                          <a:spcPts val="630"/>
                        </a:spcAft>
                      </a:pPr>
                      <a:r>
                        <a:rPr lang="en-US" sz="1100">
                          <a:effectLst/>
                        </a:rPr>
                        <a:t>Outlet_Identifier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Unique store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67674101"/>
                  </a:ext>
                </a:extLst>
              </a:tr>
              <a:tr h="399057">
                <a:tc>
                  <a:txBody>
                    <a:bodyPr/>
                    <a:lstStyle/>
                    <a:p>
                      <a:pPr marL="6350" indent="-6350" algn="just">
                        <a:lnSpc>
                          <a:spcPct val="103000"/>
                        </a:lnSpc>
                        <a:spcAft>
                          <a:spcPts val="630"/>
                        </a:spcAft>
                      </a:pPr>
                      <a:r>
                        <a:rPr lang="en-US" sz="1100">
                          <a:effectLst/>
                        </a:rPr>
                        <a:t>Outlet_Establishment_Year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Integer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year in which the store was established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03390321"/>
                  </a:ext>
                </a:extLst>
              </a:tr>
              <a:tr h="399057">
                <a:tc>
                  <a:txBody>
                    <a:bodyPr/>
                    <a:lstStyle/>
                    <a:p>
                      <a:pPr marL="6350" indent="-6350" algn="just">
                        <a:lnSpc>
                          <a:spcPct val="103000"/>
                        </a:lnSpc>
                        <a:spcAft>
                          <a:spcPts val="630"/>
                        </a:spcAft>
                      </a:pPr>
                      <a:r>
                        <a:rPr lang="en-US" sz="1100">
                          <a:effectLst/>
                        </a:rPr>
                        <a:t>Outlet_Size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size of the store in terms of ground area covered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978776102"/>
                  </a:ext>
                </a:extLst>
              </a:tr>
              <a:tr h="399057">
                <a:tc>
                  <a:txBody>
                    <a:bodyPr/>
                    <a:lstStyle/>
                    <a:p>
                      <a:pPr marL="6350" indent="-6350" algn="just">
                        <a:lnSpc>
                          <a:spcPct val="103000"/>
                        </a:lnSpc>
                        <a:spcAft>
                          <a:spcPts val="630"/>
                        </a:spcAft>
                      </a:pPr>
                      <a:r>
                        <a:rPr lang="en-US" sz="1100">
                          <a:effectLst/>
                        </a:rPr>
                        <a:t>Outlet_Location_Type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type of city in which the store is located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001772709"/>
                  </a:ext>
                </a:extLst>
              </a:tr>
              <a:tr h="399057">
                <a:tc>
                  <a:txBody>
                    <a:bodyPr/>
                    <a:lstStyle/>
                    <a:p>
                      <a:pPr marL="6350" indent="-6350" algn="just">
                        <a:lnSpc>
                          <a:spcPct val="103000"/>
                        </a:lnSpc>
                        <a:spcAft>
                          <a:spcPts val="630"/>
                        </a:spcAft>
                      </a:pPr>
                      <a:r>
                        <a:rPr lang="en-US" sz="1100">
                          <a:effectLst/>
                        </a:rPr>
                        <a:t>Outlet_Type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Whether the outlet is just a grocery store or some sort of supermarket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167500091"/>
                  </a:ext>
                </a:extLst>
              </a:tr>
              <a:tr h="602250">
                <a:tc>
                  <a:txBody>
                    <a:bodyPr/>
                    <a:lstStyle/>
                    <a:p>
                      <a:pPr marL="6350" indent="-6350" algn="just">
                        <a:lnSpc>
                          <a:spcPct val="103000"/>
                        </a:lnSpc>
                        <a:spcAft>
                          <a:spcPts val="630"/>
                        </a:spcAft>
                      </a:pPr>
                      <a:r>
                        <a:rPr lang="en-US" sz="1100">
                          <a:effectLst/>
                        </a:rPr>
                        <a:t>Item_Outlet_Sales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Sales of the product in the particular store. This is the outcome variable to be predicted.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69720518"/>
                  </a:ext>
                </a:extLst>
              </a:tr>
            </a:tbl>
          </a:graphicData>
        </a:graphic>
      </p:graphicFrame>
      <p:sp>
        <p:nvSpPr>
          <p:cNvPr id="6" name="TextBox 5">
            <a:extLst>
              <a:ext uri="{FF2B5EF4-FFF2-40B4-BE49-F238E27FC236}">
                <a16:creationId xmlns:a16="http://schemas.microsoft.com/office/drawing/2014/main" id="{205C5165-89E3-489F-ACA9-DB97F1767469}"/>
              </a:ext>
            </a:extLst>
          </p:cNvPr>
          <p:cNvSpPr txBox="1"/>
          <p:nvPr/>
        </p:nvSpPr>
        <p:spPr>
          <a:xfrm>
            <a:off x="369455" y="112880"/>
            <a:ext cx="11176000" cy="1363578"/>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rgbClr val="000000"/>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(Training and Deployment)</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D068FBE8-C64F-4B16-A112-F8587992D86A}"/>
              </a:ext>
            </a:extLst>
          </p:cNvPr>
          <p:cNvPicPr>
            <a:picLocks noChangeAspect="1"/>
          </p:cNvPicPr>
          <p:nvPr/>
        </p:nvPicPr>
        <p:blipFill>
          <a:blip r:embed="rId2"/>
          <a:stretch>
            <a:fillRect/>
          </a:stretch>
        </p:blipFill>
        <p:spPr>
          <a:xfrm>
            <a:off x="583893" y="2102327"/>
            <a:ext cx="4649667" cy="1742915"/>
          </a:xfrm>
          <a:prstGeom prst="rect">
            <a:avLst/>
          </a:prstGeom>
        </p:spPr>
      </p:pic>
      <p:pic>
        <p:nvPicPr>
          <p:cNvPr id="3" name="Picture 2">
            <a:extLst>
              <a:ext uri="{FF2B5EF4-FFF2-40B4-BE49-F238E27FC236}">
                <a16:creationId xmlns:a16="http://schemas.microsoft.com/office/drawing/2014/main" id="{2F717420-DEC9-443A-8B41-C9F6AD660151}"/>
              </a:ext>
            </a:extLst>
          </p:cNvPr>
          <p:cNvPicPr>
            <a:picLocks noChangeAspect="1"/>
          </p:cNvPicPr>
          <p:nvPr/>
        </p:nvPicPr>
        <p:blipFill>
          <a:blip r:embed="rId3"/>
          <a:stretch>
            <a:fillRect/>
          </a:stretch>
        </p:blipFill>
        <p:spPr>
          <a:xfrm>
            <a:off x="6576291" y="2102327"/>
            <a:ext cx="5395428" cy="786452"/>
          </a:xfrm>
          <a:prstGeom prst="rect">
            <a:avLst/>
          </a:prstGeom>
        </p:spPr>
      </p:pic>
      <p:pic>
        <p:nvPicPr>
          <p:cNvPr id="4" name="Picture 3">
            <a:extLst>
              <a:ext uri="{FF2B5EF4-FFF2-40B4-BE49-F238E27FC236}">
                <a16:creationId xmlns:a16="http://schemas.microsoft.com/office/drawing/2014/main" id="{AA0782D3-0762-479C-AE6D-065EE9B4B4F4}"/>
              </a:ext>
            </a:extLst>
          </p:cNvPr>
          <p:cNvPicPr>
            <a:picLocks noChangeAspect="1"/>
          </p:cNvPicPr>
          <p:nvPr/>
        </p:nvPicPr>
        <p:blipFill>
          <a:blip r:embed="rId4"/>
          <a:stretch>
            <a:fillRect/>
          </a:stretch>
        </p:blipFill>
        <p:spPr>
          <a:xfrm>
            <a:off x="8327790" y="3615623"/>
            <a:ext cx="3542083" cy="707197"/>
          </a:xfrm>
          <a:prstGeom prst="rect">
            <a:avLst/>
          </a:prstGeom>
        </p:spPr>
      </p:pic>
      <p:pic>
        <p:nvPicPr>
          <p:cNvPr id="7" name="Picture 6">
            <a:extLst>
              <a:ext uri="{FF2B5EF4-FFF2-40B4-BE49-F238E27FC236}">
                <a16:creationId xmlns:a16="http://schemas.microsoft.com/office/drawing/2014/main" id="{4C478624-AD5C-4A0A-B67A-63CFFC8D97FC}"/>
              </a:ext>
            </a:extLst>
          </p:cNvPr>
          <p:cNvPicPr>
            <a:picLocks noChangeAspect="1"/>
          </p:cNvPicPr>
          <p:nvPr/>
        </p:nvPicPr>
        <p:blipFill>
          <a:blip r:embed="rId5"/>
          <a:stretch>
            <a:fillRect/>
          </a:stretch>
        </p:blipFill>
        <p:spPr>
          <a:xfrm>
            <a:off x="11482447" y="2973784"/>
            <a:ext cx="91448" cy="536494"/>
          </a:xfrm>
          <a:prstGeom prst="rect">
            <a:avLst/>
          </a:prstGeom>
        </p:spPr>
      </p:pic>
      <p:sp>
        <p:nvSpPr>
          <p:cNvPr id="8" name="TextBox 7">
            <a:extLst>
              <a:ext uri="{FF2B5EF4-FFF2-40B4-BE49-F238E27FC236}">
                <a16:creationId xmlns:a16="http://schemas.microsoft.com/office/drawing/2014/main" id="{4B07ADF1-765F-4CF5-8045-8FFDD8D49657}"/>
              </a:ext>
            </a:extLst>
          </p:cNvPr>
          <p:cNvSpPr txBox="1"/>
          <p:nvPr/>
        </p:nvSpPr>
        <p:spPr>
          <a:xfrm>
            <a:off x="1810139" y="1229695"/>
            <a:ext cx="3135085" cy="369332"/>
          </a:xfrm>
          <a:prstGeom prst="rect">
            <a:avLst/>
          </a:prstGeom>
          <a:noFill/>
        </p:spPr>
        <p:txBody>
          <a:bodyPr wrap="square" rtlCol="0">
            <a:spAutoFit/>
          </a:bodyPr>
          <a:lstStyle/>
          <a:p>
            <a:r>
              <a:rPr lang="en-IN" dirty="0"/>
              <a:t>Training and Testing</a:t>
            </a:r>
          </a:p>
        </p:txBody>
      </p:sp>
      <p:sp>
        <p:nvSpPr>
          <p:cNvPr id="9" name="TextBox 8">
            <a:extLst>
              <a:ext uri="{FF2B5EF4-FFF2-40B4-BE49-F238E27FC236}">
                <a16:creationId xmlns:a16="http://schemas.microsoft.com/office/drawing/2014/main" id="{7E77A1B9-C648-4859-8709-2F2B9F50909F}"/>
              </a:ext>
            </a:extLst>
          </p:cNvPr>
          <p:cNvSpPr txBox="1"/>
          <p:nvPr/>
        </p:nvSpPr>
        <p:spPr>
          <a:xfrm>
            <a:off x="8846754" y="1190817"/>
            <a:ext cx="3023119" cy="369332"/>
          </a:xfrm>
          <a:prstGeom prst="rect">
            <a:avLst/>
          </a:prstGeom>
          <a:noFill/>
        </p:spPr>
        <p:txBody>
          <a:bodyPr wrap="square" rtlCol="0">
            <a:spAutoFit/>
          </a:bodyPr>
          <a:lstStyle/>
          <a:p>
            <a:r>
              <a:rPr lang="en-IN" dirty="0"/>
              <a:t>Deployment</a:t>
            </a:r>
          </a:p>
        </p:txBody>
      </p:sp>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9BB72-29B3-49A3-87FA-F8C5E7162A1D}"/>
              </a:ext>
            </a:extLst>
          </p:cNvPr>
          <p:cNvSpPr txBox="1"/>
          <p:nvPr/>
        </p:nvSpPr>
        <p:spPr>
          <a:xfrm>
            <a:off x="120074" y="828226"/>
            <a:ext cx="11268364" cy="5355312"/>
          </a:xfrm>
          <a:prstGeom prst="rect">
            <a:avLst/>
          </a:prstGeom>
          <a:noFill/>
        </p:spPr>
        <p:txBody>
          <a:bodyPr wrap="square">
            <a:spAutoFit/>
          </a:bodyPr>
          <a:lstStyle/>
          <a:p>
            <a:pPr algn="just"/>
            <a:r>
              <a:rPr lang="en-US" b="1" dirty="0">
                <a:effectLst/>
                <a:latin typeface="Calibri" panose="020F0502020204030204" pitchFamily="34" charset="0"/>
                <a:ea typeface="Times New Roman" panose="02020603050405020304" pitchFamily="18" charset="0"/>
              </a:rPr>
              <a:t>1.</a:t>
            </a:r>
            <a:r>
              <a:rPr lang="en-US" b="1" u="sng" dirty="0">
                <a:effectLst/>
                <a:latin typeface="Calibri" panose="020F0502020204030204" pitchFamily="34" charset="0"/>
                <a:ea typeface="Times New Roman" panose="02020603050405020304" pitchFamily="18" charset="0"/>
              </a:rPr>
              <a:t> Data gathering:</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Data source: </a:t>
            </a:r>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a:t>
            </a:r>
            <a:endParaRPr lang="en-IN"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8AC5C-ABCC-44E5-8BA4-0F23D9276709}"/>
              </a:ext>
            </a:extLst>
          </p:cNvPr>
          <p:cNvSpPr txBox="1"/>
          <p:nvPr/>
        </p:nvSpPr>
        <p:spPr>
          <a:xfrm>
            <a:off x="267855" y="286327"/>
            <a:ext cx="11425381" cy="5047536"/>
          </a:xfrm>
          <a:prstGeom prst="rect">
            <a:avLst/>
          </a:prstGeom>
          <a:noFill/>
        </p:spPr>
        <p:txBody>
          <a:bodyPr wrap="square">
            <a:spAutoFit/>
          </a:bodyPr>
          <a:lstStyle/>
          <a:p>
            <a:pPr algn="just"/>
            <a:endParaRPr lang="en-IN"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In data preprocessing all the process required before sending the data for model building are performed. Like, here the ‘Item Visibility’ attributes is having some values equal to 0, which is not appropriate because if item is present in the market, then how its visibility can be 0. So, it has been replaced with the average value of the item visibility of respective ‘Item Identifier’ category. New attributes was added named ‘’Outlet years”, where given establishment year is subtracted from the current year. New “Item Type” attribute was added which just take first two character of the Item Identifier which indicates the types of the items. Then mapping of “Fat content” is done based on ‘Low’ and ‘Reg’. </a:t>
            </a:r>
          </a:p>
          <a:p>
            <a:pPr algn="just"/>
            <a:endParaRPr lang="en-US"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Feature Engineering:</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Dummy Columns are created for attributes which cannot be ranked.</a:t>
            </a:r>
            <a:endParaRPr lang="en-IN" sz="2000" dirty="0">
              <a:effectLst/>
              <a:latin typeface="Times New Roman" panose="02020603050405020304" pitchFamily="18" charset="0"/>
              <a:ea typeface="Times New Roman" panose="02020603050405020304" pitchFamily="18"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D4B56-356F-4462-B0D8-0CDB2FE08B9D}"/>
              </a:ext>
            </a:extLst>
          </p:cNvPr>
          <p:cNvSpPr txBox="1"/>
          <p:nvPr/>
        </p:nvSpPr>
        <p:spPr>
          <a:xfrm>
            <a:off x="272472" y="705177"/>
            <a:ext cx="11647055" cy="4308872"/>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6</a:t>
            </a:r>
            <a:r>
              <a:rPr lang="en-US" sz="2000" b="1" dirty="0">
                <a:effectLst/>
                <a:latin typeface="Calibri" panose="020F0502020204030204" pitchFamily="34" charset="0"/>
                <a:ea typeface="Times New Roman" panose="02020603050405020304" pitchFamily="18" charset="0"/>
              </a:rPr>
              <a:t>.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Grid search CV </a:t>
            </a:r>
            <a:r>
              <a:rPr lang="en-US" dirty="0">
                <a:latin typeface="Calibri" panose="020F0502020204030204" pitchFamily="34" charset="0"/>
                <a:ea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rPr>
              <a:t> </a:t>
            </a:r>
            <a:r>
              <a:rPr lang="en-US" dirty="0">
                <a:latin typeface="Calibri" panose="020F0502020204030204" pitchFamily="34" charset="0"/>
                <a:ea typeface="Times New Roman" panose="02020603050405020304" pitchFamily="18" charset="0"/>
              </a:rPr>
              <a:t>Al</a:t>
            </a:r>
            <a:r>
              <a:rPr lang="en-US" sz="1800" dirty="0">
                <a:effectLst/>
                <a:latin typeface="Calibri" panose="020F0502020204030204" pitchFamily="34" charset="0"/>
                <a:ea typeface="Times New Roman" panose="02020603050405020304" pitchFamily="18" charset="0"/>
              </a:rPr>
              <a:t>gorithms are used in this problem, Linear Regression, Random Forest regressor. The parameters of all these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7</a:t>
            </a:r>
            <a:r>
              <a:rPr lang="en-US" sz="2000" b="1" dirty="0">
                <a:effectLst/>
                <a:latin typeface="Calibri" panose="020F0502020204030204" pitchFamily="34" charset="0"/>
                <a:ea typeface="Times New Roman" panose="02020603050405020304" pitchFamily="18" charset="0"/>
              </a:rPr>
              <a:t>.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models, Linear Regression, Random Forest </a:t>
            </a:r>
            <a:r>
              <a:rPr lang="en-US" dirty="0">
                <a:latin typeface="Calibri" panose="020F0502020204030204" pitchFamily="34" charset="0"/>
                <a:ea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endParaRPr>
          </a:p>
          <a:p>
            <a:pPr algn="just"/>
            <a:r>
              <a:rPr lang="en-US" b="1" dirty="0">
                <a:latin typeface="Calibri" panose="020F0502020204030204" pitchFamily="34" charset="0"/>
                <a:ea typeface="Times New Roman" panose="02020603050405020304" pitchFamily="18" charset="0"/>
              </a:rPr>
              <a:t>8</a:t>
            </a:r>
            <a:r>
              <a:rPr lang="en-US" sz="1800" b="1" dirty="0">
                <a:effectLst/>
                <a:latin typeface="Calibri" panose="020F0502020204030204" pitchFamily="34" charset="0"/>
                <a:ea typeface="Times New Roman" panose="02020603050405020304" pitchFamily="18" charset="0"/>
              </a:rPr>
              <a:t>.</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a:t>
            </a:r>
            <a:r>
              <a:rPr lang="en-US" dirty="0">
                <a:latin typeface="Calibri" panose="020F0502020204030204" pitchFamily="34" charset="0"/>
                <a:ea typeface="Times New Roman" panose="02020603050405020304" pitchFamily="18" charset="0"/>
              </a:rPr>
              <a:t> .</a:t>
            </a:r>
            <a:r>
              <a:rPr lang="en-US" dirty="0" err="1">
                <a:latin typeface="Calibri" panose="020F0502020204030204" pitchFamily="34" charset="0"/>
                <a:ea typeface="Times New Roman" panose="02020603050405020304" pitchFamily="18" charset="0"/>
              </a:rPr>
              <a:t>pkl</a:t>
            </a:r>
            <a:r>
              <a:rPr lang="en-US" dirty="0">
                <a:latin typeface="Calibri" panose="020F0502020204030204" pitchFamily="34" charset="0"/>
                <a:ea typeface="Times New Roman" panose="02020603050405020304" pitchFamily="18" charset="0"/>
              </a:rPr>
              <a:t> file</a:t>
            </a:r>
          </a:p>
          <a:p>
            <a:pPr algn="just"/>
            <a:r>
              <a:rPr lang="en-US" b="1" u="sng" dirty="0">
                <a:latin typeface="Calibri" panose="020F0502020204030204" pitchFamily="34" charset="0"/>
                <a:ea typeface="Times New Roman" panose="02020603050405020304" pitchFamily="18" charset="0"/>
                <a:cs typeface="Calibri" panose="020F0502020204030204" pitchFamily="34" charset="0"/>
              </a:rPr>
              <a:t>9. </a:t>
            </a:r>
            <a:r>
              <a:rPr lang="en-US" b="1" u="sng" dirty="0" err="1">
                <a:latin typeface="Calibri" panose="020F0502020204030204" pitchFamily="34" charset="0"/>
                <a:ea typeface="Times New Roman" panose="02020603050405020304" pitchFamily="18" charset="0"/>
                <a:cs typeface="Calibri" panose="020F0502020204030204" pitchFamily="34" charset="0"/>
              </a:rPr>
              <a:t>Streamlit</a:t>
            </a:r>
            <a:r>
              <a:rPr lang="en-US" b="1" u="sng" dirty="0">
                <a:effectLst/>
                <a:latin typeface="Calibri" panose="020F0502020204030204" pitchFamily="34" charset="0"/>
                <a:ea typeface="Times New Roman" panose="02020603050405020304" pitchFamily="18" charset="0"/>
                <a:cs typeface="Calibri" panose="020F0502020204030204" pitchFamily="34" charset="0"/>
              </a:rPr>
              <a:t> setup for data extraction:</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algn="just"/>
            <a:r>
              <a:rPr lang="en-US" dirty="0">
                <a:effectLst/>
                <a:latin typeface="Calibri" panose="020F0502020204030204" pitchFamily="34" charset="0"/>
                <a:ea typeface="Times New Roman" panose="02020603050405020304" pitchFamily="18" charset="0"/>
                <a:cs typeface="Calibri" panose="020F0502020204030204" pitchFamily="34" charset="0"/>
              </a:rPr>
              <a:t>After saving the model, API building process started using </a:t>
            </a:r>
            <a:r>
              <a:rPr lang="en-US" dirty="0" err="1">
                <a:effectLst/>
                <a:latin typeface="Calibri" panose="020F0502020204030204" pitchFamily="34" charset="0"/>
                <a:ea typeface="Times New Roman" panose="02020603050405020304" pitchFamily="18" charset="0"/>
                <a:cs typeface="Calibri" panose="020F0502020204030204" pitchFamily="34" charset="0"/>
              </a:rPr>
              <a:t>streamlit</a:t>
            </a:r>
            <a:r>
              <a:rPr lang="en-US" dirty="0">
                <a:effectLst/>
                <a:latin typeface="Calibri" panose="020F0502020204030204" pitchFamily="34" charset="0"/>
                <a:ea typeface="Times New Roman" panose="02020603050405020304" pitchFamily="18" charset="0"/>
                <a:cs typeface="Calibri" panose="020F0502020204030204" pitchFamily="34" charset="0"/>
              </a:rPr>
              <a:t> . Web application creation was created here. Whatever the data user will enter and then that data will be extraction by the model to predict the prediction of sales, this is performed in this stage.</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8ED5F-B8A9-4DC0-9A09-DF6747DF00B0}"/>
              </a:ext>
            </a:extLst>
          </p:cNvPr>
          <p:cNvSpPr txBox="1"/>
          <p:nvPr/>
        </p:nvSpPr>
        <p:spPr>
          <a:xfrm>
            <a:off x="184727" y="790690"/>
            <a:ext cx="11822546" cy="2308324"/>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b="1" u="sng" dirty="0">
                <a:latin typeface="Calibri" panose="020F0502020204030204" pitchFamily="34" charset="0"/>
                <a:ea typeface="Times New Roman" panose="02020603050405020304" pitchFamily="18" charset="0"/>
              </a:rPr>
              <a:t>10. </a:t>
            </a:r>
            <a:r>
              <a:rPr lang="en-US" sz="1800" b="1" u="sng" dirty="0">
                <a:effectLst/>
                <a:latin typeface="Calibri" panose="020F0502020204030204" pitchFamily="34" charset="0"/>
                <a:ea typeface="Times New Roman" panose="02020603050405020304" pitchFamily="18" charset="0"/>
              </a:rPr>
              <a:t>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b="1" u="sng" dirty="0">
                <a:latin typeface="Calibri" panose="020F0502020204030204" pitchFamily="34" charset="0"/>
                <a:ea typeface="Times New Roman" panose="02020603050405020304" pitchFamily="18" charset="0"/>
              </a:rPr>
              <a:t>11.</a:t>
            </a:r>
            <a:r>
              <a:rPr lang="en-US" sz="1800" b="1" u="sng" dirty="0">
                <a:effectLst/>
                <a:latin typeface="Calibri" panose="020F0502020204030204" pitchFamily="34" charset="0"/>
                <a:ea typeface="Times New Roman" panose="02020603050405020304" pitchFamily="18" charset="0"/>
              </a:rPr>
              <a:t>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App through AWS console. </a:t>
            </a:r>
          </a:p>
          <a:p>
            <a:pPr algn="just"/>
            <a:r>
              <a:rPr lang="en-US" sz="1800" dirty="0">
                <a:effectLst/>
                <a:latin typeface="Calibri" panose="020F0502020204030204" pitchFamily="34" charset="0"/>
                <a:ea typeface="Times New Roman" panose="02020603050405020304" pitchFamily="18" charset="0"/>
              </a:rPr>
              <a:t>Here is the link:  </a:t>
            </a:r>
            <a:r>
              <a:rPr lang="en-US" sz="1800" dirty="0">
                <a:effectLst/>
                <a:latin typeface="Calibri" panose="020F0502020204030204" pitchFamily="34" charset="0"/>
                <a:ea typeface="Times New Roman" panose="02020603050405020304" pitchFamily="18" charset="0"/>
                <a:hlinkClick r:id="rId2"/>
              </a:rPr>
              <a:t>https://store-sales5.herokuapp.com/</a:t>
            </a:r>
            <a:r>
              <a:rPr lang="en-US" sz="1800" dirty="0">
                <a:effectLst/>
                <a:latin typeface="Calibri" panose="020F0502020204030204" pitchFamily="34" charset="0"/>
                <a:ea typeface="Times New Roman" panose="02020603050405020304" pitchFamily="18" charset="0"/>
              </a:rPr>
              <a:t> </a:t>
            </a: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B6F77DB-DC1A-4BF1-BA5E-056C9F80C3C1}"/>
              </a:ext>
            </a:extLst>
          </p:cNvPr>
          <p:cNvSpPr>
            <a:spLocks noChangeArrowheads="1"/>
          </p:cNvSpPr>
          <p:nvPr/>
        </p:nvSpPr>
        <p:spPr bwMode="auto">
          <a:xfrm>
            <a:off x="107932" y="141843"/>
            <a:ext cx="1174232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set description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Big Mart’s data scientists collected sales data of their 10 stores situated at different locations with each store having 1559 different products as per data 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Using all the observations it is inferred what role certain properties of an item play and how they affect their sales. The dataset looks like as follow: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C99D478F-F9E3-4D22-8369-877C29B5F58F}"/>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4E7092A9-BF4B-4596-8362-4A807512B045}"/>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31CCDCDE-3410-4CD6-8F48-BA969B063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428" y="2296279"/>
            <a:ext cx="7726680" cy="3550920"/>
          </a:xfrm>
          <a:prstGeom prst="rect">
            <a:avLst/>
          </a:prstGeom>
        </p:spPr>
      </p:pic>
    </p:spTree>
    <p:extLst>
      <p:ext uri="{BB962C8B-B14F-4D97-AF65-F5344CB8AC3E}">
        <p14:creationId xmlns:p14="http://schemas.microsoft.com/office/powerpoint/2010/main" val="40983309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1936</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Calibri</vt:lpstr>
      <vt:lpstr>Gill Sans MT</vt:lpstr>
      <vt:lpstr>Noto Sans Symbols</vt:lpstr>
      <vt:lpstr>Times New Roman</vt:lpstr>
      <vt:lpstr>Wingdings</vt:lpstr>
      <vt:lpstr>Gallery</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Ayush Kashyap</cp:lastModifiedBy>
  <cp:revision>5</cp:revision>
  <dcterms:created xsi:type="dcterms:W3CDTF">2021-09-11T17:23:38Z</dcterms:created>
  <dcterms:modified xsi:type="dcterms:W3CDTF">2021-10-17T10:01:18Z</dcterms:modified>
</cp:coreProperties>
</file>