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5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2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98463" y="2922628"/>
            <a:ext cx="6217902" cy="7521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Safe Lock Window Door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26077" y="2522518"/>
            <a:ext cx="3573228" cy="390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백신조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3130" y="5753766"/>
            <a:ext cx="23244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백민석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|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신기철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|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조민현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70197" y="211748"/>
            <a:ext cx="3690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spc="6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CONTENTS</a:t>
            </a:r>
            <a:endParaRPr lang="ko-KR" altLang="en-US" sz="2800" spc="600">
              <a:solidFill>
                <a:schemeClr val="bg1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b="1">
                <a:solidFill>
                  <a:srgbClr val="64DECF">
                    <a:alpha val="16000"/>
                  </a:srgbClr>
                </a:solidFill>
                <a:latin typeface="KoPubWorld돋움체 Bold"/>
                <a:ea typeface="KoPubWorld돋움체 Bold"/>
                <a:cs typeface="KoPubWorld돋움체 Bold"/>
              </a:rPr>
              <a:t>CONTENTS</a:t>
            </a:r>
            <a:endParaRPr lang="ko-KR" altLang="en-US" sz="6000" b="1">
              <a:solidFill>
                <a:srgbClr val="64DECF">
                  <a:alpha val="16000"/>
                </a:srgbClr>
              </a:solidFill>
              <a:latin typeface="KoPubWorld돋움체 Bold"/>
              <a:ea typeface="KoPubWorld돋움체 Bold"/>
              <a:cs typeface="KoPubWorld돋움체 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30943" y="2598003"/>
            <a:ext cx="4890097" cy="830997"/>
            <a:chOff x="3403338" y="2598003"/>
            <a:chExt cx="4890097" cy="830997"/>
          </a:xfrm>
        </p:grpSpPr>
        <p:grpSp>
          <p:nvGrpSpPr>
            <p:cNvPr id="2" name="그룹 1"/>
            <p:cNvGrpSpPr/>
            <p:nvPr/>
          </p:nvGrpSpPr>
          <p:grpSpPr>
            <a:xfrm>
              <a:off x="3403338" y="2598003"/>
              <a:ext cx="2175472" cy="830997"/>
              <a:chOff x="3403338" y="2598003"/>
              <a:chExt cx="2175472" cy="8309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01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82024" y="2667984"/>
                <a:ext cx="1396786" cy="3304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주제 선정 배경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6454034" y="2598003"/>
              <a:ext cx="1839401" cy="830997"/>
              <a:chOff x="6454034" y="2598003"/>
              <a:chExt cx="1839401" cy="83099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02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232720" y="2667984"/>
                <a:ext cx="1060715" cy="3304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주요 기능</a:t>
                </a: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3430943" y="3975509"/>
            <a:ext cx="4813897" cy="830997"/>
            <a:chOff x="3403338" y="2598003"/>
            <a:chExt cx="4813897" cy="830997"/>
          </a:xfrm>
        </p:grpSpPr>
        <p:grpSp>
          <p:nvGrpSpPr>
            <p:cNvPr id="17" name="그룹 16"/>
            <p:cNvGrpSpPr/>
            <p:nvPr/>
          </p:nvGrpSpPr>
          <p:grpSpPr>
            <a:xfrm>
              <a:off x="3403338" y="2598003"/>
              <a:ext cx="3042447" cy="830997"/>
              <a:chOff x="3403338" y="2598003"/>
              <a:chExt cx="3042447" cy="83099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03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82024" y="2667984"/>
                <a:ext cx="2263761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센서 구성 및 파이 구성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454034" y="2598003"/>
              <a:ext cx="1763201" cy="830997"/>
              <a:chOff x="6454034" y="2598003"/>
              <a:chExt cx="1763201" cy="830997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4800" b="1">
                    <a:solidFill>
                      <a:srgbClr val="64DECF"/>
                    </a:solidFill>
                    <a:latin typeface="KoPubWorld돋움체 Bold"/>
                    <a:ea typeface="KoPubWorld돋움체 Bold"/>
                    <a:cs typeface="KoPubWorld돋움체 Bold"/>
                  </a:rPr>
                  <a:t>04</a:t>
                </a:r>
                <a:endParaRPr lang="ko-KR" altLang="en-US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232720" y="2667984"/>
                <a:ext cx="984515" cy="3341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/>
                    <a:ea typeface="KoPubWorld돋움체 Bold"/>
                    <a:cs typeface="KoPubWorld돋움체 Light"/>
                  </a:rPr>
                  <a:t>작동 원리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6" cy="830997"/>
            <a:chOff x="3819245" y="188165"/>
            <a:chExt cx="3981146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89" cy="574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주제 선정 배경</a:t>
              </a:r>
            </a:p>
            <a:p>
              <a:pPr lvl="0">
                <a:defRPr/>
              </a:pPr>
              <a:r>
                <a: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Bold"/>
                </a:rPr>
                <a:t>및 간략한 소개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  <a:endParaRPr lang="ko-KR" altLang="en-US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pic>
        <p:nvPicPr>
          <p:cNvPr id="11" name="그림 10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63447" y="2556405"/>
            <a:ext cx="2872625" cy="1961924"/>
          </a:xfrm>
          <a:prstGeom prst="rect">
            <a:avLst/>
          </a:prstGeom>
        </p:spPr>
      </p:pic>
      <p:pic>
        <p:nvPicPr>
          <p:cNvPr id="26" name="그림 25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10051" y="2575455"/>
            <a:ext cx="2873305" cy="1980974"/>
          </a:xfrm>
          <a:prstGeom prst="rect">
            <a:avLst/>
          </a:prstGeom>
        </p:spPr>
      </p:pic>
      <p:pic>
        <p:nvPicPr>
          <p:cNvPr id="28" name="그림 27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09478" y="2566521"/>
            <a:ext cx="2871706" cy="190087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83161" y="2267484"/>
            <a:ext cx="2124270" cy="2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사회적 문제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33865" y="2267484"/>
            <a:ext cx="2124270" cy="29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주어진 센서 활용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184569" y="2277281"/>
            <a:ext cx="2124270" cy="292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rPr>
              <a:t>간결한 동작 원리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99235" y="4666923"/>
            <a:ext cx="2964180" cy="72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어린 자녀나 반려 동물을 둔 가구에서의</a:t>
            </a:r>
          </a:p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안전 문제</a:t>
            </a:r>
          </a:p>
          <a:p>
            <a:pPr algn="ctr">
              <a:defRPr/>
            </a:pP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8235" y="4666923"/>
            <a:ext cx="2392680" cy="293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주어진 센서를 최대한으로 활용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5810" y="4666922"/>
            <a:ext cx="1716405" cy="512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간결하고 명확한 동작</a:t>
            </a:r>
          </a:p>
          <a:p>
            <a:pPr algn="ctr">
              <a:defRPr/>
            </a:pP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주요 기능</a:t>
              </a: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사용자 키 측정</a:t>
              </a: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,</a:t>
              </a: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 문 개폐</a:t>
              </a:r>
              <a:r>
                <a:rPr lang="en-US" alt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,</a:t>
              </a: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 커스터마이징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900913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077493" y="2425628"/>
            <a:ext cx="8037014" cy="2669547"/>
            <a:chOff x="2192615" y="2425628"/>
            <a:chExt cx="8037014" cy="2669547"/>
          </a:xfrm>
        </p:grpSpPr>
        <p:sp>
          <p:nvSpPr>
            <p:cNvPr id="2" name="직사각형 1"/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2582" y="2806835"/>
              <a:ext cx="1249680" cy="5440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01</a:t>
              </a:r>
            </a:p>
            <a:p>
              <a:pPr algn="ctr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사용자 키 측정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6357" y="3736844"/>
              <a:ext cx="1821180" cy="4522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초음파 센서를 통해</a:t>
              </a:r>
            </a:p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사용자의 키를 측정합니다</a:t>
              </a:r>
              <a:r>
                <a:rPr lang="en-US" altLang="ko-KR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26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19440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82590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91057" y="2806835"/>
              <a:ext cx="735330" cy="5440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02</a:t>
              </a:r>
            </a:p>
            <a:p>
              <a:pPr algn="ctr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문 개폐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57682" y="3736844"/>
              <a:ext cx="1421130" cy="6427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사용자의 키에 따라</a:t>
              </a:r>
            </a:p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모터를 이용해</a:t>
              </a:r>
            </a:p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문을 열고 닫습니다</a:t>
              </a:r>
              <a:r>
                <a:rPr lang="en-US" altLang="ko-KR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2644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46265" y="2547257"/>
              <a:ext cx="2183364" cy="2547918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909415" y="2425628"/>
              <a:ext cx="2183364" cy="2547918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24732" y="2806835"/>
              <a:ext cx="1154430" cy="5440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  <a:p>
              <a:pPr algn="ctr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커스터마이징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00882" y="3736844"/>
              <a:ext cx="1773555" cy="10047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LCD</a:t>
              </a:r>
              <a:r>
                <a:rPr lang="ko-KR" altLang="en-US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 활용</a:t>
              </a:r>
              <a:r>
                <a:rPr lang="en-US" altLang="ko-KR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,</a:t>
              </a:r>
              <a:endParaRPr lang="ko-KR" altLang="en-US" sz="12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사용자가 직접 문을</a:t>
              </a:r>
            </a:p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열 수 있는 키를 설정</a:t>
              </a:r>
              <a:endParaRPr lang="en-US" altLang="ko-KR" sz="12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또는 변경 할 수 있습니다</a:t>
              </a:r>
              <a:r>
                <a:rPr lang="en-US" altLang="ko-KR" sz="1200">
                  <a:solidFill>
                    <a:schemeClr val="bg1"/>
                  </a:solidFill>
                  <a:latin typeface="KoPubWorld돋움체 Light"/>
                  <a:ea typeface="KoPubWorld돋움체 Light"/>
                  <a:cs typeface="KoPubWorld돋움체 Light"/>
                </a:rPr>
                <a:t>.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Light"/>
                <a:ea typeface="KoPubWorld돋움체 Light"/>
                <a:cs typeface="KoPubWorld돋움체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9469" y="3410339"/>
              <a:ext cx="15632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bg1"/>
                  </a:solidFill>
                  <a:latin typeface="KoPubWorld돋움체 Bold"/>
                  <a:ea typeface="KoPubWorld돋움체 Bold"/>
                  <a:cs typeface="KoPubWorld돋움체 Bold"/>
                </a:rPr>
                <a:t>…………………………</a:t>
              </a:r>
            </a:p>
            <a:p>
              <a:pPr algn="ctr">
                <a:defRPr/>
              </a:pPr>
              <a:endParaRPr lang="en-US" altLang="ko-KR" sz="1200">
                <a:solidFill>
                  <a:schemeClr val="bg1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805440" y="3945659"/>
            <a:ext cx="2996045" cy="329045"/>
          </a:xfrm>
          <a:prstGeom prst="rect">
            <a:avLst/>
          </a:prstGeom>
          <a:solidFill>
            <a:srgbClr val="64DECF"/>
          </a:solidFill>
          <a:ln w="28575"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KoPubWorld돋움체 Bold"/>
                <a:ea typeface="KoPubWorld돋움체 Bold"/>
              </a:rPr>
              <a:t>적외선 센서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63274" y="1733742"/>
            <a:ext cx="2996045" cy="329045"/>
          </a:xfrm>
          <a:prstGeom prst="rect">
            <a:avLst/>
          </a:prstGeom>
          <a:solidFill>
            <a:srgbClr val="64DECF"/>
          </a:solidFill>
          <a:ln w="28575"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2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KoPubWorld돋움체 Bold"/>
                <a:ea typeface="KoPubWorld돋움체 Bold"/>
              </a:rPr>
              <a:t>초음파 센서</a:t>
            </a:r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센서 구성 및 파이 구성</a:t>
              </a:r>
            </a:p>
            <a:p>
              <a:pPr lvl="0">
                <a:defRPr/>
              </a:pP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초음파 센서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 적외선 센서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900913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2143" y="1339733"/>
            <a:ext cx="2974918" cy="2974918"/>
          </a:xfrm>
          <a:prstGeom prst="ellipse">
            <a:avLst/>
          </a:prstGeom>
          <a:effectLst/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49044" y="3429000"/>
            <a:ext cx="2987387" cy="2987387"/>
          </a:xfrm>
          <a:prstGeom prst="ellipse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106334" y="2375958"/>
            <a:ext cx="4614756" cy="641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KoPubWorld돋움체 Light"/>
                <a:ea typeface="KoPubWorld돋움체 Light"/>
              </a:rPr>
              <a:t>문 위에서 바닥을 보게끔 초음파 센서를 설치하여</a:t>
            </a:r>
          </a:p>
          <a:p>
            <a:pPr>
              <a:defRPr/>
            </a:pPr>
            <a:r>
              <a:rPr lang="ko-KR" altLang="en-US">
                <a:latin typeface="KoPubWorld돋움체 Light"/>
                <a:ea typeface="KoPubWorld돋움체 Light"/>
              </a:rPr>
              <a:t>사용자의 키를 파악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4285" y="4672541"/>
            <a:ext cx="3893396" cy="6405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>
                <a:latin typeface="KoPubWorld돋움체 Light"/>
                <a:ea typeface="KoPubWorld돋움체 Light"/>
              </a:rPr>
              <a:t>움직임을 감지하여 움직임이 있을 때에만</a:t>
            </a:r>
          </a:p>
          <a:p>
            <a:pPr algn="r">
              <a:defRPr/>
            </a:pPr>
            <a:r>
              <a:rPr lang="ko-KR" altLang="en-US">
                <a:latin typeface="KoPubWorld돋움체 Light"/>
                <a:ea typeface="KoPubWorld돋움체 Light"/>
              </a:rPr>
              <a:t>사람이 있다고 인식하여 기능을 수행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805440" y="3945659"/>
            <a:ext cx="2996045" cy="329045"/>
          </a:xfrm>
          <a:prstGeom prst="rect">
            <a:avLst/>
          </a:prstGeom>
          <a:solidFill>
            <a:srgbClr val="64DECF"/>
          </a:solidFill>
          <a:ln w="28575"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KoPubWorld돋움체 Bold"/>
                <a:ea typeface="KoPubWorld돋움체 Bold"/>
              </a:rPr>
              <a:t>모터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863274" y="1733742"/>
            <a:ext cx="2996045" cy="329045"/>
          </a:xfrm>
          <a:prstGeom prst="rect">
            <a:avLst/>
          </a:prstGeom>
          <a:solidFill>
            <a:srgbClr val="64DECF"/>
          </a:solidFill>
          <a:ln w="28575"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2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KoPubWorld돋움체 Bold"/>
                <a:ea typeface="KoPubWorld돋움체 Bold"/>
              </a:rPr>
              <a:t>압력 센서</a:t>
            </a:r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센서 구성 및 파이 구성</a:t>
              </a:r>
            </a:p>
            <a:p>
              <a:pPr lvl="0">
                <a:defRPr/>
              </a:pP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압력 센서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 모터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900913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143" y="1339733"/>
            <a:ext cx="2974918" cy="2974918"/>
          </a:xfrm>
          <a:prstGeom prst="ellipse">
            <a:avLst/>
          </a:prstGeom>
          <a:effectLst/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7" r="22517"/>
          <a:stretch/>
        </p:blipFill>
        <p:spPr>
          <a:xfrm>
            <a:off x="7949044" y="3429000"/>
            <a:ext cx="2987387" cy="2987387"/>
          </a:xfrm>
          <a:prstGeom prst="ellipse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106334" y="2375958"/>
            <a:ext cx="4378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KoPubWorld돋움체 Light"/>
                <a:ea typeface="KoPubWorld돋움체 Light"/>
              </a:rPr>
              <a:t>바닥에 설치하며</a:t>
            </a:r>
            <a:r>
              <a:rPr lang="en-US" altLang="ko-KR" dirty="0">
                <a:latin typeface="KoPubWorld돋움체 Light"/>
                <a:ea typeface="KoPubWorld돋움체 Light"/>
              </a:rPr>
              <a:t>,</a:t>
            </a:r>
            <a:r>
              <a:rPr lang="ko-KR" altLang="en-US" dirty="0">
                <a:latin typeface="KoPubWorld돋움체 Light"/>
                <a:ea typeface="KoPubWorld돋움체 Light"/>
              </a:rPr>
              <a:t> 사용자가 압력을 가하여</a:t>
            </a:r>
            <a:endParaRPr lang="en-US" altLang="ko-KR" dirty="0">
              <a:latin typeface="KoPubWorld돋움체 Light"/>
              <a:ea typeface="KoPubWorld돋움체 Light"/>
            </a:endParaRPr>
          </a:p>
          <a:p>
            <a:pPr>
              <a:defRPr/>
            </a:pPr>
            <a:r>
              <a:rPr lang="ko-KR" altLang="en-US" dirty="0">
                <a:latin typeface="KoPubWorld돋움체 Light"/>
                <a:ea typeface="KoPubWorld돋움체 Light"/>
              </a:rPr>
              <a:t>확실한 안전성 제공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78971" y="4672541"/>
            <a:ext cx="5118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dirty="0">
                <a:latin typeface="KoPubWorld돋움체 Light"/>
                <a:ea typeface="KoPubWorld돋움체 Light"/>
              </a:rPr>
              <a:t>사용자의 권한이 확인된 경우 </a:t>
            </a:r>
            <a:r>
              <a:rPr lang="ko-KR" altLang="en-US" dirty="0" err="1">
                <a:latin typeface="KoPubWorld돋움체 Light"/>
                <a:ea typeface="KoPubWorld돋움체 Light"/>
              </a:rPr>
              <a:t>잠금장치를</a:t>
            </a:r>
            <a:r>
              <a:rPr lang="ko-KR" altLang="en-US" dirty="0">
                <a:latin typeface="KoPubWorld돋움체 Light"/>
                <a:ea typeface="KoPubWorld돋움체 Light"/>
              </a:rPr>
              <a:t> 해제함</a:t>
            </a:r>
          </a:p>
        </p:txBody>
      </p:sp>
    </p:spTree>
    <p:extLst>
      <p:ext uri="{BB962C8B-B14F-4D97-AF65-F5344CB8AC3E}">
        <p14:creationId xmlns:p14="http://schemas.microsoft.com/office/powerpoint/2010/main" val="39244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16999" y="2846916"/>
            <a:ext cx="1799167" cy="1799167"/>
          </a:xfrm>
          <a:prstGeom prst="ellipse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233941" y="3977409"/>
            <a:ext cx="2996045" cy="329045"/>
          </a:xfrm>
          <a:prstGeom prst="rect">
            <a:avLst/>
          </a:prstGeom>
          <a:solidFill>
            <a:srgbClr val="64DECF"/>
          </a:solidFill>
          <a:ln w="28575"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KoPubWorld돋움체 Bold"/>
                <a:ea typeface="KoPubWorld돋움체 Bold"/>
              </a:rPr>
              <a:t>LED</a:t>
            </a:r>
            <a:r>
              <a:rPr lang="ko-KR" altLang="en-US">
                <a:latin typeface="KoPubWorld돋움체 Bold"/>
                <a:ea typeface="KoPubWorld돋움체 Bold"/>
              </a:rPr>
              <a:t> </a:t>
            </a:r>
            <a:r>
              <a:rPr lang="en-US" altLang="ko-KR">
                <a:latin typeface="KoPubWorld돋움체 Bold"/>
                <a:ea typeface="KoPubWorld돋움체 Bold"/>
              </a:rPr>
              <a:t>/</a:t>
            </a:r>
            <a:r>
              <a:rPr lang="ko-KR" altLang="en-US">
                <a:latin typeface="KoPubWorld돋움체 Bold"/>
                <a:ea typeface="KoPubWorld돋움체 Bold"/>
              </a:rPr>
              <a:t> 버튼 </a:t>
            </a:r>
            <a:r>
              <a:rPr lang="en-US" altLang="ko-KR">
                <a:latin typeface="KoPubWorld돋움체 Bold"/>
                <a:ea typeface="KoPubWorld돋움체 Bold"/>
              </a:rPr>
              <a:t>/</a:t>
            </a:r>
            <a:r>
              <a:rPr lang="ko-KR" altLang="en-US">
                <a:latin typeface="KoPubWorld돋움체 Bold"/>
                <a:ea typeface="KoPubWorld돋움체 Bold"/>
              </a:rPr>
              <a:t> 스피커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619857" y="1733742"/>
            <a:ext cx="2996045" cy="329045"/>
          </a:xfrm>
          <a:prstGeom prst="rect">
            <a:avLst/>
          </a:prstGeom>
          <a:solidFill>
            <a:srgbClr val="64DECF"/>
          </a:solidFill>
          <a:ln w="28575"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3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KoPubWorld돋움체 Bold"/>
                <a:ea typeface="KoPubWorld돋움체 Bold"/>
              </a:rPr>
              <a:t>LCD</a:t>
            </a:r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센서 구성 및 파이 구성</a:t>
              </a:r>
            </a:p>
            <a:p>
              <a:pPr lvl="0"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LCD, LED /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버튼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/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 스피커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900913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72142" y="1444048"/>
            <a:ext cx="2974918" cy="2766287"/>
          </a:xfrm>
          <a:prstGeom prst="ellipse">
            <a:avLst/>
          </a:prstGeom>
          <a:effectLst/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rcRect t="-1050" r="26560"/>
          <a:stretch>
            <a:fillRect/>
          </a:stretch>
        </p:blipFill>
        <p:spPr>
          <a:xfrm>
            <a:off x="7758544" y="3632918"/>
            <a:ext cx="2193639" cy="2071550"/>
          </a:xfrm>
          <a:prstGeom prst="ellipse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106334" y="2375958"/>
            <a:ext cx="5148156" cy="365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KoPubWorld돋움체 Light"/>
                <a:ea typeface="KoPubWorld돋움체 Light"/>
              </a:rPr>
              <a:t>문의 개폐 가능 유무</a:t>
            </a:r>
            <a:r>
              <a:rPr lang="en-US" altLang="ko-KR">
                <a:latin typeface="KoPubWorld돋움체 Light"/>
                <a:ea typeface="KoPubWorld돋움체 Light"/>
              </a:rPr>
              <a:t>,</a:t>
            </a:r>
            <a:r>
              <a:rPr lang="ko-KR" altLang="en-US">
                <a:latin typeface="KoPubWorld돋움체 Light"/>
                <a:ea typeface="KoPubWorld돋움체 Light"/>
              </a:rPr>
              <a:t> 초기 설정 및 설정 변경 내용 표시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42335" y="4672541"/>
            <a:ext cx="4255346" cy="6405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>
                <a:latin typeface="KoPubWorld돋움체 Light"/>
                <a:ea typeface="KoPubWorld돋움체 Light"/>
              </a:rPr>
              <a:t>LED</a:t>
            </a:r>
            <a:r>
              <a:rPr lang="ko-KR" altLang="en-US">
                <a:latin typeface="KoPubWorld돋움체 Light"/>
                <a:ea typeface="KoPubWorld돋움체 Light"/>
              </a:rPr>
              <a:t>와 스피커로 개폐 가능 유무를 즉시 알림</a:t>
            </a:r>
          </a:p>
          <a:p>
            <a:pPr algn="r">
              <a:defRPr/>
            </a:pPr>
            <a:r>
              <a:rPr lang="ko-KR" altLang="en-US">
                <a:latin typeface="KoPubWorld돋움체 Light"/>
                <a:ea typeface="KoPubWorld돋움체 Light"/>
              </a:rPr>
              <a:t>버튼을 통해 </a:t>
            </a:r>
            <a:r>
              <a:rPr lang="en-US" altLang="ko-KR">
                <a:latin typeface="KoPubWorld돋움체 Light"/>
                <a:ea typeface="KoPubWorld돋움체 Light"/>
              </a:rPr>
              <a:t>LCD</a:t>
            </a:r>
            <a:r>
              <a:rPr lang="ko-KR" altLang="en-US">
                <a:latin typeface="KoPubWorld돋움체 Light"/>
                <a:ea typeface="KoPubWorld돋움체 Light"/>
              </a:rPr>
              <a:t> 조작 가능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04866" y="4927601"/>
            <a:ext cx="1397002" cy="1397002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6945249" y="2762619"/>
            <a:ext cx="2385853" cy="259889"/>
          </a:xfrm>
          <a:prstGeom prst="rect">
            <a:avLst/>
          </a:prstGeom>
          <a:solidFill>
            <a:srgbClr val="64DECF"/>
          </a:solidFill>
          <a:ln w="28575"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KoPubWorld돋움체 Bold"/>
                <a:ea typeface="KoPubWorld돋움체 Bold"/>
              </a:rPr>
              <a:t>2</a:t>
            </a:r>
            <a:r>
              <a:rPr lang="ko-KR" altLang="en-US" dirty="0">
                <a:latin typeface="KoPubWorld돋움체 Bold"/>
                <a:ea typeface="KoPubWorld돋움체 Bold"/>
              </a:rPr>
              <a:t>번 파이</a:t>
            </a:r>
            <a:r>
              <a:rPr lang="en-US" altLang="ko-KR" dirty="0">
                <a:latin typeface="KoPubWorld돋움체 Bold"/>
                <a:ea typeface="KoPubWorld돋움체 Bold"/>
              </a:rPr>
              <a:t>(</a:t>
            </a:r>
            <a:r>
              <a:rPr lang="ko-KR" altLang="en-US" dirty="0">
                <a:latin typeface="KoPubWorld돋움체 Bold"/>
                <a:ea typeface="KoPubWorld돋움체 Bold"/>
              </a:rPr>
              <a:t>천장</a:t>
            </a:r>
            <a:r>
              <a:rPr lang="en-US" altLang="ko-KR" dirty="0">
                <a:latin typeface="KoPubWorld돋움체 Bold"/>
                <a:ea typeface="KoPubWorld돋움체 Bold"/>
              </a:rPr>
              <a:t>)</a:t>
            </a:r>
            <a:endParaRPr lang="ko-KR" altLang="en-US" dirty="0">
              <a:latin typeface="KoPubWorld돋움체 Bold"/>
              <a:ea typeface="KoPubWorld돋움체 Bold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20487" y="1341591"/>
            <a:ext cx="2385853" cy="259889"/>
          </a:xfrm>
          <a:prstGeom prst="rect">
            <a:avLst/>
          </a:prstGeom>
          <a:solidFill>
            <a:srgbClr val="64DECF"/>
          </a:solidFill>
          <a:ln w="28575"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3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KoPubWorld돋움체 Bold"/>
                <a:ea typeface="KoPubWorld돋움체 Bold"/>
              </a:rPr>
              <a:t>1</a:t>
            </a:r>
            <a:r>
              <a:rPr lang="ko-KR" altLang="en-US" dirty="0">
                <a:latin typeface="KoPubWorld돋움체 Bold"/>
                <a:ea typeface="KoPubWorld돋움체 Bold"/>
              </a:rPr>
              <a:t>번 파이</a:t>
            </a:r>
            <a:r>
              <a:rPr lang="en-US" altLang="ko-KR" dirty="0">
                <a:latin typeface="KoPubWorld돋움체 Bold"/>
                <a:ea typeface="KoPubWorld돋움체 Bold"/>
              </a:rPr>
              <a:t>(</a:t>
            </a:r>
            <a:r>
              <a:rPr lang="ko-KR" altLang="en-US" dirty="0">
                <a:latin typeface="KoPubWorld돋움체 Bold"/>
                <a:ea typeface="KoPubWorld돋움체 Bold"/>
              </a:rPr>
              <a:t>창문</a:t>
            </a:r>
            <a:r>
              <a:rPr lang="en-US" altLang="ko-KR" dirty="0">
                <a:latin typeface="KoPubWorld돋움체 Bold"/>
                <a:ea typeface="KoPubWorld돋움체 Bold"/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19580"/>
            <a:chOff x="3819245" y="188165"/>
            <a:chExt cx="3981147" cy="819580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센서 구성 및 파이 구성</a:t>
              </a:r>
            </a:p>
            <a:p>
              <a:pPr lvl="0"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번 파이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, 2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번 파이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900913" cy="8195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03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r="15939"/>
          <a:stretch/>
        </p:blipFill>
        <p:spPr>
          <a:xfrm>
            <a:off x="976844" y="1204112"/>
            <a:ext cx="2369029" cy="2202889"/>
          </a:xfrm>
          <a:prstGeom prst="ellipse">
            <a:avLst/>
          </a:prstGeom>
          <a:effectLst/>
        </p:spPr>
      </p:pic>
      <p:sp>
        <p:nvSpPr>
          <p:cNvPr id="31" name="TextBox 30"/>
          <p:cNvSpPr txBox="1"/>
          <p:nvPr/>
        </p:nvSpPr>
        <p:spPr>
          <a:xfrm>
            <a:off x="3345873" y="1786952"/>
            <a:ext cx="6831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KoPubWorld돋움체 Light"/>
                <a:ea typeface="KoPubWorld돋움체 Light"/>
              </a:rPr>
              <a:t>버튼</a:t>
            </a:r>
            <a:r>
              <a:rPr lang="en-US" altLang="ko-KR" dirty="0">
                <a:latin typeface="KoPubWorld돋움체 Light"/>
                <a:ea typeface="KoPubWorld돋움체 Light"/>
              </a:rPr>
              <a:t>, </a:t>
            </a:r>
            <a:r>
              <a:rPr lang="ko-KR" altLang="en-US" dirty="0">
                <a:latin typeface="KoPubWorld돋움체 Light"/>
                <a:ea typeface="KoPubWorld돋움체 Light"/>
              </a:rPr>
              <a:t>스피커</a:t>
            </a:r>
            <a:r>
              <a:rPr lang="en-US" altLang="ko-KR" dirty="0">
                <a:latin typeface="KoPubWorld돋움체 Light"/>
                <a:ea typeface="KoPubWorld돋움체 Light"/>
              </a:rPr>
              <a:t>,</a:t>
            </a:r>
            <a:r>
              <a:rPr lang="ko-KR" altLang="en-US" dirty="0">
                <a:latin typeface="KoPubWorld돋움체 Light"/>
                <a:ea typeface="KoPubWorld돋움체 Light"/>
              </a:rPr>
              <a:t> 압력</a:t>
            </a:r>
            <a:r>
              <a:rPr lang="en-US" altLang="ko-KR" dirty="0">
                <a:latin typeface="KoPubWorld돋움체 Light"/>
                <a:ea typeface="KoPubWorld돋움체 Light"/>
              </a:rPr>
              <a:t>, LCD, LED </a:t>
            </a:r>
            <a:r>
              <a:rPr lang="ko-KR" altLang="en-US" dirty="0">
                <a:latin typeface="KoPubWorld돋움체 Light"/>
                <a:ea typeface="KoPubWorld돋움체 Light"/>
              </a:rPr>
              <a:t>및 </a:t>
            </a:r>
            <a:r>
              <a:rPr lang="en-US" altLang="ko-KR" dirty="0">
                <a:latin typeface="KoPubWorld돋움체 Light"/>
                <a:ea typeface="KoPubWorld돋움체 Light"/>
              </a:rPr>
              <a:t>2</a:t>
            </a:r>
            <a:r>
              <a:rPr lang="ko-KR" altLang="en-US" dirty="0">
                <a:latin typeface="KoPubWorld돋움체 Light"/>
                <a:ea typeface="KoPubWorld돋움체 Light"/>
              </a:rPr>
              <a:t>번 파이에서 넘어온 데이터를 처리</a:t>
            </a:r>
            <a:r>
              <a:rPr lang="en-US" altLang="ko-KR" dirty="0">
                <a:latin typeface="KoPubWorld돋움체 Light"/>
                <a:ea typeface="KoPubWorld돋움체 Light"/>
              </a:rPr>
              <a:t>.</a:t>
            </a:r>
          </a:p>
          <a:p>
            <a:pPr>
              <a:defRPr/>
            </a:pPr>
            <a:r>
              <a:rPr lang="ko-KR" altLang="en-US" dirty="0">
                <a:latin typeface="KoPubWorld돋움체 Light"/>
                <a:ea typeface="KoPubWorld돋움체 Light"/>
              </a:rPr>
              <a:t>처리한 데이터를 센서들에게 전달하여 작동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9900" y="3184466"/>
            <a:ext cx="4472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dirty="0">
                <a:latin typeface="KoPubWorld돋움체 Light"/>
                <a:ea typeface="KoPubWorld돋움체 Light"/>
              </a:rPr>
              <a:t>초음파</a:t>
            </a:r>
            <a:r>
              <a:rPr lang="en-US" altLang="ko-KR" dirty="0">
                <a:latin typeface="KoPubWorld돋움체 Light"/>
                <a:ea typeface="KoPubWorld돋움체 Light"/>
              </a:rPr>
              <a:t>, </a:t>
            </a:r>
            <a:r>
              <a:rPr lang="ko-KR" altLang="en-US" dirty="0">
                <a:latin typeface="KoPubWorld돋움체 Light"/>
                <a:ea typeface="KoPubWorld돋움체 Light"/>
              </a:rPr>
              <a:t>적외선 센서로 사용자의 키를 측정</a:t>
            </a:r>
            <a:endParaRPr lang="en-US" altLang="ko-KR" dirty="0">
              <a:latin typeface="KoPubWorld돋움체 Light"/>
              <a:ea typeface="KoPubWorld돋움체 Light"/>
            </a:endParaRPr>
          </a:p>
          <a:p>
            <a:pPr algn="r">
              <a:defRPr/>
            </a:pPr>
            <a:r>
              <a:rPr lang="ko-KR" altLang="en-US" dirty="0">
                <a:latin typeface="KoPubWorld돋움체 Light"/>
                <a:ea typeface="KoPubWorld돋움체 Light"/>
              </a:rPr>
              <a:t>측정한 데이터를 </a:t>
            </a:r>
            <a:r>
              <a:rPr lang="en-US" altLang="ko-KR" dirty="0">
                <a:latin typeface="KoPubWorld돋움체 Light"/>
                <a:ea typeface="KoPubWorld돋움체 Light"/>
              </a:rPr>
              <a:t>1</a:t>
            </a:r>
            <a:r>
              <a:rPr lang="ko-KR" altLang="en-US" dirty="0">
                <a:latin typeface="KoPubWorld돋움체 Light"/>
                <a:ea typeface="KoPubWorld돋움체 Light"/>
              </a:rPr>
              <a:t>번 파이에게 전달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3DB772-8303-487C-9898-31FFAFC95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r="15939"/>
          <a:stretch/>
        </p:blipFill>
        <p:spPr>
          <a:xfrm>
            <a:off x="8846129" y="2486810"/>
            <a:ext cx="2369029" cy="2202889"/>
          </a:xfrm>
          <a:prstGeom prst="ellipse">
            <a:avLst/>
          </a:prstGeom>
          <a:effectLst/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0F4472-FB27-8A44-8EB4-D51074F04FBC}"/>
              </a:ext>
            </a:extLst>
          </p:cNvPr>
          <p:cNvSpPr/>
          <p:nvPr/>
        </p:nvSpPr>
        <p:spPr>
          <a:xfrm>
            <a:off x="2620487" y="4349334"/>
            <a:ext cx="2385853" cy="259889"/>
          </a:xfrm>
          <a:prstGeom prst="rect">
            <a:avLst/>
          </a:prstGeom>
          <a:solidFill>
            <a:srgbClr val="64DECF"/>
          </a:solidFill>
          <a:ln w="28575"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3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KoPubWorld돋움체 Bold"/>
                <a:ea typeface="KoPubWorld돋움체 Bold"/>
              </a:rPr>
              <a:t>3</a:t>
            </a:r>
            <a:r>
              <a:rPr lang="ko-KR" altLang="en-US" dirty="0">
                <a:latin typeface="KoPubWorld돋움체 Bold"/>
                <a:ea typeface="KoPubWorld돋움체 Bold"/>
              </a:rPr>
              <a:t>번 파이</a:t>
            </a:r>
            <a:r>
              <a:rPr lang="en-US" altLang="ko-KR" dirty="0">
                <a:latin typeface="KoPubWorld돋움체 Bold"/>
                <a:ea typeface="KoPubWorld돋움체 Bold"/>
              </a:rPr>
              <a:t>(</a:t>
            </a:r>
            <a:r>
              <a:rPr lang="ko-KR" altLang="en-US" dirty="0">
                <a:latin typeface="KoPubWorld돋움체 Bold"/>
                <a:ea typeface="KoPubWorld돋움체 Bold"/>
              </a:rPr>
              <a:t>통신</a:t>
            </a:r>
            <a:r>
              <a:rPr lang="en-US" altLang="ko-KR" dirty="0">
                <a:latin typeface="KoPubWorld돋움체 Bold"/>
                <a:ea typeface="KoPubWorld돋움체 Bold"/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E136A6-7AD6-4D40-80DF-3207E3BD2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9" r="15939"/>
          <a:stretch/>
        </p:blipFill>
        <p:spPr>
          <a:xfrm>
            <a:off x="990161" y="4185427"/>
            <a:ext cx="2369029" cy="2202889"/>
          </a:xfrm>
          <a:prstGeom prst="ellipse">
            <a:avLst/>
          </a:prstGeom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F28382-D523-094F-847E-7E969E2CD14D}"/>
              </a:ext>
            </a:extLst>
          </p:cNvPr>
          <p:cNvSpPr txBox="1"/>
          <p:nvPr/>
        </p:nvSpPr>
        <p:spPr>
          <a:xfrm>
            <a:off x="3359190" y="4863917"/>
            <a:ext cx="6460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KoPubWorld돋움체 Light"/>
                <a:ea typeface="KoPubWorld돋움체 Light"/>
              </a:rPr>
              <a:t>어플리케이션과 통신을 담당하며</a:t>
            </a:r>
            <a:r>
              <a:rPr lang="en-US" altLang="ko-KR" dirty="0">
                <a:latin typeface="KoPubWorld돋움체 Light"/>
                <a:ea typeface="KoPubWorld돋움체 Light"/>
              </a:rPr>
              <a:t>,</a:t>
            </a:r>
            <a:r>
              <a:rPr lang="ko-KR" altLang="en-US" dirty="0">
                <a:latin typeface="KoPubWorld돋움체 Light"/>
                <a:ea typeface="KoPubWorld돋움체 Light"/>
              </a:rPr>
              <a:t> 어플리케이션을 통해 넘어온 데이터를 </a:t>
            </a:r>
            <a:r>
              <a:rPr lang="en-US" altLang="ko-KR" dirty="0">
                <a:latin typeface="KoPubWorld돋움체 Light"/>
                <a:ea typeface="KoPubWorld돋움체 Light"/>
              </a:rPr>
              <a:t>1</a:t>
            </a:r>
            <a:r>
              <a:rPr lang="ko-KR" altLang="en-US" dirty="0" err="1">
                <a:latin typeface="KoPubWorld돋움체 Light"/>
                <a:ea typeface="KoPubWorld돋움체 Light"/>
              </a:rPr>
              <a:t>번파이에게</a:t>
            </a:r>
            <a:r>
              <a:rPr lang="ko-KR" altLang="en-US" dirty="0">
                <a:latin typeface="KoPubWorld돋움체 Light"/>
                <a:ea typeface="KoPubWorld돋움체 Light"/>
              </a:rPr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val="34628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>
            <a:stCxn id="42" idx="1"/>
            <a:endCxn id="44" idx="3"/>
          </p:cNvCxnSpPr>
          <p:nvPr/>
        </p:nvCxnSpPr>
        <p:spPr>
          <a:xfrm>
            <a:off x="5668433" y="2219323"/>
            <a:ext cx="3453537" cy="1960805"/>
          </a:xfrm>
          <a:prstGeom prst="line">
            <a:avLst/>
          </a:prstGeom>
          <a:ln w="12700">
            <a:solidFill>
              <a:srgbClr val="80808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/>
            <p:cNvSpPr/>
            <p:nvPr/>
          </p:nvSpPr>
          <p:spPr>
            <a:xfrm>
              <a:off x="4603102" y="271010"/>
              <a:ext cx="3197290" cy="54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/>
                  <a:ea typeface="KoPubWorld돋움체 Bold"/>
                  <a:cs typeface="KoPubWorld돋움체 Bold"/>
                </a:rPr>
                <a:t>작동 원리</a:t>
              </a:r>
            </a:p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/>
                  <a:ea typeface="KoPubWorld돋움체 Light"/>
                  <a:cs typeface="KoPubWorld돋움체 Light"/>
                </a:rPr>
                <a:t>작동 메커니즘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>
                  <a:solidFill>
                    <a:srgbClr val="64DECF"/>
                  </a:solidFill>
                  <a:latin typeface="KoPubWorld돋움체 Bold"/>
                  <a:ea typeface="KoPubWorld돋움체 Bold"/>
                  <a:cs typeface="KoPubWorld돋움체 Bold"/>
                </a:rPr>
                <a:t>04</a:t>
              </a:r>
              <a:endParaRPr lang="ko-KR" altLang="en-US" sz="4800" b="1">
                <a:solidFill>
                  <a:srgbClr val="64DECF"/>
                </a:solidFill>
                <a:latin typeface="KoPubWorld돋움체 Bold"/>
                <a:ea typeface="KoPubWorld돋움체 Bold"/>
                <a:cs typeface="KoPubWorld돋움체 Bold"/>
              </a:endParaRPr>
            </a:p>
          </p:txBody>
        </p:sp>
      </p:grpSp>
      <p:cxnSp>
        <p:nvCxnSpPr>
          <p:cNvPr id="48" name="직선 연결선 47"/>
          <p:cNvCxnSpPr>
            <a:stCxn id="42" idx="1"/>
            <a:endCxn id="72" idx="0"/>
          </p:cNvCxnSpPr>
          <p:nvPr/>
        </p:nvCxnSpPr>
        <p:spPr>
          <a:xfrm rot="10800000" flipV="1">
            <a:off x="4417620" y="2219326"/>
            <a:ext cx="1250813" cy="492822"/>
          </a:xfrm>
          <a:prstGeom prst="line">
            <a:avLst/>
          </a:prstGeom>
          <a:ln w="12700">
            <a:solidFill>
              <a:srgbClr val="80808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5" idx="3"/>
          </p:cNvCxnSpPr>
          <p:nvPr/>
        </p:nvCxnSpPr>
        <p:spPr>
          <a:xfrm rot="10800000" flipV="1">
            <a:off x="3097163" y="3659139"/>
            <a:ext cx="1327728" cy="480098"/>
          </a:xfrm>
          <a:prstGeom prst="line">
            <a:avLst/>
          </a:prstGeom>
          <a:ln w="12700">
            <a:solidFill>
              <a:srgbClr val="80808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6" idx="3"/>
          </p:cNvCxnSpPr>
          <p:nvPr/>
        </p:nvCxnSpPr>
        <p:spPr>
          <a:xfrm>
            <a:off x="4424891" y="3659139"/>
            <a:ext cx="1243542" cy="518583"/>
          </a:xfrm>
          <a:prstGeom prst="line">
            <a:avLst/>
          </a:prstGeom>
          <a:ln w="12700">
            <a:solidFill>
              <a:srgbClr val="80808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5" idx="1"/>
            <a:endCxn id="47" idx="3"/>
          </p:cNvCxnSpPr>
          <p:nvPr/>
        </p:nvCxnSpPr>
        <p:spPr>
          <a:xfrm rot="16200000" flipH="1">
            <a:off x="2932641" y="5266842"/>
            <a:ext cx="332413" cy="3369"/>
          </a:xfrm>
          <a:prstGeom prst="line">
            <a:avLst/>
          </a:prstGeom>
          <a:ln w="12700">
            <a:solidFill>
              <a:srgbClr val="80808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6" idx="0"/>
            <a:endCxn id="44" idx="2"/>
          </p:cNvCxnSpPr>
          <p:nvPr/>
        </p:nvCxnSpPr>
        <p:spPr>
          <a:xfrm>
            <a:off x="6848475" y="4659264"/>
            <a:ext cx="1093454" cy="2405"/>
          </a:xfrm>
          <a:prstGeom prst="line">
            <a:avLst/>
          </a:prstGeom>
          <a:ln w="12700">
            <a:solidFill>
              <a:srgbClr val="80808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7" idx="0"/>
          </p:cNvCxnSpPr>
          <p:nvPr/>
        </p:nvCxnSpPr>
        <p:spPr>
          <a:xfrm>
            <a:off x="4280575" y="5916275"/>
            <a:ext cx="4840301" cy="0"/>
          </a:xfrm>
          <a:prstGeom prst="line">
            <a:avLst/>
          </a:prstGeom>
          <a:ln w="12700">
            <a:solidFill>
              <a:srgbClr val="80808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4" idx="1"/>
          </p:cNvCxnSpPr>
          <p:nvPr/>
        </p:nvCxnSpPr>
        <p:spPr>
          <a:xfrm rot="16200000" flipH="1">
            <a:off x="8738432" y="5526746"/>
            <a:ext cx="767070" cy="0"/>
          </a:xfrm>
          <a:prstGeom prst="line">
            <a:avLst/>
          </a:prstGeom>
          <a:ln w="12700">
            <a:solidFill>
              <a:srgbClr val="808080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잘린 대각선 방향 모서리 41"/>
          <p:cNvSpPr/>
          <p:nvPr/>
        </p:nvSpPr>
        <p:spPr>
          <a:xfrm>
            <a:off x="4488391" y="1256240"/>
            <a:ext cx="2360083" cy="96308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64DECF"/>
          </a:solidFill>
          <a:ln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2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>
                <a:latin typeface="KoPubWorld돋움체 Bold"/>
                <a:ea typeface="KoPubWorld돋움체 Bold"/>
              </a:rPr>
              <a:t>움직임 감지</a:t>
            </a:r>
          </a:p>
        </p:txBody>
      </p:sp>
      <p:sp>
        <p:nvSpPr>
          <p:cNvPr id="44" name="사각형: 잘린 대각선 방향 모서리 43"/>
          <p:cNvSpPr/>
          <p:nvPr/>
        </p:nvSpPr>
        <p:spPr>
          <a:xfrm>
            <a:off x="7941929" y="4180128"/>
            <a:ext cx="2360083" cy="96308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64DECF"/>
          </a:solidFill>
          <a:ln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3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100">
                <a:latin typeface="KoPubWorld돋움체 Bold"/>
                <a:ea typeface="KoPubWorld돋움체 Bold"/>
              </a:rPr>
              <a:t>LCD</a:t>
            </a:r>
            <a:r>
              <a:rPr lang="ko-KR" altLang="en-US" sz="2100">
                <a:latin typeface="KoPubWorld돋움체 Bold"/>
                <a:ea typeface="KoPubWorld돋움체 Bold"/>
              </a:rPr>
              <a:t>에 표시</a:t>
            </a:r>
          </a:p>
        </p:txBody>
      </p:sp>
      <p:sp>
        <p:nvSpPr>
          <p:cNvPr id="45" name="사각형: 잘린 대각선 방향 모서리 44"/>
          <p:cNvSpPr/>
          <p:nvPr/>
        </p:nvSpPr>
        <p:spPr>
          <a:xfrm>
            <a:off x="1917121" y="4139237"/>
            <a:ext cx="2360083" cy="96308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64DECF"/>
          </a:solidFill>
          <a:ln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2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>
                <a:latin typeface="KoPubWorld돋움체 Bold"/>
                <a:ea typeface="KoPubWorld돋움체 Bold"/>
              </a:rPr>
              <a:t>문 열기 가능 </a:t>
            </a:r>
          </a:p>
        </p:txBody>
      </p:sp>
      <p:sp>
        <p:nvSpPr>
          <p:cNvPr id="46" name="사각형: 잘린 대각선 방향 모서리 45"/>
          <p:cNvSpPr/>
          <p:nvPr/>
        </p:nvSpPr>
        <p:spPr>
          <a:xfrm>
            <a:off x="4488392" y="4177722"/>
            <a:ext cx="2360083" cy="96308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64DECF"/>
          </a:solidFill>
          <a:ln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2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100">
                <a:latin typeface="KoPubWorld돋움체 Bold"/>
                <a:ea typeface="KoPubWorld돋움체 Bold"/>
              </a:rPr>
              <a:t>문 열기 불가 </a:t>
            </a:r>
          </a:p>
        </p:txBody>
      </p:sp>
      <p:sp>
        <p:nvSpPr>
          <p:cNvPr id="47" name="사각형: 잘린 대각선 방향 모서리 46"/>
          <p:cNvSpPr/>
          <p:nvPr/>
        </p:nvSpPr>
        <p:spPr>
          <a:xfrm>
            <a:off x="1920490" y="5434733"/>
            <a:ext cx="2360083" cy="96308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64DECF"/>
          </a:solidFill>
          <a:ln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2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latin typeface="KoPubWorld돋움체 Bold"/>
                <a:ea typeface="KoPubWorld돋움체 Bold"/>
              </a:rPr>
              <a:t>사용자가 문을 닫음</a:t>
            </a:r>
          </a:p>
        </p:txBody>
      </p:sp>
      <p:sp>
        <p:nvSpPr>
          <p:cNvPr id="72" name="순서도: 판단 71"/>
          <p:cNvSpPr/>
          <p:nvPr/>
        </p:nvSpPr>
        <p:spPr>
          <a:xfrm>
            <a:off x="2793078" y="2712148"/>
            <a:ext cx="3249084" cy="931333"/>
          </a:xfrm>
          <a:prstGeom prst="flowChartDecision">
            <a:avLst/>
          </a:prstGeom>
          <a:solidFill>
            <a:srgbClr val="64DECF"/>
          </a:solidFill>
          <a:ln>
            <a:solidFill>
              <a:srgbClr val="64DECF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  <a:extLst>
            <a:ext uri="49926C4B-DF97-48ae-9DD6-E73424213832">
              <hp:hncExtEffects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<hd:hncFillOverlay xmlns:hd="http://schemas.haansoft.com/office/drawingml/8.0" r:id="rId4"/>
              </hp:hncExtEffects>
            </a:ext>
          </a:ex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>
                <a:latin typeface="KoPubWorld돋움체 Bold"/>
                <a:ea typeface="KoPubWorld돋움체 Bold"/>
              </a:rPr>
              <a:t>초음파 센서 작동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326</Words>
  <Application>Microsoft Macintosh PowerPoint</Application>
  <PresentationFormat>와이드스크린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KoPubWorld돋움체 Bold</vt:lpstr>
      <vt:lpstr>KoPubWorld돋움체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조민현</cp:lastModifiedBy>
  <cp:revision>45</cp:revision>
  <dcterms:created xsi:type="dcterms:W3CDTF">2020-01-03T14:16:53Z</dcterms:created>
  <dcterms:modified xsi:type="dcterms:W3CDTF">2021-11-21T14:35:57Z</dcterms:modified>
  <cp:version/>
</cp:coreProperties>
</file>