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9" r:id="rId3"/>
    <p:sldId id="257" r:id="rId4"/>
    <p:sldId id="258" r:id="rId5"/>
    <p:sldId id="273" r:id="rId6"/>
    <p:sldId id="270" r:id="rId7"/>
    <p:sldId id="272" r:id="rId8"/>
    <p:sldId id="274" r:id="rId9"/>
    <p:sldId id="261" r:id="rId10"/>
    <p:sldId id="268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4B70E-2A17-4E5B-A2B4-62BD5D2C9E1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6867-9090-4DF6-A3C3-A5331FE8C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8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B6867-9090-4DF6-A3C3-A5331FE8C1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4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F6649-A64F-4A82-9610-535748C5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B03BC-3217-4F3A-98B2-8CA0A6D9A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8C096-4872-4450-8EE5-58AF52C3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E2C5F-2B8A-404B-A05E-12DC499B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59C7E-1F5B-4AB9-8B6C-3808AF90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7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A70FC-1609-4824-AE39-C3ED7E5A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A3E5C-4572-4F62-BA96-15996A7F1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54A65-F127-4F59-8641-D335F28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F24B8-16FA-42EB-82FC-DBCABEFF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A4CCA-459C-4B8B-A5D2-663B16DB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3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661520-D5E8-41CE-832F-93CC3B621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DA31A-BB6C-40AE-99FC-753B51C0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7AE57-1A61-42FE-8F8A-382BF0FF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3037E-EDA6-47DD-BD89-FFD94508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D7AB4-F5AE-454A-8B07-BB3001BA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2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5EE5B-7C93-47E6-835D-22B2B92D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7182A-89F4-4461-A55B-C2FFF838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4CD58-AA06-49E9-8EA7-FBAC317C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865A4-408E-498C-8C85-590D6207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14124-A46B-448F-9865-F589A313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7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C3586-D47B-4332-B0A6-627EEC26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0FF86-A1C9-486B-956A-EECA876D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53812-372E-4B2E-805A-3268CDA3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97131-989A-4447-A25E-FC903842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8030B-9E89-4411-98E0-5D5B120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7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DC91E-FBE5-428A-B126-F67DEB4F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B83B2-2D9B-4D7E-8970-0ED42AB92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6D4E30-5EA5-4F60-B022-F19D9795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36424-942F-47C1-BE48-FE422558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7F29C-9952-4BB7-9288-06DF8373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27BAD-CBFC-4950-B517-5BF84AF2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0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49BA9-9521-4E1E-8B0A-5DE98E71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A53E8-55FA-4CD2-9361-6EE46B7D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D167C-5487-41F7-8755-5617AB37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9DED2F-EC9E-441B-8635-A13D9C3E0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37F268-201C-4CA6-B76E-4600BD34A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A42A31-8134-4A8E-B579-C2AF5118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8C3565-695A-4DB9-B8E2-C530AFBE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E000C5-EA21-4C87-AEC4-CF14A064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4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95B1B-52F1-4921-A46B-81522A72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69ED9C-0D13-469D-8B86-0FE9FD0F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55D996-9E7C-4908-BB89-FAA711D3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050C02-09F0-4381-9BED-5FB019A3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4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CE7D2D-43FD-4522-A5BB-6063D065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4DC148-2BC1-4EF1-8139-98458E09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375D60-1EEE-4E58-9FC7-D675CE70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9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B52C8-F1CF-4CDC-A629-125E37B9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B5530-F06A-4C8B-9767-6D62315F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4589F3-EFA7-49D8-B849-5BF944B69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DC819-CD50-4073-AE85-D360E482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D90CA-F1C1-4A34-BEA5-533E7F73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784A2-53D2-46D0-9225-FF6E9DE6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5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792AF-EF02-4091-A6CA-61D1A372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86D24-C076-462B-877C-37EF3DA29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D767F-3F45-4D9E-B95F-D3D0E4389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E1A68-7B53-4778-A26A-AE6B266A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BC4A9-8DAC-4302-A06C-B4D900BF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8DDA6-C61F-42D9-BAD2-BA8EAC29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2BAE5-A5B0-4AE1-BE3D-8E938CBC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19D2D-5EBA-455F-85EB-FF0A02202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1A232-FA98-4EBD-899E-902DBCD68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8A86-7A33-4A3F-82F5-0144E210A509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89E44-86F7-40DA-8CEF-7C67A0263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BBD43-2697-4084-B5E9-933580DE4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5FBF-063A-4D10-938C-0D9994B0F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0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2EF86-36D6-4656-99C6-F986C2D56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980" y="3749430"/>
            <a:ext cx="8925560" cy="81319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Cambria Math" pitchFamily="18" charset="0"/>
                <a:ea typeface="Cambria Math" pitchFamily="18" charset="0"/>
              </a:rPr>
              <a:t>Group1</a:t>
            </a:r>
            <a:endParaRPr lang="zh-CN" altLang="en-US" sz="3600" dirty="0">
              <a:latin typeface="Cambria Math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A93C083-8A60-4004-9958-CC364BAA3E11}"/>
              </a:ext>
            </a:extLst>
          </p:cNvPr>
          <p:cNvSpPr txBox="1">
            <a:spLocks/>
          </p:cNvSpPr>
          <p:nvPr/>
        </p:nvSpPr>
        <p:spPr>
          <a:xfrm>
            <a:off x="772160" y="1148079"/>
            <a:ext cx="10170160" cy="2377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Implement Gradient boosting Tree on Titanic Dataset </a:t>
            </a:r>
            <a:endParaRPr lang="zh-CN" altLang="en-US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5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4E125F0-3691-4346-B26B-DB7892B5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55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Partial Dependence Plots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4C41C-516E-4F10-94F5-5B2FA1D6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9" y="873760"/>
            <a:ext cx="11301412" cy="59842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7F6E00-04B2-4AFA-BC50-C781E3C3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60" y="0"/>
            <a:ext cx="3373995" cy="9834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29A661-AC01-4F49-8DD2-EF8B1951A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4292" y="145858"/>
            <a:ext cx="1989048" cy="6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412C8-4B7B-45B2-A5F6-327DCC9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5"/>
            <a:ext cx="10515600" cy="1020026"/>
          </a:xfrm>
        </p:spPr>
        <p:txBody>
          <a:bodyPr/>
          <a:lstStyle/>
          <a:p>
            <a:r>
              <a:rPr lang="en-US" altLang="zh-CN" dirty="0"/>
              <a:t>Accuracy rate and Future improvements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58D6D-5899-4E74-9E20-BFDD4817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4" y="4843710"/>
            <a:ext cx="10515600" cy="191101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Test accuracy rate is about 0.03 smaller than mean validation accuracy rate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In order to improve our rank, maybe we should do more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feature engineering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or simply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use other ensemble method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like stacking because we have done all we can in choosing hyper-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perameter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and loss function</a:t>
            </a:r>
            <a:endParaRPr lang="zh-CN" altLang="en-US" dirty="0">
              <a:latin typeface="Cambria Math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8C18B8-C055-4C7C-8907-62A43610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2" y="958360"/>
            <a:ext cx="10896600" cy="10559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2A4DB5-A3A5-487E-B255-E3A169CF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058" y="2137231"/>
            <a:ext cx="5439742" cy="26948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EE9C61-D94C-4639-BF09-024BB14B6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76" y="2137232"/>
            <a:ext cx="5112044" cy="26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8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F5143-2B8D-4746-B679-1F0B97FB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0"/>
            <a:ext cx="10515600" cy="1325563"/>
          </a:xfrm>
        </p:spPr>
        <p:txBody>
          <a:bodyPr/>
          <a:lstStyle/>
          <a:p>
            <a:r>
              <a:rPr lang="en-US" altLang="zh-CN" dirty="0"/>
              <a:t>The problems we solved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91C24-DEA3-47BB-BD63-51295F84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1005840"/>
            <a:ext cx="10515600" cy="537464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Implement 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gradientboost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classifier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ourselves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just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0.02 less accurate than </a:t>
            </a:r>
            <a:r>
              <a:rPr lang="en-US" altLang="zh-CN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sklearn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when submit result in Kaggle</a:t>
            </a:r>
          </a:p>
          <a:p>
            <a:pPr>
              <a:lnSpc>
                <a:spcPct val="100000"/>
              </a:lnSpc>
            </a:pP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Tunning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hyper </a:t>
            </a:r>
            <a:r>
              <a:rPr lang="en-US" altLang="zh-CN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perametres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by both cross-validation and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empirical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 result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in previous paper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Fill in important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missing data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in dataset using </a:t>
            </a:r>
            <a:r>
              <a:rPr lang="en-US" altLang="zh-CN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gradientboost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regressor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Use 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gradientboost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classifier to predict whether people survive in titanic and</a:t>
            </a:r>
            <a:r>
              <a:rPr lang="zh-CN" altLang="en-US" dirty="0">
                <a:latin typeface="Cambria Math" pitchFamily="18" charset="0"/>
              </a:rPr>
              <a:t>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give</a:t>
            </a:r>
            <a:r>
              <a:rPr lang="zh-CN" altLang="en-US" dirty="0">
                <a:latin typeface="Cambria Math" pitchFamily="18" charset="0"/>
              </a:rPr>
              <a:t> 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coresponding</a:t>
            </a:r>
            <a:r>
              <a:rPr lang="zh-CN" altLang="en-US" dirty="0">
                <a:latin typeface="Cambria Math" pitchFamily="18" charset="0"/>
              </a:rPr>
              <a:t>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interpretation  using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relative importance plot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partial dependence plots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Analyze algorithm performance with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ROC curve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confusion matrix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93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3733A-0F99-4823-A5AF-D93D4D4C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Boosting Tree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A440-B00E-498F-8712-8D94286C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61848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Set hyper </a:t>
            </a:r>
            <a:r>
              <a:rPr lang="en-US" altLang="zh-CN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perametre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and choose loss function and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set aside a validation set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in order to use early stopping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Start iteration: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1.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Calculate derivative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of current loss function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with respect to f(Xi)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(0&lt;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&lt;=n)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2.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Stochastically choose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half of the training set to fit a regression tree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    use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negative gradient as target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(Friedman, 1999)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3.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Update f(X) 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by adding the fitted tree with the weight of learning rate to current f(X)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4.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Calculate improvement after updating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in validation set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5. Stop iterate if improvement on validation set is smaller than given threshold(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early stopping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Output f(X)</a:t>
            </a:r>
          </a:p>
        </p:txBody>
      </p:sp>
    </p:spTree>
    <p:extLst>
      <p:ext uri="{BB962C8B-B14F-4D97-AF65-F5344CB8AC3E}">
        <p14:creationId xmlns:p14="http://schemas.microsoft.com/office/powerpoint/2010/main" val="369069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7BC46-810B-44FF-8E7F-515E546A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" y="-72232"/>
            <a:ext cx="10515600" cy="1325563"/>
          </a:xfrm>
        </p:spPr>
        <p:txBody>
          <a:bodyPr/>
          <a:lstStyle/>
          <a:p>
            <a:r>
              <a:rPr lang="en-US" altLang="zh-CN" dirty="0"/>
              <a:t>Hyper-</a:t>
            </a:r>
            <a:r>
              <a:rPr lang="en-US" altLang="zh-CN" dirty="0" err="1"/>
              <a:t>perameter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8720B-E8A9-4681-80A3-E80F5605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3331"/>
            <a:ext cx="10515600" cy="50255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Subsampling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stochastic gradient boosting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(Friedman, 1999), at each iteration we sample a fraction η of the training observations (without replacement), and grow the next tree using that subsample. The rest of the algorithm is identical.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 typical value for η can be 0.5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, although for large N, η can be substantially smaller than 0.5.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Max depth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Although in many applications J = 2 will be insuﬃcient, it is unlikely that J &gt; 10 will be required.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Experience so far indicates that 4 ≤ J ≤ 8 works well in the context of boosting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, with results being fairly insensitive to particular choices in this range. One can ﬁne-tune the value for J by trying several diﬀerent values and choosing the one that produces the lowest risk on a validation sample.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However, this seldom provides signiﬁcant improvement over using J ≃ 6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76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CF432-2439-4CEF-9E87-4A32B398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Hyper-</a:t>
            </a:r>
            <a:r>
              <a:rPr lang="en-US" altLang="zh-CN" dirty="0" err="1"/>
              <a:t>perameter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1DE8F-D692-4428-B208-2C28AF4E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Learning rate and estimators number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Empirically it has been found (Friedman, 2001) that smaller values of ν favor better test error, and require correspondingly larger values of M.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In fact, the best strategy appears to be to set ν to be very small (ν &lt; 0.1) and then choose M by early stopping.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This yields dramatic improvements (over no shrinkage ν = 1) for regression and for probability estimation. 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Use early stopping to terminate training when validation score is not improving. So we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do not need to tune estimators number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(just set it as large as possible) as the training will automatically stop using validation  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23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5CED1-A82A-45DA-AC56-CE376C9D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134302"/>
            <a:ext cx="10515600" cy="1325563"/>
          </a:xfrm>
        </p:spPr>
        <p:txBody>
          <a:bodyPr/>
          <a:lstStyle/>
          <a:p>
            <a:r>
              <a:rPr lang="en-US" altLang="zh-CN" dirty="0"/>
              <a:t>Loss function choosing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F71E7-A008-4ACF-B4D3-460EC182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253331"/>
            <a:ext cx="4942840" cy="4351338"/>
          </a:xfrm>
        </p:spPr>
        <p:txBody>
          <a:bodyPr/>
          <a:lstStyle/>
          <a:p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For classification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Deviance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exponential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E49C9C-7489-4548-85E8-4AA6584AA278}"/>
              </a:ext>
            </a:extLst>
          </p:cNvPr>
          <p:cNvSpPr txBox="1">
            <a:spLocks/>
          </p:cNvSpPr>
          <p:nvPr/>
        </p:nvSpPr>
        <p:spPr>
          <a:xfrm>
            <a:off x="6720841" y="631984"/>
            <a:ext cx="4942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For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Huber(Huber,1964)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MSE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MAE</a:t>
            </a:r>
            <a:endParaRPr lang="zh-CN" altLang="en-US" dirty="0">
              <a:latin typeface="Cambria Math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BBBEB3-BAD2-4EC7-8441-3BE23053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22" y="2397761"/>
            <a:ext cx="5090159" cy="40570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BE7486-5920-49B4-B995-D89EB4801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2578894"/>
            <a:ext cx="5340668" cy="38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6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6A087-9B23-4E9C-A66A-46A3A878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56" y="0"/>
            <a:ext cx="1980028" cy="1219609"/>
          </a:xfrm>
        </p:spPr>
        <p:txBody>
          <a:bodyPr/>
          <a:lstStyle/>
          <a:p>
            <a:r>
              <a:rPr lang="en-US" altLang="zh-CN" dirty="0"/>
              <a:t>Dataset 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49509B-4DC6-49DE-91E0-57994A4FB104}"/>
              </a:ext>
            </a:extLst>
          </p:cNvPr>
          <p:cNvSpPr txBox="1">
            <a:spLocks/>
          </p:cNvSpPr>
          <p:nvPr/>
        </p:nvSpPr>
        <p:spPr>
          <a:xfrm>
            <a:off x="411478" y="1161031"/>
            <a:ext cx="11112305" cy="607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Our goal</a:t>
            </a:r>
          </a:p>
          <a:p>
            <a:pPr marL="0" indent="0">
              <a:buNone/>
            </a:pPr>
            <a:endParaRPr lang="en-US" altLang="zh-CN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Deal with missing data of important feature </a:t>
            </a:r>
            <a:r>
              <a:rPr lang="en-US" altLang="zh-CN" sz="28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carefully</a:t>
            </a:r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457200" lvl="1" indent="0">
              <a:buNone/>
            </a:pPr>
            <a:endParaRPr lang="en-US" altLang="zh-CN" sz="2800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Achieve </a:t>
            </a:r>
            <a:r>
              <a:rPr lang="en-US" altLang="zh-CN" sz="28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high accuracy rate</a:t>
            </a:r>
          </a:p>
          <a:p>
            <a:pPr marL="457200" lvl="1" indent="0">
              <a:buNone/>
            </a:pPr>
            <a:endParaRPr lang="en-US" altLang="zh-CN" sz="2800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Give </a:t>
            </a:r>
            <a:r>
              <a:rPr lang="en-US" altLang="zh-CN" sz="2800" dirty="0" err="1">
                <a:latin typeface="Cambria Math" pitchFamily="18" charset="0"/>
                <a:ea typeface="Cambria Math" pitchFamily="18" charset="0"/>
              </a:rPr>
              <a:t>resononable</a:t>
            </a:r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interpretation with visualization</a:t>
            </a:r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marL="457200" lvl="1" indent="0">
              <a:buNone/>
            </a:pPr>
            <a:endParaRPr lang="en-US" altLang="zh-CN" sz="2800" dirty="0">
              <a:latin typeface="Cambria Math" pitchFamily="18" charset="0"/>
              <a:ea typeface="Cambria Math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Relative Importance of Predictor Variables Plot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Partial Dependence Plots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6" y="752044"/>
            <a:ext cx="11474450" cy="55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7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BFB6-7122-4D26-BC8F-3B3D6E28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39" y="45934"/>
            <a:ext cx="9708070" cy="1034220"/>
          </a:xfrm>
        </p:spPr>
        <p:txBody>
          <a:bodyPr/>
          <a:lstStyle/>
          <a:p>
            <a:r>
              <a:rPr lang="en-US" altLang="zh-CN" dirty="0"/>
              <a:t>Exploratory data analysis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34"/>
            <a:ext cx="4191884" cy="24717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" y="3943330"/>
            <a:ext cx="4408005" cy="29146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23" y="4253024"/>
            <a:ext cx="4363677" cy="26049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86" y="183453"/>
            <a:ext cx="3994411" cy="2387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23" y="1291725"/>
            <a:ext cx="4245601" cy="29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B4793-B8E2-4B44-9F30-C764FA4FA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7200" y="259256"/>
            <a:ext cx="13106400" cy="8026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Relative Importance of Predictor Variables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3C26F3-15EB-4520-B2E2-FFC7620D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6" y="1061896"/>
            <a:ext cx="11834648" cy="5724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606B78-201D-4C1D-AFAD-398DDFFB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2101291"/>
            <a:ext cx="3956105" cy="13277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199214-3448-4D36-8EB1-92D8F6DBD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711" y="3903848"/>
            <a:ext cx="3773398" cy="15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602</Words>
  <Application>Microsoft Office PowerPoint</Application>
  <PresentationFormat>宽屏</PresentationFormat>
  <Paragraphs>54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Group1</vt:lpstr>
      <vt:lpstr>The problems we solved</vt:lpstr>
      <vt:lpstr>Gradient Boosting Tree Algorithm</vt:lpstr>
      <vt:lpstr>Hyper-perameter</vt:lpstr>
      <vt:lpstr>Hyper-perameter</vt:lpstr>
      <vt:lpstr>Loss function choosing</vt:lpstr>
      <vt:lpstr>Dataset </vt:lpstr>
      <vt:lpstr>Exploratory data analysis</vt:lpstr>
      <vt:lpstr>Relative Importance of Predictor Variables</vt:lpstr>
      <vt:lpstr>Partial Dependence Plots </vt:lpstr>
      <vt:lpstr>Accuracy rate and 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86180</dc:creator>
  <cp:lastModifiedBy>86180</cp:lastModifiedBy>
  <cp:revision>65</cp:revision>
  <dcterms:created xsi:type="dcterms:W3CDTF">2020-03-23T15:14:40Z</dcterms:created>
  <dcterms:modified xsi:type="dcterms:W3CDTF">2020-03-26T23:58:16Z</dcterms:modified>
</cp:coreProperties>
</file>