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80" r:id="rId15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6437" autoAdjust="0"/>
  </p:normalViewPr>
  <p:slideViewPr>
    <p:cSldViewPr>
      <p:cViewPr varScale="1">
        <p:scale>
          <a:sx n="78" d="100"/>
          <a:sy n="78" d="100"/>
        </p:scale>
        <p:origin x="30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19/03/2019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54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19/03/2019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atrice_de_Bay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Python for data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Final </a:t>
            </a:r>
            <a:r>
              <a:rPr lang="fr-FR" dirty="0" err="1" smtClean="0"/>
              <a:t>project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: </a:t>
            </a:r>
            <a:r>
              <a:rPr lang="fr-FR" dirty="0" err="1" smtClean="0"/>
              <a:t>Randomized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98864" y="1916832"/>
            <a:ext cx="51722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Dans cette étude un algorithme de </a:t>
            </a:r>
            <a:r>
              <a:rPr lang="fr-FR" sz="2200" dirty="0" err="1" smtClean="0"/>
              <a:t>Randomized</a:t>
            </a:r>
            <a:r>
              <a:rPr lang="fr-FR" sz="2200" dirty="0" smtClean="0"/>
              <a:t> </a:t>
            </a:r>
            <a:r>
              <a:rPr lang="fr-FR" sz="2200" dirty="0" err="1" smtClean="0"/>
              <a:t>Search</a:t>
            </a:r>
            <a:r>
              <a:rPr lang="fr-FR" sz="2200" dirty="0" smtClean="0"/>
              <a:t> est utilisé.</a:t>
            </a:r>
          </a:p>
          <a:p>
            <a:endParaRPr lang="fr-FR" sz="2200" dirty="0"/>
          </a:p>
          <a:p>
            <a:r>
              <a:rPr lang="fr-FR" sz="2200" dirty="0" smtClean="0"/>
              <a:t>Curieusement on obtient des résultats similaire au </a:t>
            </a:r>
            <a:r>
              <a:rPr lang="fr-FR" sz="2200" dirty="0" err="1" smtClean="0"/>
              <a:t>Grid</a:t>
            </a:r>
            <a:r>
              <a:rPr lang="fr-FR" sz="2200" dirty="0" smtClean="0"/>
              <a:t> </a:t>
            </a:r>
            <a:r>
              <a:rPr lang="fr-FR" sz="2200" dirty="0" err="1" smtClean="0"/>
              <a:t>Search</a:t>
            </a:r>
            <a:r>
              <a:rPr lang="fr-FR" sz="2200" dirty="0" smtClean="0"/>
              <a:t>, moins convaincant que l’approche classique sur les données de tests.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8492" t="20469" r="51107" b="47047"/>
          <a:stretch/>
        </p:blipFill>
        <p:spPr>
          <a:xfrm>
            <a:off x="909838" y="1628800"/>
            <a:ext cx="5832648" cy="266429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02145" y="4423296"/>
            <a:ext cx="5840341" cy="46166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+mj-lt"/>
              </a:rPr>
              <a:t>{'</a:t>
            </a:r>
            <a:r>
              <a:rPr lang="fr-FR" sz="1200" dirty="0" err="1">
                <a:latin typeface="+mj-lt"/>
              </a:rPr>
              <a:t>max_depth</a:t>
            </a:r>
            <a:r>
              <a:rPr lang="fr-FR" sz="1200" dirty="0">
                <a:latin typeface="+mj-lt"/>
              </a:rPr>
              <a:t>': None, '</a:t>
            </a:r>
            <a:r>
              <a:rPr lang="fr-FR" sz="1200" dirty="0" err="1">
                <a:latin typeface="+mj-lt"/>
              </a:rPr>
              <a:t>criterion</a:t>
            </a:r>
            <a:r>
              <a:rPr lang="fr-FR" sz="1200" dirty="0">
                <a:latin typeface="+mj-lt"/>
              </a:rPr>
              <a:t>': '</a:t>
            </a:r>
            <a:r>
              <a:rPr lang="fr-FR" sz="1200" dirty="0" err="1">
                <a:latin typeface="+mj-lt"/>
              </a:rPr>
              <a:t>entropy</a:t>
            </a:r>
            <a:r>
              <a:rPr lang="fr-FR" sz="1200" dirty="0">
                <a:latin typeface="+mj-lt"/>
              </a:rPr>
              <a:t>', '</a:t>
            </a:r>
            <a:r>
              <a:rPr lang="fr-FR" sz="1200" dirty="0" err="1">
                <a:latin typeface="+mj-lt"/>
              </a:rPr>
              <a:t>bootstrap</a:t>
            </a:r>
            <a:r>
              <a:rPr lang="fr-FR" sz="1200" dirty="0">
                <a:latin typeface="+mj-lt"/>
              </a:rPr>
              <a:t>': False</a:t>
            </a:r>
            <a:r>
              <a:rPr lang="fr-FR" sz="1200" dirty="0" smtClean="0">
                <a:latin typeface="+mj-lt"/>
              </a:rPr>
              <a:t>}</a:t>
            </a:r>
          </a:p>
          <a:p>
            <a:r>
              <a:rPr lang="en-US" sz="1200" dirty="0">
                <a:latin typeface="+mj-lt"/>
              </a:rPr>
              <a:t>Overall accuracy for the test set :  0.8652246256239601</a:t>
            </a:r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718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dataset</a:t>
            </a:r>
            <a:r>
              <a:rPr lang="fr-FR" dirty="0" smtClean="0"/>
              <a:t> semble très peu diversifié pour avoir un modèle qui soit réellement utilisable et industrialisable</a:t>
            </a:r>
          </a:p>
          <a:p>
            <a:endParaRPr lang="fr-FR" dirty="0"/>
          </a:p>
          <a:p>
            <a:r>
              <a:rPr lang="fr-FR" dirty="0" smtClean="0"/>
              <a:t>Les modélisations semblent correcte et leurs tests sont convaincants</a:t>
            </a:r>
          </a:p>
          <a:p>
            <a:endParaRPr lang="fr-FR" dirty="0"/>
          </a:p>
          <a:p>
            <a:r>
              <a:rPr lang="fr-FR" dirty="0" smtClean="0"/>
              <a:t>Une simple régression est suffisante mais l’approche </a:t>
            </a:r>
            <a:r>
              <a:rPr lang="fr-FR" dirty="0" err="1" smtClean="0"/>
              <a:t>Random</a:t>
            </a:r>
            <a:r>
              <a:rPr lang="fr-FR" dirty="0" smtClean="0"/>
              <a:t> Forest semble plus convaincante d’un point de vue fonctionnel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Rappel des objectifs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DataPrep</a:t>
            </a:r>
            <a:r>
              <a:rPr lang="fr-FR" dirty="0" smtClean="0"/>
              <a:t> : préparation du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rtl="0"/>
            <a:endParaRPr lang="fr-FR" dirty="0" smtClean="0"/>
          </a:p>
          <a:p>
            <a:pPr rtl="0"/>
            <a:r>
              <a:rPr lang="fr-FR" dirty="0" err="1" smtClean="0"/>
              <a:t>DataViz</a:t>
            </a:r>
            <a:r>
              <a:rPr lang="fr-FR" dirty="0" smtClean="0"/>
              <a:t> : Visualisation des données</a:t>
            </a:r>
            <a:r>
              <a:rPr lang="fr-FR" dirty="0"/>
              <a:t> </a:t>
            </a:r>
            <a:r>
              <a:rPr lang="fr-FR" dirty="0" smtClean="0"/>
              <a:t>et interprétations</a:t>
            </a:r>
          </a:p>
          <a:p>
            <a:pPr rtl="0"/>
            <a:endParaRPr lang="fr-FR" dirty="0" smtClean="0"/>
          </a:p>
          <a:p>
            <a:pPr rtl="0"/>
            <a:r>
              <a:rPr lang="fr-FR" dirty="0" err="1" smtClean="0"/>
              <a:t>Models</a:t>
            </a:r>
            <a:r>
              <a:rPr lang="fr-FR" dirty="0" smtClean="0"/>
              <a:t> : Création de modèles prédictifs.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La quantité de couleurs est elle suffisante?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772816"/>
            <a:ext cx="5487650" cy="3658433"/>
          </a:xfrm>
        </p:spPr>
      </p:pic>
      <p:sp>
        <p:nvSpPr>
          <p:cNvPr id="4" name="ZoneTexte 3"/>
          <p:cNvSpPr txBox="1"/>
          <p:nvPr/>
        </p:nvSpPr>
        <p:spPr>
          <a:xfrm>
            <a:off x="6742484" y="2087137"/>
            <a:ext cx="4752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On peut voir ici un graphique présentant les médianes de chaque couleurs pour chaque classe. </a:t>
            </a:r>
          </a:p>
          <a:p>
            <a:r>
              <a:rPr lang="fr-FR" sz="2200" dirty="0" smtClean="0"/>
              <a:t>Si l’on se penche sur le ciel, la </a:t>
            </a:r>
            <a:r>
              <a:rPr lang="fr-FR" sz="2200" dirty="0" smtClean="0"/>
              <a:t>présence de vert y est prédominante, ce qui est relativement curieux.</a:t>
            </a:r>
          </a:p>
          <a:p>
            <a:endParaRPr lang="fr-FR" sz="2200" dirty="0" smtClean="0"/>
          </a:p>
          <a:p>
            <a:r>
              <a:rPr lang="fr-FR" sz="2200" i="1" dirty="0" smtClean="0"/>
              <a:t>Pour quelle raison ces chiffres curieux apparaissent ?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matrice de Bayer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1804" y="1772816"/>
            <a:ext cx="6819745" cy="4462272"/>
          </a:xfrm>
        </p:spPr>
        <p:txBody>
          <a:bodyPr>
            <a:normAutofit/>
          </a:bodyPr>
          <a:lstStyle/>
          <a:p>
            <a:r>
              <a:rPr lang="fr-FR" dirty="0"/>
              <a:t>Une matrice de </a:t>
            </a:r>
            <a:r>
              <a:rPr lang="fr-FR" dirty="0" smtClean="0"/>
              <a:t>Bayer est une </a:t>
            </a:r>
            <a:r>
              <a:rPr lang="fr-FR" dirty="0"/>
              <a:t>matrice de filtres de couleur placée entre une lentille et un capteur photographique numérique afin de pouvoir enregistrer des photographies en couleur. </a:t>
            </a:r>
            <a:endParaRPr lang="fr-FR" dirty="0" smtClean="0"/>
          </a:p>
          <a:p>
            <a:r>
              <a:rPr lang="fr-FR" dirty="0" smtClean="0"/>
              <a:t>Une </a:t>
            </a:r>
            <a:r>
              <a:rPr lang="fr-FR" dirty="0"/>
              <a:t>matrice de Bayer est constituée à 50 % de filtres verts, à 25 % de filtres rouges et à 25 % de filtres bleus, de sorte à imiter la physiologie de l'œil humain. </a:t>
            </a:r>
          </a:p>
        </p:txBody>
      </p:sp>
      <p:pic>
        <p:nvPicPr>
          <p:cNvPr id="1026" name="Picture 2" descr="https://upload.wikimedia.org/wikipedia/commons/thumb/3/37/Bayer_pattern_on_sensor.svg/350px-Bayer_pattern_on_sens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2492896"/>
            <a:ext cx="33337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 flipH="1">
            <a:off x="1185810" y="5877272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Source : </a:t>
            </a:r>
            <a:r>
              <a:rPr lang="fr-FR" sz="1200" i="1" u="sng" dirty="0" smtClean="0">
                <a:hlinkClick r:id="rId3"/>
              </a:rPr>
              <a:t>https</a:t>
            </a:r>
            <a:r>
              <a:rPr lang="fr-FR" sz="1200" i="1" u="sng" dirty="0">
                <a:hlinkClick r:id="rId3"/>
              </a:rPr>
              <a:t>://fr.wikipedia.org/wiki/Matrice_de_Bayer</a:t>
            </a:r>
            <a:endParaRPr lang="fr-FR" sz="1200" i="1" u="sng" dirty="0"/>
          </a:p>
        </p:txBody>
      </p:sp>
    </p:spTree>
    <p:extLst>
      <p:ext uri="{BB962C8B-B14F-4D97-AF65-F5344CB8AC3E}">
        <p14:creationId xmlns:p14="http://schemas.microsoft.com/office/powerpoint/2010/main" val="41343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Les excès de couleurs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742484" y="2087137"/>
            <a:ext cx="4752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Le deuxième type d’informations qui seraient compréhensible par un humain est l’excès de couleurs. </a:t>
            </a:r>
          </a:p>
          <a:p>
            <a:endParaRPr lang="fr-FR" sz="2200" dirty="0" smtClean="0"/>
          </a:p>
          <a:p>
            <a:r>
              <a:rPr lang="fr-FR" sz="2200" dirty="0" smtClean="0"/>
              <a:t>Malheureusement cette visualisation ne semble pas apporter plus d’informations.</a:t>
            </a:r>
            <a:endParaRPr lang="fr-FR" sz="2200" i="1" dirty="0" smtClean="0"/>
          </a:p>
          <a:p>
            <a:endParaRPr lang="fr-FR" sz="2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" y="177281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Clustering</a:t>
            </a:r>
            <a:r>
              <a:rPr lang="fr-FR" dirty="0" smtClean="0"/>
              <a:t> : K-</a:t>
            </a:r>
            <a:r>
              <a:rPr lang="fr-FR" dirty="0" err="1" smtClean="0"/>
              <a:t>means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1" b="42126"/>
          <a:stretch/>
        </p:blipFill>
        <p:spPr>
          <a:xfrm>
            <a:off x="1218883" y="1916832"/>
            <a:ext cx="5472608" cy="3292563"/>
          </a:xfrm>
        </p:spPr>
      </p:pic>
      <p:sp>
        <p:nvSpPr>
          <p:cNvPr id="5" name="ZoneTexte 4"/>
          <p:cNvSpPr txBox="1"/>
          <p:nvPr/>
        </p:nvSpPr>
        <p:spPr>
          <a:xfrm>
            <a:off x="6898864" y="1916832"/>
            <a:ext cx="51722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Le </a:t>
            </a:r>
            <a:r>
              <a:rPr lang="fr-FR" sz="2200" dirty="0" err="1" smtClean="0"/>
              <a:t>clustering</a:t>
            </a:r>
            <a:r>
              <a:rPr lang="fr-FR" sz="2200" dirty="0" smtClean="0"/>
              <a:t> ici est un algorithme de K-moyennes. Il mesure les moyennes des points de chaque vecteurs associés pour en calculer une distance.</a:t>
            </a:r>
          </a:p>
          <a:p>
            <a:endParaRPr lang="fr-FR" sz="2200" dirty="0"/>
          </a:p>
          <a:p>
            <a:r>
              <a:rPr lang="fr-FR" sz="2200" dirty="0" smtClean="0"/>
              <a:t>Dans notre étude, le nombre de cluster est de 7. La précision de ce cluster est de 37% ce qui est très faible pour une prédiction.</a:t>
            </a:r>
          </a:p>
          <a:p>
            <a:endParaRPr lang="fr-FR" sz="2200" dirty="0"/>
          </a:p>
          <a:p>
            <a:r>
              <a:rPr lang="fr-FR" sz="2200" dirty="0" smtClean="0"/>
              <a:t>L’algorithme de </a:t>
            </a:r>
            <a:r>
              <a:rPr lang="fr-FR" sz="2200" dirty="0" err="1" smtClean="0"/>
              <a:t>clustering</a:t>
            </a:r>
            <a:r>
              <a:rPr lang="fr-FR" sz="2200" dirty="0" smtClean="0"/>
              <a:t> ne va pas être très utile pour ce </a:t>
            </a:r>
            <a:r>
              <a:rPr lang="fr-FR" sz="2200" dirty="0" err="1" smtClean="0"/>
              <a:t>dataset</a:t>
            </a:r>
            <a:r>
              <a:rPr lang="fr-FR" sz="2200" dirty="0" smtClean="0"/>
              <a:t>.</a:t>
            </a:r>
            <a:endParaRPr lang="fr-FR" sz="2200" dirty="0" smtClean="0"/>
          </a:p>
        </p:txBody>
      </p:sp>
    </p:spTree>
    <p:extLst>
      <p:ext uri="{BB962C8B-B14F-4D97-AF65-F5344CB8AC3E}">
        <p14:creationId xmlns:p14="http://schemas.microsoft.com/office/powerpoint/2010/main" val="11418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Approche basique : Régression Logistique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98864" y="1916832"/>
            <a:ext cx="5172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Une simple régression logistique dépendant de </a:t>
            </a:r>
            <a:r>
              <a:rPr lang="fr-FR" sz="2200" dirty="0" smtClean="0"/>
              <a:t>trois</a:t>
            </a:r>
            <a:r>
              <a:rPr lang="fr-FR" sz="2200" dirty="0" smtClean="0"/>
              <a:t> solveurs différents.</a:t>
            </a:r>
          </a:p>
          <a:p>
            <a:endParaRPr lang="fr-FR" sz="2200" dirty="0"/>
          </a:p>
          <a:p>
            <a:r>
              <a:rPr lang="fr-FR" sz="2200" dirty="0" smtClean="0"/>
              <a:t>Les résultats sont relativement surprenant sur les données de tests ce qui pourrait suffire à des prédictions.</a:t>
            </a:r>
          </a:p>
          <a:p>
            <a:r>
              <a:rPr lang="fr-FR" sz="2200" dirty="0"/>
              <a:t/>
            </a:r>
            <a:br>
              <a:rPr lang="fr-FR" sz="2200" dirty="0"/>
            </a:br>
            <a:r>
              <a:rPr lang="fr-FR" sz="2200" dirty="0" smtClean="0"/>
              <a:t>Il faut nuancer cependant le </a:t>
            </a:r>
            <a:r>
              <a:rPr lang="fr-FR" sz="2200" dirty="0" err="1" smtClean="0"/>
              <a:t>dataset</a:t>
            </a:r>
            <a:r>
              <a:rPr lang="fr-FR" sz="2200" dirty="0" smtClean="0"/>
              <a:t> a été construit sur 7 images (</a:t>
            </a:r>
            <a:r>
              <a:rPr lang="fr-FR" sz="2200" dirty="0" err="1" smtClean="0"/>
              <a:t>cf</a:t>
            </a:r>
            <a:r>
              <a:rPr lang="fr-FR" sz="2200" dirty="0" smtClean="0"/>
              <a:t> : documentation) Cela implique que le </a:t>
            </a:r>
            <a:r>
              <a:rPr lang="fr-FR" sz="2200" dirty="0" err="1" smtClean="0"/>
              <a:t>dataset</a:t>
            </a:r>
            <a:r>
              <a:rPr lang="fr-FR" sz="2200" dirty="0" smtClean="0"/>
              <a:t> a été construit sur des données qui ne sont pas généralisées ( illumination, focale etc. ).</a:t>
            </a:r>
            <a:endParaRPr lang="fr-FR" sz="2200" dirty="0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61623" t="57875" r="743" b="32282"/>
          <a:stretch/>
        </p:blipFill>
        <p:spPr>
          <a:xfrm>
            <a:off x="900630" y="3931823"/>
            <a:ext cx="5734669" cy="8640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7939" t="25391" r="48339" b="45078"/>
          <a:stretch/>
        </p:blipFill>
        <p:spPr>
          <a:xfrm>
            <a:off x="900630" y="1606153"/>
            <a:ext cx="573466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: approche classique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98864" y="1916832"/>
            <a:ext cx="51722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L’approche classique du </a:t>
            </a:r>
            <a:r>
              <a:rPr lang="fr-FR" sz="2200" dirty="0" err="1" smtClean="0"/>
              <a:t>random</a:t>
            </a:r>
            <a:r>
              <a:rPr lang="fr-FR" sz="2200" dirty="0" smtClean="0"/>
              <a:t> </a:t>
            </a:r>
            <a:r>
              <a:rPr lang="fr-FR" sz="2200" dirty="0" err="1" smtClean="0"/>
              <a:t>forest</a:t>
            </a:r>
            <a:r>
              <a:rPr lang="fr-FR" sz="2200" dirty="0" smtClean="0"/>
              <a:t> nous donne une précision en donnée de test excellente.</a:t>
            </a:r>
          </a:p>
          <a:p>
            <a:endParaRPr lang="fr-FR" sz="2200" dirty="0"/>
          </a:p>
          <a:p>
            <a:r>
              <a:rPr lang="fr-FR" sz="2200" dirty="0" smtClean="0"/>
              <a:t>On peut aussi observer que les </a:t>
            </a:r>
            <a:r>
              <a:rPr lang="fr-FR" sz="2200" dirty="0" err="1" smtClean="0"/>
              <a:t>features</a:t>
            </a:r>
            <a:r>
              <a:rPr lang="fr-FR" sz="2200" dirty="0" smtClean="0"/>
              <a:t> qui ont le plus joués dans la prédiction sont la couleur moyenne la plus présente ( Hue </a:t>
            </a:r>
            <a:r>
              <a:rPr lang="fr-FR" sz="2200" dirty="0" err="1" smtClean="0"/>
              <a:t>Mean</a:t>
            </a:r>
            <a:r>
              <a:rPr lang="fr-FR" sz="2200" dirty="0" smtClean="0"/>
              <a:t> )</a:t>
            </a:r>
            <a:r>
              <a:rPr lang="fr-FR" sz="2200" dirty="0" smtClean="0"/>
              <a:t>, la moyenne de Rouge dans le segment et la présence en hauteur du segment (qui pourrait différencier le ciel et les éléments sur terre)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7940" t="33266" r="48892" b="46062"/>
          <a:stretch/>
        </p:blipFill>
        <p:spPr>
          <a:xfrm>
            <a:off x="885789" y="1700808"/>
            <a:ext cx="5749510" cy="15121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58301" t="25390" b="32282"/>
          <a:stretch/>
        </p:blipFill>
        <p:spPr>
          <a:xfrm>
            <a:off x="885789" y="3393728"/>
            <a:ext cx="574951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2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: </a:t>
            </a:r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898864" y="1916832"/>
            <a:ext cx="51722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/>
              <a:t>Dans cette étude un algorithme de </a:t>
            </a:r>
            <a:r>
              <a:rPr lang="fr-FR" sz="2200" dirty="0" err="1" smtClean="0"/>
              <a:t>Grid</a:t>
            </a:r>
            <a:r>
              <a:rPr lang="fr-FR" sz="2200" dirty="0" smtClean="0"/>
              <a:t> </a:t>
            </a:r>
            <a:r>
              <a:rPr lang="fr-FR" sz="2200" dirty="0" err="1" smtClean="0"/>
              <a:t>Search</a:t>
            </a:r>
            <a:r>
              <a:rPr lang="fr-FR" sz="2200" dirty="0" smtClean="0"/>
              <a:t> a été utilisé.</a:t>
            </a:r>
            <a:endParaRPr lang="fr-FR" sz="2200" dirty="0" smtClean="0"/>
          </a:p>
          <a:p>
            <a:endParaRPr lang="fr-FR" sz="2200" dirty="0"/>
          </a:p>
          <a:p>
            <a:r>
              <a:rPr lang="fr-FR" sz="2200" dirty="0" smtClean="0"/>
              <a:t>Le nombre d’estimateurs fixé à 50 ainsi que les </a:t>
            </a:r>
            <a:r>
              <a:rPr lang="fr-FR" sz="2200" dirty="0" err="1" smtClean="0"/>
              <a:t>max_features</a:t>
            </a:r>
            <a:r>
              <a:rPr lang="fr-FR" sz="2200" dirty="0" smtClean="0"/>
              <a:t> calculés par une racine nous donne un résultat moins bon que la démarche classique.</a:t>
            </a:r>
          </a:p>
          <a:p>
            <a:endParaRPr lang="fr-FR" sz="2200" dirty="0"/>
          </a:p>
          <a:p>
            <a:r>
              <a:rPr lang="fr-FR" sz="2200" dirty="0" smtClean="0"/>
              <a:t>Le </a:t>
            </a:r>
            <a:r>
              <a:rPr lang="fr-FR" sz="2200" dirty="0" err="1" smtClean="0"/>
              <a:t>grid</a:t>
            </a:r>
            <a:r>
              <a:rPr lang="fr-FR" sz="2200" dirty="0" smtClean="0"/>
              <a:t> </a:t>
            </a:r>
            <a:r>
              <a:rPr lang="fr-FR" sz="2200" dirty="0" err="1" smtClean="0"/>
              <a:t>search</a:t>
            </a:r>
            <a:r>
              <a:rPr lang="fr-FR" sz="2200" dirty="0" smtClean="0"/>
              <a:t> ne semble pas très concluant pour cette modélisation </a:t>
            </a:r>
            <a:r>
              <a:rPr lang="fr-FR" sz="2200" dirty="0" err="1" smtClean="0"/>
              <a:t>succinte</a:t>
            </a:r>
            <a:endParaRPr lang="fr-FR" sz="2200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8493" t="24406" r="55534" b="44094"/>
          <a:stretch/>
        </p:blipFill>
        <p:spPr>
          <a:xfrm>
            <a:off x="909836" y="1592797"/>
            <a:ext cx="5832648" cy="287145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57748" t="61812" r="7385" b="32282"/>
          <a:stretch/>
        </p:blipFill>
        <p:spPr>
          <a:xfrm>
            <a:off x="909837" y="4558450"/>
            <a:ext cx="5832648" cy="5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130</TotalTime>
  <Words>521</Words>
  <Application>Microsoft Office PowerPoint</Application>
  <PresentationFormat>Personnalisé</PresentationFormat>
  <Paragraphs>58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Technologie 16:9</vt:lpstr>
      <vt:lpstr>Python for data analysis</vt:lpstr>
      <vt:lpstr>Rappel des objectifs</vt:lpstr>
      <vt:lpstr>La quantité de couleurs est elle suffisante?</vt:lpstr>
      <vt:lpstr>La matrice de Bayer</vt:lpstr>
      <vt:lpstr>Les excès de couleurs</vt:lpstr>
      <vt:lpstr>Clustering : K-means</vt:lpstr>
      <vt:lpstr>Approche basique : Régression Logistique</vt:lpstr>
      <vt:lpstr>Random Forest : approche classique</vt:lpstr>
      <vt:lpstr>Random Forest : Grid Search</vt:lpstr>
      <vt:lpstr>Random Forest : Randomized Search</vt:lpstr>
      <vt:lpstr>Conclusion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KAFIA Youness</dc:creator>
  <cp:lastModifiedBy>KAFIA Youness</cp:lastModifiedBy>
  <cp:revision>14</cp:revision>
  <dcterms:created xsi:type="dcterms:W3CDTF">2019-03-19T15:12:41Z</dcterms:created>
  <dcterms:modified xsi:type="dcterms:W3CDTF">2019-03-19T17:23:03Z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