
<file path=[Content_Types].xml><?xml version="1.0" encoding="utf-8"?>
<Types xmlns="http://schemas.openxmlformats.org/package/2006/content-types">
  <Default Extension="xml" ContentType="application/xml"/>
  <Default Extension="jpeg" ContentType="image/jpeg"/>
  <Default Extension="jpg" ContentType="image/jpeg"/>
  <Default Extension="png" ContentType="image/png"/>
  <Default Extension="rels" ContentType="application/vnd.openxmlformats-package.relationships+xml"/>
  <Override PartName="/ppt/slides/slide2.xml" ContentType="application/vnd.openxmlformats-officedocument.presentationml.slide+xml"/>
  <Override PartName="/ppt/presentation.xml" ContentType="application/vnd.openxmlformats-officedocument.presentationml.presentation.main+xml"/>
  <Override PartName="/ppt/slides/slide5.xml" ContentType="application/vnd.openxmlformats-officedocument.presentationml.slide+xml"/>
  <Override PartName="/ppt/revisioninfo.xml" ContentType="application/vnd.ms-powerpoint.revisioninfo+xml"/>
  <Override PartName="/ppt/slidemasters/slidemaster1.xml" ContentType="application/vnd.openxmlformats-officedocument.presentationml.slideMaster+xml"/>
  <Override PartName="/ppt/slides/slide1.xml" ContentType="application/vnd.openxmlformats-officedocument.presentationml.slide+xml"/>
  <Override PartName="/docprops/core.xml" ContentType="application/vnd.openxmlformats-package.core-properties+xml"/>
  <Override PartName="/ppt/slides/slide3.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slides/notesslide2.xml" ContentType="application/vnd.openxmlformats-officedocument.presentationml.notes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app.xml" ContentType="application/vnd.openxmlformats-officedocument.extended-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7F7033-7E6F-485C-AAD2-DFC5FBF1D980}" v="21" dt="2022-02-22T07:03:17.615"/>
    <p1510:client id="{49233632-4D7E-44D6-A880-CB16895B9D1B}" v="567" dt="2022-02-22T06:58:23.9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varScale="1">
        <p:scale>
          <a:sx n="101" d="100"/>
          <a:sy n="101" d="100"/>
        </p:scale>
        <p:origin x="138" y="25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
            <a:endParaRPr lang="en-US"/>
          </a:p>
        </p:txBody>
      </p:sp>
      <p:sp>
        <p:nvSpPr>
          <p:cNvPr id="3" name="Date Placeholder 2"/>
          <p:cNvSpPr>
            <a:spLocks noGrp="1" noEditPoints="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
            <a:r>
              <a:rPr lang="en-US" smtClean="0"/>
              <a:t>*</a:t>
            </a:r>
            <a:endParaRPr lang="en-US"/>
          </a:p>
        </p:txBody>
      </p:sp>
      <p:sp>
        <p:nvSpPr>
          <p:cNvPr id="4" name="Slide Image Placeholder 3"/>
          <p:cNvSpPr>
            <a:spLocks noGrp="1" noRot="1" noChangeAspect="1" noEditPoints="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
            <a:endParaRPr lang="en-US"/>
          </a:p>
        </p:txBody>
      </p:sp>
      <p:sp>
        <p:nvSpPr>
          <p:cNvPr id="5" name="Notes Placeholder 4"/>
          <p:cNvSpPr>
            <a:spLocks noGrp="1" noEditPoints="1"/>
          </p:cNvSpPr>
          <p:nvPr>
            <p:ph type="body" sz="quarter" idx="3"/>
          </p:nvPr>
        </p:nvSpPr>
        <p:spPr>
          <a:xfrm>
            <a:off x="685800" y="4343400"/>
            <a:ext cx="5486400" cy="4114800"/>
          </a:xfrm>
          <a:prstGeom prst="rect">
            <a:avLst/>
          </a:prstGeom>
        </p:spPr>
        <p:txBody>
          <a:bodyPr vert="horz" lIns="91440" tIns="45720" rIns="91440" bIns="45720" rtlCol="0"/>
          <a:lstStyle/>
          <a:p>
            <a:pPr lvl="0"/>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
            <a:endParaRPr lang="en-US"/>
          </a:p>
        </p:txBody>
      </p:sp>
      <p:sp>
        <p:nvSpPr>
          <p:cNvPr id="7" name="Slide Number Placeholder 6"/>
          <p:cNvSpPr>
            <a:spLocks noGrp="1" noEditPoints="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
            <a:r>
              <a:rPr lang="en-US" smtClean="0"/>
              <a:t>#</a:t>
            </a:r>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76725C48-8B69-47AC-A9D8-F66B94F4E516}" type="slidenum">
              <a:rPr lang="en-US" smtClean="0"/>
              <a:t>‹#›</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E28164A-EEBD-43FC-B107-DD60EFC1DE72}" type="slidenum">
              <a:rPr lang="en-US" smtClean="0"/>
              <a:t>‹#›</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C0CDAD4-B348-466C-9E85-9C7BCF8CCFD3}" type="slidenum">
              <a:rPr lang="en-US" smtClean="0"/>
              <a:t>‹#›</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63586ED6-2976-4FBA-AC48-208FE1632717}" type="slidenum">
              <a:rPr lang="en-US" smtClean="0"/>
              <a:t>‹#›</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DF600289-0E9C-404B-BBDC-031D04AA6D36}" type="slidenum">
              <a:rPr lang="en-US" smtClean="0"/>
              <a:t>‹#›</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0F133C74-FCAF-4CDA-BED8-F830A052C34F}" type="slidenum">
              <a:rPr lang="en-US" smtClean="0"/>
              <a:t>‹#›</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D04ADB4-D9D3-435B-9199-76FEFCADBD99}" type="slidenum">
              <a:rPr lang="en-US" smtClean="0"/>
              <a:t>‹#›</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674E3D22-C1A2-460D-8660-2879E9B02003}" type="slidenum">
              <a:rPr lang="en-US" smtClean="0"/>
              <a:t>‹#›</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FC4EA348-47C5-4DA9-97E9-C7413D2B4000}" type="slidenum">
              <a:rPr lang="en-US" smtClean="0"/>
              <a:t>‹#›</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E6C3594-99DF-4AF4-BF93-9E6481269ED2}" type="slidenum">
              <a:rPr lang="en-US" smtClean="0"/>
              <a:t>‹#›</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3070F511-B4CD-49EF-AD68-EC5E716B524C}" type="slidenum">
              <a:rPr lang="en-US" smtClean="0"/>
              <a:t>‹#›</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noEditPoints="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US" dirty="0"/>
          </a:p>
        </p:txBody>
      </p:sp>
      <p:sp>
        <p:nvSpPr>
          <p:cNvPr id="4" name="Date Placeholder 3"/>
          <p:cNvSpPr>
            <a:spLocks noGrp="1" noEditPoints="1"/>
          </p:cNvSpPr>
          <p:nvPr>
            <p:ph type="dt" sz="half" idx="10"/>
          </p:nvPr>
        </p:nvSpPr>
        <p:spPr/>
        <p:txBody>
          <a:bodyPr/>
          <a:lstStyle/>
          <a:p>
            <a:fld id="{48A87A34-81AB-432B-8DAE-1953F412C126}" type="datetimeFigureOut">
              <a:rPr lang="en-US" dirty="0"/>
              <a:t>2/26/2022</a:t>
            </a:fld>
            <a:endParaRPr lang="en-US" dirty="0"/>
          </a:p>
        </p:txBody>
      </p:sp>
      <p:sp>
        <p:nvSpPr>
          <p:cNvPr id="5" name="Footer Placeholder 4"/>
          <p:cNvSpPr>
            <a:spLocks noGrp="1" noEditPoints="1"/>
          </p:cNvSpPr>
          <p:nvPr>
            <p:ph type="ftr" sz="quarter" idx="11"/>
          </p:nvPr>
        </p:nvSpPr>
        <p:spPr>
          <a:xfrm>
            <a:off x="2416500" y="329307"/>
            <a:ext cx="4973915" cy="309201"/>
          </a:xfrm>
        </p:spPr>
        <p:txBody>
          <a:bodyPr/>
          <a:lstStyle/>
          <a:p>
            <a:r>
              <a:rPr lang="en-US" dirty="0"/>
              <a:t>Parul University</a:t>
            </a:r>
          </a:p>
        </p:txBody>
      </p:sp>
      <p:sp>
        <p:nvSpPr>
          <p:cNvPr id="6" name="Slide Number Placeholder 5"/>
          <p:cNvSpPr>
            <a:spLocks noGrp="1" noEditPoints="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US" dirty="0"/>
          </a:p>
        </p:txBody>
      </p:sp>
      <p:sp>
        <p:nvSpPr>
          <p:cNvPr id="3" name="Vertical Text Placeholder 2"/>
          <p:cNvSpPr>
            <a:spLocks noGrp="1" noEditPoints="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noEditPoints="1"/>
          </p:cNvSpPr>
          <p:nvPr>
            <p:ph type="dt" sz="half" idx="10"/>
          </p:nvPr>
        </p:nvSpPr>
        <p:spPr/>
        <p:txBody>
          <a:bodyPr/>
          <a:lstStyle/>
          <a:p>
            <a:fld id="{48A87A34-81AB-432B-8DAE-1953F412C126}" type="datetimeFigureOut">
              <a:rPr lang="en-US" dirty="0"/>
              <a:t>2/26/2022</a:t>
            </a:fld>
            <a:endParaRPr lang="en-US" dirty="0"/>
          </a:p>
        </p:txBody>
      </p:sp>
      <p:sp>
        <p:nvSpPr>
          <p:cNvPr id="5" name="Footer Placeholder 4"/>
          <p:cNvSpPr>
            <a:spLocks noGrp="1" noEditPoints="1"/>
          </p:cNvSpPr>
          <p:nvPr>
            <p:ph type="ftr" sz="quarter" idx="11"/>
          </p:nvPr>
        </p:nvSpPr>
        <p:spPr/>
        <p:txBody>
          <a:bodyPr/>
          <a:lstStyle/>
          <a:p>
            <a:r>
              <a:rPr lang="en-US" dirty="0"/>
              <a:t>Parul University</a:t>
            </a:r>
          </a:p>
        </p:txBody>
      </p:sp>
      <p:sp>
        <p:nvSpPr>
          <p:cNvPr id="6" name="Slide Number Placeholder 5"/>
          <p:cNvSpPr>
            <a:spLocks noGrp="1" noEditPoints="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9439111" y="798973"/>
            <a:ext cx="1615742" cy="4659889"/>
          </a:xfrm>
        </p:spPr>
        <p:txBody>
          <a:bodyPr vert="eaVert"/>
          <a:lstStyle>
            <a:lvl1pPr algn="l"/>
          </a:lstStyle>
          <a:p>
            <a:r>
              <a:rPr lang="en-US"/>
              <a:t>Click to edit Master title style</a:t>
            </a:r>
            <a:endParaRPr lang="en-US" dirty="0"/>
          </a:p>
        </p:txBody>
      </p:sp>
      <p:sp>
        <p:nvSpPr>
          <p:cNvPr id="3" name="Vertical Text Placeholder 2"/>
          <p:cNvSpPr>
            <a:spLocks noGrp="1" noEditPoints="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noEditPoints="1"/>
          </p:cNvSpPr>
          <p:nvPr>
            <p:ph type="dt" sz="half" idx="10"/>
          </p:nvPr>
        </p:nvSpPr>
        <p:spPr/>
        <p:txBody>
          <a:bodyPr/>
          <a:lstStyle/>
          <a:p>
            <a:fld id="{48A87A34-81AB-432B-8DAE-1953F412C126}" type="datetimeFigureOut">
              <a:rPr lang="en-US" dirty="0"/>
              <a:t>2/26/2022</a:t>
            </a:fld>
            <a:endParaRPr lang="en-US" dirty="0"/>
          </a:p>
        </p:txBody>
      </p:sp>
      <p:sp>
        <p:nvSpPr>
          <p:cNvPr id="5" name="Footer Placeholder 4"/>
          <p:cNvSpPr>
            <a:spLocks noGrp="1" noEditPoints="1"/>
          </p:cNvSpPr>
          <p:nvPr>
            <p:ph type="ftr" sz="quarter" idx="11"/>
          </p:nvPr>
        </p:nvSpPr>
        <p:spPr/>
        <p:txBody>
          <a:bodyPr/>
          <a:lstStyle/>
          <a:p>
            <a:r>
              <a:rPr lang="en-US" dirty="0"/>
              <a:t>Parul University</a:t>
            </a:r>
          </a:p>
        </p:txBody>
      </p:sp>
      <p:sp>
        <p:nvSpPr>
          <p:cNvPr id="6" name="Slide Number Placeholder 5"/>
          <p:cNvSpPr>
            <a:spLocks noGrp="1" noEditPoints="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US" dirty="0"/>
          </a:p>
        </p:txBody>
      </p:sp>
      <p:sp>
        <p:nvSpPr>
          <p:cNvPr id="3" name="Content Placeholder 2"/>
          <p:cNvSpPr>
            <a:spLocks noGrp="1" noEditPoints="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noEditPoints="1"/>
          </p:cNvSpPr>
          <p:nvPr>
            <p:ph type="dt" sz="half" idx="10"/>
          </p:nvPr>
        </p:nvSpPr>
        <p:spPr/>
        <p:txBody>
          <a:bodyPr/>
          <a:lstStyle/>
          <a:p>
            <a:fld id="{48A87A34-81AB-432B-8DAE-1953F412C126}" type="datetimeFigureOut">
              <a:rPr lang="en-US" dirty="0"/>
              <a:t>2/26/2022</a:t>
            </a:fld>
            <a:endParaRPr lang="en-US" dirty="0"/>
          </a:p>
        </p:txBody>
      </p:sp>
      <p:sp>
        <p:nvSpPr>
          <p:cNvPr id="5" name="Footer Placeholder 4"/>
          <p:cNvSpPr>
            <a:spLocks noGrp="1" noEditPoints="1"/>
          </p:cNvSpPr>
          <p:nvPr>
            <p:ph type="ftr" sz="quarter" idx="11"/>
          </p:nvPr>
        </p:nvSpPr>
        <p:spPr/>
        <p:txBody>
          <a:bodyPr/>
          <a:lstStyle/>
          <a:p>
            <a:r>
              <a:rPr lang="en-US" dirty="0"/>
              <a:t>Parul University</a:t>
            </a:r>
          </a:p>
        </p:txBody>
      </p:sp>
      <p:sp>
        <p:nvSpPr>
          <p:cNvPr id="6" name="Slide Number Placeholder 5"/>
          <p:cNvSpPr>
            <a:spLocks noGrp="1" noEditPoints="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noEditPoints="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48A87A34-81AB-432B-8DAE-1953F412C126}" type="datetimeFigureOut">
              <a:rPr lang="en-US" dirty="0"/>
              <a:t>2/26/2022</a:t>
            </a:fld>
            <a:endParaRPr lang="en-US" dirty="0"/>
          </a:p>
        </p:txBody>
      </p:sp>
      <p:sp>
        <p:nvSpPr>
          <p:cNvPr id="5" name="Footer Placeholder 4"/>
          <p:cNvSpPr>
            <a:spLocks noGrp="1" noEditPoints="1"/>
          </p:cNvSpPr>
          <p:nvPr>
            <p:ph type="ftr" sz="quarter" idx="11"/>
          </p:nvPr>
        </p:nvSpPr>
        <p:spPr/>
        <p:txBody>
          <a:bodyPr/>
          <a:lstStyle/>
          <a:p>
            <a:r>
              <a:rPr lang="en-US" dirty="0"/>
              <a:t>Parul University</a:t>
            </a:r>
          </a:p>
        </p:txBody>
      </p:sp>
      <p:sp>
        <p:nvSpPr>
          <p:cNvPr id="6" name="Slide Number Placeholder 5"/>
          <p:cNvSpPr>
            <a:spLocks noGrp="1" noEditPoints="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noEditPoints="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noEditPoints="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noEditPoints="1"/>
          </p:cNvSpPr>
          <p:nvPr>
            <p:ph type="dt" sz="half" idx="10"/>
          </p:nvPr>
        </p:nvSpPr>
        <p:spPr/>
        <p:txBody>
          <a:bodyPr/>
          <a:lstStyle/>
          <a:p>
            <a:fld id="{48A87A34-81AB-432B-8DAE-1953F412C126}" type="datetimeFigureOut">
              <a:rPr lang="en-US" dirty="0"/>
              <a:t>2/26/2022</a:t>
            </a:fld>
            <a:endParaRPr lang="en-US" dirty="0"/>
          </a:p>
        </p:txBody>
      </p:sp>
      <p:sp>
        <p:nvSpPr>
          <p:cNvPr id="6" name="Footer Placeholder 5"/>
          <p:cNvSpPr>
            <a:spLocks noGrp="1" noEditPoints="1"/>
          </p:cNvSpPr>
          <p:nvPr>
            <p:ph type="ftr" sz="quarter" idx="11"/>
          </p:nvPr>
        </p:nvSpPr>
        <p:spPr/>
        <p:txBody>
          <a:bodyPr/>
          <a:lstStyle/>
          <a:p>
            <a:r>
              <a:rPr lang="en-US" dirty="0"/>
              <a:t>Parul University</a:t>
            </a:r>
          </a:p>
        </p:txBody>
      </p:sp>
      <p:sp>
        <p:nvSpPr>
          <p:cNvPr id="7" name="Slide Number Placeholder 6"/>
          <p:cNvSpPr>
            <a:spLocks noGrp="1" noEditPoints="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noEditPoints="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noEditPoints="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noEditPoints="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noEditPoints="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noEditPoints="1"/>
          </p:cNvSpPr>
          <p:nvPr>
            <p:ph type="dt" sz="half" idx="10"/>
          </p:nvPr>
        </p:nvSpPr>
        <p:spPr/>
        <p:txBody>
          <a:bodyPr/>
          <a:lstStyle/>
          <a:p>
            <a:fld id="{48A87A34-81AB-432B-8DAE-1953F412C126}" type="datetimeFigureOut">
              <a:rPr lang="en-US" dirty="0"/>
              <a:t>2/26/2022</a:t>
            </a:fld>
            <a:endParaRPr lang="en-US" dirty="0"/>
          </a:p>
        </p:txBody>
      </p:sp>
      <p:sp>
        <p:nvSpPr>
          <p:cNvPr id="8" name="Footer Placeholder 7"/>
          <p:cNvSpPr>
            <a:spLocks noGrp="1" noEditPoints="1"/>
          </p:cNvSpPr>
          <p:nvPr>
            <p:ph type="ftr" sz="quarter" idx="11"/>
          </p:nvPr>
        </p:nvSpPr>
        <p:spPr/>
        <p:txBody>
          <a:bodyPr/>
          <a:lstStyle/>
          <a:p>
            <a:r>
              <a:rPr lang="en-US" dirty="0"/>
              <a:t>Parul University</a:t>
            </a:r>
          </a:p>
        </p:txBody>
      </p:sp>
      <p:sp>
        <p:nvSpPr>
          <p:cNvPr id="9" name="Slide Number Placeholder 8"/>
          <p:cNvSpPr>
            <a:spLocks noGrp="1" noEditPoints="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US" dirty="0"/>
          </a:p>
        </p:txBody>
      </p:sp>
      <p:sp>
        <p:nvSpPr>
          <p:cNvPr id="3" name="Date Placeholder 2"/>
          <p:cNvSpPr>
            <a:spLocks noGrp="1" noEditPoints="1"/>
          </p:cNvSpPr>
          <p:nvPr>
            <p:ph type="dt" sz="half" idx="10"/>
          </p:nvPr>
        </p:nvSpPr>
        <p:spPr/>
        <p:txBody>
          <a:bodyPr/>
          <a:lstStyle/>
          <a:p>
            <a:fld id="{48A87A34-81AB-432B-8DAE-1953F412C126}" type="datetimeFigureOut">
              <a:rPr lang="en-US" dirty="0"/>
              <a:t>2/26/2022</a:t>
            </a:fld>
            <a:endParaRPr lang="en-US" dirty="0"/>
          </a:p>
        </p:txBody>
      </p:sp>
      <p:sp>
        <p:nvSpPr>
          <p:cNvPr id="4" name="Footer Placeholder 3"/>
          <p:cNvSpPr>
            <a:spLocks noGrp="1" noEditPoints="1"/>
          </p:cNvSpPr>
          <p:nvPr>
            <p:ph type="ftr" sz="quarter" idx="11"/>
          </p:nvPr>
        </p:nvSpPr>
        <p:spPr/>
        <p:txBody>
          <a:bodyPr/>
          <a:lstStyle/>
          <a:p>
            <a:r>
              <a:rPr lang="en-US" dirty="0"/>
              <a:t>Parul University</a:t>
            </a:r>
          </a:p>
        </p:txBody>
      </p:sp>
      <p:sp>
        <p:nvSpPr>
          <p:cNvPr id="5" name="Slide Number Placeholder 4"/>
          <p:cNvSpPr>
            <a:spLocks noGrp="1" noEditPoints="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fld id="{48A87A34-81AB-432B-8DAE-1953F412C126}" type="datetimeFigureOut">
              <a:rPr lang="en-US" dirty="0"/>
              <a:t>2/26/2022</a:t>
            </a:fld>
            <a:endParaRPr lang="en-US" dirty="0"/>
          </a:p>
        </p:txBody>
      </p:sp>
      <p:sp>
        <p:nvSpPr>
          <p:cNvPr id="3" name="Footer Placeholder 2"/>
          <p:cNvSpPr>
            <a:spLocks noGrp="1" noEditPoints="1"/>
          </p:cNvSpPr>
          <p:nvPr>
            <p:ph type="ftr" sz="quarter" idx="11"/>
          </p:nvPr>
        </p:nvSpPr>
        <p:spPr/>
        <p:txBody>
          <a:bodyPr/>
          <a:lstStyle/>
          <a:p>
            <a:r>
              <a:rPr lang="en-US" dirty="0"/>
              <a:t>Parul University</a:t>
            </a:r>
          </a:p>
        </p:txBody>
      </p:sp>
      <p:sp>
        <p:nvSpPr>
          <p:cNvPr id="4" name="Slide Number Placeholder 3"/>
          <p:cNvSpPr>
            <a:spLocks noGrp="1" noEditPoints="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noEditPoints="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noEditPoints="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48A87A34-81AB-432B-8DAE-1953F412C126}" type="datetimeFigureOut">
              <a:rPr lang="en-US" dirty="0"/>
              <a:t>2/26/2022</a:t>
            </a:fld>
            <a:endParaRPr lang="en-US" dirty="0"/>
          </a:p>
        </p:txBody>
      </p:sp>
      <p:sp>
        <p:nvSpPr>
          <p:cNvPr id="6" name="Footer Placeholder 5"/>
          <p:cNvSpPr>
            <a:spLocks noGrp="1" noEditPoints="1"/>
          </p:cNvSpPr>
          <p:nvPr>
            <p:ph type="ftr" sz="quarter" idx="11"/>
          </p:nvPr>
        </p:nvSpPr>
        <p:spPr/>
        <p:txBody>
          <a:bodyPr/>
          <a:lstStyle/>
          <a:p>
            <a:r>
              <a:rPr lang="en-US" dirty="0"/>
              <a:t>Parul University</a:t>
            </a:r>
          </a:p>
        </p:txBody>
      </p:sp>
      <p:sp>
        <p:nvSpPr>
          <p:cNvPr id="7" name="Slide Number Placeholder 6"/>
          <p:cNvSpPr>
            <a:spLocks noGrp="1" noEditPoints="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lin ang="0" scaled="0"/>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a:lstStyle/>
            <a:p/>
          </p:txBody>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76200" h="76200" prst="relaxedInset"/>
            </a:sp3d>
          </p:spPr>
          <p:style>
            <a:lnRef idx="1">
              <a:schemeClr val="accent1"/>
            </a:lnRef>
            <a:fillRef idx="3">
              <a:schemeClr val="accent1"/>
            </a:fillRef>
            <a:effectRef idx="2">
              <a:schemeClr val="accent1"/>
            </a:effectRef>
            <a:fontRef idx="minor">
              <a:schemeClr val="lt1"/>
            </a:fontRef>
          </p:style>
          <p:txBody>
            <a:bodyPr/>
            <a:lstStyle/>
            <a:p/>
          </p:txBody>
        </p:sp>
      </p:grpSp>
      <p:sp>
        <p:nvSpPr>
          <p:cNvPr id="2" name="Title 1"/>
          <p:cNvSpPr>
            <a:spLocks noGrp="1" noEditPoints="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noEditPoints="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t>Click icon to add picture</a:t>
            </a:r>
            <a:endParaRPr lang="en-US" dirty="0"/>
          </a:p>
        </p:txBody>
      </p:sp>
      <p:sp>
        <p:nvSpPr>
          <p:cNvPr id="4" name="Text Placeholder 3"/>
          <p:cNvSpPr>
            <a:spLocks noGrp="1" noEditPoints="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a:xfrm>
            <a:off x="1447382" y="5469856"/>
            <a:ext cx="5527351" cy="320123"/>
          </a:xfrm>
        </p:spPr>
        <p:txBody>
          <a:bodyPr/>
          <a:lstStyle>
            <a:lvl1pPr algn="l"/>
          </a:lstStyle>
          <a:p>
            <a:fld id="{48A87A34-81AB-432B-8DAE-1953F412C126}" type="datetimeFigureOut">
              <a:rPr lang="en-US" dirty="0"/>
              <a:t>2/26/2022</a:t>
            </a:fld>
            <a:endParaRPr lang="en-US" dirty="0"/>
          </a:p>
        </p:txBody>
      </p:sp>
      <p:sp>
        <p:nvSpPr>
          <p:cNvPr id="6" name="Footer Placeholder 5"/>
          <p:cNvSpPr>
            <a:spLocks noGrp="1" noEditPoints="1"/>
          </p:cNvSpPr>
          <p:nvPr>
            <p:ph type="ftr" sz="quarter" idx="11"/>
          </p:nvPr>
        </p:nvSpPr>
        <p:spPr>
          <a:xfrm>
            <a:off x="1447382" y="318640"/>
            <a:ext cx="5541004" cy="320931"/>
          </a:xfrm>
        </p:spPr>
        <p:txBody>
          <a:bodyPr/>
          <a:lstStyle/>
          <a:p>
            <a:r>
              <a:rPr lang="en-US" dirty="0"/>
              <a:t>Parul University</a:t>
            </a:r>
          </a:p>
        </p:txBody>
      </p:sp>
      <p:sp>
        <p:nvSpPr>
          <p:cNvPr id="7" name="Slide Number Placeholder 6"/>
          <p:cNvSpPr>
            <a:spLocks noGrp="1" noEditPoints="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pic>
        <p:nvPicPr>
          <p:cNvPr id="7" name="Picture 6"/>
          <p:cNvPicPr>
            <a:picLocks noChangeAspect="1"/>
          </p:cNvPicPr>
          <p:nvPr/>
        </p:nvPicPr>
        <p:blipFill>
          <a:blip r:embed="rId1"/>
          <a:srcRect t="1538" b="-1538"/>
          <a:stretch/>
        </p:blipFill>
        <p:spPr bwMode="black">
          <a:xfrm>
            <a:off x="0" y="6126480"/>
            <a:ext cx="12192000" cy="742950"/>
          </a:xfrm>
          <a:prstGeom prst="rect">
            <a:avLst/>
          </a:prstGeom>
        </p:spPr>
      </p:pic>
      <p:sp>
        <p:nvSpPr>
          <p:cNvPr id="2" name="Title Placeholder 1"/>
          <p:cNvSpPr>
            <a:spLocks noGrp="1" noEditPoints="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noEditPoints="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noEditPoints="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t>2/26/2022</a:t>
            </a:fld>
            <a:endParaRPr lang="en-US" dirty="0"/>
          </a:p>
        </p:txBody>
      </p:sp>
      <p:sp>
        <p:nvSpPr>
          <p:cNvPr id="5" name="Footer Placeholder 4"/>
          <p:cNvSpPr>
            <a:spLocks noGrp="1" noEditPoints="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Parul University</a:t>
            </a:r>
          </a:p>
        </p:txBody>
      </p:sp>
      <p:sp>
        <p:nvSpPr>
          <p:cNvPr id="6" name="Slide Number Placeholder 5"/>
          <p:cNvSpPr>
            <a:spLocks noGrp="1" noEditPoints="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itchFamily="34" charset="0" panose="020B0604020202020204"/>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itchFamily="34" charset="0" panose="020B0604020202020204"/>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itchFamily="34" charset="0" panose="020B0604020202020204"/>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itchFamily="34" charset="0" panose="020B0604020202020204"/>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itchFamily="34" charset="0" panose="020B0604020202020204"/>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itchFamily="34" charset="0" panose="020B0604020202020204"/>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itchFamily="34" charset="0" panose="020B0604020202020204"/>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itchFamily="34" charset="0" panose="020B0604020202020204"/>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itchFamily="34" charset="0" panose="020B0604020202020204"/>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5.png"/><Relationship Id="rId3" Type="http://schemas.openxmlformats.org/officeDocument/2006/relationships/slideLayout" Target="../slideLayouts/slideLayout2.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7.png"/><Relationship Id="rId3" Type="http://schemas.openxmlformats.org/officeDocument/2006/relationships/slideLayout" Target="../slideLayouts/slideLayout2.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2417779" y="407851"/>
            <a:ext cx="8637073" cy="2424891"/>
          </a:xfrm>
        </p:spPr>
        <p:txBody>
          <a:bodyPr>
            <a:normAutofit/>
          </a:bodyPr>
          <a:lstStyle/>
          <a:p>
            <a:pPr algn="ctr"/>
            <a:r>
              <a:rPr lang="en-US" sz="2400" dirty="0">
                <a:latin typeface="Calibri"/>
                <a:ea typeface="+mj-lt"/>
                <a:cs typeface="Calibri"/>
              </a:rPr>
              <a:t>MINI PROJECT REPORT</a:t>
            </a:r>
            <a:br>
              <a:rPr lang="en-US" sz="2400" dirty="0">
                <a:latin typeface="Calibri"/>
                <a:ea typeface="+mj-lt"/>
                <a:cs typeface="Calibri"/>
              </a:rPr>
            </a:br>
            <a:r>
              <a:rPr lang="en-US" sz="1800" dirty="0">
                <a:latin typeface="Calibri"/>
                <a:ea typeface="+mj-lt"/>
                <a:cs typeface="Calibri"/>
              </a:rPr>
              <a:t> </a:t>
            </a:r>
            <a:r>
              <a:rPr lang="en-US" sz="2000" dirty="0">
                <a:ea typeface="+mj-lt"/>
                <a:cs typeface="+mj-lt"/>
              </a:rPr>
              <a:t>On </a:t>
            </a:r>
            <a:br>
              <a:rPr lang="en-US" sz="2000" dirty="0">
                <a:ea typeface="+mj-lt"/>
                <a:cs typeface="+mj-lt"/>
              </a:rPr>
            </a:br>
            <a:r>
              <a:rPr lang="en-US" sz="2400" b="1" dirty="0">
                <a:ea typeface="+mj-lt"/>
                <a:cs typeface="+mj-lt"/>
              </a:rPr>
              <a:t>GESTURE CONTROL ROBOTIC ARM FOR PICK AND PLACE</a:t>
            </a:r>
            <a:br>
              <a:rPr lang="en-US" sz="2400" b="1" dirty="0">
                <a:ea typeface="+mj-lt"/>
                <a:cs typeface="+mj-lt"/>
              </a:rPr>
            </a:br>
            <a:r>
              <a:rPr lang="en-US" sz="2400" dirty="0">
                <a:ea typeface="+mj-lt"/>
                <a:cs typeface="+mj-lt"/>
              </a:rPr>
              <a:t> Department of </a:t>
            </a:r>
            <a:br>
              <a:rPr lang="en-US" sz="2400" dirty="0">
                <a:ea typeface="+mj-lt"/>
                <a:cs typeface="+mj-lt"/>
              </a:rPr>
            </a:br>
            <a:r>
              <a:rPr lang="en-US" sz="2400" dirty="0">
                <a:ea typeface="+mj-lt"/>
                <a:cs typeface="+mj-lt"/>
              </a:rPr>
              <a:t>Robotics and Automation Engineering </a:t>
            </a:r>
            <a:br>
              <a:rPr lang="en-US" sz="2400" dirty="0">
                <a:ea typeface="+mj-lt"/>
                <a:cs typeface="+mj-lt"/>
              </a:rPr>
            </a:br>
            <a:r>
              <a:rPr lang="en-US" sz="2400" dirty="0">
                <a:ea typeface="+mj-lt"/>
                <a:cs typeface="+mj-lt"/>
              </a:rPr>
              <a:t>SEM: 6TH</a:t>
            </a:r>
            <a:endParaRPr lang="en-US">
              <a:ea typeface="+mj-lt"/>
              <a:cs typeface="+mj-lt"/>
            </a:endParaRPr>
          </a:p>
        </p:txBody>
      </p:sp>
      <p:sp>
        <p:nvSpPr>
          <p:cNvPr id="3" name="Subtitle 2"/>
          <p:cNvSpPr>
            <a:spLocks noGrp="1" noEditPoints="1"/>
          </p:cNvSpPr>
          <p:nvPr>
            <p:ph type="subTitle" idx="1"/>
          </p:nvPr>
        </p:nvSpPr>
        <p:spPr>
          <a:xfrm>
            <a:off x="2417780" y="3155998"/>
            <a:ext cx="8637072" cy="2098209"/>
          </a:xfrm>
        </p:spPr>
        <p:txBody>
          <a:bodyPr vert="horz" lIns="91440" tIns="91440" rIns="91440" bIns="91440" rtlCol="0" anchor="t">
            <a:normAutofit lnSpcReduction="10000"/>
          </a:bodyPr>
          <a:lstStyle/>
          <a:p>
            <a:r>
              <a:rPr lang="en-US" sz="1400" dirty="0">
                <a:latin typeface="Century"/>
                <a:ea typeface="Cambria"/>
              </a:rPr>
              <a:t>SUBMITTED BY:                                                                                                   </a:t>
            </a:r>
          </a:p>
          <a:p>
            <a:r>
              <a:rPr lang="en-US" sz="1200" dirty="0">
                <a:latin typeface="Cambria"/>
                <a:ea typeface="Cambria"/>
              </a:rPr>
              <a:t>Jay gohil-190305123014                                                                                                                                    </a:t>
            </a:r>
          </a:p>
          <a:p>
            <a:r>
              <a:rPr lang="en-US" sz="1200" dirty="0">
                <a:latin typeface="Cambria"/>
                <a:ea typeface="Cambria"/>
              </a:rPr>
              <a:t>Ruturaj gohil-190305123015</a:t>
            </a:r>
          </a:p>
          <a:p>
            <a:r>
              <a:rPr lang="en-US" sz="1200" dirty="0">
                <a:latin typeface="Cambria"/>
                <a:ea typeface="Cambria"/>
              </a:rPr>
              <a:t>Yash gaddamwar-190305123011</a:t>
            </a:r>
          </a:p>
          <a:p>
            <a:r>
              <a:rPr lang="en-US" sz="1200" dirty="0">
                <a:latin typeface="Cambria"/>
                <a:ea typeface="Cambria"/>
              </a:rPr>
              <a:t>Yashodhan naik-190305123019</a:t>
            </a:r>
          </a:p>
          <a:p>
            <a:r>
              <a:rPr lang="en-US" sz="1200" dirty="0">
                <a:latin typeface="Cambria"/>
                <a:ea typeface="Cambria"/>
              </a:rPr>
              <a:t>Mayurkumar -190305123016</a:t>
            </a:r>
          </a:p>
        </p:txBody>
      </p:sp>
      <p:pic>
        <p:nvPicPr>
          <p:cNvPr id="9" name="Picture 9" descr="Logo  Description automatically generated"/>
          <p:cNvPicPr>
            <a:picLocks noChangeAspect="1"/>
          </p:cNvPicPr>
          <p:nvPr/>
        </p:nvPicPr>
        <p:blipFill>
          <a:blip r:embed="rId1"/>
          <a:srcRect/>
          <a:stretch>
            <a:fillRect/>
          </a:stretch>
        </p:blipFill>
        <p:spPr>
          <a:xfrm>
            <a:off x="10625253" y="901"/>
            <a:ext cx="1563030" cy="9553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dirty="0">
                <a:ea typeface="+mj-lt"/>
                <a:cs typeface="+mj-lt"/>
              </a:rPr>
              <a:t>CONCLUSIONS</a:t>
            </a:r>
            <a:endParaRPr lang="en-US" dirty="0"/>
          </a:p>
        </p:txBody>
      </p:sp>
      <p:sp>
        <p:nvSpPr>
          <p:cNvPr id="3" name="Content Placeholder 2"/>
          <p:cNvSpPr>
            <a:spLocks noGrp="1" noEditPoints="1"/>
          </p:cNvSpPr>
          <p:nvPr>
            <p:ph idx="1"/>
          </p:nvPr>
        </p:nvSpPr>
        <p:spPr/>
        <p:txBody>
          <a:bodyPr>
            <a:normAutofit fontScale="92500" lnSpcReduction="20000"/>
          </a:bodyPr>
          <a:lstStyle/>
          <a:p>
            <a:pPr marL="0" indent="0">
              <a:buNone/>
            </a:pPr>
            <a:r>
              <a:rPr lang="en-US" dirty="0">
                <a:ea typeface="+mn-lt"/>
                <a:cs typeface="+mn-lt"/>
              </a:rPr>
              <a:t>The research objectives have been achieved which were developing both hardware and software for controlling the robotic arm based. By reviewing the observations that have been completed, it obviously shows that the movements of robotic arm are accurate, easy control, specific, and it is friendly to use by the users. </a:t>
            </a:r>
            <a:endParaRPr lang="en-US"/>
          </a:p>
          <a:p>
            <a:pPr marL="0" indent="0">
              <a:buNone/>
            </a:pPr>
            <a:r>
              <a:rPr lang="en-US" dirty="0">
                <a:ea typeface="+mn-lt"/>
                <a:cs typeface="+mn-lt"/>
              </a:rPr>
              <a:t>The robotic arm has been developed effectively such as the robot movements can be exactly controlled with the movements of human arm. The controlled method of the robotic arm presented in this paper is estimated to overcome many problems such as picking or placing objects that placed away from the users, pick and place dangerous objects in a very fast and easy way also, the arm presented in this paper can be used in study purpose. </a:t>
            </a:r>
            <a:endParaRPr lang="en-US" dirty="0"/>
          </a:p>
          <a:p>
            <a:pPr marL="0" indent="0">
              <a:buNone/>
            </a:pPr>
            <a:r>
              <a:rPr lang="en-US" dirty="0">
                <a:ea typeface="+mn-lt"/>
                <a:cs typeface="+mn-lt"/>
              </a:rPr>
              <a:t>FUTURE WORK..</a:t>
            </a:r>
            <a:endParaRPr lang="en-US" dirty="0"/>
          </a:p>
        </p:txBody>
      </p:sp>
      <p:pic>
        <p:nvPicPr>
          <p:cNvPr id="4" name="Picture 4" descr="Logo  Description automatically generated"/>
          <p:cNvPicPr>
            <a:picLocks noChangeAspect="1"/>
          </p:cNvPicPr>
          <p:nvPr/>
        </p:nvPicPr>
        <p:blipFill>
          <a:blip r:embed="rId1"/>
          <a:srcRect/>
          <a:stretch>
            <a:fillRect/>
          </a:stretch>
        </p:blipFill>
        <p:spPr>
          <a:xfrm>
            <a:off x="10488705" y="2759"/>
            <a:ext cx="1703295" cy="104335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dirty="0">
                <a:ea typeface="+mj-lt"/>
                <a:cs typeface="+mj-lt"/>
              </a:rPr>
              <a:t>REFERENCES</a:t>
            </a:r>
          </a:p>
        </p:txBody>
      </p:sp>
      <p:sp>
        <p:nvSpPr>
          <p:cNvPr id="3" name="Content Placeholder 2"/>
          <p:cNvSpPr>
            <a:spLocks noGrp="1" noEditPoints="1"/>
          </p:cNvSpPr>
          <p:nvPr>
            <p:ph idx="1"/>
          </p:nvPr>
        </p:nvSpPr>
        <p:spPr/>
        <p:txBody>
          <a:bodyPr>
            <a:normAutofit lnSpcReduction="10000"/>
          </a:bodyPr>
          <a:lstStyle/>
          <a:p>
            <a:pPr marL="0" indent="0">
              <a:buNone/>
            </a:pPr>
            <a:r>
              <a:rPr lang="en-US" dirty="0">
                <a:ea typeface="+mn-lt"/>
                <a:cs typeface="+mn-lt"/>
              </a:rPr>
              <a:t>[1] </a:t>
            </a:r>
            <a:r>
              <a:rPr lang="en-US" dirty="0" err="1">
                <a:ea typeface="+mn-lt"/>
                <a:cs typeface="+mn-lt"/>
              </a:rPr>
              <a:t>Priyambada</a:t>
            </a:r>
            <a:r>
              <a:rPr lang="en-US" dirty="0">
                <a:ea typeface="+mn-lt"/>
                <a:cs typeface="+mn-lt"/>
              </a:rPr>
              <a:t> Mishra, Riki Patel, </a:t>
            </a:r>
            <a:r>
              <a:rPr lang="en-US" dirty="0" err="1">
                <a:ea typeface="+mn-lt"/>
                <a:cs typeface="+mn-lt"/>
              </a:rPr>
              <a:t>Trushit</a:t>
            </a:r>
            <a:r>
              <a:rPr lang="en-US" dirty="0">
                <a:ea typeface="+mn-lt"/>
                <a:cs typeface="+mn-lt"/>
              </a:rPr>
              <a:t> Upadhyaya, Arpan Desai “Review of Development Of Robotic Arm Using Arduino UNO”, International Journal on Recent Researches in Science, Engineering and Technology, ISSN: 2348-3105 Volume 5, Issue 5, May 2017. </a:t>
            </a:r>
          </a:p>
          <a:p>
            <a:pPr marL="0" indent="0">
              <a:buNone/>
            </a:pPr>
            <a:r>
              <a:rPr lang="en-US" dirty="0">
                <a:ea typeface="+mn-lt"/>
                <a:cs typeface="+mn-lt"/>
              </a:rPr>
              <a:t>[2] Puran Singh, Anil Kumar, Mahesh Vashishth “Design of Robotic Arm with Gripper and End effector for spot welding”, Universal Journal of Mechanical Engineering 1(3); 92-97, 2013, DOI: 10.13189/ujme,2013.010303. </a:t>
            </a:r>
          </a:p>
          <a:p>
            <a:pPr marL="0" indent="0">
              <a:buNone/>
            </a:pPr>
            <a:r>
              <a:rPr lang="en-US" dirty="0">
                <a:ea typeface="+mn-lt"/>
                <a:cs typeface="+mn-lt"/>
              </a:rPr>
              <a:t>[3] </a:t>
            </a:r>
            <a:r>
              <a:rPr lang="en-US" dirty="0" err="1">
                <a:ea typeface="+mn-lt"/>
                <a:cs typeface="+mn-lt"/>
              </a:rPr>
              <a:t>Areepen</a:t>
            </a:r>
            <a:r>
              <a:rPr lang="en-US" dirty="0">
                <a:ea typeface="+mn-lt"/>
                <a:cs typeface="+mn-lt"/>
              </a:rPr>
              <a:t> </a:t>
            </a:r>
            <a:r>
              <a:rPr lang="en-US" dirty="0" err="1">
                <a:ea typeface="+mn-lt"/>
                <a:cs typeface="+mn-lt"/>
              </a:rPr>
              <a:t>Sengsalonga</a:t>
            </a:r>
            <a:r>
              <a:rPr lang="en-US" dirty="0">
                <a:ea typeface="+mn-lt"/>
                <a:cs typeface="+mn-lt"/>
              </a:rPr>
              <a:t> , </a:t>
            </a:r>
            <a:r>
              <a:rPr lang="en-US" dirty="0" err="1">
                <a:ea typeface="+mn-lt"/>
                <a:cs typeface="+mn-lt"/>
              </a:rPr>
              <a:t>Nuryono</a:t>
            </a:r>
            <a:r>
              <a:rPr lang="en-US" dirty="0">
                <a:ea typeface="+mn-lt"/>
                <a:cs typeface="+mn-lt"/>
              </a:rPr>
              <a:t> Satya Widodo “ </a:t>
            </a:r>
            <a:r>
              <a:rPr lang="en-US" dirty="0" err="1">
                <a:ea typeface="+mn-lt"/>
                <a:cs typeface="+mn-lt"/>
              </a:rPr>
              <a:t>Object Moving</a:t>
            </a:r>
            <a:r>
              <a:rPr lang="en-US" dirty="0">
                <a:ea typeface="+mn-lt"/>
                <a:cs typeface="+mn-lt"/>
              </a:rPr>
              <a:t> Robot Arm based on Color”, Signal and Image Processing Letters, Vol.1., No.3, November 2019, pp. 13-19 ISSN 2714-6677.</a:t>
            </a:r>
            <a:endParaRPr lang="en-US" dirty="0"/>
          </a:p>
        </p:txBody>
      </p:sp>
      <p:pic>
        <p:nvPicPr>
          <p:cNvPr id="4" name="Picture 4" descr="Logo  Description automatically generated"/>
          <p:cNvPicPr>
            <a:picLocks noChangeAspect="1"/>
          </p:cNvPicPr>
          <p:nvPr/>
        </p:nvPicPr>
        <p:blipFill>
          <a:blip r:embed="rId1"/>
          <a:srcRect/>
          <a:stretch>
            <a:fillRect/>
          </a:stretch>
        </p:blipFill>
        <p:spPr>
          <a:xfrm>
            <a:off x="10461812" y="-33099"/>
            <a:ext cx="1775012" cy="1043351"/>
          </a:xfrm>
          <a:prstGeom prst="rect">
            <a:avLst/>
          </a:prstGeom>
        </p:spPr>
      </p:pic>
      <p:sp>
        <p:nvSpPr>
          <p:cNvPr id="5" name="TextBox 4"/>
          <p:cNvSpPr txBox="1"/>
          <p:nvPr/>
        </p:nvSpPr>
        <p:spPr>
          <a:xfrm>
            <a:off x="4724400" y="3200400"/>
            <a:ext cx="2743200" cy="371371"/>
          </a:xfrm>
          <a:prstGeom prst="rect">
            <a:avLst/>
          </a:prstGeom>
          <a:noFill/>
        </p:spPr>
        <p:txBody>
          <a:bodyPr vertOverflow="overflow" horzOverflow="overflow" vert="horz" wrap="square" lIns="91440" tIns="45720" rIns="91440" bIns="45720" rtlCol="0" anchor="t">
            <a:prstTxWarp prst="textNoShape">
              <a:avLst/>
            </a:prstTxWarp>
            <a:spAutoFit/>
          </a:bodyPr>
          <a:lstStyle/>
          <a:p>
            <a:pPr algn="l"/>
            <a:endParaRPr lang="en-US"/>
          </a:p>
        </p:txBody>
      </p:sp>
      <p:sp>
        <p:nvSpPr>
          <p:cNvPr id="6" name="TextBox 5"/>
          <p:cNvSpPr txBox="1"/>
          <p:nvPr/>
        </p:nvSpPr>
        <p:spPr>
          <a:xfrm>
            <a:off x="6756071" y="3129425"/>
            <a:ext cx="2743200" cy="371371"/>
          </a:xfrm>
          <a:prstGeom prst="rect">
            <a:avLst/>
          </a:prstGeom>
          <a:noFill/>
        </p:spPr>
        <p:txBody>
          <a:bodyPr vertOverflow="overflow" horzOverflow="overflow" vert="horz" wrap="square" lIns="91440" tIns="45720" rIns="91440" bIns="45720" rtlCol="0" anchor="t">
            <a:prstTxWarp prst="textNoShape">
              <a:avLst/>
            </a:prstTxWarp>
            <a:spAutoFit/>
          </a:bodyPr>
          <a:lstStyle/>
          <a:p>
            <a:pPr algn="l"/>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dirty="0" err="1">
                <a:ea typeface="+mj-lt"/>
                <a:cs typeface="+mj-lt"/>
              </a:rPr>
              <a:t>aBSTRACT</a:t>
            </a:r>
            <a:endParaRPr lang="en-US" dirty="0" err="1"/>
          </a:p>
        </p:txBody>
      </p:sp>
      <p:sp>
        <p:nvSpPr>
          <p:cNvPr id="3" name="Content Placeholder 2"/>
          <p:cNvSpPr>
            <a:spLocks noGrp="1" noEditPoints="1"/>
          </p:cNvSpPr>
          <p:nvPr>
            <p:ph idx="1"/>
          </p:nvPr>
        </p:nvSpPr>
        <p:spPr>
          <a:xfrm>
            <a:off x="1451579" y="2015732"/>
            <a:ext cx="9603275" cy="3552833"/>
          </a:xfrm>
        </p:spPr>
        <p:txBody>
          <a:bodyPr/>
          <a:lstStyle/>
          <a:p>
            <a:r>
              <a:rPr lang="en-US" dirty="0">
                <a:ea typeface="+mn-lt"/>
                <a:cs typeface="+mn-lt"/>
              </a:rPr>
              <a:t>mankind has always strived to give life like qualities to its artifacts in an attempt to find substitutes for himself to carry out his orders and also to work in a hostile environment. the popular concept of a robot is of a machine that looks and works like a human being. the industry is moving from current state of automation to robotization. the industrial robots of today may not look the least bit like a human being although all the research is directed to provide more and anthropomorphic and humanlike features and superhuman capabilities in these here how a pick and place robot can be designed for a workstation. all the various problems and obstruction for the loading process has Benn deeply analyzed and been taken into consideration while designing the pick and place robot</a:t>
            </a:r>
            <a:endParaRPr lang="en-US" dirty="0"/>
          </a:p>
        </p:txBody>
      </p:sp>
      <p:pic>
        <p:nvPicPr>
          <p:cNvPr id="6" name="Picture 6" descr="Logo  Description automatically generated"/>
          <p:cNvPicPr>
            <a:picLocks noChangeAspect="1"/>
          </p:cNvPicPr>
          <p:nvPr/>
        </p:nvPicPr>
        <p:blipFill>
          <a:blip r:embed="rId1"/>
          <a:srcRect/>
          <a:stretch>
            <a:fillRect/>
          </a:stretch>
        </p:blipFill>
        <p:spPr>
          <a:xfrm>
            <a:off x="10439400" y="901"/>
            <a:ext cx="1748883" cy="104827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dirty="0">
                <a:ea typeface="+mj-lt"/>
                <a:cs typeface="+mj-lt"/>
              </a:rPr>
              <a:t>INTRODUCTION</a:t>
            </a:r>
            <a:endParaRPr lang="en-US" dirty="0"/>
          </a:p>
        </p:txBody>
      </p:sp>
      <p:sp>
        <p:nvSpPr>
          <p:cNvPr id="3" name="Content Placeholder 2"/>
          <p:cNvSpPr>
            <a:spLocks noGrp="1" noEditPoints="1"/>
          </p:cNvSpPr>
          <p:nvPr>
            <p:ph idx="1"/>
          </p:nvPr>
        </p:nvSpPr>
        <p:spPr/>
        <p:txBody>
          <a:bodyPr/>
          <a:lstStyle/>
          <a:p>
            <a:pPr marL="0" indent="0">
              <a:buNone/>
            </a:pPr>
            <a:r>
              <a:rPr lang="en-US" dirty="0">
                <a:ea typeface="+mn-lt"/>
                <a:cs typeface="+mn-lt"/>
              </a:rPr>
              <a:t>Pick and place robot is the one which is used to pick up an object and place it in the desired location. the pick and place mechanical arm are a human controlled based system. it picks the object from source location and places at desired location. </a:t>
            </a:r>
          </a:p>
          <a:p>
            <a:pPr marL="0" indent="0">
              <a:buNone/>
            </a:pPr>
            <a:r>
              <a:rPr lang="en-US" dirty="0">
                <a:ea typeface="+mn-lt"/>
                <a:cs typeface="+mn-lt"/>
              </a:rPr>
              <a:t>The robotic arm kit is made of two sections. the bottom driving unit takes the robot to left, right, forward and backward motion. the top gripper unit is to pick and place ant object. the driving unit has two motors and also the gripper unit has two motors. the robot is strong enough to handle a task like drilling and bolting in mining industry, transporting etc.</a:t>
            </a:r>
            <a:endParaRPr lang="en-US" dirty="0"/>
          </a:p>
        </p:txBody>
      </p:sp>
      <p:pic>
        <p:nvPicPr>
          <p:cNvPr id="6" name="Picture 6" descr="Logo  Description automatically generated"/>
          <p:cNvPicPr>
            <a:picLocks noChangeAspect="1"/>
          </p:cNvPicPr>
          <p:nvPr/>
        </p:nvPicPr>
        <p:blipFill>
          <a:blip r:embed="rId1"/>
          <a:srcRect/>
          <a:stretch>
            <a:fillRect/>
          </a:stretch>
        </p:blipFill>
        <p:spPr>
          <a:xfrm>
            <a:off x="10495154" y="901"/>
            <a:ext cx="1674542" cy="103897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dirty="0">
                <a:ea typeface="+mj-lt"/>
                <a:cs typeface="+mj-lt"/>
              </a:rPr>
              <a:t>Prototyping Requirements</a:t>
            </a:r>
            <a:endParaRPr lang="en-US" dirty="0"/>
          </a:p>
        </p:txBody>
      </p:sp>
      <p:sp>
        <p:nvSpPr>
          <p:cNvPr id="3" name="Content Placeholder 2"/>
          <p:cNvSpPr>
            <a:spLocks noGrp="1" noEditPoints="1"/>
          </p:cNvSpPr>
          <p:nvPr>
            <p:ph idx="1"/>
          </p:nvPr>
        </p:nvSpPr>
        <p:spPr/>
        <p:txBody>
          <a:bodyPr/>
          <a:lstStyle/>
          <a:p>
            <a:r>
              <a:rPr lang="en-US" dirty="0">
                <a:ea typeface="+mn-lt"/>
                <a:cs typeface="+mn-lt"/>
              </a:rPr>
              <a:t>The following are the hardware requirements that have been used to implement the prototype: </a:t>
            </a:r>
          </a:p>
          <a:p>
            <a:r>
              <a:rPr lang="en-US" sz="1400" dirty="0">
                <a:ea typeface="+mn-lt"/>
                <a:cs typeface="+mn-lt"/>
              </a:rPr>
              <a:t>1. Arduino UNO and Bread Board. </a:t>
            </a:r>
          </a:p>
          <a:p>
            <a:r>
              <a:rPr lang="en-US" sz="1400" dirty="0">
                <a:ea typeface="+mn-lt"/>
                <a:cs typeface="+mn-lt"/>
              </a:rPr>
              <a:t>2. Sg90 Micro servo motor </a:t>
            </a:r>
          </a:p>
          <a:p>
            <a:r>
              <a:rPr lang="en-US" sz="1400" dirty="0">
                <a:ea typeface="+mn-lt"/>
                <a:cs typeface="+mn-lt"/>
              </a:rPr>
              <a:t>3. Gyroscope and Accelerometer. </a:t>
            </a:r>
            <a:endParaRPr lang="en-US" sz="1400">
              <a:ea typeface="+mn-lt"/>
              <a:cs typeface="+mn-lt"/>
            </a:endParaRPr>
          </a:p>
          <a:p>
            <a:r>
              <a:rPr lang="en-US" sz="1400" dirty="0">
                <a:ea typeface="+mn-lt"/>
                <a:cs typeface="+mn-lt"/>
              </a:rPr>
              <a:t>4. Alkaline Batteries (1.5 v) </a:t>
            </a:r>
          </a:p>
          <a:p>
            <a:r>
              <a:rPr lang="en-US" sz="1400" dirty="0">
                <a:ea typeface="+mn-lt"/>
                <a:cs typeface="+mn-lt"/>
              </a:rPr>
              <a:t>5. Laser Cut robot body</a:t>
            </a:r>
            <a:endParaRPr lang="en-US" sz="1400">
              <a:ea typeface="+mn-lt"/>
              <a:cs typeface="+mn-lt"/>
            </a:endParaRPr>
          </a:p>
          <a:p>
            <a:r>
              <a:rPr lang="en-US" sz="1400" dirty="0">
                <a:ea typeface="+mn-lt"/>
                <a:cs typeface="+mn-lt"/>
              </a:rPr>
              <a:t>6. Flex sensors (to control the clamp of the robot arm).</a:t>
            </a:r>
            <a:endParaRPr lang="en-US" sz="1400" dirty="0"/>
          </a:p>
        </p:txBody>
      </p:sp>
      <p:pic>
        <p:nvPicPr>
          <p:cNvPr id="6" name="Picture 6" descr="Logo  Description automatically generated"/>
          <p:cNvPicPr>
            <a:picLocks noChangeAspect="1"/>
          </p:cNvPicPr>
          <p:nvPr/>
        </p:nvPicPr>
        <p:blipFill>
          <a:blip r:embed="rId1"/>
          <a:srcRect/>
          <a:stretch>
            <a:fillRect/>
          </a:stretch>
        </p:blipFill>
        <p:spPr>
          <a:xfrm>
            <a:off x="10485863" y="901"/>
            <a:ext cx="1702420" cy="103897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dirty="0">
                <a:ea typeface="+mj-lt"/>
                <a:cs typeface="+mj-lt"/>
              </a:rPr>
              <a:t>BODY OF REPORT</a:t>
            </a:r>
            <a:endParaRPr lang="en-US" dirty="0"/>
          </a:p>
        </p:txBody>
      </p:sp>
      <p:sp>
        <p:nvSpPr>
          <p:cNvPr id="3" name="Content Placeholder 2"/>
          <p:cNvSpPr>
            <a:spLocks noGrp="1" noEditPoints="1"/>
          </p:cNvSpPr>
          <p:nvPr>
            <p:ph idx="1"/>
          </p:nvPr>
        </p:nvSpPr>
        <p:spPr>
          <a:xfrm>
            <a:off x="1451579" y="2015732"/>
            <a:ext cx="6806177" cy="3450613"/>
          </a:xfrm>
        </p:spPr>
        <p:txBody>
          <a:bodyPr/>
          <a:lstStyle/>
          <a:p>
            <a:r>
              <a:rPr lang="en-US" dirty="0">
                <a:ea typeface="+mn-lt"/>
                <a:cs typeface="+mn-lt"/>
              </a:rPr>
              <a:t>GYROSCOPE:</a:t>
            </a:r>
          </a:p>
          <a:p>
            <a:pPr marL="0" indent="0">
              <a:buNone/>
            </a:pPr>
            <a:r>
              <a:rPr lang="en-US" dirty="0">
                <a:ea typeface="+mn-lt"/>
                <a:cs typeface="+mn-lt"/>
              </a:rPr>
              <a:t>A gyroscope sensor is a device used to sense and maintain direction, designed based on the theory of indestructible angular momentum. Once the gyroscope starts to rotate, due to the angular momentum of the wheel, the gyroscope has a tendency to resist changes in direction.</a:t>
            </a:r>
            <a:endParaRPr lang="en-US" dirty="0"/>
          </a:p>
        </p:txBody>
      </p:sp>
      <p:pic>
        <p:nvPicPr>
          <p:cNvPr id="5" name="Picture 5"/>
          <p:cNvPicPr>
            <a:picLocks noChangeAspect="1"/>
          </p:cNvPicPr>
          <p:nvPr/>
        </p:nvPicPr>
        <p:blipFill>
          <a:blip r:embed="rId1"/>
          <a:srcRect/>
          <a:stretch>
            <a:fillRect/>
          </a:stretch>
        </p:blipFill>
        <p:spPr>
          <a:xfrm>
            <a:off x="8311376" y="2012679"/>
            <a:ext cx="2743200" cy="3185766"/>
          </a:xfrm>
          <a:prstGeom prst="rect">
            <a:avLst/>
          </a:prstGeom>
        </p:spPr>
      </p:pic>
      <p:pic>
        <p:nvPicPr>
          <p:cNvPr id="6" name="Picture 6" descr="Logo  Description automatically generated"/>
          <p:cNvPicPr>
            <a:picLocks noChangeAspect="1"/>
          </p:cNvPicPr>
          <p:nvPr/>
        </p:nvPicPr>
        <p:blipFill>
          <a:blip r:embed="rId2"/>
          <a:srcRect/>
          <a:stretch>
            <a:fillRect/>
          </a:stretch>
        </p:blipFill>
        <p:spPr>
          <a:xfrm>
            <a:off x="10536043" y="2759"/>
            <a:ext cx="1655957" cy="101110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dirty="0"/>
              <a:t>Body of report</a:t>
            </a:r>
          </a:p>
        </p:txBody>
      </p:sp>
      <p:sp>
        <p:nvSpPr>
          <p:cNvPr id="3" name="Content Placeholder 2"/>
          <p:cNvSpPr>
            <a:spLocks noGrp="1" noEditPoints="1"/>
          </p:cNvSpPr>
          <p:nvPr>
            <p:ph idx="1"/>
          </p:nvPr>
        </p:nvSpPr>
        <p:spPr>
          <a:xfrm>
            <a:off x="1451579" y="2015732"/>
            <a:ext cx="6741129" cy="3450613"/>
          </a:xfrm>
        </p:spPr>
        <p:txBody>
          <a:bodyPr/>
          <a:lstStyle/>
          <a:p>
            <a:r>
              <a:rPr lang="en-US" dirty="0">
                <a:ea typeface="+mn-lt"/>
                <a:cs typeface="+mn-lt"/>
              </a:rPr>
              <a:t>FLEX SENSOR:</a:t>
            </a:r>
          </a:p>
          <a:p>
            <a:pPr marL="0" indent="0">
              <a:buNone/>
            </a:pPr>
            <a:r>
              <a:rPr lang="en-US" dirty="0">
                <a:ea typeface="+mn-lt"/>
                <a:cs typeface="+mn-lt"/>
              </a:rPr>
              <a:t>A flex sensor or bend sensor is a sensor that measures the amount of deflection or bending. Usually, the sensor is stuck to the surface, and resistance of sensor element is varied by bending the surface. </a:t>
            </a:r>
            <a:endParaRPr lang="en-US" dirty="0"/>
          </a:p>
        </p:txBody>
      </p:sp>
      <p:pic>
        <p:nvPicPr>
          <p:cNvPr id="4" name="Picture 4"/>
          <p:cNvPicPr>
            <a:picLocks noChangeAspect="1"/>
          </p:cNvPicPr>
          <p:nvPr/>
        </p:nvPicPr>
        <p:blipFill>
          <a:blip r:embed="rId1"/>
          <a:srcRect/>
          <a:stretch>
            <a:fillRect/>
          </a:stretch>
        </p:blipFill>
        <p:spPr>
          <a:xfrm>
            <a:off x="8311376" y="2372890"/>
            <a:ext cx="2743200" cy="2112219"/>
          </a:xfrm>
          <a:prstGeom prst="rect">
            <a:avLst/>
          </a:prstGeom>
        </p:spPr>
      </p:pic>
      <p:pic>
        <p:nvPicPr>
          <p:cNvPr id="5" name="Picture 5" descr="Logo  Description automatically generated"/>
          <p:cNvPicPr>
            <a:picLocks noChangeAspect="1"/>
          </p:cNvPicPr>
          <p:nvPr/>
        </p:nvPicPr>
        <p:blipFill>
          <a:blip r:embed="rId2"/>
          <a:srcRect/>
          <a:stretch>
            <a:fillRect/>
          </a:stretch>
        </p:blipFill>
        <p:spPr>
          <a:xfrm>
            <a:off x="10485863" y="901"/>
            <a:ext cx="1702420" cy="103897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dirty="0"/>
              <a:t>Body of report</a:t>
            </a:r>
          </a:p>
        </p:txBody>
      </p:sp>
      <p:sp>
        <p:nvSpPr>
          <p:cNvPr id="3" name="Content Placeholder 2"/>
          <p:cNvSpPr>
            <a:spLocks noGrp="1" noEditPoints="1"/>
          </p:cNvSpPr>
          <p:nvPr>
            <p:ph idx="1"/>
          </p:nvPr>
        </p:nvSpPr>
        <p:spPr>
          <a:xfrm>
            <a:off x="1451579" y="2015732"/>
            <a:ext cx="2596593" cy="3450613"/>
          </a:xfrm>
        </p:spPr>
        <p:txBody>
          <a:bodyPr/>
          <a:lstStyle/>
          <a:p>
            <a:r>
              <a:rPr lang="en-US" dirty="0">
                <a:ea typeface="+mn-lt"/>
                <a:cs typeface="+mn-lt"/>
              </a:rPr>
              <a:t>ARDUINO UNO:</a:t>
            </a:r>
          </a:p>
          <a:p>
            <a:r>
              <a:rPr lang="en-US" sz="1400" dirty="0">
                <a:ea typeface="+mn-lt"/>
                <a:cs typeface="+mn-lt"/>
              </a:rPr>
              <a:t>Arduino Uno is a microcontroller board based on the ATmega328P.</a:t>
            </a:r>
          </a:p>
          <a:p>
            <a:r>
              <a:rPr lang="en-US" sz="1400" dirty="0">
                <a:ea typeface="+mn-lt"/>
                <a:cs typeface="+mn-lt"/>
              </a:rPr>
              <a:t>Operating Voltage: 5V </a:t>
            </a:r>
          </a:p>
          <a:p>
            <a:r>
              <a:rPr lang="en-US" sz="1400" dirty="0">
                <a:ea typeface="+mn-lt"/>
                <a:cs typeface="+mn-lt"/>
              </a:rPr>
              <a:t>Input Voltage : 7-12V </a:t>
            </a:r>
          </a:p>
          <a:p>
            <a:r>
              <a:rPr lang="en-US" sz="1400" dirty="0">
                <a:ea typeface="+mn-lt"/>
                <a:cs typeface="+mn-lt"/>
              </a:rPr>
              <a:t>Inout Voltage (limit): 6-20V </a:t>
            </a:r>
          </a:p>
          <a:p>
            <a:r>
              <a:rPr lang="en-US" sz="1400" dirty="0">
                <a:ea typeface="+mn-lt"/>
                <a:cs typeface="+mn-lt"/>
              </a:rPr>
              <a:t>Digital I/O Pins: 14 (of which 6 provide PWM output)  </a:t>
            </a:r>
            <a:endParaRPr lang="en-US" sz="1400" dirty="0"/>
          </a:p>
        </p:txBody>
      </p:sp>
      <p:pic>
        <p:nvPicPr>
          <p:cNvPr id="4" name="Picture 4" descr="Logo  Description automatically generated"/>
          <p:cNvPicPr>
            <a:picLocks noChangeAspect="1"/>
          </p:cNvPicPr>
          <p:nvPr/>
        </p:nvPicPr>
        <p:blipFill>
          <a:blip r:embed="rId1"/>
          <a:srcRect/>
          <a:stretch>
            <a:fillRect/>
          </a:stretch>
        </p:blipFill>
        <p:spPr>
          <a:xfrm>
            <a:off x="10495156" y="901"/>
            <a:ext cx="1693127" cy="1038979"/>
          </a:xfrm>
          <a:prstGeom prst="rect">
            <a:avLst/>
          </a:prstGeom>
        </p:spPr>
      </p:pic>
      <p:pic>
        <p:nvPicPr>
          <p:cNvPr id="5" name="Picture 5" descr="A picture containing text  Description automatically generated"/>
          <p:cNvPicPr>
            <a:picLocks noChangeAspect="1"/>
          </p:cNvPicPr>
          <p:nvPr/>
        </p:nvPicPr>
        <p:blipFill>
          <a:blip r:embed="rId2"/>
          <a:srcRect/>
          <a:stretch>
            <a:fillRect/>
          </a:stretch>
        </p:blipFill>
        <p:spPr>
          <a:xfrm>
            <a:off x="5570034" y="2012206"/>
            <a:ext cx="5196468" cy="39115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dirty="0"/>
              <a:t>Body of report</a:t>
            </a:r>
          </a:p>
        </p:txBody>
      </p:sp>
      <p:sp>
        <p:nvSpPr>
          <p:cNvPr id="3" name="Content Placeholder 2"/>
          <p:cNvSpPr>
            <a:spLocks noGrp="1" noEditPoints="1"/>
          </p:cNvSpPr>
          <p:nvPr>
            <p:ph idx="1"/>
          </p:nvPr>
        </p:nvSpPr>
        <p:spPr>
          <a:xfrm>
            <a:off x="1451579" y="2015732"/>
            <a:ext cx="6425178" cy="3450613"/>
          </a:xfrm>
        </p:spPr>
        <p:txBody>
          <a:bodyPr/>
          <a:lstStyle/>
          <a:p>
            <a:r>
              <a:rPr lang="en-US" dirty="0">
                <a:ea typeface="+mn-lt"/>
                <a:cs typeface="+mn-lt"/>
              </a:rPr>
              <a:t>SERVO MOTOR (Sg90):</a:t>
            </a:r>
          </a:p>
          <a:p>
            <a:pPr marL="0" indent="0">
              <a:buNone/>
            </a:pPr>
            <a:r>
              <a:rPr lang="en-US" dirty="0">
                <a:ea typeface="+mn-lt"/>
                <a:cs typeface="+mn-lt"/>
              </a:rPr>
              <a:t>Servo motors have a high-speed response due to low inertia and are designed with small diameter and long rotor length. </a:t>
            </a:r>
          </a:p>
          <a:p>
            <a:pPr marL="0" indent="0">
              <a:buNone/>
            </a:pPr>
            <a:r>
              <a:rPr lang="en-US" dirty="0">
                <a:ea typeface="+mn-lt"/>
                <a:cs typeface="+mn-lt"/>
              </a:rPr>
              <a:t>Stall Torque (4.8v):	1.3kg/cm</a:t>
            </a:r>
          </a:p>
          <a:p>
            <a:pPr marL="0" indent="0">
              <a:buNone/>
            </a:pPr>
            <a:endParaRPr lang="en-US" dirty="0">
              <a:ea typeface="+mn-lt"/>
              <a:cs typeface="+mn-lt"/>
            </a:endParaRPr>
          </a:p>
        </p:txBody>
      </p:sp>
      <p:pic>
        <p:nvPicPr>
          <p:cNvPr id="4" name="Picture 4" descr="Diagram  Description automatically generated"/>
          <p:cNvPicPr>
            <a:picLocks noChangeAspect="1"/>
          </p:cNvPicPr>
          <p:nvPr/>
        </p:nvPicPr>
        <p:blipFill>
          <a:blip r:embed="rId1"/>
          <a:srcRect/>
          <a:stretch>
            <a:fillRect/>
          </a:stretch>
        </p:blipFill>
        <p:spPr>
          <a:xfrm>
            <a:off x="8311376" y="2053080"/>
            <a:ext cx="2743200" cy="2751840"/>
          </a:xfrm>
          <a:prstGeom prst="rect">
            <a:avLst/>
          </a:prstGeom>
        </p:spPr>
      </p:pic>
      <p:pic>
        <p:nvPicPr>
          <p:cNvPr id="5" name="Picture 5" descr="Logo  Description automatically generated"/>
          <p:cNvPicPr>
            <a:picLocks noChangeAspect="1"/>
          </p:cNvPicPr>
          <p:nvPr/>
        </p:nvPicPr>
        <p:blipFill>
          <a:blip r:embed="rId2"/>
          <a:srcRect/>
          <a:stretch>
            <a:fillRect/>
          </a:stretch>
        </p:blipFill>
        <p:spPr>
          <a:xfrm>
            <a:off x="10485863" y="901"/>
            <a:ext cx="1702420" cy="103897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dirty="0">
                <a:ea typeface="+mj-lt"/>
                <a:cs typeface="+mj-lt"/>
              </a:rPr>
              <a:t>Circuit Diagram </a:t>
            </a:r>
            <a:endParaRPr lang="en-US" dirty="0"/>
          </a:p>
        </p:txBody>
      </p:sp>
      <p:pic>
        <p:nvPicPr>
          <p:cNvPr id="5" name="Picture 5" descr="Logo  Description automatically generated"/>
          <p:cNvPicPr>
            <a:picLocks noChangeAspect="1"/>
          </p:cNvPicPr>
          <p:nvPr/>
        </p:nvPicPr>
        <p:blipFill>
          <a:blip r:embed="rId1"/>
          <a:srcRect/>
          <a:stretch>
            <a:fillRect/>
          </a:stretch>
        </p:blipFill>
        <p:spPr>
          <a:xfrm>
            <a:off x="10476570" y="901"/>
            <a:ext cx="1711713" cy="1038979"/>
          </a:xfrm>
          <a:prstGeom prst="rect">
            <a:avLst/>
          </a:prstGeom>
        </p:spPr>
      </p:pic>
      <p:pic>
        <p:nvPicPr>
          <p:cNvPr id="6" name="Picture 5"/>
          <p:cNvPicPr>
            <a:picLocks noChangeAspect="1"/>
          </p:cNvPicPr>
          <p:nvPr/>
        </p:nvPicPr>
        <p:blipFill>
          <a:blip r:embed="rId2"/>
          <a:srcRect/>
          <a:stretch>
            <a:fillRect/>
          </a:stretch>
        </p:blipFill>
        <p:spPr>
          <a:xfrm>
            <a:off x="2243104" y="2040065"/>
            <a:ext cx="7170489" cy="3844024"/>
          </a:xfrm>
          <a:prstGeom prst="rect">
            <a:avLst/>
          </a:prstGeom>
        </p:spPr>
      </p:pic>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Notes Theme">
  <a:themeElements>
    <a:clrScheme name="Office Notes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Notes Theme">
      <a:majorFont>
        <a:latin typeface="Calibri"/>
        <a:ea typeface=""/>
        <a:cs typeface=""/>
      </a:majorFont>
      <a:minorFont>
        <a:latin typeface="Calibri"/>
        <a:ea typeface=""/>
        <a:cs typeface=""/>
      </a:minorFont>
    </a:fontScheme>
    <a:fmtScheme name="Office Notes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solidFill>
            <a:schemeClr val="phClr">
              <a:shade val="95000"/>
              <a:satMod val="105000"/>
            </a:schemeClr>
          </a:solidFill>
          <a:prstDash val="solid"/>
        </a:ln>
        <a:ln w="25400" cap="flat" cmpd="sng">
          <a:solidFill>
            <a:schemeClr val="phClr"/>
          </a:solidFill>
          <a:prstDash val="solid"/>
        </a:ln>
        <a:ln w="38100" cap="flat" cmpd="sng">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TF10001119</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Gallery</vt:lpstr>
      <vt:lpstr>MINI PROJECT REPORT  On  GESTURE CONTROL ROBOTIC ARM FOR PICK AND PLACE  Department of  Robotics and Automation Engineering  SEM: 6TH</vt:lpstr>
      <vt:lpstr>aBSTRACT</vt:lpstr>
      <vt:lpstr>INTRODUCTION</vt:lpstr>
      <vt:lpstr>Prototyping Requirements</vt:lpstr>
      <vt:lpstr>BODY OF REPORT</vt:lpstr>
      <vt:lpstr>Body of report</vt:lpstr>
      <vt:lpstr>Body of report</vt:lpstr>
      <vt:lpstr>Body of report</vt:lpstr>
      <vt:lpstr>Circuit Diagram </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Rockie Singh</cp:lastModifiedBy>
  <cp:revision>169</cp:revision>
  <dcterms:created xsi:type="dcterms:W3CDTF">2022-02-22T06:09:15Z</dcterms:created>
  <dcterms:modified xsi:type="dcterms:W3CDTF">2022-02-26T16:34:40Z</dcterms:modified>
</cp:coreProperties>
</file>