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1" r:id="rId6"/>
    <p:sldId id="262"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0C377-2CA1-4672-A0CC-3F0EC0AD5282}" v="24" dt="2023-11-01T23:56:36.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jal rajwadi" userId="e28826e589b834ce" providerId="LiveId" clId="{FC80C377-2CA1-4672-A0CC-3F0EC0AD5282}"/>
    <pc:docChg chg="undo redo custSel addSld delSld modSld">
      <pc:chgData name="kinjal rajwadi" userId="e28826e589b834ce" providerId="LiveId" clId="{FC80C377-2CA1-4672-A0CC-3F0EC0AD5282}" dt="2023-11-02T00:15:30.340" v="347"/>
      <pc:docMkLst>
        <pc:docMk/>
      </pc:docMkLst>
      <pc:sldChg chg="addSp delSp modSp new mod setBg">
        <pc:chgData name="kinjal rajwadi" userId="e28826e589b834ce" providerId="LiveId" clId="{FC80C377-2CA1-4672-A0CC-3F0EC0AD5282}" dt="2023-11-01T23:43:58.145" v="43" actId="20577"/>
        <pc:sldMkLst>
          <pc:docMk/>
          <pc:sldMk cId="1426529967" sldId="262"/>
        </pc:sldMkLst>
        <pc:spChg chg="mod">
          <ac:chgData name="kinjal rajwadi" userId="e28826e589b834ce" providerId="LiveId" clId="{FC80C377-2CA1-4672-A0CC-3F0EC0AD5282}" dt="2023-11-01T23:42:04.330" v="24" actId="14100"/>
          <ac:spMkLst>
            <pc:docMk/>
            <pc:sldMk cId="1426529967" sldId="262"/>
            <ac:spMk id="2" creationId="{6B75E346-14CD-2697-87A3-79E03E34A38D}"/>
          </ac:spMkLst>
        </pc:spChg>
        <pc:spChg chg="del">
          <ac:chgData name="kinjal rajwadi" userId="e28826e589b834ce" providerId="LiveId" clId="{FC80C377-2CA1-4672-A0CC-3F0EC0AD5282}" dt="2023-11-01T23:38:52.837" v="2" actId="26606"/>
          <ac:spMkLst>
            <pc:docMk/>
            <pc:sldMk cId="1426529967" sldId="262"/>
            <ac:spMk id="3" creationId="{ACF7A239-9F88-B897-18B1-B2E24BB2E9C3}"/>
          </ac:spMkLst>
        </pc:spChg>
        <pc:spChg chg="add mod">
          <ac:chgData name="kinjal rajwadi" userId="e28826e589b834ce" providerId="LiveId" clId="{FC80C377-2CA1-4672-A0CC-3F0EC0AD5282}" dt="2023-11-01T23:43:58.145" v="43" actId="20577"/>
          <ac:spMkLst>
            <pc:docMk/>
            <pc:sldMk cId="1426529967" sldId="262"/>
            <ac:spMk id="6" creationId="{274F11E8-2E57-81C1-119C-22BF1C44DF94}"/>
          </ac:spMkLst>
        </pc:spChg>
        <pc:spChg chg="add">
          <ac:chgData name="kinjal rajwadi" userId="e28826e589b834ce" providerId="LiveId" clId="{FC80C377-2CA1-4672-A0CC-3F0EC0AD5282}" dt="2023-11-01T23:38:52.837" v="2" actId="26606"/>
          <ac:spMkLst>
            <pc:docMk/>
            <pc:sldMk cId="1426529967" sldId="262"/>
            <ac:spMk id="10" creationId="{175CD74B-9CE8-4F20-A3E4-A22A7F036042}"/>
          </ac:spMkLst>
        </pc:spChg>
        <pc:spChg chg="add">
          <ac:chgData name="kinjal rajwadi" userId="e28826e589b834ce" providerId="LiveId" clId="{FC80C377-2CA1-4672-A0CC-3F0EC0AD5282}" dt="2023-11-01T23:38:52.837" v="2" actId="26606"/>
          <ac:spMkLst>
            <pc:docMk/>
            <pc:sldMk cId="1426529967" sldId="262"/>
            <ac:spMk id="12" creationId="{99C44665-BECF-4482-A00C-E4BE2A87DC7B}"/>
          </ac:spMkLst>
        </pc:spChg>
        <pc:spChg chg="add">
          <ac:chgData name="kinjal rajwadi" userId="e28826e589b834ce" providerId="LiveId" clId="{FC80C377-2CA1-4672-A0CC-3F0EC0AD5282}" dt="2023-11-01T23:38:52.837" v="2" actId="26606"/>
          <ac:spMkLst>
            <pc:docMk/>
            <pc:sldMk cId="1426529967" sldId="262"/>
            <ac:spMk id="14" creationId="{20398C1D-D011-4BA8-AC81-E829677B87FF}"/>
          </ac:spMkLst>
        </pc:spChg>
        <pc:graphicFrameChg chg="add del mod">
          <ac:chgData name="kinjal rajwadi" userId="e28826e589b834ce" providerId="LiveId" clId="{FC80C377-2CA1-4672-A0CC-3F0EC0AD5282}" dt="2023-11-01T23:38:52.837" v="2" actId="26606"/>
          <ac:graphicFrameMkLst>
            <pc:docMk/>
            <pc:sldMk cId="1426529967" sldId="262"/>
            <ac:graphicFrameMk id="4" creationId="{319E6D4B-34AE-7018-7F37-03D1BF282D91}"/>
          </ac:graphicFrameMkLst>
        </pc:graphicFrameChg>
        <pc:graphicFrameChg chg="add mod">
          <ac:chgData name="kinjal rajwadi" userId="e28826e589b834ce" providerId="LiveId" clId="{FC80C377-2CA1-4672-A0CC-3F0EC0AD5282}" dt="2023-11-01T23:41:47.609" v="19" actId="6549"/>
          <ac:graphicFrameMkLst>
            <pc:docMk/>
            <pc:sldMk cId="1426529967" sldId="262"/>
            <ac:graphicFrameMk id="7" creationId="{319E6D4B-34AE-7018-7F37-03D1BF282D91}"/>
          </ac:graphicFrameMkLst>
        </pc:graphicFrameChg>
        <pc:picChg chg="add mod">
          <ac:chgData name="kinjal rajwadi" userId="e28826e589b834ce" providerId="LiveId" clId="{FC80C377-2CA1-4672-A0CC-3F0EC0AD5282}" dt="2023-11-01T23:41:35.796" v="17" actId="1076"/>
          <ac:picMkLst>
            <pc:docMk/>
            <pc:sldMk cId="1426529967" sldId="262"/>
            <ac:picMk id="5" creationId="{B3F8B265-C2CA-F535-2D13-C6D3F6C5BC98}"/>
          </ac:picMkLst>
        </pc:picChg>
      </pc:sldChg>
      <pc:sldChg chg="addSp delSp modSp new mod modClrScheme chgLayout">
        <pc:chgData name="kinjal rajwadi" userId="e28826e589b834ce" providerId="LiveId" clId="{FC80C377-2CA1-4672-A0CC-3F0EC0AD5282}" dt="2023-11-01T23:50:46.937" v="114" actId="27636"/>
        <pc:sldMkLst>
          <pc:docMk/>
          <pc:sldMk cId="2912940160" sldId="263"/>
        </pc:sldMkLst>
        <pc:spChg chg="del mod ord">
          <ac:chgData name="kinjal rajwadi" userId="e28826e589b834ce" providerId="LiveId" clId="{FC80C377-2CA1-4672-A0CC-3F0EC0AD5282}" dt="2023-11-01T23:46:28.089" v="59" actId="700"/>
          <ac:spMkLst>
            <pc:docMk/>
            <pc:sldMk cId="2912940160" sldId="263"/>
            <ac:spMk id="2" creationId="{F6C16E7E-BD46-D70E-A85C-8CF7390C3B1B}"/>
          </ac:spMkLst>
        </pc:spChg>
        <pc:spChg chg="del">
          <ac:chgData name="kinjal rajwadi" userId="e28826e589b834ce" providerId="LiveId" clId="{FC80C377-2CA1-4672-A0CC-3F0EC0AD5282}" dt="2023-11-01T23:45:22.444" v="46" actId="22"/>
          <ac:spMkLst>
            <pc:docMk/>
            <pc:sldMk cId="2912940160" sldId="263"/>
            <ac:spMk id="3" creationId="{3F0949D8-B555-7CD6-73AB-91924110ED62}"/>
          </ac:spMkLst>
        </pc:spChg>
        <pc:spChg chg="add del mod ord">
          <ac:chgData name="kinjal rajwadi" userId="e28826e589b834ce" providerId="LiveId" clId="{FC80C377-2CA1-4672-A0CC-3F0EC0AD5282}" dt="2023-11-01T23:46:28.089" v="59" actId="700"/>
          <ac:spMkLst>
            <pc:docMk/>
            <pc:sldMk cId="2912940160" sldId="263"/>
            <ac:spMk id="8" creationId="{D2806517-23FE-811E-AE6E-9BDF2ECE0A81}"/>
          </ac:spMkLst>
        </pc:spChg>
        <pc:spChg chg="add mod ord">
          <ac:chgData name="kinjal rajwadi" userId="e28826e589b834ce" providerId="LiveId" clId="{FC80C377-2CA1-4672-A0CC-3F0EC0AD5282}" dt="2023-11-01T23:48:36.876" v="84" actId="122"/>
          <ac:spMkLst>
            <pc:docMk/>
            <pc:sldMk cId="2912940160" sldId="263"/>
            <ac:spMk id="9" creationId="{035238FF-F8E0-2459-DB5E-34EB0FE255ED}"/>
          </ac:spMkLst>
        </pc:spChg>
        <pc:spChg chg="add del mod ord">
          <ac:chgData name="kinjal rajwadi" userId="e28826e589b834ce" providerId="LiveId" clId="{FC80C377-2CA1-4672-A0CC-3F0EC0AD5282}" dt="2023-11-01T23:47:24.865" v="69" actId="22"/>
          <ac:spMkLst>
            <pc:docMk/>
            <pc:sldMk cId="2912940160" sldId="263"/>
            <ac:spMk id="10" creationId="{B3D951FC-2EA5-788E-79B2-7A351D1E637C}"/>
          </ac:spMkLst>
        </pc:spChg>
        <pc:spChg chg="add mod ord">
          <ac:chgData name="kinjal rajwadi" userId="e28826e589b834ce" providerId="LiveId" clId="{FC80C377-2CA1-4672-A0CC-3F0EC0AD5282}" dt="2023-11-01T23:50:46.937" v="114" actId="27636"/>
          <ac:spMkLst>
            <pc:docMk/>
            <pc:sldMk cId="2912940160" sldId="263"/>
            <ac:spMk id="11" creationId="{D986193A-BEB3-C5A4-F782-F254F22AC2D7}"/>
          </ac:spMkLst>
        </pc:spChg>
        <pc:graphicFrameChg chg="add mod">
          <ac:chgData name="kinjal rajwadi" userId="e28826e589b834ce" providerId="LiveId" clId="{FC80C377-2CA1-4672-A0CC-3F0EC0AD5282}" dt="2023-11-01T23:48:04.460" v="73" actId="6549"/>
          <ac:graphicFrameMkLst>
            <pc:docMk/>
            <pc:sldMk cId="2912940160" sldId="263"/>
            <ac:graphicFrameMk id="4" creationId="{B8292407-3D94-C9BA-183B-12150EF99E55}"/>
          </ac:graphicFrameMkLst>
        </pc:graphicFrameChg>
        <pc:picChg chg="add del mod ord">
          <ac:chgData name="kinjal rajwadi" userId="e28826e589b834ce" providerId="LiveId" clId="{FC80C377-2CA1-4672-A0CC-3F0EC0AD5282}" dt="2023-11-01T23:45:39.387" v="52" actId="21"/>
          <ac:picMkLst>
            <pc:docMk/>
            <pc:sldMk cId="2912940160" sldId="263"/>
            <ac:picMk id="6" creationId="{E6B07855-E03F-9D32-496E-ECFF4E2800EA}"/>
          </ac:picMkLst>
        </pc:picChg>
        <pc:picChg chg="add del mod ord">
          <ac:chgData name="kinjal rajwadi" userId="e28826e589b834ce" providerId="LiveId" clId="{FC80C377-2CA1-4672-A0CC-3F0EC0AD5282}" dt="2023-11-01T23:47:24.865" v="69" actId="22"/>
          <ac:picMkLst>
            <pc:docMk/>
            <pc:sldMk cId="2912940160" sldId="263"/>
            <ac:picMk id="13" creationId="{01097420-A3C5-DB4E-14A8-0EC40E99827F}"/>
          </ac:picMkLst>
        </pc:picChg>
        <pc:picChg chg="add mod">
          <ac:chgData name="kinjal rajwadi" userId="e28826e589b834ce" providerId="LiveId" clId="{FC80C377-2CA1-4672-A0CC-3F0EC0AD5282}" dt="2023-11-01T23:47:51.416" v="72" actId="14100"/>
          <ac:picMkLst>
            <pc:docMk/>
            <pc:sldMk cId="2912940160" sldId="263"/>
            <ac:picMk id="15" creationId="{9F8AF182-2AE3-CB42-267C-54C914B4190B}"/>
          </ac:picMkLst>
        </pc:picChg>
      </pc:sldChg>
      <pc:sldChg chg="addSp delSp modSp new mod">
        <pc:chgData name="kinjal rajwadi" userId="e28826e589b834ce" providerId="LiveId" clId="{FC80C377-2CA1-4672-A0CC-3F0EC0AD5282}" dt="2023-11-01T23:55:18.866" v="179" actId="20577"/>
        <pc:sldMkLst>
          <pc:docMk/>
          <pc:sldMk cId="795693380" sldId="264"/>
        </pc:sldMkLst>
        <pc:spChg chg="mod">
          <ac:chgData name="kinjal rajwadi" userId="e28826e589b834ce" providerId="LiveId" clId="{FC80C377-2CA1-4672-A0CC-3F0EC0AD5282}" dt="2023-11-01T23:52:33.288" v="135" actId="122"/>
          <ac:spMkLst>
            <pc:docMk/>
            <pc:sldMk cId="795693380" sldId="264"/>
            <ac:spMk id="2" creationId="{FEB71A54-59A1-F494-8D52-6E7092681A77}"/>
          </ac:spMkLst>
        </pc:spChg>
        <pc:spChg chg="mod">
          <ac:chgData name="kinjal rajwadi" userId="e28826e589b834ce" providerId="LiveId" clId="{FC80C377-2CA1-4672-A0CC-3F0EC0AD5282}" dt="2023-11-01T23:55:18.866" v="179" actId="20577"/>
          <ac:spMkLst>
            <pc:docMk/>
            <pc:sldMk cId="795693380" sldId="264"/>
            <ac:spMk id="3" creationId="{39A07748-2F7B-07B3-DC43-9FCDBF0E0354}"/>
          </ac:spMkLst>
        </pc:spChg>
        <pc:spChg chg="del mod">
          <ac:chgData name="kinjal rajwadi" userId="e28826e589b834ce" providerId="LiveId" clId="{FC80C377-2CA1-4672-A0CC-3F0EC0AD5282}" dt="2023-11-01T23:51:32.729" v="118" actId="478"/>
          <ac:spMkLst>
            <pc:docMk/>
            <pc:sldMk cId="795693380" sldId="264"/>
            <ac:spMk id="4" creationId="{8AAFC7EB-73A4-B6E7-AA04-877F235833F3}"/>
          </ac:spMkLst>
        </pc:spChg>
        <pc:graphicFrameChg chg="add mod">
          <ac:chgData name="kinjal rajwadi" userId="e28826e589b834ce" providerId="LiveId" clId="{FC80C377-2CA1-4672-A0CC-3F0EC0AD5282}" dt="2023-11-01T23:51:48.654" v="121" actId="14100"/>
          <ac:graphicFrameMkLst>
            <pc:docMk/>
            <pc:sldMk cId="795693380" sldId="264"/>
            <ac:graphicFrameMk id="5" creationId="{A1BF0387-9674-A5A6-B45D-17AFCC70D712}"/>
          </ac:graphicFrameMkLst>
        </pc:graphicFrameChg>
        <pc:picChg chg="add mod">
          <ac:chgData name="kinjal rajwadi" userId="e28826e589b834ce" providerId="LiveId" clId="{FC80C377-2CA1-4672-A0CC-3F0EC0AD5282}" dt="2023-11-01T23:53:03.950" v="139" actId="14100"/>
          <ac:picMkLst>
            <pc:docMk/>
            <pc:sldMk cId="795693380" sldId="264"/>
            <ac:picMk id="7" creationId="{6B241E7E-DB02-AD24-A4B2-61F6DDFE53EA}"/>
          </ac:picMkLst>
        </pc:picChg>
      </pc:sldChg>
      <pc:sldChg chg="addSp delSp modSp new mod">
        <pc:chgData name="kinjal rajwadi" userId="e28826e589b834ce" providerId="LiveId" clId="{FC80C377-2CA1-4672-A0CC-3F0EC0AD5282}" dt="2023-11-02T00:06:14.589" v="252" actId="5793"/>
        <pc:sldMkLst>
          <pc:docMk/>
          <pc:sldMk cId="583023835" sldId="265"/>
        </pc:sldMkLst>
        <pc:spChg chg="mod">
          <ac:chgData name="kinjal rajwadi" userId="e28826e589b834ce" providerId="LiveId" clId="{FC80C377-2CA1-4672-A0CC-3F0EC0AD5282}" dt="2023-11-02T00:01:18.682" v="205" actId="122"/>
          <ac:spMkLst>
            <pc:docMk/>
            <pc:sldMk cId="583023835" sldId="265"/>
            <ac:spMk id="2" creationId="{26ABDC86-3B33-B12F-C235-F5105C2A8393}"/>
          </ac:spMkLst>
        </pc:spChg>
        <pc:spChg chg="mod">
          <ac:chgData name="kinjal rajwadi" userId="e28826e589b834ce" providerId="LiveId" clId="{FC80C377-2CA1-4672-A0CC-3F0EC0AD5282}" dt="2023-11-02T00:00:37.206" v="200" actId="14100"/>
          <ac:spMkLst>
            <pc:docMk/>
            <pc:sldMk cId="583023835" sldId="265"/>
            <ac:spMk id="3" creationId="{2C6F36FF-44E6-E6A4-67CE-7F51C7C38078}"/>
          </ac:spMkLst>
        </pc:spChg>
        <pc:spChg chg="mod">
          <ac:chgData name="kinjal rajwadi" userId="e28826e589b834ce" providerId="LiveId" clId="{FC80C377-2CA1-4672-A0CC-3F0EC0AD5282}" dt="2023-11-02T00:06:14.589" v="252" actId="5793"/>
          <ac:spMkLst>
            <pc:docMk/>
            <pc:sldMk cId="583023835" sldId="265"/>
            <ac:spMk id="4" creationId="{E7A734A2-D4ED-4C8F-E050-C76A8DF7B7DE}"/>
          </ac:spMkLst>
        </pc:spChg>
        <pc:graphicFrameChg chg="add del mod">
          <ac:chgData name="kinjal rajwadi" userId="e28826e589b834ce" providerId="LiveId" clId="{FC80C377-2CA1-4672-A0CC-3F0EC0AD5282}" dt="2023-11-01T23:56:35.109" v="184" actId="478"/>
          <ac:graphicFrameMkLst>
            <pc:docMk/>
            <pc:sldMk cId="583023835" sldId="265"/>
            <ac:graphicFrameMk id="5" creationId="{B119FBB6-FD66-F359-15A7-3F7E8DD021C5}"/>
          </ac:graphicFrameMkLst>
        </pc:graphicFrameChg>
        <pc:graphicFrameChg chg="add mod">
          <ac:chgData name="kinjal rajwadi" userId="e28826e589b834ce" providerId="LiveId" clId="{FC80C377-2CA1-4672-A0CC-3F0EC0AD5282}" dt="2023-11-02T00:02:43.996" v="210" actId="14100"/>
          <ac:graphicFrameMkLst>
            <pc:docMk/>
            <pc:sldMk cId="583023835" sldId="265"/>
            <ac:graphicFrameMk id="6" creationId="{B119FBB6-FD66-F359-15A7-3F7E8DD021C5}"/>
          </ac:graphicFrameMkLst>
        </pc:graphicFrameChg>
        <pc:picChg chg="add mod">
          <ac:chgData name="kinjal rajwadi" userId="e28826e589b834ce" providerId="LiveId" clId="{FC80C377-2CA1-4672-A0CC-3F0EC0AD5282}" dt="2023-11-02T00:02:39.035" v="209" actId="14100"/>
          <ac:picMkLst>
            <pc:docMk/>
            <pc:sldMk cId="583023835" sldId="265"/>
            <ac:picMk id="8" creationId="{D9AB55C1-F0C6-25EF-E13F-F61A2AAE066F}"/>
          </ac:picMkLst>
        </pc:picChg>
      </pc:sldChg>
      <pc:sldChg chg="new del">
        <pc:chgData name="kinjal rajwadi" userId="e28826e589b834ce" providerId="LiveId" clId="{FC80C377-2CA1-4672-A0CC-3F0EC0AD5282}" dt="2023-11-02T00:06:39.980" v="255" actId="47"/>
        <pc:sldMkLst>
          <pc:docMk/>
          <pc:sldMk cId="563256854" sldId="266"/>
        </pc:sldMkLst>
      </pc:sldChg>
      <pc:sldChg chg="new del">
        <pc:chgData name="kinjal rajwadi" userId="e28826e589b834ce" providerId="LiveId" clId="{FC80C377-2CA1-4672-A0CC-3F0EC0AD5282}" dt="2023-11-01T23:56:12.757" v="182" actId="47"/>
        <pc:sldMkLst>
          <pc:docMk/>
          <pc:sldMk cId="1424368163" sldId="266"/>
        </pc:sldMkLst>
      </pc:sldChg>
      <pc:sldChg chg="modSp new mod">
        <pc:chgData name="kinjal rajwadi" userId="e28826e589b834ce" providerId="LiveId" clId="{FC80C377-2CA1-4672-A0CC-3F0EC0AD5282}" dt="2023-11-02T00:15:30.340" v="347"/>
        <pc:sldMkLst>
          <pc:docMk/>
          <pc:sldMk cId="4195075086" sldId="267"/>
        </pc:sldMkLst>
        <pc:spChg chg="mod">
          <ac:chgData name="kinjal rajwadi" userId="e28826e589b834ce" providerId="LiveId" clId="{FC80C377-2CA1-4672-A0CC-3F0EC0AD5282}" dt="2023-11-02T00:08:59.626" v="286" actId="122"/>
          <ac:spMkLst>
            <pc:docMk/>
            <pc:sldMk cId="4195075086" sldId="267"/>
            <ac:spMk id="2" creationId="{239D3A16-0DFC-DDC7-CC61-E7900A6C0E3A}"/>
          </ac:spMkLst>
        </pc:spChg>
        <pc:spChg chg="mod">
          <ac:chgData name="kinjal rajwadi" userId="e28826e589b834ce" providerId="LiveId" clId="{FC80C377-2CA1-4672-A0CC-3F0EC0AD5282}" dt="2023-11-02T00:15:30.340" v="347"/>
          <ac:spMkLst>
            <pc:docMk/>
            <pc:sldMk cId="4195075086" sldId="267"/>
            <ac:spMk id="3" creationId="{8FF0D013-42EA-B5D3-4946-18F2B462646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28826e589b834ce/Desktop/Data%20Science/SQL%20Project%20Jay/Superstore%20Final%20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28826e589b834ce/Desktop/Data%20Science/SQL%20Project%20Jay/Superstore%20Final%20Outp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28826e589b834ce/Desktop/Data%20Science/SQL%20Project%20Jay/Superstore%20Final%20Outpu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28826e589b834ce/Desktop/Data%20Science/SQL%20Project%20Jay/Superstore%20Final%20Outpu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28826e589b834ce/Desktop/Data%20Science/SQL%20Project%20Jay/Superstore%20Final%20Outpu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28826e589b834ce/Desktop/Data%20Science/SQL%20Project%20Jay/Superstore%20Final%20Outp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28826e589b834ce/Desktop/Data%20Science/SQL%20Project%20Jay/Superstore%20Final%20Outpu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DBC-45C6-901F-66A10ED472F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1DBC-45C6-901F-66A10ED472F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'[Superstore Final Output.xlsx]Sales and Profit'!$A$1:$B$1</c:f>
              <c:strCache>
                <c:ptCount val="2"/>
                <c:pt idx="0">
                  <c:v>Total_sales</c:v>
                </c:pt>
                <c:pt idx="1">
                  <c:v>Total_Profit</c:v>
                </c:pt>
              </c:strCache>
            </c:strRef>
          </c:cat>
          <c:val>
            <c:numRef>
              <c:f>'[Superstore Final Output.xlsx]Sales and Profit'!$A$2:$B$2</c:f>
              <c:numCache>
                <c:formatCode>_-"$"* #,##0_-;\-"$"* #,##0_-;_-"$"* "-"??_-;_-@_-</c:formatCode>
                <c:ptCount val="2"/>
                <c:pt idx="0">
                  <c:v>2270658</c:v>
                </c:pt>
                <c:pt idx="1">
                  <c:v>282393</c:v>
                </c:pt>
              </c:numCache>
            </c:numRef>
          </c:val>
          <c:extLst>
            <c:ext xmlns:c16="http://schemas.microsoft.com/office/drawing/2014/chart" uri="{C3380CC4-5D6E-409C-BE32-E72D297353CC}">
              <c16:uniqueId val="{00000004-1DBC-45C6-901F-66A10ED472FC}"/>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a:t>
            </a:r>
            <a:r>
              <a:rPr lang="en-US" baseline="0"/>
              <a:t> </a:t>
            </a:r>
            <a:r>
              <a:rPr lang="en-US"/>
              <a:t>Profit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'[Superstore Final Output.xlsx]Profit by Year'!$B$1</c:f>
              <c:strCache>
                <c:ptCount val="1"/>
                <c:pt idx="0">
                  <c:v>Total_Profit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'[Superstore Final Output.xlsx]Profit by Year'!$A$2:$A$5</c:f>
              <c:numCache>
                <c:formatCode>General</c:formatCode>
                <c:ptCount val="4"/>
                <c:pt idx="0">
                  <c:v>2014</c:v>
                </c:pt>
                <c:pt idx="1">
                  <c:v>2015</c:v>
                </c:pt>
                <c:pt idx="2">
                  <c:v>2016</c:v>
                </c:pt>
                <c:pt idx="3">
                  <c:v>2017</c:v>
                </c:pt>
              </c:numCache>
            </c:numRef>
          </c:cat>
          <c:val>
            <c:numRef>
              <c:f>'[Superstore Final Output.xlsx]Profit by Year'!$B$2:$B$5</c:f>
              <c:numCache>
                <c:formatCode>_-"$"* #,##0_-;\-"$"* #,##0_-;_-"$"* "-"??_-;_-@_-</c:formatCode>
                <c:ptCount val="4"/>
                <c:pt idx="0">
                  <c:v>48921</c:v>
                </c:pt>
                <c:pt idx="1">
                  <c:v>60892</c:v>
                </c:pt>
                <c:pt idx="2">
                  <c:v>79989</c:v>
                </c:pt>
                <c:pt idx="3">
                  <c:v>92591</c:v>
                </c:pt>
              </c:numCache>
            </c:numRef>
          </c:val>
          <c:extLst>
            <c:ext xmlns:c16="http://schemas.microsoft.com/office/drawing/2014/chart" uri="{C3380CC4-5D6E-409C-BE32-E72D297353CC}">
              <c16:uniqueId val="{00000000-87DA-4AEE-8EBC-29D51A7B2295}"/>
            </c:ext>
          </c:extLst>
        </c:ser>
        <c:dLbls>
          <c:dLblPos val="outEnd"/>
          <c:showLegendKey val="0"/>
          <c:showVal val="1"/>
          <c:showCatName val="0"/>
          <c:showSerName val="0"/>
          <c:showPercent val="0"/>
          <c:showBubbleSize val="0"/>
        </c:dLbls>
        <c:gapWidth val="100"/>
        <c:overlap val="-24"/>
        <c:axId val="762716927"/>
        <c:axId val="761110799"/>
      </c:barChart>
      <c:catAx>
        <c:axId val="7627169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61110799"/>
        <c:crosses val="autoZero"/>
        <c:auto val="1"/>
        <c:lblAlgn val="ctr"/>
        <c:lblOffset val="100"/>
        <c:noMultiLvlLbl val="0"/>
      </c:catAx>
      <c:valAx>
        <c:axId val="761110799"/>
        <c:scaling>
          <c:orientation val="minMax"/>
        </c:scaling>
        <c:delete val="0"/>
        <c:axPos val="l"/>
        <c:majorGridlines>
          <c:spPr>
            <a:ln w="9525" cap="flat" cmpd="sng" algn="ctr">
              <a:solidFill>
                <a:schemeClr val="lt1">
                  <a:lumMod val="95000"/>
                  <a:alpha val="10000"/>
                </a:schemeClr>
              </a:solidFill>
              <a:round/>
            </a:ln>
            <a:effectLst/>
          </c:spPr>
        </c:majorGridlines>
        <c:numFmt formatCode="_-&quot;$&quot;* #,##0_-;\-&quot;$&quot;* #,##0_-;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6271692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'[Superstore Final Output.xlsx]Profit by Region'!$B$1</c:f>
              <c:strCache>
                <c:ptCount val="1"/>
                <c:pt idx="0">
                  <c:v>Total_sales</c:v>
                </c:pt>
              </c:strCache>
            </c:strRef>
          </c:tx>
          <c:spPr>
            <a:solidFill>
              <a:schemeClr val="accent5">
                <a:shade val="76000"/>
                <a:alpha val="88000"/>
              </a:schemeClr>
            </a:solidFill>
            <a:ln>
              <a:solidFill>
                <a:schemeClr val="accent5">
                  <a:shade val="76000"/>
                  <a:lumMod val="50000"/>
                </a:schemeClr>
              </a:solidFill>
            </a:ln>
            <a:effectLst/>
            <a:scene3d>
              <a:camera prst="orthographicFront"/>
              <a:lightRig rig="threePt" dir="t"/>
            </a:scene3d>
            <a:sp3d prstMaterial="flat">
              <a:contourClr>
                <a:schemeClr val="accent5">
                  <a:shade val="76000"/>
                  <a:lumMod val="50000"/>
                </a:schemeClr>
              </a:contourClr>
            </a:sp3d>
          </c:spPr>
          <c:invertIfNegative val="0"/>
          <c:dLbls>
            <c:spPr>
              <a:solidFill>
                <a:schemeClr val="accent5">
                  <a:shade val="76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'[Superstore Final Output.xlsx]Profit by Region'!$A$2:$A$5</c:f>
              <c:strCache>
                <c:ptCount val="4"/>
                <c:pt idx="0">
                  <c:v>South</c:v>
                </c:pt>
                <c:pt idx="1">
                  <c:v>West</c:v>
                </c:pt>
                <c:pt idx="2">
                  <c:v>Central</c:v>
                </c:pt>
                <c:pt idx="3">
                  <c:v>East</c:v>
                </c:pt>
              </c:strCache>
            </c:strRef>
          </c:cat>
          <c:val>
            <c:numRef>
              <c:f>'[Superstore Final Output.xlsx]Profit by Region'!$B$2:$B$5</c:f>
              <c:numCache>
                <c:formatCode>_-"$"* #,##0_-;\-"$"* #,##0_-;_-"$"* "-"??_-;_-@_-</c:formatCode>
                <c:ptCount val="4"/>
                <c:pt idx="0">
                  <c:v>388309</c:v>
                </c:pt>
                <c:pt idx="1">
                  <c:v>713525</c:v>
                </c:pt>
                <c:pt idx="2">
                  <c:v>496701</c:v>
                </c:pt>
                <c:pt idx="3">
                  <c:v>672123</c:v>
                </c:pt>
              </c:numCache>
            </c:numRef>
          </c:val>
          <c:extLst>
            <c:ext xmlns:c16="http://schemas.microsoft.com/office/drawing/2014/chart" uri="{C3380CC4-5D6E-409C-BE32-E72D297353CC}">
              <c16:uniqueId val="{00000000-75D6-439D-8CAF-05DA8209DEDF}"/>
            </c:ext>
          </c:extLst>
        </c:ser>
        <c:ser>
          <c:idx val="1"/>
          <c:order val="1"/>
          <c:tx>
            <c:strRef>
              <c:f>'[Superstore Final Output.xlsx]Profit by Region'!$C$1</c:f>
              <c:strCache>
                <c:ptCount val="1"/>
                <c:pt idx="0">
                  <c:v>Total_Profit</c:v>
                </c:pt>
              </c:strCache>
            </c:strRef>
          </c:tx>
          <c:spPr>
            <a:solidFill>
              <a:schemeClr val="accent5">
                <a:tint val="77000"/>
                <a:alpha val="88000"/>
              </a:schemeClr>
            </a:solidFill>
            <a:ln>
              <a:solidFill>
                <a:schemeClr val="accent5">
                  <a:tint val="77000"/>
                  <a:lumMod val="50000"/>
                </a:schemeClr>
              </a:solidFill>
            </a:ln>
            <a:effectLst/>
            <a:scene3d>
              <a:camera prst="orthographicFront"/>
              <a:lightRig rig="threePt" dir="t"/>
            </a:scene3d>
            <a:sp3d prstMaterial="flat">
              <a:contourClr>
                <a:schemeClr val="accent5">
                  <a:tint val="77000"/>
                  <a:lumMod val="50000"/>
                </a:schemeClr>
              </a:contourClr>
            </a:sp3d>
          </c:spPr>
          <c:invertIfNegative val="0"/>
          <c:dLbls>
            <c:spPr>
              <a:solidFill>
                <a:schemeClr val="accent5">
                  <a:tint val="77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'[Superstore Final Output.xlsx]Profit by Region'!$A$2:$A$5</c:f>
              <c:strCache>
                <c:ptCount val="4"/>
                <c:pt idx="0">
                  <c:v>South</c:v>
                </c:pt>
                <c:pt idx="1">
                  <c:v>West</c:v>
                </c:pt>
                <c:pt idx="2">
                  <c:v>Central</c:v>
                </c:pt>
                <c:pt idx="3">
                  <c:v>East</c:v>
                </c:pt>
              </c:strCache>
            </c:strRef>
          </c:cat>
          <c:val>
            <c:numRef>
              <c:f>'[Superstore Final Output.xlsx]Profit by Region'!$C$2:$C$5</c:f>
              <c:numCache>
                <c:formatCode>_-"$"* #,##0_-;\-"$"* #,##0_-;_-"$"* "-"??_-;_-@_-</c:formatCode>
                <c:ptCount val="4"/>
                <c:pt idx="0">
                  <c:v>45878</c:v>
                </c:pt>
                <c:pt idx="1">
                  <c:v>105983</c:v>
                </c:pt>
                <c:pt idx="2">
                  <c:v>39885</c:v>
                </c:pt>
                <c:pt idx="3">
                  <c:v>90647</c:v>
                </c:pt>
              </c:numCache>
            </c:numRef>
          </c:val>
          <c:extLst>
            <c:ext xmlns:c16="http://schemas.microsoft.com/office/drawing/2014/chart" uri="{C3380CC4-5D6E-409C-BE32-E72D297353CC}">
              <c16:uniqueId val="{00000001-75D6-439D-8CAF-05DA8209DEDF}"/>
            </c:ext>
          </c:extLst>
        </c:ser>
        <c:dLbls>
          <c:showLegendKey val="0"/>
          <c:showVal val="1"/>
          <c:showCatName val="0"/>
          <c:showSerName val="0"/>
          <c:showPercent val="0"/>
          <c:showBubbleSize val="0"/>
        </c:dLbls>
        <c:gapWidth val="84"/>
        <c:gapDepth val="53"/>
        <c:shape val="box"/>
        <c:axId val="788372975"/>
        <c:axId val="907864879"/>
        <c:axId val="0"/>
      </c:bar3DChart>
      <c:catAx>
        <c:axId val="7883729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07864879"/>
        <c:crosses val="autoZero"/>
        <c:auto val="1"/>
        <c:lblAlgn val="ctr"/>
        <c:lblOffset val="100"/>
        <c:noMultiLvlLbl val="0"/>
      </c:catAx>
      <c:valAx>
        <c:axId val="907864879"/>
        <c:scaling>
          <c:orientation val="minMax"/>
        </c:scaling>
        <c:delete val="1"/>
        <c:axPos val="l"/>
        <c:majorGridlines>
          <c:spPr>
            <a:ln w="9525">
              <a:solidFill>
                <a:schemeClr val="lt1">
                  <a:lumMod val="50000"/>
                </a:schemeClr>
              </a:solidFill>
            </a:ln>
            <a:effectLst/>
          </c:spPr>
        </c:majorGridlines>
        <c:numFmt formatCode="_-&quot;$&quot;* #,##0_-;\-&quot;$&quot;* #,##0_-;_-&quot;$&quot;* &quot;-&quot;??_-;_-@_-" sourceLinked="1"/>
        <c:majorTickMark val="out"/>
        <c:minorTickMark val="none"/>
        <c:tickLblPos val="nextTo"/>
        <c:crossAx val="788372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'[Superstore Final Output.xlsx]Sales &amp; Profit by Segment'!$B$1</c:f>
              <c:strCache>
                <c:ptCount val="1"/>
                <c:pt idx="0">
                  <c:v>Total_sales</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'[Superstore Final Output.xlsx]Sales &amp; Profit by Segment'!$A$2:$A$4</c:f>
              <c:strCache>
                <c:ptCount val="3"/>
                <c:pt idx="0">
                  <c:v>Consumer</c:v>
                </c:pt>
                <c:pt idx="1">
                  <c:v>Corporate</c:v>
                </c:pt>
                <c:pt idx="2">
                  <c:v>Home Office</c:v>
                </c:pt>
              </c:strCache>
            </c:strRef>
          </c:cat>
          <c:val>
            <c:numRef>
              <c:f>'[Superstore Final Output.xlsx]Sales &amp; Profit by Segment'!$B$2:$B$4</c:f>
              <c:numCache>
                <c:formatCode>_-"$"* #,##0_-;\-"$"* #,##0_-;_-"$"* "-"??_-;_-@_-</c:formatCode>
                <c:ptCount val="3"/>
                <c:pt idx="0">
                  <c:v>1149958</c:v>
                </c:pt>
                <c:pt idx="1">
                  <c:v>696229</c:v>
                </c:pt>
                <c:pt idx="2">
                  <c:v>424471</c:v>
                </c:pt>
              </c:numCache>
            </c:numRef>
          </c:val>
          <c:extLst>
            <c:ext xmlns:c16="http://schemas.microsoft.com/office/drawing/2014/chart" uri="{C3380CC4-5D6E-409C-BE32-E72D297353CC}">
              <c16:uniqueId val="{00000000-FDA8-4B19-ADE2-9F1178925922}"/>
            </c:ext>
          </c:extLst>
        </c:ser>
        <c:ser>
          <c:idx val="1"/>
          <c:order val="1"/>
          <c:tx>
            <c:strRef>
              <c:f>'[Superstore Final Output.xlsx]Sales &amp; Profit by Segment'!$C$1</c:f>
              <c:strCache>
                <c:ptCount val="1"/>
                <c:pt idx="0">
                  <c:v>Total_Profit</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'[Superstore Final Output.xlsx]Sales &amp; Profit by Segment'!$A$2:$A$4</c:f>
              <c:strCache>
                <c:ptCount val="3"/>
                <c:pt idx="0">
                  <c:v>Consumer</c:v>
                </c:pt>
                <c:pt idx="1">
                  <c:v>Corporate</c:v>
                </c:pt>
                <c:pt idx="2">
                  <c:v>Home Office</c:v>
                </c:pt>
              </c:strCache>
            </c:strRef>
          </c:cat>
          <c:val>
            <c:numRef>
              <c:f>'[Superstore Final Output.xlsx]Sales &amp; Profit by Segment'!$C$2:$C$4</c:f>
              <c:numCache>
                <c:formatCode>_-"$"* #,##0_-;\-"$"* #,##0_-;_-"$"* "-"??_-;_-@_-</c:formatCode>
                <c:ptCount val="3"/>
                <c:pt idx="0">
                  <c:v>132556</c:v>
                </c:pt>
                <c:pt idx="1">
                  <c:v>90277</c:v>
                </c:pt>
                <c:pt idx="2">
                  <c:v>59560</c:v>
                </c:pt>
              </c:numCache>
            </c:numRef>
          </c:val>
          <c:extLst>
            <c:ext xmlns:c16="http://schemas.microsoft.com/office/drawing/2014/chart" uri="{C3380CC4-5D6E-409C-BE32-E72D297353CC}">
              <c16:uniqueId val="{00000001-FDA8-4B19-ADE2-9F1178925922}"/>
            </c:ext>
          </c:extLst>
        </c:ser>
        <c:dLbls>
          <c:showLegendKey val="0"/>
          <c:showVal val="1"/>
          <c:showCatName val="0"/>
          <c:showSerName val="0"/>
          <c:showPercent val="0"/>
          <c:showBubbleSize val="0"/>
        </c:dLbls>
        <c:gapWidth val="84"/>
        <c:gapDepth val="53"/>
        <c:shape val="box"/>
        <c:axId val="952814991"/>
        <c:axId val="918200511"/>
        <c:axId val="0"/>
      </c:bar3DChart>
      <c:catAx>
        <c:axId val="9528149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18200511"/>
        <c:crosses val="autoZero"/>
        <c:auto val="1"/>
        <c:lblAlgn val="ctr"/>
        <c:lblOffset val="100"/>
        <c:noMultiLvlLbl val="0"/>
      </c:catAx>
      <c:valAx>
        <c:axId val="918200511"/>
        <c:scaling>
          <c:orientation val="minMax"/>
        </c:scaling>
        <c:delete val="1"/>
        <c:axPos val="b"/>
        <c:numFmt formatCode="_-&quot;$&quot;* #,##0_-;\-&quot;$&quot;* #,##0_-;_-&quot;$&quot;* &quot;-&quot;??_-;_-@_-" sourceLinked="1"/>
        <c:majorTickMark val="out"/>
        <c:minorTickMark val="none"/>
        <c:tickLblPos val="nextTo"/>
        <c:crossAx val="9528149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'[Superstore Final Output.xlsx]Profit by Category'!$B$1</c:f>
              <c:strCache>
                <c:ptCount val="1"/>
                <c:pt idx="0">
                  <c:v>Total_sales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'[Superstore Final Output.xlsx]Profit by Category'!$A$2:$A$4</c:f>
              <c:strCache>
                <c:ptCount val="3"/>
                <c:pt idx="0">
                  <c:v>Furniture</c:v>
                </c:pt>
                <c:pt idx="1">
                  <c:v>Office Supplies</c:v>
                </c:pt>
                <c:pt idx="2">
                  <c:v>Technology</c:v>
                </c:pt>
              </c:strCache>
            </c:strRef>
          </c:cat>
          <c:val>
            <c:numRef>
              <c:f>'[Superstore Final Output.xlsx]Profit by Category'!$B$2:$B$4</c:f>
              <c:numCache>
                <c:formatCode>_-"$"* #,##0_-;\-"$"* #,##0_-;_-"$"* "-"??_-;_-@_-</c:formatCode>
                <c:ptCount val="3"/>
                <c:pt idx="0">
                  <c:v>733051</c:v>
                </c:pt>
                <c:pt idx="1">
                  <c:v>703571</c:v>
                </c:pt>
                <c:pt idx="2">
                  <c:v>834036</c:v>
                </c:pt>
              </c:numCache>
            </c:numRef>
          </c:val>
          <c:extLst>
            <c:ext xmlns:c16="http://schemas.microsoft.com/office/drawing/2014/chart" uri="{C3380CC4-5D6E-409C-BE32-E72D297353CC}">
              <c16:uniqueId val="{00000000-B4A3-4389-B92E-F0770F9ECEB6}"/>
            </c:ext>
          </c:extLst>
        </c:ser>
        <c:dLbls>
          <c:dLblPos val="outEnd"/>
          <c:showLegendKey val="0"/>
          <c:showVal val="1"/>
          <c:showCatName val="0"/>
          <c:showSerName val="0"/>
          <c:showPercent val="0"/>
          <c:showBubbleSize val="0"/>
        </c:dLbls>
        <c:gapWidth val="219"/>
        <c:overlap val="-27"/>
        <c:axId val="952818351"/>
        <c:axId val="907869839"/>
      </c:barChart>
      <c:lineChart>
        <c:grouping val="standard"/>
        <c:varyColors val="0"/>
        <c:ser>
          <c:idx val="1"/>
          <c:order val="1"/>
          <c:tx>
            <c:strRef>
              <c:f>'[Superstore Final Output.xlsx]Profit by Category'!$C$1</c:f>
              <c:strCache>
                <c:ptCount val="1"/>
                <c:pt idx="0">
                  <c:v>Total_Profit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'[Superstore Final Output.xlsx]Profit by Category'!$A$2:$A$4</c:f>
              <c:strCache>
                <c:ptCount val="3"/>
                <c:pt idx="0">
                  <c:v>Furniture</c:v>
                </c:pt>
                <c:pt idx="1">
                  <c:v>Office Supplies</c:v>
                </c:pt>
                <c:pt idx="2">
                  <c:v>Technology</c:v>
                </c:pt>
              </c:strCache>
            </c:strRef>
          </c:cat>
          <c:val>
            <c:numRef>
              <c:f>'[Superstore Final Output.xlsx]Profit by Category'!$C$2:$C$4</c:f>
              <c:numCache>
                <c:formatCode>_-"$"* #,##0_-;\-"$"* #,##0_-;_-"$"* "-"??_-;_-@_-</c:formatCode>
                <c:ptCount val="3"/>
                <c:pt idx="0">
                  <c:v>16975</c:v>
                </c:pt>
                <c:pt idx="1">
                  <c:v>120473</c:v>
                </c:pt>
                <c:pt idx="2">
                  <c:v>144945</c:v>
                </c:pt>
              </c:numCache>
            </c:numRef>
          </c:val>
          <c:smooth val="0"/>
          <c:extLst>
            <c:ext xmlns:c16="http://schemas.microsoft.com/office/drawing/2014/chart" uri="{C3380CC4-5D6E-409C-BE32-E72D297353CC}">
              <c16:uniqueId val="{00000001-B4A3-4389-B92E-F0770F9ECEB6}"/>
            </c:ext>
          </c:extLst>
        </c:ser>
        <c:dLbls>
          <c:showLegendKey val="0"/>
          <c:showVal val="1"/>
          <c:showCatName val="0"/>
          <c:showSerName val="0"/>
          <c:showPercent val="0"/>
          <c:showBubbleSize val="0"/>
        </c:dLbls>
        <c:marker val="1"/>
        <c:smooth val="0"/>
        <c:axId val="952810671"/>
        <c:axId val="907886207"/>
      </c:lineChart>
      <c:catAx>
        <c:axId val="95281835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07869839"/>
        <c:crosses val="autoZero"/>
        <c:auto val="1"/>
        <c:lblAlgn val="ctr"/>
        <c:lblOffset val="100"/>
        <c:noMultiLvlLbl val="0"/>
      </c:catAx>
      <c:valAx>
        <c:axId val="907869839"/>
        <c:scaling>
          <c:orientation val="minMax"/>
        </c:scaling>
        <c:delete val="0"/>
        <c:axPos val="l"/>
        <c:majorGridlines>
          <c:spPr>
            <a:ln w="9525" cap="flat" cmpd="sng" algn="ctr">
              <a:solidFill>
                <a:schemeClr val="lt1">
                  <a:lumMod val="95000"/>
                  <a:alpha val="10000"/>
                </a:schemeClr>
              </a:solidFill>
              <a:round/>
            </a:ln>
            <a:effectLst/>
          </c:spPr>
        </c:majorGridlines>
        <c:numFmt formatCode="_-&quot;$&quot;* #,##0_-;\-&quot;$&quot;* #,##0_-;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2818351"/>
        <c:crosses val="autoZero"/>
        <c:crossBetween val="between"/>
      </c:valAx>
      <c:valAx>
        <c:axId val="907886207"/>
        <c:scaling>
          <c:orientation val="minMax"/>
        </c:scaling>
        <c:delete val="0"/>
        <c:axPos val="r"/>
        <c:numFmt formatCode="_-&quot;$&quot;* #,##0_-;\-&quot;$&quot;* #,##0_-;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2810671"/>
        <c:crosses val="max"/>
        <c:crossBetween val="between"/>
      </c:valAx>
      <c:catAx>
        <c:axId val="952810671"/>
        <c:scaling>
          <c:orientation val="minMax"/>
        </c:scaling>
        <c:delete val="1"/>
        <c:axPos val="b"/>
        <c:numFmt formatCode="General" sourceLinked="1"/>
        <c:majorTickMark val="none"/>
        <c:minorTickMark val="none"/>
        <c:tickLblPos val="nextTo"/>
        <c:crossAx val="90788620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 Final Output.xlsx]Profit by Sub Category!PivotTable4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CA" dirty="0"/>
              <a:t>Sales</a:t>
            </a:r>
            <a:r>
              <a:rPr lang="en-CA" baseline="0" dirty="0"/>
              <a:t> and Profit by </a:t>
            </a:r>
            <a:r>
              <a:rPr lang="en-CA" baseline="0" dirty="0" err="1"/>
              <a:t>SubCategory</a:t>
            </a:r>
            <a:endParaRPr lang="en-CA"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by Sub Category'!$H$4</c:f>
              <c:strCache>
                <c:ptCount val="1"/>
                <c:pt idx="0">
                  <c:v>Sum of Total_sales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'Profit by Sub Category'!$G$5:$G$22</c:f>
              <c:strCache>
                <c:ptCount val="17"/>
                <c:pt idx="0">
                  <c:v>Accessories</c:v>
                </c:pt>
                <c:pt idx="1">
                  <c:v>Appliances</c:v>
                </c:pt>
                <c:pt idx="2">
                  <c:v>Art</c:v>
                </c:pt>
                <c:pt idx="3">
                  <c:v>Binders</c:v>
                </c:pt>
                <c:pt idx="4">
                  <c:v>Bookcases</c:v>
                </c:pt>
                <c:pt idx="5">
                  <c:v>Chairs</c:v>
                </c:pt>
                <c:pt idx="6">
                  <c:v>Copiers</c:v>
                </c:pt>
                <c:pt idx="7">
                  <c:v>Envelopes</c:v>
                </c:pt>
                <c:pt idx="8">
                  <c:v>Fasteners</c:v>
                </c:pt>
                <c:pt idx="9">
                  <c:v>Furnishings</c:v>
                </c:pt>
                <c:pt idx="10">
                  <c:v>Labels</c:v>
                </c:pt>
                <c:pt idx="11">
                  <c:v>Machines</c:v>
                </c:pt>
                <c:pt idx="12">
                  <c:v>Paper</c:v>
                </c:pt>
                <c:pt idx="13">
                  <c:v>Phones</c:v>
                </c:pt>
                <c:pt idx="14">
                  <c:v>Storage</c:v>
                </c:pt>
                <c:pt idx="15">
                  <c:v>Supplies</c:v>
                </c:pt>
                <c:pt idx="16">
                  <c:v>Tables</c:v>
                </c:pt>
              </c:strCache>
            </c:strRef>
          </c:cat>
          <c:val>
            <c:numRef>
              <c:f>'Profit by Sub Category'!$H$5:$H$22</c:f>
              <c:numCache>
                <c:formatCode>_-"$"* #,##0_-;\-"$"* #,##0_-;_-"$"* "-"??_-;_-@_-</c:formatCode>
                <c:ptCount val="17"/>
                <c:pt idx="0">
                  <c:v>75347</c:v>
                </c:pt>
                <c:pt idx="1">
                  <c:v>107537</c:v>
                </c:pt>
                <c:pt idx="2">
                  <c:v>15340</c:v>
                </c:pt>
                <c:pt idx="3">
                  <c:v>165472</c:v>
                </c:pt>
                <c:pt idx="4">
                  <c:v>114879</c:v>
                </c:pt>
                <c:pt idx="5">
                  <c:v>328453</c:v>
                </c:pt>
                <c:pt idx="6">
                  <c:v>149530</c:v>
                </c:pt>
                <c:pt idx="7">
                  <c:v>27136</c:v>
                </c:pt>
                <c:pt idx="8">
                  <c:v>3009</c:v>
                </c:pt>
                <c:pt idx="9">
                  <c:v>82752</c:v>
                </c:pt>
                <c:pt idx="10">
                  <c:v>12505</c:v>
                </c:pt>
                <c:pt idx="11">
                  <c:v>189242</c:v>
                </c:pt>
                <c:pt idx="12">
                  <c:v>199919</c:v>
                </c:pt>
                <c:pt idx="13">
                  <c:v>329792</c:v>
                </c:pt>
                <c:pt idx="14">
                  <c:v>216820</c:v>
                </c:pt>
                <c:pt idx="15">
                  <c:v>45958</c:v>
                </c:pt>
                <c:pt idx="16">
                  <c:v>206967</c:v>
                </c:pt>
              </c:numCache>
            </c:numRef>
          </c:val>
          <c:extLst>
            <c:ext xmlns:c16="http://schemas.microsoft.com/office/drawing/2014/chart" uri="{C3380CC4-5D6E-409C-BE32-E72D297353CC}">
              <c16:uniqueId val="{00000000-924F-44C0-AE3A-C0ACE851E7EE}"/>
            </c:ext>
          </c:extLst>
        </c:ser>
        <c:dLbls>
          <c:showLegendKey val="0"/>
          <c:showVal val="0"/>
          <c:showCatName val="0"/>
          <c:showSerName val="0"/>
          <c:showPercent val="0"/>
          <c:showBubbleSize val="0"/>
        </c:dLbls>
        <c:gapWidth val="219"/>
        <c:overlap val="-27"/>
        <c:axId val="360301007"/>
        <c:axId val="1721927776"/>
      </c:barChart>
      <c:lineChart>
        <c:grouping val="standard"/>
        <c:varyColors val="0"/>
        <c:ser>
          <c:idx val="1"/>
          <c:order val="1"/>
          <c:tx>
            <c:strRef>
              <c:f>'Profit by Sub Category'!$I$4</c:f>
              <c:strCache>
                <c:ptCount val="1"/>
                <c:pt idx="0">
                  <c:v>Sum of Total_Profit</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'Profit by Sub Category'!$G$5:$G$22</c:f>
              <c:strCache>
                <c:ptCount val="17"/>
                <c:pt idx="0">
                  <c:v>Accessories</c:v>
                </c:pt>
                <c:pt idx="1">
                  <c:v>Appliances</c:v>
                </c:pt>
                <c:pt idx="2">
                  <c:v>Art</c:v>
                </c:pt>
                <c:pt idx="3">
                  <c:v>Binders</c:v>
                </c:pt>
                <c:pt idx="4">
                  <c:v>Bookcases</c:v>
                </c:pt>
                <c:pt idx="5">
                  <c:v>Chairs</c:v>
                </c:pt>
                <c:pt idx="6">
                  <c:v>Copiers</c:v>
                </c:pt>
                <c:pt idx="7">
                  <c:v>Envelopes</c:v>
                </c:pt>
                <c:pt idx="8">
                  <c:v>Fasteners</c:v>
                </c:pt>
                <c:pt idx="9">
                  <c:v>Furnishings</c:v>
                </c:pt>
                <c:pt idx="10">
                  <c:v>Labels</c:v>
                </c:pt>
                <c:pt idx="11">
                  <c:v>Machines</c:v>
                </c:pt>
                <c:pt idx="12">
                  <c:v>Paper</c:v>
                </c:pt>
                <c:pt idx="13">
                  <c:v>Phones</c:v>
                </c:pt>
                <c:pt idx="14">
                  <c:v>Storage</c:v>
                </c:pt>
                <c:pt idx="15">
                  <c:v>Supplies</c:v>
                </c:pt>
                <c:pt idx="16">
                  <c:v>Tables</c:v>
                </c:pt>
              </c:strCache>
            </c:strRef>
          </c:cat>
          <c:val>
            <c:numRef>
              <c:f>'Profit by Sub Category'!$I$5:$I$22</c:f>
              <c:numCache>
                <c:formatCode>_-"$"* #,##0_-;\-"$"* #,##0_-;_-"$"* "-"??_-;_-@_-</c:formatCode>
                <c:ptCount val="17"/>
                <c:pt idx="0">
                  <c:v>32706</c:v>
                </c:pt>
                <c:pt idx="1">
                  <c:v>18132</c:v>
                </c:pt>
                <c:pt idx="2">
                  <c:v>6453</c:v>
                </c:pt>
                <c:pt idx="3">
                  <c:v>41518</c:v>
                </c:pt>
                <c:pt idx="4">
                  <c:v>-3479</c:v>
                </c:pt>
                <c:pt idx="5">
                  <c:v>26586</c:v>
                </c:pt>
                <c:pt idx="6">
                  <c:v>55618</c:v>
                </c:pt>
                <c:pt idx="7">
                  <c:v>6529</c:v>
                </c:pt>
                <c:pt idx="8">
                  <c:v>945</c:v>
                </c:pt>
                <c:pt idx="9">
                  <c:v>11601</c:v>
                </c:pt>
                <c:pt idx="10">
                  <c:v>5558</c:v>
                </c:pt>
                <c:pt idx="11">
                  <c:v>3387</c:v>
                </c:pt>
                <c:pt idx="12">
                  <c:v>29966</c:v>
                </c:pt>
                <c:pt idx="13">
                  <c:v>44422</c:v>
                </c:pt>
                <c:pt idx="14">
                  <c:v>21530</c:v>
                </c:pt>
                <c:pt idx="15">
                  <c:v>-1346</c:v>
                </c:pt>
                <c:pt idx="16">
                  <c:v>-17733</c:v>
                </c:pt>
              </c:numCache>
            </c:numRef>
          </c:val>
          <c:smooth val="0"/>
          <c:extLst>
            <c:ext xmlns:c16="http://schemas.microsoft.com/office/drawing/2014/chart" uri="{C3380CC4-5D6E-409C-BE32-E72D297353CC}">
              <c16:uniqueId val="{00000001-924F-44C0-AE3A-C0ACE851E7EE}"/>
            </c:ext>
          </c:extLst>
        </c:ser>
        <c:dLbls>
          <c:showLegendKey val="0"/>
          <c:showVal val="0"/>
          <c:showCatName val="0"/>
          <c:showSerName val="0"/>
          <c:showPercent val="0"/>
          <c:showBubbleSize val="0"/>
        </c:dLbls>
        <c:marker val="1"/>
        <c:smooth val="0"/>
        <c:axId val="359918255"/>
        <c:axId val="1721929264"/>
      </c:lineChart>
      <c:catAx>
        <c:axId val="3603010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21927776"/>
        <c:crosses val="autoZero"/>
        <c:auto val="1"/>
        <c:lblAlgn val="ctr"/>
        <c:lblOffset val="100"/>
        <c:noMultiLvlLbl val="0"/>
      </c:catAx>
      <c:valAx>
        <c:axId val="1721927776"/>
        <c:scaling>
          <c:orientation val="minMax"/>
        </c:scaling>
        <c:delete val="0"/>
        <c:axPos val="l"/>
        <c:majorGridlines>
          <c:spPr>
            <a:ln w="9525" cap="flat" cmpd="sng" algn="ctr">
              <a:solidFill>
                <a:schemeClr val="lt1">
                  <a:lumMod val="95000"/>
                  <a:alpha val="10000"/>
                </a:schemeClr>
              </a:solidFill>
              <a:round/>
            </a:ln>
            <a:effectLst/>
          </c:spPr>
        </c:majorGridlines>
        <c:numFmt formatCode="_-&quot;$&quot;* #,##0_-;\-&quot;$&quot;* #,##0_-;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0301007"/>
        <c:crosses val="autoZero"/>
        <c:crossBetween val="between"/>
      </c:valAx>
      <c:valAx>
        <c:axId val="1721929264"/>
        <c:scaling>
          <c:orientation val="minMax"/>
        </c:scaling>
        <c:delete val="0"/>
        <c:axPos val="r"/>
        <c:numFmt formatCode="_-&quot;$&quot;* #,##0_-;\-&quot;$&quot;* #,##0_-;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9918255"/>
        <c:crosses val="max"/>
        <c:crossBetween val="between"/>
      </c:valAx>
      <c:catAx>
        <c:axId val="359918255"/>
        <c:scaling>
          <c:orientation val="minMax"/>
        </c:scaling>
        <c:delete val="1"/>
        <c:axPos val="b"/>
        <c:numFmt formatCode="General" sourceLinked="1"/>
        <c:majorTickMark val="none"/>
        <c:minorTickMark val="none"/>
        <c:tickLblPos val="nextTo"/>
        <c:crossAx val="1721929264"/>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CA" dirty="0"/>
              <a:t>Sales &amp; Profit by Quantity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'[Superstore Final Output.xlsx]Sales &amp; Profit by Quantity'!$B$1</c:f>
              <c:strCache>
                <c:ptCount val="1"/>
                <c:pt idx="0">
                  <c:v>Quantity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'[Superstore Final Output.xlsx]Sales &amp; Profit by Quantity'!$A$2:$A$18</c:f>
              <c:strCache>
                <c:ptCount val="17"/>
                <c:pt idx="0">
                  <c:v>Tables</c:v>
                </c:pt>
                <c:pt idx="1">
                  <c:v>Bookcases</c:v>
                </c:pt>
                <c:pt idx="2">
                  <c:v>Supplies</c:v>
                </c:pt>
                <c:pt idx="3">
                  <c:v>Fasteners</c:v>
                </c:pt>
                <c:pt idx="4">
                  <c:v>Machines</c:v>
                </c:pt>
                <c:pt idx="5">
                  <c:v>Labels</c:v>
                </c:pt>
                <c:pt idx="6">
                  <c:v>Art</c:v>
                </c:pt>
                <c:pt idx="7">
                  <c:v>Envelopes</c:v>
                </c:pt>
                <c:pt idx="8">
                  <c:v>Furnishings</c:v>
                </c:pt>
                <c:pt idx="9">
                  <c:v>Appliances</c:v>
                </c:pt>
                <c:pt idx="10">
                  <c:v>Storage</c:v>
                </c:pt>
                <c:pt idx="11">
                  <c:v>Chairs</c:v>
                </c:pt>
                <c:pt idx="12">
                  <c:v>Paper</c:v>
                </c:pt>
                <c:pt idx="13">
                  <c:v>Accessories</c:v>
                </c:pt>
                <c:pt idx="14">
                  <c:v>Binders</c:v>
                </c:pt>
                <c:pt idx="15">
                  <c:v>Phones</c:v>
                </c:pt>
                <c:pt idx="16">
                  <c:v>Copiers</c:v>
                </c:pt>
              </c:strCache>
            </c:strRef>
          </c:cat>
          <c:val>
            <c:numRef>
              <c:f>'[Superstore Final Output.xlsx]Sales &amp; Profit by Quantity'!$B$2:$B$18</c:f>
              <c:numCache>
                <c:formatCode>General</c:formatCode>
                <c:ptCount val="17"/>
                <c:pt idx="0">
                  <c:v>5</c:v>
                </c:pt>
                <c:pt idx="1">
                  <c:v>2</c:v>
                </c:pt>
                <c:pt idx="2">
                  <c:v>6</c:v>
                </c:pt>
                <c:pt idx="3">
                  <c:v>7</c:v>
                </c:pt>
                <c:pt idx="4">
                  <c:v>8</c:v>
                </c:pt>
                <c:pt idx="5">
                  <c:v>2</c:v>
                </c:pt>
                <c:pt idx="6">
                  <c:v>4</c:v>
                </c:pt>
                <c:pt idx="7">
                  <c:v>2</c:v>
                </c:pt>
                <c:pt idx="8">
                  <c:v>7</c:v>
                </c:pt>
                <c:pt idx="9">
                  <c:v>5</c:v>
                </c:pt>
                <c:pt idx="10">
                  <c:v>2</c:v>
                </c:pt>
                <c:pt idx="11">
                  <c:v>3</c:v>
                </c:pt>
                <c:pt idx="12">
                  <c:v>3</c:v>
                </c:pt>
                <c:pt idx="13">
                  <c:v>3</c:v>
                </c:pt>
                <c:pt idx="14">
                  <c:v>3</c:v>
                </c:pt>
                <c:pt idx="15">
                  <c:v>6</c:v>
                </c:pt>
                <c:pt idx="16">
                  <c:v>2</c:v>
                </c:pt>
              </c:numCache>
            </c:numRef>
          </c:val>
          <c:extLst>
            <c:ext xmlns:c16="http://schemas.microsoft.com/office/drawing/2014/chart" uri="{C3380CC4-5D6E-409C-BE32-E72D297353CC}">
              <c16:uniqueId val="{00000000-228C-4B48-B546-F2F5C858C778}"/>
            </c:ext>
          </c:extLst>
        </c:ser>
        <c:dLbls>
          <c:dLblPos val="outEnd"/>
          <c:showLegendKey val="0"/>
          <c:showVal val="1"/>
          <c:showCatName val="0"/>
          <c:showSerName val="0"/>
          <c:showPercent val="0"/>
          <c:showBubbleSize val="0"/>
        </c:dLbls>
        <c:gapWidth val="219"/>
        <c:overlap val="-27"/>
        <c:axId val="2032361039"/>
        <c:axId val="953171023"/>
      </c:barChart>
      <c:lineChart>
        <c:grouping val="standard"/>
        <c:varyColors val="0"/>
        <c:ser>
          <c:idx val="1"/>
          <c:order val="1"/>
          <c:tx>
            <c:strRef>
              <c:f>'[Superstore Final Output.xlsx]Sales &amp; Profit by Quantity'!$C$1</c:f>
              <c:strCache>
                <c:ptCount val="1"/>
                <c:pt idx="0">
                  <c:v>Total_Profit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'[Superstore Final Output.xlsx]Sales &amp; Profit by Quantity'!$A$2:$A$18</c:f>
              <c:strCache>
                <c:ptCount val="17"/>
                <c:pt idx="0">
                  <c:v>Tables</c:v>
                </c:pt>
                <c:pt idx="1">
                  <c:v>Bookcases</c:v>
                </c:pt>
                <c:pt idx="2">
                  <c:v>Supplies</c:v>
                </c:pt>
                <c:pt idx="3">
                  <c:v>Fasteners</c:v>
                </c:pt>
                <c:pt idx="4">
                  <c:v>Machines</c:v>
                </c:pt>
                <c:pt idx="5">
                  <c:v>Labels</c:v>
                </c:pt>
                <c:pt idx="6">
                  <c:v>Art</c:v>
                </c:pt>
                <c:pt idx="7">
                  <c:v>Envelopes</c:v>
                </c:pt>
                <c:pt idx="8">
                  <c:v>Furnishings</c:v>
                </c:pt>
                <c:pt idx="9">
                  <c:v>Appliances</c:v>
                </c:pt>
                <c:pt idx="10">
                  <c:v>Storage</c:v>
                </c:pt>
                <c:pt idx="11">
                  <c:v>Chairs</c:v>
                </c:pt>
                <c:pt idx="12">
                  <c:v>Paper</c:v>
                </c:pt>
                <c:pt idx="13">
                  <c:v>Accessories</c:v>
                </c:pt>
                <c:pt idx="14">
                  <c:v>Binders</c:v>
                </c:pt>
                <c:pt idx="15">
                  <c:v>Phones</c:v>
                </c:pt>
                <c:pt idx="16">
                  <c:v>Copiers</c:v>
                </c:pt>
              </c:strCache>
            </c:strRef>
          </c:cat>
          <c:val>
            <c:numRef>
              <c:f>'[Superstore Final Output.xlsx]Sales &amp; Profit by Quantity'!$C$2:$C$18</c:f>
              <c:numCache>
                <c:formatCode>_-"$"* #,##0_-;\-"$"* #,##0_-;_-"$"* "-"??_-;_-@_-</c:formatCode>
                <c:ptCount val="17"/>
                <c:pt idx="0">
                  <c:v>-17733</c:v>
                </c:pt>
                <c:pt idx="1">
                  <c:v>-3479</c:v>
                </c:pt>
                <c:pt idx="2">
                  <c:v>-1346</c:v>
                </c:pt>
                <c:pt idx="3">
                  <c:v>945</c:v>
                </c:pt>
                <c:pt idx="4">
                  <c:v>3387</c:v>
                </c:pt>
                <c:pt idx="5">
                  <c:v>5558</c:v>
                </c:pt>
                <c:pt idx="6">
                  <c:v>6453</c:v>
                </c:pt>
                <c:pt idx="7">
                  <c:v>6529</c:v>
                </c:pt>
                <c:pt idx="8">
                  <c:v>11601</c:v>
                </c:pt>
                <c:pt idx="9">
                  <c:v>18132</c:v>
                </c:pt>
                <c:pt idx="10">
                  <c:v>21530</c:v>
                </c:pt>
                <c:pt idx="11">
                  <c:v>26586</c:v>
                </c:pt>
                <c:pt idx="12">
                  <c:v>29966</c:v>
                </c:pt>
                <c:pt idx="13">
                  <c:v>32706</c:v>
                </c:pt>
                <c:pt idx="14">
                  <c:v>41518</c:v>
                </c:pt>
                <c:pt idx="15">
                  <c:v>44422</c:v>
                </c:pt>
                <c:pt idx="16">
                  <c:v>55618</c:v>
                </c:pt>
              </c:numCache>
            </c:numRef>
          </c:val>
          <c:smooth val="0"/>
          <c:extLst>
            <c:ext xmlns:c16="http://schemas.microsoft.com/office/drawing/2014/chart" uri="{C3380CC4-5D6E-409C-BE32-E72D297353CC}">
              <c16:uniqueId val="{00000001-228C-4B48-B546-F2F5C858C778}"/>
            </c:ext>
          </c:extLst>
        </c:ser>
        <c:dLbls>
          <c:showLegendKey val="0"/>
          <c:showVal val="1"/>
          <c:showCatName val="0"/>
          <c:showSerName val="0"/>
          <c:showPercent val="0"/>
          <c:showBubbleSize val="0"/>
        </c:dLbls>
        <c:marker val="1"/>
        <c:smooth val="0"/>
        <c:axId val="2032369471"/>
        <c:axId val="953156143"/>
      </c:lineChart>
      <c:catAx>
        <c:axId val="203236103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3171023"/>
        <c:crosses val="autoZero"/>
        <c:auto val="1"/>
        <c:lblAlgn val="ctr"/>
        <c:lblOffset val="100"/>
        <c:noMultiLvlLbl val="0"/>
      </c:catAx>
      <c:valAx>
        <c:axId val="953171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2361039"/>
        <c:crosses val="autoZero"/>
        <c:crossBetween val="between"/>
      </c:valAx>
      <c:valAx>
        <c:axId val="953156143"/>
        <c:scaling>
          <c:orientation val="minMax"/>
        </c:scaling>
        <c:delete val="0"/>
        <c:axPos val="r"/>
        <c:numFmt formatCode="_-&quot;$&quot;* #,##0_-;\-&quot;$&quot;* #,##0_-;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2369471"/>
        <c:crosses val="max"/>
        <c:crossBetween val="between"/>
      </c:valAx>
      <c:catAx>
        <c:axId val="2032369471"/>
        <c:scaling>
          <c:orientation val="minMax"/>
        </c:scaling>
        <c:delete val="1"/>
        <c:axPos val="b"/>
        <c:numFmt formatCode="General" sourceLinked="1"/>
        <c:majorTickMark val="none"/>
        <c:minorTickMark val="none"/>
        <c:tickLblPos val="nextTo"/>
        <c:crossAx val="95315614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7">
  <a:schemeClr val="accent5"/>
  <a:schemeClr val="accent5"/>
  <a:schemeClr val="accent5"/>
  <a:schemeClr val="accent5"/>
  <a:schemeClr val="accent5"/>
  <a:schemeClr val="accent5"/>
</cs:colorStyle>
</file>

<file path=ppt/charts/colors3.xml><?xml version="1.0" encoding="utf-8"?>
<cs:colorStyle xmlns:cs="http://schemas.microsoft.com/office/drawing/2012/chartStyle" xmlns:a="http://schemas.openxmlformats.org/drawingml/2006/main" meth="withinLinear" id="7">
  <a:schemeClr val="accent5"/>
  <a:schemeClr val="accent5"/>
  <a:schemeClr val="accent5"/>
  <a:schemeClr val="accent5"/>
  <a:schemeClr val="accent5"/>
  <a:schemeClr val="accent5"/>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022C6-BEAB-48B3-AFBA-439493BEC39D}" type="datetimeFigureOut">
              <a:rPr lang="en-CA" smtClean="0"/>
              <a:t>2023-10-30</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4259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022C6-BEAB-48B3-AFBA-439493BEC39D}" type="datetimeFigureOut">
              <a:rPr lang="en-CA" smtClean="0"/>
              <a:t>2023-10-30</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394014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022C6-BEAB-48B3-AFBA-439493BEC39D}" type="datetimeFigureOut">
              <a:rPr lang="en-CA" smtClean="0"/>
              <a:t>2023-10-30</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407CA1-6BE6-43B9-ADD7-86120E0DAA67}"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538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3022C6-BEAB-48B3-AFBA-439493BEC39D}" type="datetimeFigureOut">
              <a:rPr lang="en-CA" smtClean="0"/>
              <a:t>2023-10-30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3955123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3022C6-BEAB-48B3-AFBA-439493BEC39D}" type="datetimeFigureOut">
              <a:rPr lang="en-CA" smtClean="0"/>
              <a:t>2023-10-30</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407CA1-6BE6-43B9-ADD7-86120E0DAA67}"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7896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3022C6-BEAB-48B3-AFBA-439493BEC39D}" type="datetimeFigureOut">
              <a:rPr lang="en-CA" smtClean="0"/>
              <a:t>2023-10-30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480328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022C6-BEAB-48B3-AFBA-439493BEC39D}" type="datetimeFigureOut">
              <a:rPr lang="en-CA" smtClean="0"/>
              <a:t>2023-10-30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642734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022C6-BEAB-48B3-AFBA-439493BEC39D}" type="datetimeFigureOut">
              <a:rPr lang="en-CA" smtClean="0"/>
              <a:t>2023-10-30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230847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022C6-BEAB-48B3-AFBA-439493BEC39D}" type="datetimeFigureOut">
              <a:rPr lang="en-CA" smtClean="0"/>
              <a:t>2023-10-30</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380336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022C6-BEAB-48B3-AFBA-439493BEC39D}" type="datetimeFigureOut">
              <a:rPr lang="en-CA" smtClean="0"/>
              <a:t>2023-10-30</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319513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022C6-BEAB-48B3-AFBA-439493BEC39D}" type="datetimeFigureOut">
              <a:rPr lang="en-CA" smtClean="0"/>
              <a:t>2023-10-30</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67641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022C6-BEAB-48B3-AFBA-439493BEC39D}" type="datetimeFigureOut">
              <a:rPr lang="en-CA" smtClean="0"/>
              <a:t>2023-10-30</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18059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022C6-BEAB-48B3-AFBA-439493BEC39D}" type="datetimeFigureOut">
              <a:rPr lang="en-CA" smtClean="0"/>
              <a:t>2023-10-30</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404756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022C6-BEAB-48B3-AFBA-439493BEC39D}" type="datetimeFigureOut">
              <a:rPr lang="en-CA" smtClean="0"/>
              <a:t>2023-10-30</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3360709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022C6-BEAB-48B3-AFBA-439493BEC39D}" type="datetimeFigureOut">
              <a:rPr lang="en-CA" smtClean="0"/>
              <a:t>2023-10-30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68342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022C6-BEAB-48B3-AFBA-439493BEC39D}" type="datetimeFigureOut">
              <a:rPr lang="en-CA" smtClean="0"/>
              <a:t>2023-10-30</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407CA1-6BE6-43B9-ADD7-86120E0DAA67}" type="slidenum">
              <a:rPr lang="en-CA" smtClean="0"/>
              <a:t>‹#›</a:t>
            </a:fld>
            <a:endParaRPr lang="en-CA"/>
          </a:p>
        </p:txBody>
      </p:sp>
    </p:spTree>
    <p:extLst>
      <p:ext uri="{BB962C8B-B14F-4D97-AF65-F5344CB8AC3E}">
        <p14:creationId xmlns:p14="http://schemas.microsoft.com/office/powerpoint/2010/main" val="303269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3022C6-BEAB-48B3-AFBA-439493BEC39D}" type="datetimeFigureOut">
              <a:rPr lang="en-CA" smtClean="0"/>
              <a:t>2023-10-30</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407CA1-6BE6-43B9-ADD7-86120E0DAA67}" type="slidenum">
              <a:rPr lang="en-CA" smtClean="0"/>
              <a:t>‹#›</a:t>
            </a:fld>
            <a:endParaRPr lang="en-CA"/>
          </a:p>
        </p:txBody>
      </p:sp>
    </p:spTree>
    <p:extLst>
      <p:ext uri="{BB962C8B-B14F-4D97-AF65-F5344CB8AC3E}">
        <p14:creationId xmlns:p14="http://schemas.microsoft.com/office/powerpoint/2010/main" val="315952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F61A-6910-F6FC-2025-7CAA1F3C5271}"/>
              </a:ext>
            </a:extLst>
          </p:cNvPr>
          <p:cNvSpPr>
            <a:spLocks noGrp="1"/>
          </p:cNvSpPr>
          <p:nvPr>
            <p:ph type="ctrTitle"/>
          </p:nvPr>
        </p:nvSpPr>
        <p:spPr/>
        <p:txBody>
          <a:bodyPr/>
          <a:lstStyle/>
          <a:p>
            <a:pPr algn="ctr"/>
            <a:r>
              <a:rPr lang="en-CA" b="1" dirty="0"/>
              <a:t>SUPER STORE</a:t>
            </a:r>
          </a:p>
        </p:txBody>
      </p:sp>
      <p:sp>
        <p:nvSpPr>
          <p:cNvPr id="3" name="Subtitle 2">
            <a:extLst>
              <a:ext uri="{FF2B5EF4-FFF2-40B4-BE49-F238E27FC236}">
                <a16:creationId xmlns:a16="http://schemas.microsoft.com/office/drawing/2014/main" id="{E3243CF5-6523-5E55-C566-9518256650E8}"/>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4238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3A16-0DFC-DDC7-CC61-E7900A6C0E3A}"/>
              </a:ext>
            </a:extLst>
          </p:cNvPr>
          <p:cNvSpPr>
            <a:spLocks noGrp="1"/>
          </p:cNvSpPr>
          <p:nvPr>
            <p:ph type="title"/>
          </p:nvPr>
        </p:nvSpPr>
        <p:spPr>
          <a:xfrm>
            <a:off x="2592925" y="121298"/>
            <a:ext cx="8911687" cy="625151"/>
          </a:xfrm>
        </p:spPr>
        <p:txBody>
          <a:bodyPr>
            <a:normAutofit/>
          </a:bodyPr>
          <a:lstStyle/>
          <a:p>
            <a:pPr algn="ctr"/>
            <a:r>
              <a:rPr lang="en-CA" sz="3200" dirty="0"/>
              <a:t>Conclusion</a:t>
            </a:r>
          </a:p>
        </p:txBody>
      </p:sp>
      <p:sp>
        <p:nvSpPr>
          <p:cNvPr id="3" name="Content Placeholder 2">
            <a:extLst>
              <a:ext uri="{FF2B5EF4-FFF2-40B4-BE49-F238E27FC236}">
                <a16:creationId xmlns:a16="http://schemas.microsoft.com/office/drawing/2014/main" id="{8FF0D013-42EA-B5D3-4946-18F2B4626469}"/>
              </a:ext>
            </a:extLst>
          </p:cNvPr>
          <p:cNvSpPr>
            <a:spLocks noGrp="1"/>
          </p:cNvSpPr>
          <p:nvPr>
            <p:ph idx="1"/>
          </p:nvPr>
        </p:nvSpPr>
        <p:spPr>
          <a:xfrm>
            <a:off x="2589212" y="802433"/>
            <a:ext cx="8915400" cy="5108789"/>
          </a:xfrm>
        </p:spPr>
        <p:txBody>
          <a:bodyPr>
            <a:normAutofit/>
          </a:bodyPr>
          <a:lstStyle/>
          <a:p>
            <a:endParaRPr lang="en-US" sz="1600" dirty="0"/>
          </a:p>
          <a:p>
            <a:r>
              <a:rPr lang="en-US" sz="1600" dirty="0"/>
              <a:t>Over the years and across regions and segments, there has been notable growth in total sales. This signals a positive market response to the products and services offered, providing an opportunity for further expansion.</a:t>
            </a:r>
          </a:p>
          <a:p>
            <a:r>
              <a:rPr lang="en-US" sz="1600" dirty="0"/>
              <a:t>To sustain and enhance profitability, the business should focus on high-performing categories and subcategories, leveraging the strategies and factors that contribute to their success, while addressing challenges in lower-performing segments.</a:t>
            </a:r>
          </a:p>
          <a:p>
            <a:r>
              <a:rPr lang="en-US" sz="1600" dirty="0"/>
              <a:t>In categories with varying profitability, such as Machines and Labels, there is an opportunity to further optimize performance by identifying and implementing strategies that enhance profit margins.</a:t>
            </a:r>
          </a:p>
          <a:p>
            <a:r>
              <a:rPr lang="en-US" sz="1600" dirty="0"/>
              <a:t>The data demonstrates that higher sales quantities do not always equate to higher profits. It highlights the importance of considering profit margins alongside sales figures and the need to evaluate and adjust pricing strategies.</a:t>
            </a:r>
          </a:p>
          <a:p>
            <a:r>
              <a:rPr lang="en-US" sz="1600" dirty="0"/>
              <a:t>The Tables and Bookcases subcategories consistently report negative profits, indicating areas where cost management and pricing strategies need attention. These findings should prompt a closer examination of these segments to address profitability issues.</a:t>
            </a:r>
          </a:p>
        </p:txBody>
      </p:sp>
    </p:spTree>
    <p:extLst>
      <p:ext uri="{BB962C8B-B14F-4D97-AF65-F5344CB8AC3E}">
        <p14:creationId xmlns:p14="http://schemas.microsoft.com/office/powerpoint/2010/main" val="419507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CA"/>
            </a:p>
          </p:txBody>
        </p:sp>
        <p:sp>
          <p:nvSpPr>
            <p:cNvPr id="7"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CA"/>
            </a:p>
          </p:txBody>
        </p:sp>
        <p:sp>
          <p:nvSpPr>
            <p:cNvPr id="1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CA"/>
            </a:p>
          </p:txBody>
        </p:sp>
        <p:sp>
          <p:nvSpPr>
            <p:cNvPr id="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CA"/>
            </a:p>
          </p:txBody>
        </p:sp>
        <p:sp>
          <p:nvSpPr>
            <p:cNvPr id="1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CA"/>
            </a:p>
          </p:txBody>
        </p:sp>
        <p:sp>
          <p:nvSpPr>
            <p:cNvPr id="22"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CA"/>
            </a:p>
          </p:txBody>
        </p:sp>
        <p:sp>
          <p:nvSpPr>
            <p:cNvPr id="1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CA"/>
            </a:p>
          </p:txBody>
        </p:sp>
        <p:sp>
          <p:nvSpPr>
            <p:cNvPr id="1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CA"/>
            </a:p>
          </p:txBody>
        </p:sp>
        <p:sp>
          <p:nvSpPr>
            <p:cNvPr id="1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CA"/>
            </a:p>
          </p:txBody>
        </p:sp>
        <p:sp>
          <p:nvSpPr>
            <p:cNvPr id="1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CA"/>
            </a:p>
          </p:txBody>
        </p:sp>
        <p:sp>
          <p:nvSpPr>
            <p:cNvPr id="2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CA"/>
            </a:p>
          </p:txBody>
        </p:sp>
        <p:sp>
          <p:nvSpPr>
            <p:cNvPr id="2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CA"/>
            </a:p>
          </p:txBody>
        </p:sp>
      </p:grpSp>
      <p:grpSp>
        <p:nvGrpSpPr>
          <p:cNvPr id="23" name="Group 2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CA"/>
            </a:p>
          </p:txBody>
        </p:sp>
        <p:sp>
          <p:nvSpPr>
            <p:cNvPr id="2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CA"/>
            </a:p>
          </p:txBody>
        </p:sp>
        <p:sp>
          <p:nvSpPr>
            <p:cNvPr id="2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CA"/>
            </a:p>
          </p:txBody>
        </p:sp>
        <p:sp>
          <p:nvSpPr>
            <p:cNvPr id="2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CA"/>
            </a:p>
          </p:txBody>
        </p:sp>
        <p:sp>
          <p:nvSpPr>
            <p:cNvPr id="2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CA"/>
            </a:p>
          </p:txBody>
        </p:sp>
        <p:sp>
          <p:nvSpPr>
            <p:cNvPr id="2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CA"/>
            </a:p>
          </p:txBody>
        </p:sp>
        <p:sp>
          <p:nvSpPr>
            <p:cNvPr id="3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CA"/>
            </a:p>
          </p:txBody>
        </p:sp>
        <p:sp>
          <p:nvSpPr>
            <p:cNvPr id="3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CA"/>
            </a:p>
          </p:txBody>
        </p:sp>
        <p:sp>
          <p:nvSpPr>
            <p:cNvPr id="3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CA"/>
            </a:p>
          </p:txBody>
        </p:sp>
        <p:sp>
          <p:nvSpPr>
            <p:cNvPr id="3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CA"/>
            </a:p>
          </p:txBody>
        </p:sp>
        <p:sp>
          <p:nvSpPr>
            <p:cNvPr id="3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CA"/>
            </a:p>
          </p:txBody>
        </p:sp>
        <p:sp>
          <p:nvSpPr>
            <p:cNvPr id="3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CA"/>
            </a:p>
          </p:txBody>
        </p:sp>
      </p:grpSp>
      <p:sp>
        <p:nvSpPr>
          <p:cNvPr id="37" name="Rectangle 3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9"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sp useBgFill="1">
        <p:nvSpPr>
          <p:cNvPr id="41" name="Rectangle 4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9FB21-3644-59EF-4029-E580412D1080}"/>
              </a:ext>
            </a:extLst>
          </p:cNvPr>
          <p:cNvSpPr>
            <a:spLocks noGrp="1"/>
          </p:cNvSpPr>
          <p:nvPr>
            <p:ph type="title"/>
          </p:nvPr>
        </p:nvSpPr>
        <p:spPr>
          <a:xfrm>
            <a:off x="3373062" y="624110"/>
            <a:ext cx="8131550" cy="1280890"/>
          </a:xfrm>
        </p:spPr>
        <p:txBody>
          <a:bodyPr vert="horz" lIns="91440" tIns="45720" rIns="91440" bIns="45720" rtlCol="0" anchor="t">
            <a:normAutofit/>
          </a:bodyPr>
          <a:lstStyle/>
          <a:p>
            <a:pPr algn="ctr">
              <a:lnSpc>
                <a:spcPct val="150000"/>
              </a:lnSpc>
            </a:pPr>
            <a:r>
              <a:rPr lang="en-US" sz="3600" b="1" dirty="0"/>
              <a:t>INTRODUCTION</a:t>
            </a:r>
          </a:p>
        </p:txBody>
      </p:sp>
      <p:sp>
        <p:nvSpPr>
          <p:cNvPr id="43" name="Rectangle 4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A"/>
            </a:p>
          </p:txBody>
        </p:sp>
        <p:sp>
          <p:nvSpPr>
            <p:cNvPr id="4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A"/>
            </a:p>
          </p:txBody>
        </p:sp>
        <p:sp>
          <p:nvSpPr>
            <p:cNvPr id="4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A"/>
            </a:p>
          </p:txBody>
        </p:sp>
        <p:sp>
          <p:nvSpPr>
            <p:cNvPr id="4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A"/>
            </a:p>
          </p:txBody>
        </p:sp>
        <p:sp>
          <p:nvSpPr>
            <p:cNvPr id="5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A"/>
            </a:p>
          </p:txBody>
        </p:sp>
        <p:sp>
          <p:nvSpPr>
            <p:cNvPr id="5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A"/>
            </a:p>
          </p:txBody>
        </p:sp>
        <p:sp>
          <p:nvSpPr>
            <p:cNvPr id="5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A"/>
            </a:p>
          </p:txBody>
        </p:sp>
        <p:sp>
          <p:nvSpPr>
            <p:cNvPr id="5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A"/>
            </a:p>
          </p:txBody>
        </p:sp>
        <p:sp>
          <p:nvSpPr>
            <p:cNvPr id="5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A"/>
            </a:p>
          </p:txBody>
        </p:sp>
        <p:sp>
          <p:nvSpPr>
            <p:cNvPr id="5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A"/>
            </a:p>
          </p:txBody>
        </p:sp>
        <p:sp>
          <p:nvSpPr>
            <p:cNvPr id="5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A"/>
            </a:p>
          </p:txBody>
        </p:sp>
        <p:sp>
          <p:nvSpPr>
            <p:cNvPr id="5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A"/>
            </a:p>
          </p:txBody>
        </p:sp>
      </p:grpSp>
      <p:grpSp>
        <p:nvGrpSpPr>
          <p:cNvPr id="59" name="Group 5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A"/>
            </a:p>
          </p:txBody>
        </p:sp>
        <p:sp>
          <p:nvSpPr>
            <p:cNvPr id="6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A"/>
            </a:p>
          </p:txBody>
        </p:sp>
        <p:sp>
          <p:nvSpPr>
            <p:cNvPr id="6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A"/>
            </a:p>
          </p:txBody>
        </p:sp>
        <p:sp>
          <p:nvSpPr>
            <p:cNvPr id="6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A"/>
            </a:p>
          </p:txBody>
        </p:sp>
        <p:sp>
          <p:nvSpPr>
            <p:cNvPr id="6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A"/>
            </a:p>
          </p:txBody>
        </p:sp>
        <p:sp>
          <p:nvSpPr>
            <p:cNvPr id="6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A"/>
            </a:p>
          </p:txBody>
        </p:sp>
        <p:sp>
          <p:nvSpPr>
            <p:cNvPr id="6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A"/>
            </a:p>
          </p:txBody>
        </p:sp>
        <p:sp>
          <p:nvSpPr>
            <p:cNvPr id="6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A"/>
            </a:p>
          </p:txBody>
        </p:sp>
        <p:sp>
          <p:nvSpPr>
            <p:cNvPr id="6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A"/>
            </a:p>
          </p:txBody>
        </p:sp>
        <p:sp>
          <p:nvSpPr>
            <p:cNvPr id="6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A"/>
            </a:p>
          </p:txBody>
        </p:sp>
        <p:sp>
          <p:nvSpPr>
            <p:cNvPr id="7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A"/>
            </a:p>
          </p:txBody>
        </p:sp>
        <p:sp>
          <p:nvSpPr>
            <p:cNvPr id="7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A"/>
            </a:p>
          </p:txBody>
        </p:sp>
      </p:grpSp>
      <p:sp>
        <p:nvSpPr>
          <p:cNvPr id="7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A"/>
          </a:p>
        </p:txBody>
      </p:sp>
      <p:sp>
        <p:nvSpPr>
          <p:cNvPr id="4" name="Text Placeholder 3">
            <a:extLst>
              <a:ext uri="{FF2B5EF4-FFF2-40B4-BE49-F238E27FC236}">
                <a16:creationId xmlns:a16="http://schemas.microsoft.com/office/drawing/2014/main" id="{F85F21C1-EA0A-987B-2982-A745DA5D4D18}"/>
              </a:ext>
            </a:extLst>
          </p:cNvPr>
          <p:cNvSpPr>
            <a:spLocks noGrp="1"/>
          </p:cNvSpPr>
          <p:nvPr>
            <p:ph type="body" sz="half" idx="2"/>
          </p:nvPr>
        </p:nvSpPr>
        <p:spPr>
          <a:xfrm>
            <a:off x="3373062" y="2133600"/>
            <a:ext cx="8131550" cy="3777622"/>
          </a:xfrm>
        </p:spPr>
        <p:txBody>
          <a:bodyPr vert="horz" lIns="91440" tIns="45720" rIns="91440" bIns="45720" rtlCol="0">
            <a:normAutofit/>
          </a:bodyPr>
          <a:lstStyle/>
          <a:p>
            <a:pPr indent="-228600">
              <a:buFont typeface="Wingdings 3" charset="2"/>
              <a:buChar char=""/>
            </a:pPr>
            <a:r>
              <a:rPr lang="en-US" sz="1600" dirty="0"/>
              <a:t>This report provides a comprehensive analysis of a prominent retail store.</a:t>
            </a:r>
          </a:p>
          <a:p>
            <a:pPr indent="-228600">
              <a:buFont typeface="Wingdings 3" charset="2"/>
              <a:buChar char=""/>
            </a:pPr>
            <a:r>
              <a:rPr lang="en-US" sz="1600" dirty="0"/>
              <a:t> Total Profit &amp; Sales</a:t>
            </a:r>
          </a:p>
          <a:p>
            <a:pPr indent="-228600">
              <a:buFont typeface="Wingdings 3" charset="2"/>
              <a:buChar char=""/>
            </a:pPr>
            <a:r>
              <a:rPr lang="en-US" sz="1600" dirty="0"/>
              <a:t> Total Profit over years (2014-2017)</a:t>
            </a:r>
          </a:p>
          <a:p>
            <a:pPr indent="-228600">
              <a:buFont typeface="Wingdings 3" charset="2"/>
              <a:buChar char=""/>
            </a:pPr>
            <a:r>
              <a:rPr lang="en-US" sz="1600" dirty="0"/>
              <a:t>Profit and sales by region</a:t>
            </a:r>
          </a:p>
          <a:p>
            <a:pPr indent="-228600">
              <a:buFont typeface="Wingdings 3" charset="2"/>
              <a:buChar char=""/>
            </a:pPr>
            <a:r>
              <a:rPr lang="en-US" sz="1600" dirty="0"/>
              <a:t>Profit and Sales by Segment</a:t>
            </a:r>
          </a:p>
          <a:p>
            <a:pPr indent="-228600">
              <a:buFont typeface="Wingdings 3" charset="2"/>
              <a:buChar char=""/>
            </a:pPr>
            <a:r>
              <a:rPr lang="en-US" sz="1600" dirty="0"/>
              <a:t>Profit and Sales by Category</a:t>
            </a:r>
          </a:p>
          <a:p>
            <a:pPr indent="-228600">
              <a:buFont typeface="Wingdings 3" charset="2"/>
              <a:buChar char=""/>
            </a:pPr>
            <a:r>
              <a:rPr lang="en-US" sz="1600" dirty="0"/>
              <a:t>Profit and Sales by Subcategory</a:t>
            </a:r>
          </a:p>
          <a:p>
            <a:pPr indent="-228600">
              <a:buFont typeface="Wingdings 3" charset="2"/>
              <a:buChar char=""/>
            </a:pPr>
            <a:r>
              <a:rPr lang="en-US" sz="1600" dirty="0"/>
              <a:t>Profit and Sales by Number of Orders</a:t>
            </a:r>
          </a:p>
          <a:p>
            <a:pPr indent="-228600">
              <a:buFont typeface="Wingdings 3" charset="2"/>
              <a:buChar char=""/>
            </a:pPr>
            <a:endParaRPr lang="en-US" sz="1600" dirty="0"/>
          </a:p>
          <a:p>
            <a:pPr indent="-228600">
              <a:buFont typeface="Wingdings 3" charset="2"/>
              <a:buChar char=""/>
            </a:pPr>
            <a:endParaRPr lang="en-US" sz="1600" dirty="0"/>
          </a:p>
        </p:txBody>
      </p:sp>
    </p:spTree>
    <p:extLst>
      <p:ext uri="{BB962C8B-B14F-4D97-AF65-F5344CB8AC3E}">
        <p14:creationId xmlns:p14="http://schemas.microsoft.com/office/powerpoint/2010/main" val="279977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CAD8-223A-10EF-0D51-AD5253E31866}"/>
              </a:ext>
            </a:extLst>
          </p:cNvPr>
          <p:cNvSpPr>
            <a:spLocks noGrp="1"/>
          </p:cNvSpPr>
          <p:nvPr>
            <p:ph type="title"/>
          </p:nvPr>
        </p:nvSpPr>
        <p:spPr>
          <a:xfrm>
            <a:off x="3720866" y="93306"/>
            <a:ext cx="4784959" cy="690465"/>
          </a:xfrm>
        </p:spPr>
        <p:txBody>
          <a:bodyPr/>
          <a:lstStyle/>
          <a:p>
            <a:pPr algn="ctr"/>
            <a:r>
              <a:rPr lang="en-CA" dirty="0"/>
              <a:t>Total Sales and Profit </a:t>
            </a:r>
          </a:p>
        </p:txBody>
      </p:sp>
      <p:graphicFrame>
        <p:nvGraphicFramePr>
          <p:cNvPr id="5" name="Content Placeholder 4">
            <a:extLst>
              <a:ext uri="{FF2B5EF4-FFF2-40B4-BE49-F238E27FC236}">
                <a16:creationId xmlns:a16="http://schemas.microsoft.com/office/drawing/2014/main" id="{D79476FA-3C8F-82BF-A2FA-B1B98A245EE1}"/>
              </a:ext>
            </a:extLst>
          </p:cNvPr>
          <p:cNvGraphicFramePr>
            <a:graphicFrameLocks noGrp="1"/>
          </p:cNvGraphicFramePr>
          <p:nvPr>
            <p:ph idx="1"/>
            <p:extLst>
              <p:ext uri="{D42A27DB-BD31-4B8C-83A1-F6EECF244321}">
                <p14:modId xmlns:p14="http://schemas.microsoft.com/office/powerpoint/2010/main" val="3577744415"/>
              </p:ext>
            </p:extLst>
          </p:nvPr>
        </p:nvGraphicFramePr>
        <p:xfrm>
          <a:off x="7081935" y="1791478"/>
          <a:ext cx="4422678" cy="41203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B5F2CE12-389A-E27D-BAF9-3C998360ADAC}"/>
              </a:ext>
            </a:extLst>
          </p:cNvPr>
          <p:cNvSpPr>
            <a:spLocks noGrp="1"/>
          </p:cNvSpPr>
          <p:nvPr>
            <p:ph type="body" sz="half" idx="4294967295"/>
          </p:nvPr>
        </p:nvSpPr>
        <p:spPr>
          <a:xfrm>
            <a:off x="1894114" y="674882"/>
            <a:ext cx="9610499" cy="923731"/>
          </a:xfrm>
        </p:spPr>
        <p:txBody>
          <a:bodyPr>
            <a:normAutofit/>
          </a:bodyPr>
          <a:lstStyle/>
          <a:p>
            <a:pPr marL="0" indent="0">
              <a:buNone/>
            </a:pPr>
            <a:r>
              <a:rPr lang="en-US" dirty="0">
                <a:solidFill>
                  <a:srgbClr val="374151"/>
                </a:solidFill>
                <a:latin typeface="Söhne"/>
              </a:rPr>
              <a:t>Superstore’s</a:t>
            </a:r>
            <a:r>
              <a:rPr lang="en-US" b="0" i="0" dirty="0">
                <a:solidFill>
                  <a:srgbClr val="374151"/>
                </a:solidFill>
                <a:effectLst/>
                <a:latin typeface="Söhne"/>
              </a:rPr>
              <a:t> revenue over the four-year period from 2014 to 2017 reached $2,270,658, while it generated a profit of $282,393.</a:t>
            </a:r>
            <a:endParaRPr lang="en-CA" dirty="0"/>
          </a:p>
        </p:txBody>
      </p:sp>
      <p:pic>
        <p:nvPicPr>
          <p:cNvPr id="6" name="chart">
            <a:extLst>
              <a:ext uri="{FF2B5EF4-FFF2-40B4-BE49-F238E27FC236}">
                <a16:creationId xmlns:a16="http://schemas.microsoft.com/office/drawing/2014/main" id="{248D6548-56BE-1FA7-CEBF-341D3FC9876B}"/>
              </a:ext>
            </a:extLst>
          </p:cNvPr>
          <p:cNvPicPr>
            <a:picLocks noChangeAspect="1"/>
          </p:cNvPicPr>
          <p:nvPr/>
        </p:nvPicPr>
        <p:blipFill>
          <a:blip r:embed="rId3"/>
          <a:stretch>
            <a:fillRect/>
          </a:stretch>
        </p:blipFill>
        <p:spPr>
          <a:xfrm>
            <a:off x="1517763" y="2180189"/>
            <a:ext cx="5181600" cy="1112590"/>
          </a:xfrm>
          <a:prstGeom prst="rect">
            <a:avLst/>
          </a:prstGeom>
        </p:spPr>
      </p:pic>
    </p:spTree>
    <p:extLst>
      <p:ext uri="{BB962C8B-B14F-4D97-AF65-F5344CB8AC3E}">
        <p14:creationId xmlns:p14="http://schemas.microsoft.com/office/powerpoint/2010/main" val="354471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0F30B9-47B5-40E7-A5DB-1E1DF2DC5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371A26E-4EC7-451A-B258-5E3891B1F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280A43-068C-4313-B62F-79F0C1790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02EA7C10-D784-46D0-9433-3C30171C6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graphicFrame>
        <p:nvGraphicFramePr>
          <p:cNvPr id="4" name="Content Placeholder 3">
            <a:extLst>
              <a:ext uri="{FF2B5EF4-FFF2-40B4-BE49-F238E27FC236}">
                <a16:creationId xmlns:a16="http://schemas.microsoft.com/office/drawing/2014/main" id="{7029EEA2-8EAD-25F1-EBF7-1EF81766D899}"/>
              </a:ext>
            </a:extLst>
          </p:cNvPr>
          <p:cNvGraphicFramePr>
            <a:graphicFrameLocks noGrp="1"/>
          </p:cNvGraphicFramePr>
          <p:nvPr>
            <p:ph idx="1"/>
            <p:extLst>
              <p:ext uri="{D42A27DB-BD31-4B8C-83A1-F6EECF244321}">
                <p14:modId xmlns:p14="http://schemas.microsoft.com/office/powerpoint/2010/main" val="701986845"/>
              </p:ext>
            </p:extLst>
          </p:nvPr>
        </p:nvGraphicFramePr>
        <p:xfrm>
          <a:off x="6113345" y="877077"/>
          <a:ext cx="5961728" cy="327026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8D3D0A29-2DDE-81A6-082A-C59D5BD0D671}"/>
              </a:ext>
            </a:extLst>
          </p:cNvPr>
          <p:cNvSpPr txBox="1">
            <a:spLocks/>
          </p:cNvSpPr>
          <p:nvPr/>
        </p:nvSpPr>
        <p:spPr>
          <a:xfrm>
            <a:off x="3720866" y="93306"/>
            <a:ext cx="4784959" cy="6904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dirty="0"/>
              <a:t>Profit Over Years </a:t>
            </a:r>
          </a:p>
        </p:txBody>
      </p:sp>
      <p:sp>
        <p:nvSpPr>
          <p:cNvPr id="8" name="TextBox 7">
            <a:extLst>
              <a:ext uri="{FF2B5EF4-FFF2-40B4-BE49-F238E27FC236}">
                <a16:creationId xmlns:a16="http://schemas.microsoft.com/office/drawing/2014/main" id="{BE72B039-4B8E-A21A-3D06-E2B8A9440DAA}"/>
              </a:ext>
            </a:extLst>
          </p:cNvPr>
          <p:cNvSpPr txBox="1"/>
          <p:nvPr/>
        </p:nvSpPr>
        <p:spPr>
          <a:xfrm>
            <a:off x="1940767" y="4861249"/>
            <a:ext cx="10011747"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latin typeface="+mj-lt"/>
              </a:rPr>
              <a:t>Profit steadily increased each year from 2014 to 2017: $48,921, $60,892, $79,989, and $92,591</a:t>
            </a:r>
          </a:p>
          <a:p>
            <a:pPr marL="285750" indent="-285750">
              <a:buFont typeface="Arial" panose="020B0604020202020204" pitchFamily="34" charset="0"/>
              <a:buChar char="•"/>
            </a:pPr>
            <a:r>
              <a:rPr lang="en-US" dirty="0">
                <a:solidFill>
                  <a:schemeClr val="bg1"/>
                </a:solidFill>
                <a:latin typeface="+mj-lt"/>
              </a:rPr>
              <a:t>Superstore’s</a:t>
            </a:r>
            <a:r>
              <a:rPr lang="en-US" b="0" i="0" dirty="0">
                <a:solidFill>
                  <a:schemeClr val="bg1"/>
                </a:solidFill>
                <a:effectLst/>
                <a:latin typeface="+mj-lt"/>
              </a:rPr>
              <a:t> total profit experienced substantial growth, rising by $43,670 over this four-year period, reflecting a consistent upward trend.</a:t>
            </a:r>
            <a:endParaRPr lang="en-US" sz="1800" dirty="0">
              <a:solidFill>
                <a:schemeClr val="bg1"/>
              </a:solidFill>
              <a:latin typeface="+mj-lt"/>
            </a:endParaRPr>
          </a:p>
          <a:p>
            <a:pPr marL="285750" indent="-285750">
              <a:buFont typeface="Arial" panose="020B0604020202020204" pitchFamily="34" charset="0"/>
              <a:buChar char="•"/>
            </a:pPr>
            <a:endParaRPr lang="en-US" sz="1800" dirty="0">
              <a:solidFill>
                <a:schemeClr val="bg1"/>
              </a:solidFill>
            </a:endParaRPr>
          </a:p>
        </p:txBody>
      </p:sp>
      <p:pic>
        <p:nvPicPr>
          <p:cNvPr id="14" name="Picture 13">
            <a:extLst>
              <a:ext uri="{FF2B5EF4-FFF2-40B4-BE49-F238E27FC236}">
                <a16:creationId xmlns:a16="http://schemas.microsoft.com/office/drawing/2014/main" id="{767D1467-2379-490A-B573-A19E84E3450E}"/>
              </a:ext>
            </a:extLst>
          </p:cNvPr>
          <p:cNvPicPr>
            <a:picLocks noChangeAspect="1"/>
          </p:cNvPicPr>
          <p:nvPr/>
        </p:nvPicPr>
        <p:blipFill>
          <a:blip r:embed="rId3"/>
          <a:stretch>
            <a:fillRect/>
          </a:stretch>
        </p:blipFill>
        <p:spPr>
          <a:xfrm>
            <a:off x="219170" y="877077"/>
            <a:ext cx="5057192" cy="1579936"/>
          </a:xfrm>
          <a:prstGeom prst="rect">
            <a:avLst/>
          </a:prstGeom>
        </p:spPr>
      </p:pic>
    </p:spTree>
    <p:extLst>
      <p:ext uri="{BB962C8B-B14F-4D97-AF65-F5344CB8AC3E}">
        <p14:creationId xmlns:p14="http://schemas.microsoft.com/office/powerpoint/2010/main" val="130512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A"/>
          </a:p>
        </p:txBody>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D9743B66-4A34-3EDC-75EC-C94E12C71AAD}"/>
              </a:ext>
            </a:extLst>
          </p:cNvPr>
          <p:cNvGraphicFramePr>
            <a:graphicFrameLocks noGrp="1"/>
          </p:cNvGraphicFramePr>
          <p:nvPr>
            <p:ph idx="1"/>
            <p:extLst>
              <p:ext uri="{D42A27DB-BD31-4B8C-83A1-F6EECF244321}">
                <p14:modId xmlns:p14="http://schemas.microsoft.com/office/powerpoint/2010/main" val="1564003263"/>
              </p:ext>
            </p:extLst>
          </p:nvPr>
        </p:nvGraphicFramePr>
        <p:xfrm>
          <a:off x="4716816" y="2777522"/>
          <a:ext cx="6832212" cy="3676486"/>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1">
            <a:extLst>
              <a:ext uri="{FF2B5EF4-FFF2-40B4-BE49-F238E27FC236}">
                <a16:creationId xmlns:a16="http://schemas.microsoft.com/office/drawing/2014/main" id="{8B072E30-5DBE-7479-17E5-6DF0895BBF72}"/>
              </a:ext>
            </a:extLst>
          </p:cNvPr>
          <p:cNvSpPr txBox="1">
            <a:spLocks/>
          </p:cNvSpPr>
          <p:nvPr/>
        </p:nvSpPr>
        <p:spPr>
          <a:xfrm>
            <a:off x="4716816" y="93306"/>
            <a:ext cx="6832212" cy="6904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dirty="0"/>
              <a:t>Sales and Profit by Region </a:t>
            </a:r>
          </a:p>
        </p:txBody>
      </p:sp>
      <p:pic>
        <p:nvPicPr>
          <p:cNvPr id="13" name="Picture 12">
            <a:extLst>
              <a:ext uri="{FF2B5EF4-FFF2-40B4-BE49-F238E27FC236}">
                <a16:creationId xmlns:a16="http://schemas.microsoft.com/office/drawing/2014/main" id="{6190DCAF-87D6-EC2C-E40F-0023A896B440}"/>
              </a:ext>
            </a:extLst>
          </p:cNvPr>
          <p:cNvPicPr>
            <a:picLocks noChangeAspect="1"/>
          </p:cNvPicPr>
          <p:nvPr/>
        </p:nvPicPr>
        <p:blipFill>
          <a:blip r:embed="rId3"/>
          <a:stretch>
            <a:fillRect/>
          </a:stretch>
        </p:blipFill>
        <p:spPr>
          <a:xfrm>
            <a:off x="4795736" y="877077"/>
            <a:ext cx="6753292" cy="1296956"/>
          </a:xfrm>
          <a:prstGeom prst="rect">
            <a:avLst/>
          </a:prstGeom>
        </p:spPr>
      </p:pic>
      <p:sp>
        <p:nvSpPr>
          <p:cNvPr id="15" name="TextBox 14">
            <a:extLst>
              <a:ext uri="{FF2B5EF4-FFF2-40B4-BE49-F238E27FC236}">
                <a16:creationId xmlns:a16="http://schemas.microsoft.com/office/drawing/2014/main" id="{FB7F8897-CC99-31AF-CD64-10009B304D19}"/>
              </a:ext>
            </a:extLst>
          </p:cNvPr>
          <p:cNvSpPr txBox="1"/>
          <p:nvPr/>
        </p:nvSpPr>
        <p:spPr>
          <a:xfrm>
            <a:off x="1098035" y="447869"/>
            <a:ext cx="2830153" cy="590931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mj-lt"/>
              </a:rPr>
              <a:t>The South region generated $388,309 in sales with a corresponding profit of $45,878.</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The West region achieved $713,525 in sales and a profit of $105,983.</a:t>
            </a:r>
          </a:p>
          <a:p>
            <a:endParaRPr lang="en-US" dirty="0">
              <a:solidFill>
                <a:schemeClr val="bg1"/>
              </a:solidFill>
              <a:latin typeface="+mj-lt"/>
            </a:endParaRP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The Central region reported $496,701 in sales and $39,885 in profit.</a:t>
            </a:r>
          </a:p>
          <a:p>
            <a:endParaRPr lang="en-US" dirty="0">
              <a:solidFill>
                <a:schemeClr val="bg1"/>
              </a:solidFill>
              <a:latin typeface="+mj-lt"/>
            </a:endParaRP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The East region had sales of $672,123 and a profit of $90,647.</a:t>
            </a:r>
            <a:endParaRPr lang="en-CA" dirty="0">
              <a:solidFill>
                <a:schemeClr val="bg1"/>
              </a:solidFill>
              <a:latin typeface="+mj-lt"/>
            </a:endParaRPr>
          </a:p>
        </p:txBody>
      </p:sp>
    </p:spTree>
    <p:extLst>
      <p:ext uri="{BB962C8B-B14F-4D97-AF65-F5344CB8AC3E}">
        <p14:creationId xmlns:p14="http://schemas.microsoft.com/office/powerpoint/2010/main" val="304683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75E346-14CD-2697-87A3-79E03E34A38D}"/>
              </a:ext>
            </a:extLst>
          </p:cNvPr>
          <p:cNvSpPr>
            <a:spLocks noGrp="1"/>
          </p:cNvSpPr>
          <p:nvPr>
            <p:ph type="title"/>
          </p:nvPr>
        </p:nvSpPr>
        <p:spPr>
          <a:xfrm>
            <a:off x="1794897" y="624110"/>
            <a:ext cx="9712998" cy="871017"/>
          </a:xfrm>
        </p:spPr>
        <p:txBody>
          <a:bodyPr>
            <a:normAutofit fontScale="90000"/>
          </a:bodyPr>
          <a:lstStyle/>
          <a:p>
            <a:pPr algn="ctr"/>
            <a:r>
              <a:rPr lang="en-CA" dirty="0"/>
              <a:t>Sales &amp; Profit by Segment</a:t>
            </a:r>
            <a:br>
              <a:rPr lang="en-CA" dirty="0"/>
            </a:br>
            <a:endParaRPr lang="en-CA" dirty="0"/>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graphicFrame>
        <p:nvGraphicFramePr>
          <p:cNvPr id="7" name="Content Placeholder 3">
            <a:extLst>
              <a:ext uri="{FF2B5EF4-FFF2-40B4-BE49-F238E27FC236}">
                <a16:creationId xmlns:a16="http://schemas.microsoft.com/office/drawing/2014/main" id="{319E6D4B-34AE-7018-7F37-03D1BF282D91}"/>
              </a:ext>
            </a:extLst>
          </p:cNvPr>
          <p:cNvGraphicFramePr>
            <a:graphicFrameLocks noGrp="1"/>
          </p:cNvGraphicFramePr>
          <p:nvPr>
            <p:ph idx="1"/>
            <p:extLst>
              <p:ext uri="{D42A27DB-BD31-4B8C-83A1-F6EECF244321}">
                <p14:modId xmlns:p14="http://schemas.microsoft.com/office/powerpoint/2010/main" val="1963050834"/>
              </p:ext>
            </p:extLst>
          </p:nvPr>
        </p:nvGraphicFramePr>
        <p:xfrm>
          <a:off x="790074" y="3533624"/>
          <a:ext cx="4400550" cy="2804890"/>
        </p:xfrm>
        <a:graphic>
          <a:graphicData uri="http://schemas.openxmlformats.org/drawingml/2006/chart">
            <c:chart xmlns:c="http://schemas.openxmlformats.org/drawingml/2006/chart" xmlns:r="http://schemas.openxmlformats.org/officeDocument/2006/relationships" r:id="rId2"/>
          </a:graphicData>
        </a:graphic>
      </p:graphicFrame>
      <p:pic>
        <p:nvPicPr>
          <p:cNvPr id="5" name="chart">
            <a:extLst>
              <a:ext uri="{FF2B5EF4-FFF2-40B4-BE49-F238E27FC236}">
                <a16:creationId xmlns:a16="http://schemas.microsoft.com/office/drawing/2014/main" id="{B3F8B265-C2CA-F535-2D13-C6D3F6C5BC98}"/>
              </a:ext>
            </a:extLst>
          </p:cNvPr>
          <p:cNvPicPr>
            <a:picLocks noChangeAspect="1"/>
          </p:cNvPicPr>
          <p:nvPr/>
        </p:nvPicPr>
        <p:blipFill>
          <a:blip r:embed="rId3"/>
          <a:stretch>
            <a:fillRect/>
          </a:stretch>
        </p:blipFill>
        <p:spPr>
          <a:xfrm>
            <a:off x="790074" y="2014613"/>
            <a:ext cx="4400550" cy="1209524"/>
          </a:xfrm>
          <a:prstGeom prst="rect">
            <a:avLst/>
          </a:prstGeom>
        </p:spPr>
      </p:pic>
      <p:sp>
        <p:nvSpPr>
          <p:cNvPr id="6" name="TextBox 5">
            <a:extLst>
              <a:ext uri="{FF2B5EF4-FFF2-40B4-BE49-F238E27FC236}">
                <a16:creationId xmlns:a16="http://schemas.microsoft.com/office/drawing/2014/main" id="{274F11E8-2E57-81C1-119C-22BF1C44DF94}"/>
              </a:ext>
            </a:extLst>
          </p:cNvPr>
          <p:cNvSpPr txBox="1"/>
          <p:nvPr/>
        </p:nvSpPr>
        <p:spPr>
          <a:xfrm>
            <a:off x="6096000" y="2119237"/>
            <a:ext cx="5305925" cy="4247317"/>
          </a:xfrm>
          <a:prstGeom prst="rect">
            <a:avLst/>
          </a:prstGeom>
          <a:noFill/>
        </p:spPr>
        <p:txBody>
          <a:bodyPr wrap="square" rtlCol="0">
            <a:spAutoFit/>
          </a:bodyPr>
          <a:lstStyle/>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The Consumer segment achieved $1,149,958 in sales with a corresponding profit of $132,556.</a:t>
            </a: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The Corporate segment reported sales of $696,229 and a profit of $90,277.</a:t>
            </a:r>
            <a:endParaRPr lang="en-US" dirty="0">
              <a:solidFill>
                <a:srgbClr val="374151"/>
              </a:solidFill>
              <a:latin typeface="Söhne"/>
            </a:endParaRP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The Home Office segment generated $424,471 in sales and $59,560 in profit.</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b="0" i="0" dirty="0">
                <a:solidFill>
                  <a:srgbClr val="374151"/>
                </a:solidFill>
                <a:effectLst/>
                <a:latin typeface="Söhne"/>
              </a:rPr>
              <a:t>The Consumer segment led in both sales and profit, followed by the Corporate segment, while the Home Office segment contributed with slightly lower sales and profit figures.</a:t>
            </a:r>
            <a:endParaRPr lang="en-CA" dirty="0"/>
          </a:p>
        </p:txBody>
      </p:sp>
    </p:spTree>
    <p:extLst>
      <p:ext uri="{BB962C8B-B14F-4D97-AF65-F5344CB8AC3E}">
        <p14:creationId xmlns:p14="http://schemas.microsoft.com/office/powerpoint/2010/main" val="142652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35238FF-F8E0-2459-DB5E-34EB0FE255ED}"/>
              </a:ext>
            </a:extLst>
          </p:cNvPr>
          <p:cNvSpPr>
            <a:spLocks noGrp="1"/>
          </p:cNvSpPr>
          <p:nvPr>
            <p:ph type="title"/>
          </p:nvPr>
        </p:nvSpPr>
        <p:spPr>
          <a:xfrm>
            <a:off x="2589212" y="446088"/>
            <a:ext cx="8915400" cy="976312"/>
          </a:xfrm>
        </p:spPr>
        <p:txBody>
          <a:bodyPr/>
          <a:lstStyle/>
          <a:p>
            <a:pPr algn="ctr"/>
            <a:r>
              <a:rPr lang="en-CA" sz="3200" dirty="0"/>
              <a:t>Sales &amp; Profit by Segment</a:t>
            </a:r>
            <a:br>
              <a:rPr lang="en-CA" dirty="0"/>
            </a:br>
            <a:endParaRPr lang="en-CA" dirty="0"/>
          </a:p>
        </p:txBody>
      </p:sp>
      <p:sp>
        <p:nvSpPr>
          <p:cNvPr id="10" name="Content Placeholder 9">
            <a:extLst>
              <a:ext uri="{FF2B5EF4-FFF2-40B4-BE49-F238E27FC236}">
                <a16:creationId xmlns:a16="http://schemas.microsoft.com/office/drawing/2014/main" id="{B3D951FC-2EA5-788E-79B2-7A351D1E637C}"/>
              </a:ext>
            </a:extLst>
          </p:cNvPr>
          <p:cNvSpPr>
            <a:spLocks noGrp="1"/>
          </p:cNvSpPr>
          <p:nvPr>
            <p:ph idx="1"/>
          </p:nvPr>
        </p:nvSpPr>
        <p:spPr>
          <a:xfrm>
            <a:off x="6323012" y="1598613"/>
            <a:ext cx="5181600" cy="4262438"/>
          </a:xfrm>
        </p:spPr>
        <p:txBody>
          <a:bodyPr/>
          <a:lstStyle/>
          <a:p>
            <a:endParaRPr lang="en-CA" dirty="0"/>
          </a:p>
        </p:txBody>
      </p:sp>
      <p:sp>
        <p:nvSpPr>
          <p:cNvPr id="11" name="Text Placeholder 10">
            <a:extLst>
              <a:ext uri="{FF2B5EF4-FFF2-40B4-BE49-F238E27FC236}">
                <a16:creationId xmlns:a16="http://schemas.microsoft.com/office/drawing/2014/main" id="{D986193A-BEB3-C5A4-F782-F254F22AC2D7}"/>
              </a:ext>
            </a:extLst>
          </p:cNvPr>
          <p:cNvSpPr>
            <a:spLocks noGrp="1"/>
          </p:cNvSpPr>
          <p:nvPr>
            <p:ph type="body" sz="half" idx="2"/>
          </p:nvPr>
        </p:nvSpPr>
        <p:spPr/>
        <p:txBody>
          <a:bodyPr>
            <a:normAutofit fontScale="92500" lnSpcReduction="10000"/>
          </a:bodyPr>
          <a:lstStyle/>
          <a:p>
            <a:pPr marL="285750" indent="-285750">
              <a:lnSpc>
                <a:spcPct val="150000"/>
              </a:lnSpc>
              <a:buFont typeface="Arial" panose="020B0604020202020204" pitchFamily="34" charset="0"/>
              <a:buChar char="•"/>
            </a:pPr>
            <a:r>
              <a:rPr lang="en-US" dirty="0"/>
              <a:t>The Furniture category achieved $733,051 in sales with a corresponding profit of $16,975.</a:t>
            </a:r>
          </a:p>
          <a:p>
            <a:pPr marL="285750" indent="-285750">
              <a:lnSpc>
                <a:spcPct val="150000"/>
              </a:lnSpc>
              <a:buFont typeface="Arial" panose="020B0604020202020204" pitchFamily="34" charset="0"/>
              <a:buChar char="•"/>
            </a:pPr>
            <a:r>
              <a:rPr lang="en-US" dirty="0"/>
              <a:t>Office Supplies reported sales of $703,571 and a profit of $120,473.</a:t>
            </a:r>
          </a:p>
          <a:p>
            <a:pPr marL="285750" indent="-285750">
              <a:lnSpc>
                <a:spcPct val="150000"/>
              </a:lnSpc>
              <a:buFont typeface="Arial" panose="020B0604020202020204" pitchFamily="34" charset="0"/>
              <a:buChar char="•"/>
            </a:pPr>
            <a:r>
              <a:rPr lang="en-US" dirty="0"/>
              <a:t>The Technology category generated $834,036 in sales and $144,945 in profit.</a:t>
            </a:r>
          </a:p>
          <a:p>
            <a:pPr marL="285750" indent="-285750">
              <a:lnSpc>
                <a:spcPct val="150000"/>
              </a:lnSpc>
              <a:buFont typeface="Arial" panose="020B0604020202020204" pitchFamily="34" charset="0"/>
              <a:buChar char="•"/>
            </a:pPr>
            <a:r>
              <a:rPr lang="en-US" dirty="0"/>
              <a:t>The Technology category led in both sales and profit, followed by the Office Supplies category, while the Furniture category contributed with slightly lower sales and profit figures.</a:t>
            </a:r>
            <a:endParaRPr lang="en-CA" dirty="0"/>
          </a:p>
        </p:txBody>
      </p:sp>
      <p:graphicFrame>
        <p:nvGraphicFramePr>
          <p:cNvPr id="4" name="Chart 3">
            <a:extLst>
              <a:ext uri="{FF2B5EF4-FFF2-40B4-BE49-F238E27FC236}">
                <a16:creationId xmlns:a16="http://schemas.microsoft.com/office/drawing/2014/main" id="{B8292407-3D94-C9BA-183B-12150EF99E55}"/>
              </a:ext>
            </a:extLst>
          </p:cNvPr>
          <p:cNvGraphicFramePr>
            <a:graphicFrameLocks/>
          </p:cNvGraphicFramePr>
          <p:nvPr>
            <p:extLst>
              <p:ext uri="{D42A27DB-BD31-4B8C-83A1-F6EECF244321}">
                <p14:modId xmlns:p14="http://schemas.microsoft.com/office/powerpoint/2010/main" val="3562673889"/>
              </p:ext>
            </p:extLst>
          </p:nvPr>
        </p:nvGraphicFramePr>
        <p:xfrm>
          <a:off x="6323012" y="1598613"/>
          <a:ext cx="5181600" cy="2637485"/>
        </p:xfrm>
        <a:graphic>
          <a:graphicData uri="http://schemas.openxmlformats.org/drawingml/2006/chart">
            <c:chart xmlns:c="http://schemas.openxmlformats.org/drawingml/2006/chart" xmlns:r="http://schemas.openxmlformats.org/officeDocument/2006/relationships" r:id="rId2"/>
          </a:graphicData>
        </a:graphic>
      </p:graphicFrame>
      <p:pic>
        <p:nvPicPr>
          <p:cNvPr id="15" name="Picture 14">
            <a:extLst>
              <a:ext uri="{FF2B5EF4-FFF2-40B4-BE49-F238E27FC236}">
                <a16:creationId xmlns:a16="http://schemas.microsoft.com/office/drawing/2014/main" id="{9F8AF182-2AE3-CB42-267C-54C914B4190B}"/>
              </a:ext>
            </a:extLst>
          </p:cNvPr>
          <p:cNvPicPr>
            <a:picLocks noChangeAspect="1"/>
          </p:cNvPicPr>
          <p:nvPr/>
        </p:nvPicPr>
        <p:blipFill>
          <a:blip r:embed="rId3"/>
          <a:stretch>
            <a:fillRect/>
          </a:stretch>
        </p:blipFill>
        <p:spPr>
          <a:xfrm>
            <a:off x="6323013" y="4480767"/>
            <a:ext cx="5181600" cy="1238250"/>
          </a:xfrm>
          <a:prstGeom prst="rect">
            <a:avLst/>
          </a:prstGeom>
        </p:spPr>
      </p:pic>
    </p:spTree>
    <p:extLst>
      <p:ext uri="{BB962C8B-B14F-4D97-AF65-F5344CB8AC3E}">
        <p14:creationId xmlns:p14="http://schemas.microsoft.com/office/powerpoint/2010/main" val="291294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1A54-59A1-F494-8D52-6E7092681A77}"/>
              </a:ext>
            </a:extLst>
          </p:cNvPr>
          <p:cNvSpPr>
            <a:spLocks noGrp="1"/>
          </p:cNvSpPr>
          <p:nvPr>
            <p:ph type="title"/>
          </p:nvPr>
        </p:nvSpPr>
        <p:spPr>
          <a:xfrm>
            <a:off x="2589212" y="446088"/>
            <a:ext cx="8915400" cy="976312"/>
          </a:xfrm>
        </p:spPr>
        <p:txBody>
          <a:bodyPr/>
          <a:lstStyle/>
          <a:p>
            <a:pPr algn="ctr"/>
            <a:r>
              <a:rPr lang="en-CA" sz="3200" dirty="0"/>
              <a:t>Sales</a:t>
            </a:r>
            <a:r>
              <a:rPr lang="en-CA" sz="3200" baseline="0" dirty="0"/>
              <a:t> and Profit by </a:t>
            </a:r>
            <a:r>
              <a:rPr lang="en-CA" sz="3200" baseline="0" dirty="0" err="1"/>
              <a:t>SubCategory</a:t>
            </a:r>
            <a:br>
              <a:rPr lang="en-CA" dirty="0"/>
            </a:br>
            <a:endParaRPr lang="en-CA" dirty="0"/>
          </a:p>
        </p:txBody>
      </p:sp>
      <p:sp>
        <p:nvSpPr>
          <p:cNvPr id="3" name="Content Placeholder 2">
            <a:extLst>
              <a:ext uri="{FF2B5EF4-FFF2-40B4-BE49-F238E27FC236}">
                <a16:creationId xmlns:a16="http://schemas.microsoft.com/office/drawing/2014/main" id="{39A07748-2F7B-07B3-DC43-9FCDBF0E0354}"/>
              </a:ext>
            </a:extLst>
          </p:cNvPr>
          <p:cNvSpPr>
            <a:spLocks noGrp="1"/>
          </p:cNvSpPr>
          <p:nvPr>
            <p:ph idx="1"/>
          </p:nvPr>
        </p:nvSpPr>
        <p:spPr>
          <a:xfrm>
            <a:off x="6323012" y="1525554"/>
            <a:ext cx="5181600" cy="4791269"/>
          </a:xfrm>
        </p:spPr>
        <p:txBody>
          <a:bodyPr/>
          <a:lstStyle/>
          <a:p>
            <a:r>
              <a:rPr lang="en-US" dirty="0"/>
              <a:t>The Copiers category recorded the highest sales, reaching $149,530, and the highest profit, totaling $55,618.</a:t>
            </a:r>
          </a:p>
          <a:p>
            <a:r>
              <a:rPr lang="en-US" dirty="0"/>
              <a:t>The Tables and Bookcases categories reported negative profits, indicating losses of -$17,733 and -$3,479, respectively.</a:t>
            </a:r>
          </a:p>
          <a:p>
            <a:r>
              <a:rPr lang="en-US" dirty="0"/>
              <a:t>While Copiers and Phones categories led in terms of profit, the Tables and Bookcases categories showed losses. Other categories demonstrated varying levels of sales and profit performance.</a:t>
            </a:r>
          </a:p>
        </p:txBody>
      </p:sp>
      <p:graphicFrame>
        <p:nvGraphicFramePr>
          <p:cNvPr id="5" name="Chart 4">
            <a:extLst>
              <a:ext uri="{FF2B5EF4-FFF2-40B4-BE49-F238E27FC236}">
                <a16:creationId xmlns:a16="http://schemas.microsoft.com/office/drawing/2014/main" id="{A1BF0387-9674-A5A6-B45D-17AFCC70D712}"/>
              </a:ext>
            </a:extLst>
          </p:cNvPr>
          <p:cNvGraphicFramePr>
            <a:graphicFrameLocks/>
          </p:cNvGraphicFramePr>
          <p:nvPr>
            <p:extLst>
              <p:ext uri="{D42A27DB-BD31-4B8C-83A1-F6EECF244321}">
                <p14:modId xmlns:p14="http://schemas.microsoft.com/office/powerpoint/2010/main" val="3906789588"/>
              </p:ext>
            </p:extLst>
          </p:nvPr>
        </p:nvGraphicFramePr>
        <p:xfrm>
          <a:off x="1440023" y="1525555"/>
          <a:ext cx="4654387" cy="2841172"/>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6B241E7E-DB02-AD24-A4B2-61F6DDFE53EA}"/>
              </a:ext>
            </a:extLst>
          </p:cNvPr>
          <p:cNvPicPr>
            <a:picLocks noChangeAspect="1"/>
          </p:cNvPicPr>
          <p:nvPr/>
        </p:nvPicPr>
        <p:blipFill>
          <a:blip r:embed="rId3"/>
          <a:stretch>
            <a:fillRect/>
          </a:stretch>
        </p:blipFill>
        <p:spPr>
          <a:xfrm>
            <a:off x="1440023" y="4656169"/>
            <a:ext cx="4654387" cy="1660653"/>
          </a:xfrm>
          <a:prstGeom prst="rect">
            <a:avLst/>
          </a:prstGeom>
        </p:spPr>
      </p:pic>
    </p:spTree>
    <p:extLst>
      <p:ext uri="{BB962C8B-B14F-4D97-AF65-F5344CB8AC3E}">
        <p14:creationId xmlns:p14="http://schemas.microsoft.com/office/powerpoint/2010/main" val="79569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DC86-3B33-B12F-C235-F5105C2A8393}"/>
              </a:ext>
            </a:extLst>
          </p:cNvPr>
          <p:cNvSpPr>
            <a:spLocks noGrp="1"/>
          </p:cNvSpPr>
          <p:nvPr>
            <p:ph type="title"/>
          </p:nvPr>
        </p:nvSpPr>
        <p:spPr>
          <a:xfrm>
            <a:off x="2589212" y="490681"/>
            <a:ext cx="8915400" cy="976312"/>
          </a:xfrm>
        </p:spPr>
        <p:txBody>
          <a:bodyPr/>
          <a:lstStyle/>
          <a:p>
            <a:pPr algn="ctr"/>
            <a:r>
              <a:rPr lang="en-CA" sz="3200" dirty="0"/>
              <a:t>Sales &amp; Profit by Quantity</a:t>
            </a:r>
            <a:br>
              <a:rPr lang="en-CA" dirty="0"/>
            </a:br>
            <a:endParaRPr lang="en-CA" dirty="0"/>
          </a:p>
        </p:txBody>
      </p:sp>
      <p:sp>
        <p:nvSpPr>
          <p:cNvPr id="3" name="Content Placeholder 2">
            <a:extLst>
              <a:ext uri="{FF2B5EF4-FFF2-40B4-BE49-F238E27FC236}">
                <a16:creationId xmlns:a16="http://schemas.microsoft.com/office/drawing/2014/main" id="{2C6F36FF-44E6-E6A4-67CE-7F51C7C38078}"/>
              </a:ext>
            </a:extLst>
          </p:cNvPr>
          <p:cNvSpPr>
            <a:spLocks noGrp="1"/>
          </p:cNvSpPr>
          <p:nvPr>
            <p:ph idx="1"/>
          </p:nvPr>
        </p:nvSpPr>
        <p:spPr>
          <a:xfrm>
            <a:off x="6323012" y="1598612"/>
            <a:ext cx="5181600" cy="4262439"/>
          </a:xfrm>
        </p:spPr>
        <p:txBody>
          <a:bodyPr/>
          <a:lstStyle/>
          <a:p>
            <a:endParaRPr lang="en-CA" dirty="0"/>
          </a:p>
        </p:txBody>
      </p:sp>
      <p:sp>
        <p:nvSpPr>
          <p:cNvPr id="4" name="Text Placeholder 3">
            <a:extLst>
              <a:ext uri="{FF2B5EF4-FFF2-40B4-BE49-F238E27FC236}">
                <a16:creationId xmlns:a16="http://schemas.microsoft.com/office/drawing/2014/main" id="{E7A734A2-D4ED-4C8F-E050-C76A8DF7B7DE}"/>
              </a:ext>
            </a:extLst>
          </p:cNvPr>
          <p:cNvSpPr>
            <a:spLocks noGrp="1"/>
          </p:cNvSpPr>
          <p:nvPr>
            <p:ph type="body" sz="half" idx="2"/>
          </p:nvPr>
        </p:nvSpPr>
        <p:spPr>
          <a:xfrm>
            <a:off x="1735494" y="1598613"/>
            <a:ext cx="3713583" cy="4768706"/>
          </a:xfrm>
        </p:spPr>
        <p:txBody>
          <a:bodyPr/>
          <a:lstStyle/>
          <a:p>
            <a:pPr marL="285750" indent="-285750">
              <a:buFont typeface="Arial" panose="020B0604020202020204" pitchFamily="34" charset="0"/>
              <a:buChar char="•"/>
            </a:pPr>
            <a:r>
              <a:rPr lang="en-US" dirty="0"/>
              <a:t>Some subcategories, such as Copiers and Phones, demonstrate strong profitability, with earnings of $55,618 and $44,422, respectively.</a:t>
            </a:r>
          </a:p>
          <a:p>
            <a:endParaRPr lang="en-US" dirty="0"/>
          </a:p>
          <a:p>
            <a:pPr marL="285750" indent="-285750">
              <a:buFont typeface="Arial" panose="020B0604020202020204" pitchFamily="34" charset="0"/>
              <a:buChar char="•"/>
            </a:pPr>
            <a:r>
              <a:rPr lang="en-US" dirty="0"/>
              <a:t>Conversely, Tables and Bookcases subcategories face challenges, reporting negative profits of -$17,733 and -$3,479, indicating areas that require improvement.</a:t>
            </a:r>
          </a:p>
          <a:p>
            <a:endParaRPr lang="en-US" dirty="0"/>
          </a:p>
          <a:p>
            <a:pPr marL="285750" indent="-285750">
              <a:buFont typeface="Arial" panose="020B0604020202020204" pitchFamily="34" charset="0"/>
              <a:buChar char="•"/>
            </a:pPr>
            <a:r>
              <a:rPr lang="en-US" dirty="0"/>
              <a:t>The profit performance of subcategories is not solely dependent on quantity sold. Some subcategories, despite lower quantities, manage to generate positive profits, while others with higher quantities face profit challenges.</a:t>
            </a:r>
            <a:endParaRPr lang="en-CA" dirty="0"/>
          </a:p>
        </p:txBody>
      </p:sp>
      <p:graphicFrame>
        <p:nvGraphicFramePr>
          <p:cNvPr id="6" name="Chart 5">
            <a:extLst>
              <a:ext uri="{FF2B5EF4-FFF2-40B4-BE49-F238E27FC236}">
                <a16:creationId xmlns:a16="http://schemas.microsoft.com/office/drawing/2014/main" id="{B119FBB6-FD66-F359-15A7-3F7E8DD021C5}"/>
              </a:ext>
            </a:extLst>
          </p:cNvPr>
          <p:cNvGraphicFramePr>
            <a:graphicFrameLocks/>
          </p:cNvGraphicFramePr>
          <p:nvPr>
            <p:extLst>
              <p:ext uri="{D42A27DB-BD31-4B8C-83A1-F6EECF244321}">
                <p14:modId xmlns:p14="http://schemas.microsoft.com/office/powerpoint/2010/main" val="2849750117"/>
              </p:ext>
            </p:extLst>
          </p:nvPr>
        </p:nvGraphicFramePr>
        <p:xfrm>
          <a:off x="5561045" y="1598612"/>
          <a:ext cx="5943567" cy="3249903"/>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D9AB55C1-F0C6-25EF-E13F-F61A2AAE066F}"/>
              </a:ext>
            </a:extLst>
          </p:cNvPr>
          <p:cNvPicPr>
            <a:picLocks noChangeAspect="1"/>
          </p:cNvPicPr>
          <p:nvPr/>
        </p:nvPicPr>
        <p:blipFill>
          <a:blip r:embed="rId3"/>
          <a:stretch>
            <a:fillRect/>
          </a:stretch>
        </p:blipFill>
        <p:spPr>
          <a:xfrm>
            <a:off x="5561045" y="4931311"/>
            <a:ext cx="5943567" cy="1436008"/>
          </a:xfrm>
          <a:prstGeom prst="rect">
            <a:avLst/>
          </a:prstGeom>
        </p:spPr>
      </p:pic>
    </p:spTree>
    <p:extLst>
      <p:ext uri="{BB962C8B-B14F-4D97-AF65-F5344CB8AC3E}">
        <p14:creationId xmlns:p14="http://schemas.microsoft.com/office/powerpoint/2010/main" val="5830238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2813</TotalTime>
  <Words>710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Söhne</vt:lpstr>
      <vt:lpstr>Wingdings 3</vt:lpstr>
      <vt:lpstr>Wisp</vt:lpstr>
      <vt:lpstr>SUPER STORE</vt:lpstr>
      <vt:lpstr>INTRODUCTION</vt:lpstr>
      <vt:lpstr>Total Sales and Profit </vt:lpstr>
      <vt:lpstr>PowerPoint Presentation</vt:lpstr>
      <vt:lpstr>PowerPoint Presentation</vt:lpstr>
      <vt:lpstr>Sales &amp; Profit by Segment </vt:lpstr>
      <vt:lpstr>Sales &amp; Profit by Segment </vt:lpstr>
      <vt:lpstr>Sales and Profit by SubCategory </vt:lpstr>
      <vt:lpstr>Sales &amp; Profit by Quantity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dc:title>
  <dc:creator>kinjal rajwadi</dc:creator>
  <cp:lastModifiedBy>kinjal rajwadi</cp:lastModifiedBy>
  <cp:revision>1</cp:revision>
  <dcterms:created xsi:type="dcterms:W3CDTF">2023-10-31T01:21:47Z</dcterms:created>
  <dcterms:modified xsi:type="dcterms:W3CDTF">2023-11-02T00:15:33Z</dcterms:modified>
</cp:coreProperties>
</file>