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sldIdLst>
    <p:sldId id="256" r:id="rId5"/>
    <p:sldId id="264" r:id="rId6"/>
    <p:sldId id="265" r:id="rId7"/>
    <p:sldId id="257" r:id="rId8"/>
    <p:sldId id="263"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1B88F-207D-4287-ACCF-2A23BC22C249}" v="31" dt="2021-05-21T15:33:22.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May 21,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7616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May 21,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89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May 21,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295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May 21,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487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May 21,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14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May 21,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244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May 21,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766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May 21,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924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May 21,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637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May 21,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1361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May 21,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8245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May 21,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390129714"/>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3DEFF-386E-42FD-B697-F019132A13B4}"/>
              </a:ext>
            </a:extLst>
          </p:cNvPr>
          <p:cNvSpPr>
            <a:spLocks noGrp="1"/>
          </p:cNvSpPr>
          <p:nvPr>
            <p:ph type="ctrTitle"/>
          </p:nvPr>
        </p:nvSpPr>
        <p:spPr>
          <a:xfrm>
            <a:off x="1011526" y="1914246"/>
            <a:ext cx="4397320" cy="1778864"/>
          </a:xfrm>
          <a:ln>
            <a:solidFill>
              <a:schemeClr val="accent1"/>
            </a:solidFill>
          </a:ln>
        </p:spPr>
        <p:txBody>
          <a:bodyPr>
            <a:noAutofit/>
          </a:bodyPr>
          <a:lstStyle/>
          <a:p>
            <a:r>
              <a:rPr lang="en-GB" sz="4000" dirty="0"/>
              <a:t>Operations, Customer Insights &amp; Retention</a:t>
            </a:r>
          </a:p>
        </p:txBody>
      </p:sp>
      <p:sp>
        <p:nvSpPr>
          <p:cNvPr id="3" name="Subtitle 2">
            <a:extLst>
              <a:ext uri="{FF2B5EF4-FFF2-40B4-BE49-F238E27FC236}">
                <a16:creationId xmlns:a16="http://schemas.microsoft.com/office/drawing/2014/main" id="{5625D9E6-6C71-427E-B191-FF69419CA0B1}"/>
              </a:ext>
            </a:extLst>
          </p:cNvPr>
          <p:cNvSpPr>
            <a:spLocks noGrp="1"/>
          </p:cNvSpPr>
          <p:nvPr>
            <p:ph type="subTitle" idx="1"/>
          </p:nvPr>
        </p:nvSpPr>
        <p:spPr>
          <a:xfrm>
            <a:off x="702367" y="4146629"/>
            <a:ext cx="5015638" cy="2298939"/>
          </a:xfrm>
        </p:spPr>
        <p:txBody>
          <a:bodyPr>
            <a:normAutofit/>
          </a:bodyPr>
          <a:lstStyle/>
          <a:p>
            <a:r>
              <a:rPr lang="en-GB" sz="2400" dirty="0"/>
              <a:t>Prepared by: Jaykant Mendapara</a:t>
            </a:r>
          </a:p>
        </p:txBody>
      </p:sp>
      <p:pic>
        <p:nvPicPr>
          <p:cNvPr id="4" name="Picture 3">
            <a:extLst>
              <a:ext uri="{FF2B5EF4-FFF2-40B4-BE49-F238E27FC236}">
                <a16:creationId xmlns:a16="http://schemas.microsoft.com/office/drawing/2014/main" id="{843E3D5E-1771-4CC5-AAE8-B222CCA8E22F}"/>
              </a:ext>
            </a:extLst>
          </p:cNvPr>
          <p:cNvPicPr>
            <a:picLocks noChangeAspect="1"/>
          </p:cNvPicPr>
          <p:nvPr/>
        </p:nvPicPr>
        <p:blipFill rotWithShape="1">
          <a:blip r:embed="rId2"/>
          <a:srcRect l="7085" r="6830"/>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cxnSp>
        <p:nvCxnSpPr>
          <p:cNvPr id="6" name="Straight Connector 5">
            <a:extLst>
              <a:ext uri="{FF2B5EF4-FFF2-40B4-BE49-F238E27FC236}">
                <a16:creationId xmlns:a16="http://schemas.microsoft.com/office/drawing/2014/main" id="{6A69EFAC-93E5-4C2B-8613-10CEAC9D7C49}"/>
              </a:ext>
            </a:extLst>
          </p:cNvPr>
          <p:cNvCxnSpPr/>
          <p:nvPr/>
        </p:nvCxnSpPr>
        <p:spPr>
          <a:xfrm>
            <a:off x="720000" y="3919869"/>
            <a:ext cx="49803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81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536B-D2CB-40E1-8EB6-2444761B6490}"/>
              </a:ext>
            </a:extLst>
          </p:cNvPr>
          <p:cNvSpPr>
            <a:spLocks noGrp="1"/>
          </p:cNvSpPr>
          <p:nvPr>
            <p:ph type="title"/>
          </p:nvPr>
        </p:nvSpPr>
        <p:spPr>
          <a:xfrm>
            <a:off x="1101741" y="605621"/>
            <a:ext cx="10728322" cy="1477328"/>
          </a:xfrm>
        </p:spPr>
        <p:txBody>
          <a:bodyPr/>
          <a:lstStyle/>
          <a:p>
            <a:r>
              <a:rPr lang="en-GB" dirty="0"/>
              <a:t>Introduction</a:t>
            </a:r>
          </a:p>
        </p:txBody>
      </p:sp>
      <p:cxnSp>
        <p:nvCxnSpPr>
          <p:cNvPr id="8" name="Straight Connector 7">
            <a:extLst>
              <a:ext uri="{FF2B5EF4-FFF2-40B4-BE49-F238E27FC236}">
                <a16:creationId xmlns:a16="http://schemas.microsoft.com/office/drawing/2014/main" id="{86FB6AC0-B181-4E02-99B1-3F1B42621EA8}"/>
              </a:ext>
            </a:extLst>
          </p:cNvPr>
          <p:cNvCxnSpPr>
            <a:cxnSpLocks/>
          </p:cNvCxnSpPr>
          <p:nvPr/>
        </p:nvCxnSpPr>
        <p:spPr>
          <a:xfrm>
            <a:off x="1101741" y="1074322"/>
            <a:ext cx="2502593"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6A3636D-245D-4004-B598-6224087CDDAE}"/>
              </a:ext>
            </a:extLst>
          </p:cNvPr>
          <p:cNvSpPr txBox="1"/>
          <p:nvPr/>
        </p:nvSpPr>
        <p:spPr>
          <a:xfrm>
            <a:off x="954690" y="1344285"/>
            <a:ext cx="10728323" cy="1631216"/>
          </a:xfrm>
          <a:prstGeom prst="rect">
            <a:avLst/>
          </a:prstGeom>
          <a:noFill/>
        </p:spPr>
        <p:txBody>
          <a:bodyPr wrap="square" rtlCol="0">
            <a:spAutoFit/>
          </a:bodyPr>
          <a:lstStyle/>
          <a:p>
            <a:r>
              <a:rPr lang="en-GB" sz="2000" dirty="0"/>
              <a:t>The presentation is pertaining to the insights generated from a dataset of total 173237 records for the first half of the year 2019. Dataset contains transaction records from the available source of distribution for 44724 unique customers in the duration of January 2019 – June 2019 across 31 Provinces. Using the Dataset, Following questions were answered.</a:t>
            </a:r>
          </a:p>
        </p:txBody>
      </p:sp>
      <p:sp>
        <p:nvSpPr>
          <p:cNvPr id="10" name="TextBox 9">
            <a:extLst>
              <a:ext uri="{FF2B5EF4-FFF2-40B4-BE49-F238E27FC236}">
                <a16:creationId xmlns:a16="http://schemas.microsoft.com/office/drawing/2014/main" id="{C4AF50DA-03F1-4C2C-B20A-9037A52A0EF2}"/>
              </a:ext>
            </a:extLst>
          </p:cNvPr>
          <p:cNvSpPr txBox="1"/>
          <p:nvPr/>
        </p:nvSpPr>
        <p:spPr>
          <a:xfrm>
            <a:off x="1029811" y="2975501"/>
            <a:ext cx="9202160" cy="33701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b="0" i="1" u="none" strike="noStrike" baseline="0" dirty="0">
                <a:latin typeface="Roboto-Regular"/>
              </a:rPr>
              <a:t>Average gross basket delivered per store partner</a:t>
            </a:r>
          </a:p>
          <a:p>
            <a:pPr marL="285750" indent="-285750" algn="just">
              <a:lnSpc>
                <a:spcPct val="150000"/>
              </a:lnSpc>
              <a:buFont typeface="Arial" panose="020B0604020202020204" pitchFamily="34" charset="0"/>
              <a:buChar char="•"/>
            </a:pPr>
            <a:r>
              <a:rPr lang="en-GB" b="0" i="1" u="none" strike="noStrike" baseline="0" dirty="0">
                <a:latin typeface="Roboto-Regular"/>
              </a:rPr>
              <a:t>Average gross basket delivered per store </a:t>
            </a:r>
            <a:r>
              <a:rPr lang="en-GB" b="0" i="1" u="none" strike="noStrike" baseline="0">
                <a:latin typeface="Roboto-Regular"/>
              </a:rPr>
              <a:t>partner considering </a:t>
            </a:r>
            <a:r>
              <a:rPr lang="en-GB" b="0" i="1" u="none" strike="noStrike" baseline="0" dirty="0">
                <a:latin typeface="Roboto-Regular"/>
              </a:rPr>
              <a:t>only the customer with at least 3 order</a:t>
            </a:r>
          </a:p>
          <a:p>
            <a:pPr marL="285750" indent="-285750" algn="just">
              <a:lnSpc>
                <a:spcPct val="150000"/>
              </a:lnSpc>
              <a:buFont typeface="Arial" panose="020B0604020202020204" pitchFamily="34" charset="0"/>
              <a:buChar char="•"/>
            </a:pPr>
            <a:r>
              <a:rPr lang="en-GB" b="0" i="1" u="none" strike="noStrike" baseline="0" dirty="0">
                <a:latin typeface="Roboto-Regular"/>
              </a:rPr>
              <a:t>Are customers loyal to the store partner?</a:t>
            </a:r>
          </a:p>
          <a:p>
            <a:pPr marL="285750" indent="-285750" algn="just">
              <a:lnSpc>
                <a:spcPct val="150000"/>
              </a:lnSpc>
              <a:buFont typeface="Arial" panose="020B0604020202020204" pitchFamily="34" charset="0"/>
              <a:buChar char="•"/>
            </a:pPr>
            <a:r>
              <a:rPr lang="en-GB" b="0" i="1" u="none" strike="noStrike" baseline="0" dirty="0">
                <a:latin typeface="Roboto-Regular"/>
              </a:rPr>
              <a:t>How many customers switch delivery provinces?</a:t>
            </a:r>
          </a:p>
          <a:p>
            <a:pPr marL="285750" indent="-285750" algn="just">
              <a:lnSpc>
                <a:spcPct val="150000"/>
              </a:lnSpc>
              <a:buFont typeface="Arial" panose="020B0604020202020204" pitchFamily="34" charset="0"/>
              <a:buChar char="•"/>
            </a:pPr>
            <a:r>
              <a:rPr lang="en-GB" b="0" i="1" u="none" strike="noStrike" baseline="0" dirty="0">
                <a:latin typeface="Roboto-Regular"/>
              </a:rPr>
              <a:t>How many customers switch sources?</a:t>
            </a:r>
          </a:p>
          <a:p>
            <a:pPr marL="285750" indent="-285750" algn="just">
              <a:lnSpc>
                <a:spcPct val="150000"/>
              </a:lnSpc>
              <a:buFont typeface="Arial" panose="020B0604020202020204" pitchFamily="34" charset="0"/>
              <a:buChar char="•"/>
            </a:pPr>
            <a:r>
              <a:rPr lang="en-GB" b="0" i="1" u="none" strike="noStrike" baseline="0" dirty="0">
                <a:latin typeface="Roboto-Regular"/>
              </a:rPr>
              <a:t>Demonstrate (if true) that the average gross basket</a:t>
            </a:r>
            <a:r>
              <a:rPr lang="en-GB" i="1" dirty="0">
                <a:latin typeface="Roboto-Regular"/>
              </a:rPr>
              <a:t> </a:t>
            </a:r>
            <a:r>
              <a:rPr lang="en-GB" b="0" i="1" u="none" strike="noStrike" baseline="0" dirty="0">
                <a:latin typeface="Roboto-Regular"/>
              </a:rPr>
              <a:t>delivered increases with the number of orders for each customer</a:t>
            </a:r>
          </a:p>
        </p:txBody>
      </p:sp>
    </p:spTree>
    <p:extLst>
      <p:ext uri="{BB962C8B-B14F-4D97-AF65-F5344CB8AC3E}">
        <p14:creationId xmlns:p14="http://schemas.microsoft.com/office/powerpoint/2010/main" val="399050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578B-9271-44A0-81AB-2AA22BF1CA1F}"/>
              </a:ext>
            </a:extLst>
          </p:cNvPr>
          <p:cNvSpPr>
            <a:spLocks noGrp="1"/>
          </p:cNvSpPr>
          <p:nvPr>
            <p:ph type="title"/>
          </p:nvPr>
        </p:nvSpPr>
        <p:spPr/>
        <p:txBody>
          <a:bodyPr/>
          <a:lstStyle/>
          <a:p>
            <a:r>
              <a:rPr lang="en-GB" dirty="0"/>
              <a:t>Data set</a:t>
            </a:r>
          </a:p>
        </p:txBody>
      </p:sp>
      <p:graphicFrame>
        <p:nvGraphicFramePr>
          <p:cNvPr id="4" name="Table 4">
            <a:extLst>
              <a:ext uri="{FF2B5EF4-FFF2-40B4-BE49-F238E27FC236}">
                <a16:creationId xmlns:a16="http://schemas.microsoft.com/office/drawing/2014/main" id="{E3B3F460-83B6-41F5-8D86-DB706FEF52A8}"/>
              </a:ext>
            </a:extLst>
          </p:cNvPr>
          <p:cNvGraphicFramePr>
            <a:graphicFrameLocks noGrp="1"/>
          </p:cNvGraphicFramePr>
          <p:nvPr>
            <p:ph idx="1"/>
            <p:extLst>
              <p:ext uri="{D42A27DB-BD31-4B8C-83A1-F6EECF244321}">
                <p14:modId xmlns:p14="http://schemas.microsoft.com/office/powerpoint/2010/main" val="3733224283"/>
              </p:ext>
            </p:extLst>
          </p:nvPr>
        </p:nvGraphicFramePr>
        <p:xfrm>
          <a:off x="325000" y="1683354"/>
          <a:ext cx="11542000" cy="2225040"/>
        </p:xfrm>
        <a:graphic>
          <a:graphicData uri="http://schemas.openxmlformats.org/drawingml/2006/table">
            <a:tbl>
              <a:tblPr bandRow="1">
                <a:tableStyleId>{C083E6E3-FA7D-4D7B-A595-EF9225AFEA82}</a:tableStyleId>
              </a:tblPr>
              <a:tblGrid>
                <a:gridCol w="2602185">
                  <a:extLst>
                    <a:ext uri="{9D8B030D-6E8A-4147-A177-3AD203B41FA5}">
                      <a16:colId xmlns:a16="http://schemas.microsoft.com/office/drawing/2014/main" val="1566910115"/>
                    </a:ext>
                  </a:extLst>
                </a:gridCol>
                <a:gridCol w="3746377">
                  <a:extLst>
                    <a:ext uri="{9D8B030D-6E8A-4147-A177-3AD203B41FA5}">
                      <a16:colId xmlns:a16="http://schemas.microsoft.com/office/drawing/2014/main" val="3386609702"/>
                    </a:ext>
                  </a:extLst>
                </a:gridCol>
                <a:gridCol w="5193438">
                  <a:extLst>
                    <a:ext uri="{9D8B030D-6E8A-4147-A177-3AD203B41FA5}">
                      <a16:colId xmlns:a16="http://schemas.microsoft.com/office/drawing/2014/main" val="1885782628"/>
                    </a:ext>
                  </a:extLst>
                </a:gridCol>
              </a:tblGrid>
              <a:tr h="370840">
                <a:tc>
                  <a:txBody>
                    <a:bodyPr/>
                    <a:lstStyle/>
                    <a:p>
                      <a:pPr algn="ctr"/>
                      <a:r>
                        <a:rPr lang="en-GB" sz="1400" b="1" u="none" strike="noStrike" baseline="0" dirty="0" err="1"/>
                        <a:t>user_id</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Unique identifier of a user</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44724 Users</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7364014"/>
                  </a:ext>
                </a:extLst>
              </a:tr>
              <a:tr h="370840">
                <a:tc>
                  <a:txBody>
                    <a:bodyPr/>
                    <a:lstStyle/>
                    <a:p>
                      <a:pPr algn="ctr"/>
                      <a:r>
                        <a:rPr lang="en-GB" sz="1400" b="1" u="none" strike="noStrike" baseline="0" dirty="0" err="1"/>
                        <a:t>store_partner</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Unique identifier of a retailer</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16 Store Partners</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8185143"/>
                  </a:ext>
                </a:extLst>
              </a:tr>
              <a:tr h="370840">
                <a:tc>
                  <a:txBody>
                    <a:bodyPr/>
                    <a:lstStyle/>
                    <a:p>
                      <a:pPr algn="ctr"/>
                      <a:r>
                        <a:rPr lang="en-GB" sz="1400" b="1" u="none" strike="noStrike" baseline="0" dirty="0" err="1"/>
                        <a:t>delivery_date</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Order delivery date</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2</a:t>
                      </a:r>
                      <a:r>
                        <a:rPr lang="en-GB" sz="1600" b="0" baseline="30000" dirty="0"/>
                        <a:t>nd</a:t>
                      </a:r>
                      <a:r>
                        <a:rPr lang="en-GB" sz="1600" b="0" dirty="0"/>
                        <a:t> Jan 2019 – 20</a:t>
                      </a:r>
                      <a:r>
                        <a:rPr lang="en-GB" sz="1600" b="0" baseline="30000" dirty="0"/>
                        <a:t>th</a:t>
                      </a:r>
                      <a:r>
                        <a:rPr lang="en-GB" sz="1600" b="0" dirty="0"/>
                        <a:t> June 2019</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8316642"/>
                  </a:ext>
                </a:extLst>
              </a:tr>
              <a:tr h="370840">
                <a:tc>
                  <a:txBody>
                    <a:bodyPr/>
                    <a:lstStyle/>
                    <a:p>
                      <a:pPr algn="ctr"/>
                      <a:r>
                        <a:rPr lang="en-GB" sz="1400" b="1" u="none" strike="noStrike" baseline="0" dirty="0" err="1"/>
                        <a:t>customer_province</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u="none" strike="noStrike" baseline="0" dirty="0"/>
                        <a:t>Customer province</a:t>
                      </a:r>
                      <a:endParaRPr lang="en-GB" sz="1600" b="0" i="0" u="none" strike="noStrike" baseline="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u="none" strike="noStrike" baseline="0" dirty="0"/>
                        <a:t>31 Provinces</a:t>
                      </a:r>
                      <a:endParaRPr lang="en-GB" sz="1600" b="0" i="0" u="none" strike="noStrike"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758665"/>
                  </a:ext>
                </a:extLst>
              </a:tr>
              <a:tr h="370840">
                <a:tc>
                  <a:txBody>
                    <a:bodyPr/>
                    <a:lstStyle/>
                    <a:p>
                      <a:pPr algn="ctr"/>
                      <a:r>
                        <a:rPr lang="en-GB" sz="1400" b="1" u="none" strike="noStrike" baseline="0" dirty="0" err="1"/>
                        <a:t>gross_basket_delivered</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Amount delivered in euro</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err="1"/>
                        <a:t>Avg</a:t>
                      </a:r>
                      <a:r>
                        <a:rPr lang="en-GB" sz="1600" b="0" dirty="0"/>
                        <a:t> of </a:t>
                      </a:r>
                      <a:r>
                        <a:rPr lang="en-GB" sz="1600" dirty="0"/>
                        <a:t>1759446 Euros transaction  per month</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931074"/>
                  </a:ext>
                </a:extLst>
              </a:tr>
              <a:tr h="370840">
                <a:tc>
                  <a:txBody>
                    <a:bodyPr/>
                    <a:lstStyle/>
                    <a:p>
                      <a:pPr algn="ctr"/>
                      <a:r>
                        <a:rPr lang="en-GB" sz="1400" b="1" u="none" strike="noStrike" baseline="0" dirty="0"/>
                        <a:t>source</a:t>
                      </a:r>
                      <a:endParaRPr lang="en-GB" sz="1400" dirty="0">
                        <a:latin typeface="Times New Roman" panose="02020603050405020304" pitchFamily="18" charset="0"/>
                        <a:cs typeface="Times New Roman" panose="02020603050405020304" pitchFamily="18" charset="0"/>
                      </a:endParaRPr>
                    </a:p>
                  </a:txBody>
                  <a:tcPr/>
                </a:tc>
                <a:tc>
                  <a:txBody>
                    <a:bodyPr/>
                    <a:lstStyle/>
                    <a:p>
                      <a:pPr algn="ctr"/>
                      <a:r>
                        <a:rPr lang="en-GB" sz="1600" b="0" u="none" strike="noStrike" baseline="0" dirty="0"/>
                        <a:t>Platform used to create the order</a:t>
                      </a:r>
                      <a:endParaRPr lang="en-GB" sz="1600" b="0" dirty="0">
                        <a:latin typeface="Times New Roman" panose="02020603050405020304" pitchFamily="18" charset="0"/>
                        <a:cs typeface="Times New Roman" panose="02020603050405020304" pitchFamily="18" charset="0"/>
                      </a:endParaRPr>
                    </a:p>
                  </a:txBody>
                  <a:tcPr/>
                </a:tc>
                <a:tc>
                  <a:txBody>
                    <a:bodyPr/>
                    <a:lstStyle/>
                    <a:p>
                      <a:pPr algn="ctr"/>
                      <a:r>
                        <a:rPr lang="en-GB" sz="1600" b="0" dirty="0"/>
                        <a:t>4 Different sources</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24840"/>
                  </a:ext>
                </a:extLst>
              </a:tr>
            </a:tbl>
          </a:graphicData>
        </a:graphic>
      </p:graphicFrame>
      <p:pic>
        <p:nvPicPr>
          <p:cNvPr id="8" name="Picture 7">
            <a:extLst>
              <a:ext uri="{FF2B5EF4-FFF2-40B4-BE49-F238E27FC236}">
                <a16:creationId xmlns:a16="http://schemas.microsoft.com/office/drawing/2014/main" id="{2EC3E7C6-ED6A-43DC-B4F3-96CA7BE196B7}"/>
              </a:ext>
            </a:extLst>
          </p:cNvPr>
          <p:cNvPicPr>
            <a:picLocks noChangeAspect="1"/>
          </p:cNvPicPr>
          <p:nvPr/>
        </p:nvPicPr>
        <p:blipFill>
          <a:blip r:embed="rId2"/>
          <a:stretch>
            <a:fillRect/>
          </a:stretch>
        </p:blipFill>
        <p:spPr>
          <a:xfrm>
            <a:off x="1356651" y="4348703"/>
            <a:ext cx="9478698" cy="2191056"/>
          </a:xfrm>
          <a:prstGeom prst="rect">
            <a:avLst/>
          </a:prstGeom>
        </p:spPr>
      </p:pic>
      <p:cxnSp>
        <p:nvCxnSpPr>
          <p:cNvPr id="10" name="Straight Connector 9">
            <a:extLst>
              <a:ext uri="{FF2B5EF4-FFF2-40B4-BE49-F238E27FC236}">
                <a16:creationId xmlns:a16="http://schemas.microsoft.com/office/drawing/2014/main" id="{8B845839-EE80-4CBA-B2AE-8DD2FC9D4869}"/>
              </a:ext>
            </a:extLst>
          </p:cNvPr>
          <p:cNvCxnSpPr>
            <a:cxnSpLocks/>
          </p:cNvCxnSpPr>
          <p:nvPr/>
        </p:nvCxnSpPr>
        <p:spPr>
          <a:xfrm>
            <a:off x="720000" y="1083076"/>
            <a:ext cx="155268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36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5B03-3DD1-4C74-9CF3-654CCFE4DB3C}"/>
              </a:ext>
            </a:extLst>
          </p:cNvPr>
          <p:cNvSpPr>
            <a:spLocks noGrp="1"/>
          </p:cNvSpPr>
          <p:nvPr>
            <p:ph type="title"/>
          </p:nvPr>
        </p:nvSpPr>
        <p:spPr>
          <a:xfrm>
            <a:off x="382094" y="505657"/>
            <a:ext cx="10109925" cy="1477328"/>
          </a:xfrm>
        </p:spPr>
        <p:txBody>
          <a:bodyPr>
            <a:normAutofit/>
          </a:bodyPr>
          <a:lstStyle/>
          <a:p>
            <a:r>
              <a:rPr lang="en-GB" sz="3400" dirty="0"/>
              <a:t>Gross Revenue Per Store Partner</a:t>
            </a:r>
          </a:p>
        </p:txBody>
      </p:sp>
      <p:sp>
        <p:nvSpPr>
          <p:cNvPr id="3" name="Content Placeholder 2">
            <a:extLst>
              <a:ext uri="{FF2B5EF4-FFF2-40B4-BE49-F238E27FC236}">
                <a16:creationId xmlns:a16="http://schemas.microsoft.com/office/drawing/2014/main" id="{4CA0D6B0-6234-420D-89F4-512C29C8CB38}"/>
              </a:ext>
            </a:extLst>
          </p:cNvPr>
          <p:cNvSpPr>
            <a:spLocks noGrp="1"/>
          </p:cNvSpPr>
          <p:nvPr>
            <p:ph idx="1"/>
          </p:nvPr>
        </p:nvSpPr>
        <p:spPr>
          <a:xfrm>
            <a:off x="872908" y="1900309"/>
            <a:ext cx="4829099" cy="2247348"/>
          </a:xfrm>
        </p:spPr>
        <p:txBody>
          <a:bodyPr>
            <a:normAutofit/>
          </a:bodyPr>
          <a:lstStyle/>
          <a:p>
            <a:pPr marL="0" indent="0">
              <a:buNone/>
            </a:pPr>
            <a:r>
              <a:rPr lang="en-GB" sz="1200" b="1" dirty="0"/>
              <a:t>Overall Average Revenue -      		60.937772</a:t>
            </a:r>
          </a:p>
          <a:p>
            <a:pPr marL="0" indent="0">
              <a:buNone/>
            </a:pPr>
            <a:r>
              <a:rPr lang="en-GB" sz="1200" dirty="0"/>
              <a:t>sadbd0e6da36e55f57ddd98b6af62f6e617 - 	53.470845</a:t>
            </a:r>
          </a:p>
          <a:p>
            <a:pPr marL="0" indent="0">
              <a:buNone/>
            </a:pPr>
            <a:r>
              <a:rPr lang="en-GB" sz="1200" dirty="0"/>
              <a:t>0c40e524973a3c36893b13a6f7a4fc62 -	44.453810</a:t>
            </a:r>
          </a:p>
          <a:p>
            <a:pPr marL="0" indent="0">
              <a:buNone/>
            </a:pPr>
            <a:r>
              <a:rPr lang="en-GB" sz="1200" dirty="0"/>
              <a:t>e5df8553e6dfe93a913a60f86d926b80  - 	40.674444</a:t>
            </a:r>
          </a:p>
          <a:p>
            <a:pPr marL="0" indent="0">
              <a:buNone/>
            </a:pPr>
            <a:r>
              <a:rPr lang="en-GB" sz="1200" dirty="0"/>
              <a:t>cf410365e977767a935a7965b6e67a8b  - 	39.766578</a:t>
            </a:r>
          </a:p>
        </p:txBody>
      </p:sp>
      <p:pic>
        <p:nvPicPr>
          <p:cNvPr id="5" name="Picture 4">
            <a:extLst>
              <a:ext uri="{FF2B5EF4-FFF2-40B4-BE49-F238E27FC236}">
                <a16:creationId xmlns:a16="http://schemas.microsoft.com/office/drawing/2014/main" id="{DC783007-70B0-4058-82C4-8C87B911F2F9}"/>
              </a:ext>
            </a:extLst>
          </p:cNvPr>
          <p:cNvPicPr>
            <a:picLocks noChangeAspect="1"/>
          </p:cNvPicPr>
          <p:nvPr/>
        </p:nvPicPr>
        <p:blipFill>
          <a:blip r:embed="rId2"/>
          <a:stretch>
            <a:fillRect/>
          </a:stretch>
        </p:blipFill>
        <p:spPr>
          <a:xfrm>
            <a:off x="7390321" y="1162481"/>
            <a:ext cx="4248304" cy="4857526"/>
          </a:xfrm>
          <a:prstGeom prst="rect">
            <a:avLst/>
          </a:prstGeom>
        </p:spPr>
      </p:pic>
      <p:sp>
        <p:nvSpPr>
          <p:cNvPr id="8" name="Content Placeholder 2">
            <a:extLst>
              <a:ext uri="{FF2B5EF4-FFF2-40B4-BE49-F238E27FC236}">
                <a16:creationId xmlns:a16="http://schemas.microsoft.com/office/drawing/2014/main" id="{8DDDD06E-B951-47E9-95EE-87A99C365B01}"/>
              </a:ext>
            </a:extLst>
          </p:cNvPr>
          <p:cNvSpPr txBox="1">
            <a:spLocks/>
          </p:cNvSpPr>
          <p:nvPr/>
        </p:nvSpPr>
        <p:spPr>
          <a:xfrm>
            <a:off x="382094" y="4276592"/>
            <a:ext cx="5903298" cy="224734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8 Stores have a below average revenue collection.</a:t>
            </a:r>
          </a:p>
          <a:p>
            <a:r>
              <a:rPr lang="en-GB" sz="1600" dirty="0"/>
              <a:t>A sudden drop between the 3</a:t>
            </a:r>
            <a:r>
              <a:rPr lang="en-GB" sz="1600" baseline="30000" dirty="0"/>
              <a:t>rd</a:t>
            </a:r>
            <a:r>
              <a:rPr lang="en-GB" sz="1600" dirty="0"/>
              <a:t> &amp; 4</a:t>
            </a:r>
            <a:r>
              <a:rPr lang="en-GB" sz="1600" baseline="30000" dirty="0"/>
              <a:t>th</a:t>
            </a:r>
            <a:r>
              <a:rPr lang="en-GB" sz="1600" dirty="0"/>
              <a:t> store from the bottom with a difference of approx. ~9 Euros </a:t>
            </a:r>
          </a:p>
        </p:txBody>
      </p:sp>
      <p:cxnSp>
        <p:nvCxnSpPr>
          <p:cNvPr id="10" name="Straight Connector 9">
            <a:extLst>
              <a:ext uri="{FF2B5EF4-FFF2-40B4-BE49-F238E27FC236}">
                <a16:creationId xmlns:a16="http://schemas.microsoft.com/office/drawing/2014/main" id="{85B3D73C-5A95-4FDF-BDD2-27CFD83358B6}"/>
              </a:ext>
            </a:extLst>
          </p:cNvPr>
          <p:cNvCxnSpPr/>
          <p:nvPr/>
        </p:nvCxnSpPr>
        <p:spPr>
          <a:xfrm>
            <a:off x="872908" y="2203388"/>
            <a:ext cx="450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353F8A-B402-48F1-879D-1C004907BFEE}"/>
              </a:ext>
            </a:extLst>
          </p:cNvPr>
          <p:cNvCxnSpPr/>
          <p:nvPr/>
        </p:nvCxnSpPr>
        <p:spPr>
          <a:xfrm>
            <a:off x="382094" y="1038687"/>
            <a:ext cx="663126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2E1A8FDC-6BC2-4C01-80CE-2C9B300DAEC5}"/>
              </a:ext>
            </a:extLst>
          </p:cNvPr>
          <p:cNvSpPr/>
          <p:nvPr/>
        </p:nvSpPr>
        <p:spPr>
          <a:xfrm>
            <a:off x="10386874" y="2203388"/>
            <a:ext cx="621437" cy="11346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588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94B25-10E9-469B-9838-09A3F17EBBB4}"/>
              </a:ext>
            </a:extLst>
          </p:cNvPr>
          <p:cNvPicPr>
            <a:picLocks noChangeAspect="1"/>
          </p:cNvPicPr>
          <p:nvPr/>
        </p:nvPicPr>
        <p:blipFill>
          <a:blip r:embed="rId2"/>
          <a:stretch>
            <a:fillRect/>
          </a:stretch>
        </p:blipFill>
        <p:spPr>
          <a:xfrm>
            <a:off x="1275688" y="1283696"/>
            <a:ext cx="4168406" cy="4711085"/>
          </a:xfrm>
          <a:prstGeom prst="rect">
            <a:avLst/>
          </a:prstGeom>
        </p:spPr>
      </p:pic>
      <p:pic>
        <p:nvPicPr>
          <p:cNvPr id="6" name="Picture 5">
            <a:extLst>
              <a:ext uri="{FF2B5EF4-FFF2-40B4-BE49-F238E27FC236}">
                <a16:creationId xmlns:a16="http://schemas.microsoft.com/office/drawing/2014/main" id="{6ED5ACD0-81CB-4296-B6B6-FBF463E68E0E}"/>
              </a:ext>
            </a:extLst>
          </p:cNvPr>
          <p:cNvPicPr>
            <a:picLocks noChangeAspect="1"/>
          </p:cNvPicPr>
          <p:nvPr/>
        </p:nvPicPr>
        <p:blipFill>
          <a:blip r:embed="rId3"/>
          <a:stretch>
            <a:fillRect/>
          </a:stretch>
        </p:blipFill>
        <p:spPr>
          <a:xfrm>
            <a:off x="6747908" y="1283696"/>
            <a:ext cx="4403054" cy="4711084"/>
          </a:xfrm>
          <a:prstGeom prst="rect">
            <a:avLst/>
          </a:prstGeom>
        </p:spPr>
      </p:pic>
      <p:sp>
        <p:nvSpPr>
          <p:cNvPr id="8" name="Title 1">
            <a:extLst>
              <a:ext uri="{FF2B5EF4-FFF2-40B4-BE49-F238E27FC236}">
                <a16:creationId xmlns:a16="http://schemas.microsoft.com/office/drawing/2014/main" id="{8FBC70EE-1941-4FB1-BE19-71A1C10E0D1D}"/>
              </a:ext>
            </a:extLst>
          </p:cNvPr>
          <p:cNvSpPr>
            <a:spLocks noGrp="1"/>
          </p:cNvSpPr>
          <p:nvPr>
            <p:ph type="title"/>
          </p:nvPr>
        </p:nvSpPr>
        <p:spPr>
          <a:xfrm>
            <a:off x="1041037" y="322092"/>
            <a:ext cx="10109925" cy="1477328"/>
          </a:xfrm>
        </p:spPr>
        <p:txBody>
          <a:bodyPr/>
          <a:lstStyle/>
          <a:p>
            <a:pPr algn="ctr"/>
            <a:r>
              <a:rPr lang="en-GB" dirty="0"/>
              <a:t>Gross Revenue Per Store Partner</a:t>
            </a:r>
          </a:p>
        </p:txBody>
      </p:sp>
      <p:sp>
        <p:nvSpPr>
          <p:cNvPr id="9" name="Content Placeholder 2">
            <a:extLst>
              <a:ext uri="{FF2B5EF4-FFF2-40B4-BE49-F238E27FC236}">
                <a16:creationId xmlns:a16="http://schemas.microsoft.com/office/drawing/2014/main" id="{4BE86C8E-4C5E-4054-9D20-89830346F91D}"/>
              </a:ext>
            </a:extLst>
          </p:cNvPr>
          <p:cNvSpPr>
            <a:spLocks noGrp="1"/>
          </p:cNvSpPr>
          <p:nvPr>
            <p:ph idx="1"/>
          </p:nvPr>
        </p:nvSpPr>
        <p:spPr>
          <a:xfrm>
            <a:off x="548283" y="6119335"/>
            <a:ext cx="5623216" cy="1477329"/>
          </a:xfrm>
        </p:spPr>
        <p:txBody>
          <a:bodyPr/>
          <a:lstStyle/>
          <a:p>
            <a:pPr marL="0" indent="0" algn="ctr">
              <a:buNone/>
            </a:pPr>
            <a:r>
              <a:rPr lang="en-GB" dirty="0"/>
              <a:t>For Customer with 3 or more Transaction</a:t>
            </a:r>
          </a:p>
        </p:txBody>
      </p:sp>
      <p:sp>
        <p:nvSpPr>
          <p:cNvPr id="10" name="Content Placeholder 2">
            <a:extLst>
              <a:ext uri="{FF2B5EF4-FFF2-40B4-BE49-F238E27FC236}">
                <a16:creationId xmlns:a16="http://schemas.microsoft.com/office/drawing/2014/main" id="{612AD36B-2720-4618-A99D-554F3573443B}"/>
              </a:ext>
            </a:extLst>
          </p:cNvPr>
          <p:cNvSpPr txBox="1">
            <a:spLocks/>
          </p:cNvSpPr>
          <p:nvPr/>
        </p:nvSpPr>
        <p:spPr>
          <a:xfrm>
            <a:off x="7109881" y="5256117"/>
            <a:ext cx="4624356" cy="1477329"/>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3" name="Content Placeholder 2">
            <a:extLst>
              <a:ext uri="{FF2B5EF4-FFF2-40B4-BE49-F238E27FC236}">
                <a16:creationId xmlns:a16="http://schemas.microsoft.com/office/drawing/2014/main" id="{EAAC2CFA-AD09-4FA7-B8E9-AC898718C1CB}"/>
              </a:ext>
            </a:extLst>
          </p:cNvPr>
          <p:cNvSpPr txBox="1">
            <a:spLocks/>
          </p:cNvSpPr>
          <p:nvPr/>
        </p:nvSpPr>
        <p:spPr>
          <a:xfrm>
            <a:off x="6137827" y="6119334"/>
            <a:ext cx="5623216" cy="1477329"/>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GB" dirty="0"/>
              <a:t>For Customer with 1 or 2 Transactions</a:t>
            </a:r>
          </a:p>
        </p:txBody>
      </p:sp>
      <p:sp>
        <p:nvSpPr>
          <p:cNvPr id="2" name="Rectangle 1">
            <a:extLst>
              <a:ext uri="{FF2B5EF4-FFF2-40B4-BE49-F238E27FC236}">
                <a16:creationId xmlns:a16="http://schemas.microsoft.com/office/drawing/2014/main" id="{7643143C-D541-47B8-B860-869B1DBBCD0E}"/>
              </a:ext>
            </a:extLst>
          </p:cNvPr>
          <p:cNvSpPr/>
          <p:nvPr/>
        </p:nvSpPr>
        <p:spPr>
          <a:xfrm>
            <a:off x="2716567" y="3695730"/>
            <a:ext cx="328474" cy="201261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B3534145-8E0F-4F46-89BA-E96193308F24}"/>
              </a:ext>
            </a:extLst>
          </p:cNvPr>
          <p:cNvSpPr/>
          <p:nvPr/>
        </p:nvSpPr>
        <p:spPr>
          <a:xfrm>
            <a:off x="7315200" y="3750351"/>
            <a:ext cx="230820" cy="201261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137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0011-1894-43E3-BB5D-A2F47ADBCAD2}"/>
              </a:ext>
            </a:extLst>
          </p:cNvPr>
          <p:cNvSpPr>
            <a:spLocks noGrp="1"/>
          </p:cNvSpPr>
          <p:nvPr>
            <p:ph type="title"/>
          </p:nvPr>
        </p:nvSpPr>
        <p:spPr>
          <a:xfrm>
            <a:off x="552488" y="497658"/>
            <a:ext cx="10728322" cy="1477328"/>
          </a:xfrm>
        </p:spPr>
        <p:txBody>
          <a:bodyPr>
            <a:normAutofit/>
          </a:bodyPr>
          <a:lstStyle/>
          <a:p>
            <a:r>
              <a:rPr lang="en-GB" sz="3600" dirty="0"/>
              <a:t>Hypothesis Testing </a:t>
            </a:r>
          </a:p>
        </p:txBody>
      </p:sp>
      <p:sp>
        <p:nvSpPr>
          <p:cNvPr id="3" name="Content Placeholder 2">
            <a:extLst>
              <a:ext uri="{FF2B5EF4-FFF2-40B4-BE49-F238E27FC236}">
                <a16:creationId xmlns:a16="http://schemas.microsoft.com/office/drawing/2014/main" id="{8BE1221F-D783-4328-B47A-91ECEB535B9F}"/>
              </a:ext>
            </a:extLst>
          </p:cNvPr>
          <p:cNvSpPr>
            <a:spLocks noGrp="1"/>
          </p:cNvSpPr>
          <p:nvPr>
            <p:ph idx="1"/>
          </p:nvPr>
        </p:nvSpPr>
        <p:spPr>
          <a:xfrm>
            <a:off x="231714" y="2559682"/>
            <a:ext cx="3919222" cy="3940677"/>
          </a:xfrm>
        </p:spPr>
        <p:txBody>
          <a:bodyPr>
            <a:normAutofit/>
          </a:bodyPr>
          <a:lstStyle/>
          <a:p>
            <a:r>
              <a:rPr lang="en-GB" sz="1600" dirty="0"/>
              <a:t>Generate a Sample.</a:t>
            </a:r>
          </a:p>
          <a:p>
            <a:r>
              <a:rPr lang="en-GB" sz="1600" dirty="0"/>
              <a:t>Extract order records for the sample user ID.</a:t>
            </a:r>
          </a:p>
          <a:p>
            <a:r>
              <a:rPr lang="en-GB" sz="1600" dirty="0"/>
              <a:t>Generating Average gross basket delivered with the number of orders (incremental) for the sample customer.</a:t>
            </a:r>
          </a:p>
          <a:p>
            <a:r>
              <a:rPr lang="en-GB" sz="1600" dirty="0"/>
              <a:t>Plotting the line chart for Average gross basket delivered with the number of orders for the sample customer.</a:t>
            </a:r>
          </a:p>
        </p:txBody>
      </p:sp>
      <p:sp>
        <p:nvSpPr>
          <p:cNvPr id="8" name="TextBox 7">
            <a:extLst>
              <a:ext uri="{FF2B5EF4-FFF2-40B4-BE49-F238E27FC236}">
                <a16:creationId xmlns:a16="http://schemas.microsoft.com/office/drawing/2014/main" id="{CCB527E8-7619-47E2-97B4-547188D1709C}"/>
              </a:ext>
            </a:extLst>
          </p:cNvPr>
          <p:cNvSpPr txBox="1"/>
          <p:nvPr/>
        </p:nvSpPr>
        <p:spPr>
          <a:xfrm>
            <a:off x="5055283" y="2366608"/>
            <a:ext cx="2288472" cy="646331"/>
          </a:xfrm>
          <a:prstGeom prst="rect">
            <a:avLst/>
          </a:prstGeom>
          <a:solidFill>
            <a:schemeClr val="accent3">
              <a:lumMod val="75000"/>
            </a:schemeClr>
          </a:solidFill>
        </p:spPr>
        <p:txBody>
          <a:bodyPr wrap="square" rtlCol="0">
            <a:spAutoFit/>
          </a:bodyPr>
          <a:lstStyle/>
          <a:p>
            <a:pPr algn="ctr"/>
            <a:r>
              <a:rPr lang="en-GB" dirty="0"/>
              <a:t>Random Sample’s User ID - </a:t>
            </a:r>
            <a:r>
              <a:rPr lang="en-GB" b="1" dirty="0"/>
              <a:t>1374598</a:t>
            </a:r>
          </a:p>
        </p:txBody>
      </p:sp>
      <p:pic>
        <p:nvPicPr>
          <p:cNvPr id="11" name="Picture 10">
            <a:extLst>
              <a:ext uri="{FF2B5EF4-FFF2-40B4-BE49-F238E27FC236}">
                <a16:creationId xmlns:a16="http://schemas.microsoft.com/office/drawing/2014/main" id="{D69CDA9E-5E44-461D-AC32-2FC80392CC73}"/>
              </a:ext>
            </a:extLst>
          </p:cNvPr>
          <p:cNvPicPr>
            <a:picLocks noChangeAspect="1"/>
          </p:cNvPicPr>
          <p:nvPr/>
        </p:nvPicPr>
        <p:blipFill>
          <a:blip r:embed="rId2"/>
          <a:stretch>
            <a:fillRect/>
          </a:stretch>
        </p:blipFill>
        <p:spPr>
          <a:xfrm>
            <a:off x="4487929" y="3404561"/>
            <a:ext cx="4415457" cy="3070122"/>
          </a:xfrm>
          <a:prstGeom prst="rect">
            <a:avLst/>
          </a:prstGeom>
        </p:spPr>
      </p:pic>
      <p:pic>
        <p:nvPicPr>
          <p:cNvPr id="13" name="Picture 12">
            <a:extLst>
              <a:ext uri="{FF2B5EF4-FFF2-40B4-BE49-F238E27FC236}">
                <a16:creationId xmlns:a16="http://schemas.microsoft.com/office/drawing/2014/main" id="{82DF72DF-E35F-4948-8414-0C2516A0FA0E}"/>
              </a:ext>
            </a:extLst>
          </p:cNvPr>
          <p:cNvPicPr>
            <a:picLocks noChangeAspect="1"/>
          </p:cNvPicPr>
          <p:nvPr/>
        </p:nvPicPr>
        <p:blipFill>
          <a:blip r:embed="rId3"/>
          <a:stretch>
            <a:fillRect/>
          </a:stretch>
        </p:blipFill>
        <p:spPr>
          <a:xfrm>
            <a:off x="8972637" y="1705859"/>
            <a:ext cx="2996626" cy="4768824"/>
          </a:xfrm>
          <a:prstGeom prst="rect">
            <a:avLst/>
          </a:prstGeom>
        </p:spPr>
      </p:pic>
      <p:sp>
        <p:nvSpPr>
          <p:cNvPr id="14" name="TextBox 13">
            <a:extLst>
              <a:ext uri="{FF2B5EF4-FFF2-40B4-BE49-F238E27FC236}">
                <a16:creationId xmlns:a16="http://schemas.microsoft.com/office/drawing/2014/main" id="{A09F306D-4DE1-48F2-9701-2B545B509AEF}"/>
              </a:ext>
            </a:extLst>
          </p:cNvPr>
          <p:cNvSpPr txBox="1"/>
          <p:nvPr/>
        </p:nvSpPr>
        <p:spPr>
          <a:xfrm>
            <a:off x="300533" y="1405560"/>
            <a:ext cx="6699775" cy="830997"/>
          </a:xfrm>
          <a:prstGeom prst="rect">
            <a:avLst/>
          </a:prstGeom>
          <a:noFill/>
        </p:spPr>
        <p:txBody>
          <a:bodyPr wrap="square" rtlCol="0">
            <a:spAutoFit/>
          </a:bodyPr>
          <a:lstStyle/>
          <a:p>
            <a:pPr algn="ctr"/>
            <a:r>
              <a:rPr lang="en-GB" sz="1600" b="1" spc="20" dirty="0">
                <a:solidFill>
                  <a:schemeClr val="tx1">
                    <a:alpha val="58000"/>
                  </a:schemeClr>
                </a:solidFill>
              </a:rPr>
              <a:t>Steps performed to test the hypothesis : </a:t>
            </a:r>
          </a:p>
          <a:p>
            <a:pPr algn="ctr"/>
            <a:r>
              <a:rPr lang="en-GB" sz="1600" dirty="0"/>
              <a:t>”Average gross basket delivered increases with the number of orders for each customer”</a:t>
            </a:r>
            <a:endParaRPr lang="en-GB" sz="1600" b="1" spc="20" dirty="0">
              <a:solidFill>
                <a:schemeClr val="tx1">
                  <a:alpha val="58000"/>
                </a:schemeClr>
              </a:solidFill>
            </a:endParaRPr>
          </a:p>
        </p:txBody>
      </p:sp>
      <p:pic>
        <p:nvPicPr>
          <p:cNvPr id="16" name="Picture 15">
            <a:extLst>
              <a:ext uri="{FF2B5EF4-FFF2-40B4-BE49-F238E27FC236}">
                <a16:creationId xmlns:a16="http://schemas.microsoft.com/office/drawing/2014/main" id="{2F087E74-BA72-42EF-AA7D-23DCA23E3F6B}"/>
              </a:ext>
            </a:extLst>
          </p:cNvPr>
          <p:cNvPicPr>
            <a:picLocks noChangeAspect="1"/>
          </p:cNvPicPr>
          <p:nvPr/>
        </p:nvPicPr>
        <p:blipFill>
          <a:blip r:embed="rId4"/>
          <a:stretch>
            <a:fillRect/>
          </a:stretch>
        </p:blipFill>
        <p:spPr>
          <a:xfrm>
            <a:off x="7687201" y="2151573"/>
            <a:ext cx="995159" cy="991417"/>
          </a:xfrm>
          <a:prstGeom prst="rect">
            <a:avLst/>
          </a:prstGeom>
        </p:spPr>
      </p:pic>
      <p:cxnSp>
        <p:nvCxnSpPr>
          <p:cNvPr id="5" name="Straight Connector 4">
            <a:extLst>
              <a:ext uri="{FF2B5EF4-FFF2-40B4-BE49-F238E27FC236}">
                <a16:creationId xmlns:a16="http://schemas.microsoft.com/office/drawing/2014/main" id="{09DE1788-04DC-42AC-9734-583BCFD282D3}"/>
              </a:ext>
            </a:extLst>
          </p:cNvPr>
          <p:cNvCxnSpPr/>
          <p:nvPr/>
        </p:nvCxnSpPr>
        <p:spPr>
          <a:xfrm>
            <a:off x="552488" y="1082354"/>
            <a:ext cx="414587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25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55430-49CC-4D47-8D63-6BCFAFF94FA5}"/>
              </a:ext>
            </a:extLst>
          </p:cNvPr>
          <p:cNvSpPr>
            <a:spLocks noGrp="1"/>
          </p:cNvSpPr>
          <p:nvPr>
            <p:ph type="title"/>
          </p:nvPr>
        </p:nvSpPr>
        <p:spPr>
          <a:xfrm>
            <a:off x="640493" y="567381"/>
            <a:ext cx="10481400" cy="1477328"/>
          </a:xfrm>
        </p:spPr>
        <p:txBody>
          <a:bodyPr wrap="square" anchor="ctr">
            <a:normAutofit/>
          </a:bodyPr>
          <a:lstStyle/>
          <a:p>
            <a:r>
              <a:rPr lang="en-GB" sz="3600" dirty="0"/>
              <a:t>Loyal Customers</a:t>
            </a:r>
          </a:p>
        </p:txBody>
      </p:sp>
      <p:sp>
        <p:nvSpPr>
          <p:cNvPr id="3" name="Content Placeholder 2">
            <a:extLst>
              <a:ext uri="{FF2B5EF4-FFF2-40B4-BE49-F238E27FC236}">
                <a16:creationId xmlns:a16="http://schemas.microsoft.com/office/drawing/2014/main" id="{1FA2D736-A9EA-4287-AAF3-F08216B5E99A}"/>
              </a:ext>
            </a:extLst>
          </p:cNvPr>
          <p:cNvSpPr>
            <a:spLocks noGrp="1"/>
          </p:cNvSpPr>
          <p:nvPr>
            <p:ph idx="1"/>
          </p:nvPr>
        </p:nvSpPr>
        <p:spPr>
          <a:xfrm>
            <a:off x="447752" y="2152207"/>
            <a:ext cx="5512125" cy="3216273"/>
          </a:xfrm>
        </p:spPr>
        <p:txBody>
          <a:bodyPr>
            <a:normAutofit fontScale="92500"/>
          </a:bodyPr>
          <a:lstStyle/>
          <a:p>
            <a:pPr marL="0" indent="0">
              <a:lnSpc>
                <a:spcPct val="110000"/>
              </a:lnSpc>
              <a:buNone/>
            </a:pPr>
            <a:r>
              <a:rPr lang="en-GB" sz="1700" dirty="0"/>
              <a:t> </a:t>
            </a:r>
            <a:r>
              <a:rPr lang="en-GB" sz="2400" b="1" dirty="0"/>
              <a:t>Assumption</a:t>
            </a:r>
            <a:r>
              <a:rPr lang="en-GB" sz="2400" dirty="0"/>
              <a:t>: </a:t>
            </a:r>
            <a:r>
              <a:rPr lang="en-GB" sz="2400" b="1" dirty="0"/>
              <a:t>Loyal Customers </a:t>
            </a:r>
            <a:r>
              <a:rPr lang="en-GB" sz="2400" dirty="0"/>
              <a:t>are</a:t>
            </a:r>
            <a:r>
              <a:rPr lang="en-GB" sz="2400" b="1" dirty="0"/>
              <a:t> </a:t>
            </a:r>
            <a:r>
              <a:rPr lang="en-GB" sz="2400" dirty="0"/>
              <a:t>the Customers Who</a:t>
            </a:r>
          </a:p>
          <a:p>
            <a:pPr>
              <a:lnSpc>
                <a:spcPct val="110000"/>
              </a:lnSpc>
            </a:pPr>
            <a:r>
              <a:rPr lang="en-GB" sz="1700" dirty="0"/>
              <a:t>bought Total of 3 or more products from the same store partner - </a:t>
            </a:r>
            <a:r>
              <a:rPr lang="en-GB" sz="1700" b="1" dirty="0"/>
              <a:t>124</a:t>
            </a:r>
          </a:p>
          <a:p>
            <a:pPr>
              <a:lnSpc>
                <a:spcPct val="110000"/>
              </a:lnSpc>
            </a:pPr>
            <a:r>
              <a:rPr lang="en-GB" sz="1700" dirty="0"/>
              <a:t>Bought Total of 3 or more products using the same source - </a:t>
            </a:r>
            <a:r>
              <a:rPr lang="en-GB" sz="1700" b="1" dirty="0"/>
              <a:t>259</a:t>
            </a:r>
          </a:p>
          <a:p>
            <a:pPr>
              <a:lnSpc>
                <a:spcPct val="110000"/>
              </a:lnSpc>
            </a:pPr>
            <a:r>
              <a:rPr lang="en-GB" sz="1700" dirty="0"/>
              <a:t>Did Total of 5 or more transactions in the period - </a:t>
            </a:r>
            <a:r>
              <a:rPr lang="en-GB" sz="1700" b="1" dirty="0"/>
              <a:t>253</a:t>
            </a:r>
          </a:p>
          <a:p>
            <a:pPr>
              <a:lnSpc>
                <a:spcPct val="110000"/>
              </a:lnSpc>
            </a:pPr>
            <a:r>
              <a:rPr lang="en-GB" sz="1700" dirty="0"/>
              <a:t>Minimum of 3 products and minimum transaction of 15 Euros in the period for each Transaction - </a:t>
            </a:r>
            <a:r>
              <a:rPr lang="en-GB" sz="1700" b="1" dirty="0"/>
              <a:t>331</a:t>
            </a:r>
          </a:p>
          <a:p>
            <a:pPr>
              <a:lnSpc>
                <a:spcPct val="110000"/>
              </a:lnSpc>
            </a:pPr>
            <a:endParaRPr lang="en-GB" sz="1700" dirty="0"/>
          </a:p>
        </p:txBody>
      </p:sp>
      <p:pic>
        <p:nvPicPr>
          <p:cNvPr id="6" name="Picture 2" descr="Background pattern">
            <a:extLst>
              <a:ext uri="{FF2B5EF4-FFF2-40B4-BE49-F238E27FC236}">
                <a16:creationId xmlns:a16="http://schemas.microsoft.com/office/drawing/2014/main" id="{577833CB-6854-4B8F-8CB2-ADCEF5B6210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6232124" y="1656990"/>
            <a:ext cx="5608945" cy="4206709"/>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982CC79-5121-42F4-B058-C2EF869DFAE9}"/>
              </a:ext>
            </a:extLst>
          </p:cNvPr>
          <p:cNvCxnSpPr/>
          <p:nvPr/>
        </p:nvCxnSpPr>
        <p:spPr>
          <a:xfrm>
            <a:off x="639192" y="1571348"/>
            <a:ext cx="364872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114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F9702-861A-4D62-BD6A-B4828D72912D}"/>
              </a:ext>
            </a:extLst>
          </p:cNvPr>
          <p:cNvSpPr>
            <a:spLocks noGrp="1"/>
          </p:cNvSpPr>
          <p:nvPr>
            <p:ph idx="1"/>
          </p:nvPr>
        </p:nvSpPr>
        <p:spPr>
          <a:xfrm>
            <a:off x="2432514" y="586377"/>
            <a:ext cx="7326972" cy="962095"/>
          </a:xfrm>
        </p:spPr>
        <p:txBody>
          <a:bodyPr vert="horz" wrap="square" lIns="0" tIns="0" rIns="0" bIns="0" rtlCol="0" anchor="t" anchorCtr="0">
            <a:normAutofit/>
          </a:bodyPr>
          <a:lstStyle/>
          <a:p>
            <a:pPr>
              <a:lnSpc>
                <a:spcPct val="100000"/>
              </a:lnSpc>
              <a:spcBef>
                <a:spcPct val="0"/>
              </a:spcBef>
              <a:buNone/>
            </a:pPr>
            <a:r>
              <a:rPr lang="en-GB" sz="3200" b="1" dirty="0">
                <a:solidFill>
                  <a:schemeClr val="tx1"/>
                </a:solidFill>
                <a:latin typeface="+mj-lt"/>
                <a:ea typeface="+mj-ea"/>
                <a:cs typeface="+mj-cs"/>
              </a:rPr>
              <a:t>199</a:t>
            </a:r>
            <a:r>
              <a:rPr lang="en-GB" sz="3200" dirty="0">
                <a:solidFill>
                  <a:schemeClr val="tx1"/>
                </a:solidFill>
                <a:latin typeface="+mj-lt"/>
                <a:ea typeface="+mj-ea"/>
                <a:cs typeface="+mj-cs"/>
              </a:rPr>
              <a:t> </a:t>
            </a:r>
            <a:r>
              <a:rPr lang="en-GB" sz="3200" i="1" dirty="0">
                <a:solidFill>
                  <a:schemeClr val="tx1"/>
                </a:solidFill>
                <a:latin typeface="+mj-lt"/>
                <a:ea typeface="+mj-ea"/>
                <a:cs typeface="+mj-cs"/>
              </a:rPr>
              <a:t>Customers switched Province</a:t>
            </a:r>
          </a:p>
        </p:txBody>
      </p:sp>
      <p:pic>
        <p:nvPicPr>
          <p:cNvPr id="5124" name="Picture 4" descr="Report: Accuracy of location data declining as more publishers offer it">
            <a:extLst>
              <a:ext uri="{FF2B5EF4-FFF2-40B4-BE49-F238E27FC236}">
                <a16:creationId xmlns:a16="http://schemas.microsoft.com/office/drawing/2014/main" id="{2DE32AAB-B962-4FD9-AB0D-33CA3B935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401" y="1274545"/>
            <a:ext cx="8505198" cy="478417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ree Swap Icon of Line style - Available in SVG, PNG, EPS, AI &amp; Icon fonts">
            <a:extLst>
              <a:ext uri="{FF2B5EF4-FFF2-40B4-BE49-F238E27FC236}">
                <a16:creationId xmlns:a16="http://schemas.microsoft.com/office/drawing/2014/main" id="{0F3D24BA-FD47-4F8C-A965-B6B680278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172" y="3349098"/>
            <a:ext cx="1124217" cy="112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2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71D9-8801-4F9D-9E7E-E4F4F98E92AF}"/>
              </a:ext>
            </a:extLst>
          </p:cNvPr>
          <p:cNvSpPr>
            <a:spLocks noGrp="1"/>
          </p:cNvSpPr>
          <p:nvPr>
            <p:ph type="title"/>
          </p:nvPr>
        </p:nvSpPr>
        <p:spPr>
          <a:xfrm>
            <a:off x="678730" y="995825"/>
            <a:ext cx="10834540" cy="1464570"/>
          </a:xfrm>
        </p:spPr>
        <p:txBody>
          <a:bodyPr>
            <a:normAutofit/>
          </a:bodyPr>
          <a:lstStyle/>
          <a:p>
            <a:pPr algn="ctr"/>
            <a:r>
              <a:rPr lang="en-GB" b="1" spc="300" dirty="0"/>
              <a:t>5438</a:t>
            </a:r>
            <a:r>
              <a:rPr lang="en-GB" spc="300" dirty="0"/>
              <a:t> </a:t>
            </a:r>
            <a:r>
              <a:rPr lang="en-GB" i="1" spc="300" dirty="0"/>
              <a:t>Customers Switched Source</a:t>
            </a:r>
          </a:p>
        </p:txBody>
      </p:sp>
      <p:pic>
        <p:nvPicPr>
          <p:cNvPr id="6146" name="Picture 2">
            <a:extLst>
              <a:ext uri="{FF2B5EF4-FFF2-40B4-BE49-F238E27FC236}">
                <a16:creationId xmlns:a16="http://schemas.microsoft.com/office/drawing/2014/main" id="{F43DFF36-B873-4DFC-94ED-29658E80D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551" y="1959574"/>
            <a:ext cx="6875846" cy="375306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6010D7B-DBC2-4BA2-BA1F-65856E2D7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30" y="1959574"/>
            <a:ext cx="3753067" cy="37530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Background pattern">
            <a:extLst>
              <a:ext uri="{FF2B5EF4-FFF2-40B4-BE49-F238E27FC236}">
                <a16:creationId xmlns:a16="http://schemas.microsoft.com/office/drawing/2014/main" id="{148BF318-FDBD-4E2F-84BD-BA0D13551E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336" y="1959574"/>
            <a:ext cx="2595835" cy="259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05008"/>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A62A1C953CF54AB6D048BDCB15ECC9" ma:contentTypeVersion="11" ma:contentTypeDescription="Create a new document." ma:contentTypeScope="" ma:versionID="d99b18bc0e5d626b7e2847d7f86e995c">
  <xsd:schema xmlns:xsd="http://www.w3.org/2001/XMLSchema" xmlns:xs="http://www.w3.org/2001/XMLSchema" xmlns:p="http://schemas.microsoft.com/office/2006/metadata/properties" xmlns:ns3="80973e9c-19e1-446f-a4bf-898883d74150" xmlns:ns4="c316db52-e0bd-4c69-a681-bd11aa34d8ee" targetNamespace="http://schemas.microsoft.com/office/2006/metadata/properties" ma:root="true" ma:fieldsID="8a1f277e8d325077bbc8b1de4985a0bc" ns3:_="" ns4:_="">
    <xsd:import namespace="80973e9c-19e1-446f-a4bf-898883d74150"/>
    <xsd:import namespace="c316db52-e0bd-4c69-a681-bd11aa34d8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73e9c-19e1-446f-a4bf-898883d741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16db52-e0bd-4c69-a681-bd11aa34d8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6BBAB2-C353-4368-A763-F56D407CFA0C}">
  <ds:schemaRefs>
    <ds:schemaRef ds:uri="http://www.w3.org/XML/1998/namespace"/>
    <ds:schemaRef ds:uri="http://purl.org/dc/elements/1.1/"/>
    <ds:schemaRef ds:uri="http://purl.org/dc/dcmitype/"/>
    <ds:schemaRef ds:uri="http://schemas.microsoft.com/office/2006/metadata/properties"/>
    <ds:schemaRef ds:uri="c316db52-e0bd-4c69-a681-bd11aa34d8ee"/>
    <ds:schemaRef ds:uri="http://schemas.microsoft.com/office/2006/documentManagement/types"/>
    <ds:schemaRef ds:uri="http://schemas.microsoft.com/office/infopath/2007/PartnerControls"/>
    <ds:schemaRef ds:uri="http://schemas.openxmlformats.org/package/2006/metadata/core-properties"/>
    <ds:schemaRef ds:uri="80973e9c-19e1-446f-a4bf-898883d74150"/>
    <ds:schemaRef ds:uri="http://purl.org/dc/terms/"/>
  </ds:schemaRefs>
</ds:datastoreItem>
</file>

<file path=customXml/itemProps2.xml><?xml version="1.0" encoding="utf-8"?>
<ds:datastoreItem xmlns:ds="http://schemas.openxmlformats.org/officeDocument/2006/customXml" ds:itemID="{3C84ED8B-0DE7-415A-A82E-828430B521DB}">
  <ds:schemaRefs>
    <ds:schemaRef ds:uri="http://schemas.microsoft.com/sharepoint/v3/contenttype/forms"/>
  </ds:schemaRefs>
</ds:datastoreItem>
</file>

<file path=customXml/itemProps3.xml><?xml version="1.0" encoding="utf-8"?>
<ds:datastoreItem xmlns:ds="http://schemas.openxmlformats.org/officeDocument/2006/customXml" ds:itemID="{C9CC4B58-ECC9-4447-9475-08D81AEA27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73e9c-19e1-446f-a4bf-898883d74150"/>
    <ds:schemaRef ds:uri="c316db52-e0bd-4c69-a681-bd11aa34d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301</TotalTime>
  <Words>438</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Roboto-Regular</vt:lpstr>
      <vt:lpstr>Sagona Book</vt:lpstr>
      <vt:lpstr>The Hand Extrablack</vt:lpstr>
      <vt:lpstr>Times New Roman</vt:lpstr>
      <vt:lpstr>BlobVTI</vt:lpstr>
      <vt:lpstr>Operations, Customer Insights &amp; Retention</vt:lpstr>
      <vt:lpstr>Introduction</vt:lpstr>
      <vt:lpstr>Data set</vt:lpstr>
      <vt:lpstr>Gross Revenue Per Store Partner</vt:lpstr>
      <vt:lpstr>Gross Revenue Per Store Partner</vt:lpstr>
      <vt:lpstr>Hypothesis Testing </vt:lpstr>
      <vt:lpstr>Loyal Customers</vt:lpstr>
      <vt:lpstr>PowerPoint Presentation</vt:lpstr>
      <vt:lpstr>5438 Customers Switched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6 Operations [HQ] - Customer Insights &amp; Retention  James Bond</dc:title>
  <dc:creator>MENDAPARA Jaykant</dc:creator>
  <cp:lastModifiedBy>Jaykant Mendapara</cp:lastModifiedBy>
  <cp:revision>12</cp:revision>
  <dcterms:created xsi:type="dcterms:W3CDTF">2021-05-19T20:00:19Z</dcterms:created>
  <dcterms:modified xsi:type="dcterms:W3CDTF">2021-05-21T18:12:53Z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0x01010078A62A1C953CF54AB6D048BDCB15ECC9</vt:lpwstr>
  </property>
</Properties>
</file>