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ink/inkAction1.xml" ContentType="application/vnd.ms-office.inkAction+xml"/>
  <Override PartName="/ppt/tags/tag35.xml" ContentType="application/vnd.openxmlformats-officedocument.presentationml.tags+xml"/>
  <Override PartName="/ppt/ink/inkAction2.xml" ContentType="application/vnd.ms-office.inkAction+xml"/>
  <Override PartName="/ppt/notesSlides/notesSlide23.xml" ContentType="application/vnd.openxmlformats-officedocument.presentationml.notesSlide+xml"/>
  <Override PartName="/ppt/tags/tag36.xml" ContentType="application/vnd.openxmlformats-officedocument.presentationml.tags+xml"/>
  <Override PartName="/ppt/notesSlides/notesSlide2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ink/inkAction3.xml" ContentType="application/vnd.ms-office.inkAction+xml"/>
  <Override PartName="/ppt/ink/inkAction4.xml" ContentType="application/vnd.ms-office.inkAction+xml"/>
  <Override PartName="/ppt/ink/inkAction5.xml" ContentType="application/vnd.ms-office.inkAction+xml"/>
  <Override PartName="/ppt/ink/inkAction6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8"/>
  </p:notesMasterIdLst>
  <p:handoutMasterIdLst>
    <p:handoutMasterId r:id="rId129"/>
  </p:handoutMasterIdLst>
  <p:sldIdLst>
    <p:sldId id="696" r:id="rId2"/>
    <p:sldId id="697" r:id="rId3"/>
    <p:sldId id="601" r:id="rId4"/>
    <p:sldId id="603" r:id="rId5"/>
    <p:sldId id="450" r:id="rId6"/>
    <p:sldId id="590" r:id="rId7"/>
    <p:sldId id="591" r:id="rId8"/>
    <p:sldId id="592" r:id="rId9"/>
    <p:sldId id="666" r:id="rId10"/>
    <p:sldId id="596" r:id="rId11"/>
    <p:sldId id="698" r:id="rId12"/>
    <p:sldId id="451" r:id="rId13"/>
    <p:sldId id="685" r:id="rId14"/>
    <p:sldId id="686" r:id="rId15"/>
    <p:sldId id="687" r:id="rId16"/>
    <p:sldId id="688" r:id="rId17"/>
    <p:sldId id="689" r:id="rId18"/>
    <p:sldId id="692" r:id="rId19"/>
    <p:sldId id="693" r:id="rId20"/>
    <p:sldId id="694" r:id="rId21"/>
    <p:sldId id="690" r:id="rId22"/>
    <p:sldId id="561" r:id="rId23"/>
    <p:sldId id="695" r:id="rId24"/>
    <p:sldId id="699" r:id="rId25"/>
    <p:sldId id="700" r:id="rId26"/>
    <p:sldId id="701" r:id="rId27"/>
    <p:sldId id="702" r:id="rId28"/>
    <p:sldId id="703" r:id="rId29"/>
    <p:sldId id="704" r:id="rId30"/>
    <p:sldId id="706" r:id="rId31"/>
    <p:sldId id="707" r:id="rId32"/>
    <p:sldId id="708" r:id="rId33"/>
    <p:sldId id="710" r:id="rId34"/>
    <p:sldId id="712" r:id="rId35"/>
    <p:sldId id="711" r:id="rId36"/>
    <p:sldId id="713" r:id="rId37"/>
    <p:sldId id="714" r:id="rId38"/>
    <p:sldId id="715" r:id="rId39"/>
    <p:sldId id="716" r:id="rId40"/>
    <p:sldId id="717" r:id="rId41"/>
    <p:sldId id="718" r:id="rId42"/>
    <p:sldId id="719" r:id="rId43"/>
    <p:sldId id="720" r:id="rId44"/>
    <p:sldId id="721" r:id="rId45"/>
    <p:sldId id="722" r:id="rId46"/>
    <p:sldId id="723" r:id="rId47"/>
    <p:sldId id="724" r:id="rId48"/>
    <p:sldId id="726" r:id="rId49"/>
    <p:sldId id="737" r:id="rId50"/>
    <p:sldId id="727" r:id="rId51"/>
    <p:sldId id="729" r:id="rId52"/>
    <p:sldId id="738" r:id="rId53"/>
    <p:sldId id="732" r:id="rId54"/>
    <p:sldId id="739" r:id="rId55"/>
    <p:sldId id="731" r:id="rId56"/>
    <p:sldId id="740" r:id="rId57"/>
    <p:sldId id="741" r:id="rId58"/>
    <p:sldId id="742" r:id="rId59"/>
    <p:sldId id="768" r:id="rId60"/>
    <p:sldId id="743" r:id="rId61"/>
    <p:sldId id="744" r:id="rId62"/>
    <p:sldId id="746" r:id="rId63"/>
    <p:sldId id="769" r:id="rId64"/>
    <p:sldId id="749" r:id="rId65"/>
    <p:sldId id="770" r:id="rId66"/>
    <p:sldId id="748" r:id="rId67"/>
    <p:sldId id="771" r:id="rId68"/>
    <p:sldId id="772" r:id="rId69"/>
    <p:sldId id="773" r:id="rId70"/>
    <p:sldId id="774" r:id="rId71"/>
    <p:sldId id="820" r:id="rId72"/>
    <p:sldId id="821" r:id="rId73"/>
    <p:sldId id="822" r:id="rId74"/>
    <p:sldId id="776" r:id="rId75"/>
    <p:sldId id="823" r:id="rId76"/>
    <p:sldId id="824" r:id="rId77"/>
    <p:sldId id="825" r:id="rId78"/>
    <p:sldId id="828" r:id="rId79"/>
    <p:sldId id="778" r:id="rId80"/>
    <p:sldId id="818" r:id="rId81"/>
    <p:sldId id="780" r:id="rId82"/>
    <p:sldId id="826" r:id="rId83"/>
    <p:sldId id="817" r:id="rId84"/>
    <p:sldId id="782" r:id="rId85"/>
    <p:sldId id="783" r:id="rId86"/>
    <p:sldId id="784" r:id="rId87"/>
    <p:sldId id="827" r:id="rId88"/>
    <p:sldId id="786" r:id="rId89"/>
    <p:sldId id="819" r:id="rId90"/>
    <p:sldId id="788" r:id="rId91"/>
    <p:sldId id="789" r:id="rId92"/>
    <p:sldId id="790" r:id="rId93"/>
    <p:sldId id="791" r:id="rId94"/>
    <p:sldId id="792" r:id="rId95"/>
    <p:sldId id="793" r:id="rId96"/>
    <p:sldId id="794" r:id="rId97"/>
    <p:sldId id="795" r:id="rId98"/>
    <p:sldId id="796" r:id="rId99"/>
    <p:sldId id="797" r:id="rId100"/>
    <p:sldId id="798" r:id="rId101"/>
    <p:sldId id="799" r:id="rId102"/>
    <p:sldId id="800" r:id="rId103"/>
    <p:sldId id="801" r:id="rId104"/>
    <p:sldId id="802" r:id="rId105"/>
    <p:sldId id="803" r:id="rId106"/>
    <p:sldId id="804" r:id="rId107"/>
    <p:sldId id="805" r:id="rId108"/>
    <p:sldId id="806" r:id="rId109"/>
    <p:sldId id="807" r:id="rId110"/>
    <p:sldId id="808" r:id="rId111"/>
    <p:sldId id="809" r:id="rId112"/>
    <p:sldId id="810" r:id="rId113"/>
    <p:sldId id="811" r:id="rId114"/>
    <p:sldId id="812" r:id="rId115"/>
    <p:sldId id="813" r:id="rId116"/>
    <p:sldId id="814" r:id="rId117"/>
    <p:sldId id="836" r:id="rId118"/>
    <p:sldId id="829" r:id="rId119"/>
    <p:sldId id="830" r:id="rId120"/>
    <p:sldId id="831" r:id="rId121"/>
    <p:sldId id="832" r:id="rId122"/>
    <p:sldId id="833" r:id="rId123"/>
    <p:sldId id="834" r:id="rId124"/>
    <p:sldId id="835" r:id="rId125"/>
    <p:sldId id="815" r:id="rId126"/>
    <p:sldId id="816" r:id="rId1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8E0038"/>
    <a:srgbClr val="DA0057"/>
    <a:srgbClr val="F60062"/>
    <a:srgbClr val="D20054"/>
    <a:srgbClr val="810033"/>
    <a:srgbClr val="F40062"/>
    <a:srgbClr val="C6004F"/>
    <a:srgbClr val="FFFF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89104" autoAdjust="0"/>
  </p:normalViewPr>
  <p:slideViewPr>
    <p:cSldViewPr>
      <p:cViewPr varScale="1">
        <p:scale>
          <a:sx n="98" d="100"/>
          <a:sy n="98" d="100"/>
        </p:scale>
        <p:origin x="136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827B38-92D3-4F08-8A4E-77475C07D7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182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0-02-12T03:52:32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52438">
    <iact:property name="dataType"/>
    <iact:actionData xml:id="d0">
      <inkml:trace xmlns:inkml="http://www.w3.org/2003/InkML" xml:id="stk0" contextRef="#ctx0" brushRef="#br0">6526 9842 0,'0'-17'112,"53"17"-79,-35 0-25,35 0 0,17 0 0,-17 0 0,88 35 1,-35 0-3,-18-35 3,36 18-1,-1 0 0,1-18 0,-36 0 0,0 0 0,-17 0 0,-36 0 1,-17 0 5,-1 0 3,54 0-1,17 0-7,0 0-2,36 35 0,-36-35 0,-17 0 3,-1 0-2,-52 0 0</inkml:trace>
    </iact:actionData>
  </iact:action>
  <iact:action type="add" startTime="153726">
    <iact:property name="dataType"/>
    <iact:actionData xml:id="d1">
      <inkml:trace xmlns:inkml="http://www.w3.org/2003/InkML" xml:id="stk1" contextRef="#ctx0" brushRef="#br0">6473 10830 0,'0'18'119,"0"17"-108,53-35-3,-17 0-1,52 0 1,35 18 0,-34-1 1,-1-17-2,70 0 1,-16 0 1,69 0-1,-105 0-3,18 0 5,-36 0-4,-18 0 4,-52 0-2,0 0 9,-1 0 21,18 0-28,1 0-2,-19 0-1,19 0 1,-19 0 0,1 0 9,0 0-5,-1 36 1,19-36-10,34 17 8,-17 1-2,0 0-1,-18-18 6,18 17-7,-53 1 9,18-18 19,-1 0-21,19 0 3,-19 0-9,1 0 1,0 0 276,17 0-274,-18 0 4,1 0 2,17-18-9,-17 18 7,0 0-10,-1 0 12,1-17-6,0 17 42</inkml:trace>
    </iact:actionData>
  </iact:action>
  <iact:action type="add" startTime="168139">
    <iact:property name="dataType"/>
    <iact:actionData xml:id="d2">
      <inkml:trace xmlns:inkml="http://www.w3.org/2003/InkML" xml:id="stk2" contextRef="#ctx0" brushRef="#br0">4939 15311 0,'0'17'257,"0"18"-251,0-17 2,0 35 48,0-35-47,0-1 159,0 19-127,0-72 95,0 1-112,0-18-16,35 18 0,-35 17 1,18-17-2,-1 17 1,-17-17 0,36 0 1,-1-1-2,0 36 162,-17 36-162,-18-19 10,0 36-1,18-35-9,-18 0 18,35-18 63,0-18-72,36-70-9,-54 17 1,19 18 0,-19 36 1,1-1-1,17 18-1,-17 0 58,-1 18-25,36 52-33,-53-35-1,0 18 5,0 0-3,18 0 0,-18-18-3,0 1 6,0-19-3,0 1 6,35-18 84,-17-18-90,0 18 0,-1 0 0,36 0 0</inkml:trace>
    </iact:actionData>
  </iact:action>
  <iact:action type="add" startTime="169756">
    <iact:property name="dataType"/>
    <iact:actionData xml:id="d3">
      <inkml:trace xmlns:inkml="http://www.w3.org/2003/InkML" xml:id="stk3" contextRef="#ctx0" brushRef="#br0">6015 15293 0,'0'53'88,"0"-36"-79,0 54 0,0-18-2,0 0-1,0 0 4,0 0-3,35 17 3,-17 1-3,-18-54 2,0 19-5,17-19 7,1-17 37,17 0-39,1-17-1,-36-1 0,17-35-3,1 36 5,-18-1-1,0-17-4,0-36 6,0 36-3</inkml:trace>
    </iact:actionData>
  </iact:action>
  <iact:action type="add" startTime="170220">
    <iact:property name="dataType"/>
    <iact:actionData xml:id="d4">
      <inkml:trace xmlns:inkml="http://www.w3.org/2003/InkML" xml:id="stk4" contextRef="#ctx0" brushRef="#br0">6103 14975 0</inkml:trace>
    </iact:actionData>
  </iact:action>
  <iact:action type="add" startTime="170558">
    <iact:property name="dataType"/>
    <iact:actionData xml:id="d5">
      <inkml:trace xmlns:inkml="http://www.w3.org/2003/InkML" xml:id="stk5" contextRef="#ctx0" brushRef="#br0">6421 15134 0,'17'0'41,"-70"35"111,36-35-145,-54 36 2,36 17 6,-18 17-10,35 1 3,1 17 2,-19 18-3,36-36 1,0-17 3,0-17-7,18 34 7,0-52 3,-1-18-8,71-36 4,-88 19-1,36-18-1,17-1 1,35-52-1,-53 70 0,36-70 0,-54 53-1,1 17 1,0 18 0,-1-53 16,-17-70-15,0-36-2,-17-17 2,-19 70-1,19 18-3,-19 52 6,19 19-7,-1 17 61,0 70-30,-17 107-27,18-18-3,17 17 7,-36 0-5,36 1 2,0 34-1,-17-52 0,17-53 7,35-53-8,0-36 0,0 1 11,-17 0-14,0-18 12,35-18 1,-36-52-6,-17 34-2,36-34-2,-19-1 7,-17 1-8</inkml:trace>
    </iact:actionData>
  </iact:action>
  <iact:action type="add" startTime="171477">
    <iact:property name="dataType"/>
    <iact:actionData xml:id="d6">
      <inkml:trace xmlns:inkml="http://www.w3.org/2003/InkML" xml:id="stk6" contextRef="#ctx0" brushRef="#br0">6862 15487 0,'0'0'4,"17"-18"1,18 18 65,1 0-54,-19 0 3,-17-17-11,0 70 104,-35-18-104,-35 53 0,34-70 7,19-1 2,-1-17-8,0 0 54,18 18 38,36 0-74,17-18-22,35 0 6,-18-18-3,1 0 1,-54 1-2,1-1 1</inkml:trace>
    </iact:actionData>
  </iact:action>
  <iact:action type="add" startTime="172302">
    <iact:property name="dataType"/>
    <iact:actionData xml:id="d7">
      <inkml:trace xmlns:inkml="http://www.w3.org/2003/InkML" xml:id="stk7" contextRef="#ctx0" brushRef="#br0">7444 14922 0,'0'36'98,"-53"87"-91,53-35 1,0-70 0,-36-18 7,36-88 55,0 0-58,0 52-5,53-34 2</inkml:trace>
    </iact:actionData>
  </iact:action>
  <iact:action type="add" startTime="172662">
    <iact:property name="dataType"/>
    <iact:actionData xml:id="d8">
      <inkml:trace xmlns:inkml="http://www.w3.org/2003/InkML" xml:id="stk8" contextRef="#ctx0" brushRef="#br0">7638 14552 0,'17'0'47,"1"0"-12,-18 35-28,0 36 1,0-53 0,0 52-3,0 1 7,0-1-8,0-52 8,0-1-5,53-17 66,0 0-61,70-70-4,-88 35 1,36-106-2,-18 88 1,-35 53 2,-18-18 28,0-17-19,0-1-11,-53 1-1,17 18 1,-34-36-1,35 35 11,17 18-10,0 0 0,1 0 0,-1 0 0,0 0 0,1 18-4,-1-18 8,18 17-7,-18 19 36,18-1-33,0 18-2,18-18 21,35-35-11,18 35-9</inkml:trace>
    </iact:actionData>
  </iact:action>
  <iact:action type="add" startTime="173397">
    <iact:property name="dataType"/>
    <iact:actionData xml:id="d9">
      <inkml:trace xmlns:inkml="http://www.w3.org/2003/InkML" xml:id="stk9" contextRef="#ctx0" brushRef="#br0">8696 14781 0,'18'18'27,"-18"0"-3,0-1-20,0 36 7,0-18 3,0 1-4,0 17-4,0-18 3,0-17 3,0 17 10,0-17-15,17-1 2,19 1-1,-19-1-1,1-17 26,-1 0-26,1 0 1,0 0 1,52 0-2,18-52 1,-35-19 0,18 0-3,-1-17 6,-52 35-3,-18 18 0,35-36 0,-17 1 0,-18-1-2,0 54 4,0-36-2,0 0 0,-18 18 0,-35-1 0,36 19 0,-18 17 4,-1 0 0,19-53 12,-19 35-16,1 18-3,-53 18 6,53-18-3,-1 17 0,36 1 0,0 0 16,0-1-16,0 1 0</inkml:trace>
    </iact:actionData>
  </iact:action>
  <iact:action type="add" startTime="176455">
    <iact:property name="dataType"/>
    <iact:actionData xml:id="d10">
      <inkml:trace xmlns:inkml="http://www.w3.org/2003/InkML" xml:id="stk10" contextRef="#ctx0" brushRef="#br0">11060 15434 0,'0'-18'9,"0"-17"8,-18 17 30,0 1-39,-35-1 9,0-17-10,36 17-2,-54 1 6,36-19-3,17 36 0,-17 0 1,-35 0-2,17 0 1,17 0-1,-34 36 2,-1 34-1,18 71 0,0 0-1,36-35 2,17-18 0,-36 18-2,36-88-1,0 35 4,18-18-3,0-35 9,-1 18-7,1-1-2,17-17 24,1 0-21,-19-17-2,71-107 0,1-34 0,-54 16 0,71-52 0,-36 36 0,-34-1 0,34 35 0,-52-34 1,17 69-2,18-69 1,-35 52 1,-18 71-2,0-36 1,17 0-1,-17 54 2,-17 87 79,-1 19-79,0 34-1,1-35-1,17 18 1,0 35 1,0-17-2,0-1 2,53 36-2,-36-106 1,18 17 0,-35-34 0,18-19 0,0 1 9,-1-18 43</inkml:trace>
    </iact:actionData>
  </iact:action>
  <iact:action type="add" startTime="177278">
    <iact:property name="dataType"/>
    <iact:actionData xml:id="d11">
      <inkml:trace xmlns:inkml="http://www.w3.org/2003/InkML" xml:id="stk11" contextRef="#ctx0" brushRef="#br0">11165 15205 0,'18'0'26,"0"0"-20,-1 0 4,19 0-2,17 0 0,-18 0-3,35 0 6,-17 0-3,-17 0 0,-19 0-1,1-18 2,-18 0-4,17 18 14</inkml:trace>
    </iact:actionData>
  </iact:action>
  <iact:action type="add" startTime="177638">
    <iact:property name="dataType"/>
    <iact:actionData xml:id="d12">
      <inkml:trace xmlns:inkml="http://www.w3.org/2003/InkML" xml:id="stk12" contextRef="#ctx0" brushRef="#br0">11148 15487 0,'0'18'75,"88"-18"-63,-35 0-4,70 0 0,-70 0 0,35 0-1,-35 0 5,-17 0-6,-19 0 6,54-18-6,-54 0 3,19 1-1,-36-1 0,17 18 63,1-18-63</inkml:trace>
    </iact:actionData>
  </iact:action>
  <iact:action type="add" startTime="178047">
    <iact:property name="dataType"/>
    <iact:actionData xml:id="d13">
      <inkml:trace xmlns:inkml="http://www.w3.org/2003/InkML" xml:id="stk13" contextRef="#ctx0" brushRef="#br0">12241 14975 0,'0'18'67,"0"123"-60,0 0 1,0 18-1,0-141 8,0-1 3,0 19-13,0-1 2,0 0 3,0-17-3,0-1 11</inkml:trace>
    </iact:actionData>
  </iact:action>
  <iact:action type="add" startTime="178454">
    <iact:property name="dataType"/>
    <iact:actionData xml:id="d14">
      <inkml:trace xmlns:inkml="http://www.w3.org/2003/InkML" xml:id="stk14" contextRef="#ctx0" brushRef="#br0">12894 14993 0,'0'18'80,"0"52"-55,0-34-14,0-1 0,35 71 1,-35-53 4,18 17-8,0-70 5,-18 18-2,17-1-6,1-17 70,-1 0-68,19 0-1,-19 0 5,36 0-3,-35-17 0,0-1 0,-1 18 0,1-35-1,17 17 2,-35-17-1,0 0-1,18-36 2,17 18-1,-35 18 0,18-18 0,-18 35 0,0-17 0,0 0 0,0 17 0,0-17 16,0 17-16,0 1 8,-18 17-3,0 0-2,-17-36-3,18 36 5,-1 0-6,0 0 3,-17 0-2,0 0-1,-1 0 2,19 0 2,-19 0-5,-16 0-1,16 0 23,19 18-20,-1 0 32</inkml:trace>
    </iact:actionData>
  </iact:action>
  <iact:action type="add" startTime="179976">
    <iact:property name="dataType"/>
    <iact:actionData xml:id="d15">
      <inkml:trace xmlns:inkml="http://www.w3.org/2003/InkML" xml:id="stk15" contextRef="#ctx0" brushRef="#br0">3828 16598 0,'0'35'31,"0"36"-21,0 0-2,-18 34-2,0 19 4,-17 35-1,17-36-2,18 1-2,-35-1 6,35-52-3,0-54 0,0 19-1</inkml:trace>
    </iact:actionData>
  </iact:action>
  <iact:action type="add" startTime="180634">
    <iact:property name="dataType"/>
    <iact:actionData xml:id="d16">
      <inkml:trace xmlns:inkml="http://www.w3.org/2003/InkML" xml:id="stk16" contextRef="#ctx0" brushRef="#br0">4233 16916 0,'36'0'58,"-19"0"-52,36 0 9,0 0 2,35 0-9,-35 0 0,18 0 0,-1 0-1,1 0-1,-54 0 5,36 0-3,-17 17 0,-1 1 0,-17 0 32,-18-1-26,0 1-6,0 17-2,0 0 7,-18 1-7,-17 17 3,-1-18-1,-17 0 0,36-17 0,-18 17-3,-1 0 5,-17 1-5,0-1 7,36-17-5,-18 17 2,17-35-2,0 17 2,1 1-2,-19 17 6,19-35 20,17 18-21,-18 0 3,0-18-3,18 17 87,18 19-91,35-36 0,35 0 1,18 0 1,-18 0-4,0 0 2,1 0-1,-1 0 1,-53 0-3,0 0 6,1 0-5,17 0 4,-53-18 47,0 0-49,0-35 0,0 36 1,0-19 6,0 19-9</inkml:trace>
    </iact:actionData>
  </iact:action>
  <iact:action type="add" startTime="181536">
    <iact:property name="dataType"/>
    <iact:actionData xml:id="d17">
      <inkml:trace xmlns:inkml="http://www.w3.org/2003/InkML" xml:id="stk17" contextRef="#ctx0" brushRef="#br0">5398 17004 0,'0'-18'25,"-18"54"6,0 52-25,-17 18 5,0-1-3,35-69 0,0 52 0,0-18 0,0 19-3,0-36 6,0-1 2,17-52 6,19 18-11,-19-18-3,19 0 6,-1 0-3,0 0 0,18-18-3,0-34 6,0-54-3,-18 35-1,36-70 2,-54 106-2,1-18 0,-18 0 3,0 35-3,0-35 2,0 18-1,0 0 1,0 17-1,0 1-4,0-1 7,0 0-4,0 1 10,-18 17-3,1 0-6,-1 0 1,-35 0 0,35-18-1,-17 18 0,18 0 6,-19 0 11,19 0-17,-19 0 1,36 18-1,0 17 0,-17-35 72,-1 18-73,0-1 18</inkml:trace>
    </iact:actionData>
  </iact:action>
  <iact:action type="add" startTime="182673">
    <iact:property name="dataType"/>
    <iact:actionData xml:id="d18">
      <inkml:trace xmlns:inkml="http://www.w3.org/2003/InkML" xml:id="stk18" contextRef="#ctx0" brushRef="#br0">6703 17163 0,'0'35'82,"53"-35"-60,17 0-8,-52 0-5,35 0 2,17 0-4,-17 18 0,35-18 2,-52 0-4,87 0 5,-70 0-1,18 0-1,17 0-3,-35 0 6,-18 0-3,-17 0-4</inkml:trace>
    </iact:actionData>
  </iact:action>
  <iact:action type="add" startTime="183274">
    <iact:property name="dataType"/>
    <iact:actionData xml:id="d19">
      <inkml:trace xmlns:inkml="http://www.w3.org/2003/InkML" xml:id="stk19" contextRef="#ctx0" brushRef="#br0">7832 16757 0,'0'53'49,"0"0"-42,0 17 1,0-34 0,0 34 0,0 36 1,-18-35-2,0 17 1,18 0 0,-17 18 0,17-53-1,0-18 2,0-17-1,0 17 0,0-17 0,0-1 0,0 1 5</inkml:trace>
    </iact:actionData>
  </iact:action>
  <iact:action type="add" startTime="183736">
    <iact:property name="dataType"/>
    <iact:actionData xml:id="d20">
      <inkml:trace xmlns:inkml="http://www.w3.org/2003/InkML" xml:id="stk20" contextRef="#ctx0" brushRef="#br0">8484 17057 0,'18'0'46,"-18"53"-37,0-18 1,0 0-1,-35 18-2,35 35-2,0-52 7,0-1-4,0-17 0,17 17 0,1-18 5,-18 1-3,18-18-4,-1 18 6,1-18-9,17 0 8,-17 0-5,17 0 2,18-18 1,18-52 0,-54 34-3,1-34 2,35-36-1,-36 71 2,-17 17-3,0-17 6,0-1-8,0 19 9,0-1-9,0 1 4,0-36 3,-35 17-3,0 19 1,17 17-2,1 0 1,-19 0 0,19 0 16,-1 0-16,0 0 9,1 0 3,-1 0-9,0 17 30,18 1 22,36 0-54</inkml:trace>
    </iact:actionData>
  </iact:action>
  <iact:action type="add" startTime="184452">
    <iact:property name="dataType"/>
    <iact:actionData xml:id="d21">
      <inkml:trace xmlns:inkml="http://www.w3.org/2003/InkML" xml:id="stk21" contextRef="#ctx0" brushRef="#br0">9172 16951 0,'18'18'59,"-18"52"-51,-18-35 5,1 71-6,17-70 2,0-1-6,0 18 9,0-36-5,0 36 1,0-35 0,0 17 7,17-17 2,1-18-9,-18 17 9,17-17-12,1 18 3,0-18-2,35 0 4,-18 0-2,18 0 0,35 0 1,18-70 1,0 17-5,-36-18 9,-17 53-12,0-34 7,0-1 0,-18 17-4,-17-17 14,-18 36-11,0-54-3,0 18 7,-18 18 2,1 17-9,17 1 15,-18 17-12,0 0 7,-17 0 2,0 0-9,0 0 0,-36 0 0,-35 0-1,36 17 1,-36 1 1,53 17-5,0-17 8,18-18-3,17 0-2,0 18 8,54-18 73,17 35-79</inkml:trace>
    </iact:actionData>
  </iact:action>
  <iact:action type="add" startTime="185313">
    <iact:property name="dataType"/>
    <iact:actionData xml:id="d22">
      <inkml:trace xmlns:inkml="http://www.w3.org/2003/InkML" xml:id="stk22" contextRef="#ctx0" brushRef="#br0">10037 17022 0,'17'0'14,"1"0"30,17 0-36,18 0 4,-35 17-1,35-17-3,17 18 1,18-18-4,0 0 4,54 35-2,-107-17 1,18-18-1,-36 0 12,1 0-4,17 0-7,1 0 9,-19 0-2,-34 35 74</inkml:trace>
    </iact:actionData>
  </iact:action>
  <iact:action type="add" startTime="185802">
    <iact:property name="dataType"/>
    <iact:actionData xml:id="d23">
      <inkml:trace xmlns:inkml="http://www.w3.org/2003/InkML" xml:id="stk23" contextRef="#ctx0" brushRef="#br0">10125 17586 0,'17'0'54,"54"-18"-42,-1 18-5,-17-35 1,36 17 0,-1 1 0,-18-1 0,1 18 0,-1-35 0,-52 17 0,0 18 0,17 0 0,-35-17 0,0-1 7,0-17-5</inkml:trace>
    </iact:actionData>
  </iact:action>
  <iact:action type="add" startTime="186129">
    <iact:property name="dataType"/>
    <iact:actionData xml:id="d24">
      <inkml:trace xmlns:inkml="http://www.w3.org/2003/InkML" xml:id="stk24" contextRef="#ctx0" brushRef="#br0">10848 16898 0,'0'-18'8,"35"18"0,18 0 4,-35 0-8,35 0 7,0-35-3,-1 35 0,19 0 1,-53 0-2,-1 0-2,-17 35 86,0 89-83,-35-1 0,0-34 0,-36 52 0,36-53 0,17-53-3,18-17 7,0-1-8,0 19 80,36-19-77,52-17 1,18 0 0,17 0 0,-35 0 0,36 0 0,-54-17 0,18-36 1,-88 17-1,18-34-1,-18 17 0,0 18 2,0-53-1,0 17 1,0 0-5,0 54 7,0-36-6,0 35 6,0 71 85,0-18-87,0 36-1,0-18 0,0 0-1,0 35 1,0-17 0,0-19 0,18-16 1,-1-1 6,1-17-7,0-18 8,-1 0 0,19 0-8,17 0-3,-1 0 14,-34-18-15,0-70 8,17-18-3,-17-17-1,17 52 0,-35 0-1,0 36 1,0 0 0,-18 17 1,1 18 3,-19-17-4,36-1 0,-35 18 1,-18-18 2,18 18-6,0 0 3,-18 0-1,35 0 3,-17 0-1,17 0-1,0 18 17,18 17 6,36-35 8</inkml:trace>
    </iact:actionData>
  </iact:action>
  <iact:action type="add" startTime="187291">
    <iact:property name="dataType"/>
    <iact:actionData xml:id="d25">
      <inkml:trace xmlns:inkml="http://www.w3.org/2003/InkML" xml:id="stk25" contextRef="#ctx0" brushRef="#br0">12947 16792 0,'18'18'79,"34"52"-71,-16-34 3,-19-1-2,1-17-5,17-1 7,-17 1 6,0 0 66,-18-1-64,0 1-2,17-1-9,1-17-4,-18 18 12,18 0 61,17-18-54,-35 17-16,0 1 81,0 0-83,0 35 12,0-36-7,-18 1 6,1 17-6,-1-35-7,0 18 15,1-1-9,-19 19-3,19-19 3,-1 1-3,-35 0 2,-17 34 3,-36 37-6,0-36 4,0 35-1,0-35 0,53-36 0,53 1 0,-35 0 1,0 17 8,52-35 104,19-18-114,-19 1 1</inkml:trace>
    </iact:actionData>
  </iact:action>
  <iact:action type="add" startTime="188380">
    <iact:property name="dataType"/>
    <iact:actionData xml:id="d26">
      <inkml:trace xmlns:inkml="http://www.w3.org/2003/InkML" xml:id="stk26" contextRef="#ctx0" brushRef="#br0">14041 17233 0,'0'0'2,"0"-17"68,-18-1-62,18 0-3,-18 1 15,1 17 16,-1 0-25,18-18-4,-18 18 2,-35 0-2,18 0-1,-18 0 5,36 0-2,-36 53-2,17 17-2,-34 1 5,52 35-1,1-71-4,-1 53 6,-17 1-3,35-54-1,0 18 2,0 0-4,0-18 6,0 0-3,0-17 0,17-18 48,19 0-48,34 0 0,-17 0 0,35-35 0,71-1 1,-53-87-2,-36 52-2,54-35 6,-36-35-6,-70 71 6,35-89-3,-18 18 0,18-18 1,-53 124-2,0-124 1,0 18-3,0 53 6,0 0-3,0 17 0,0 53 0,0 1 0,0 34 88,0 36-91,0 71 11,-35 87-5,-1 1-5,36-141 2,0 52 3,0 89-6,0-71 4,0-35-3,18 17 2,-18-87 2,18 34-2,-1-52-1,1-1 2,-1-17 85,19 0-83,-36-17-3,0-19 2</inkml:trace>
    </iact:actionData>
  </iact:action>
  <iact:action type="remove" startTime="195346">
    <iact:property name="style" value="instant"/>
    <iact:actionData xml:id="d27" ref="#d0"/>
    <iact:actionData xml:id="d28" ref="#d1"/>
    <iact:actionData xml:id="d29" ref="#d2"/>
    <iact:actionData xml:id="d30" ref="#d3"/>
    <iact:actionData xml:id="d31" ref="#d4"/>
    <iact:actionData xml:id="d32" ref="#d5"/>
    <iact:actionData xml:id="d33" ref="#d6"/>
    <iact:actionData xml:id="d34" ref="#d7"/>
    <iact:actionData xml:id="d35" ref="#d8"/>
    <iact:actionData xml:id="d36" ref="#d9"/>
    <iact:actionData xml:id="d37" ref="#d10"/>
    <iact:actionData xml:id="d38" ref="#d11"/>
    <iact:actionData xml:id="d39" ref="#d12"/>
    <iact:actionData xml:id="d40" ref="#d13"/>
    <iact:actionData xml:id="d41" ref="#d14"/>
    <iact:actionData xml:id="d42" ref="#d15"/>
    <iact:actionData xml:id="d43" ref="#d16"/>
    <iact:actionData xml:id="d44" ref="#d17"/>
    <iact:actionData xml:id="d45" ref="#d18"/>
    <iact:actionData xml:id="d46" ref="#d19"/>
    <iact:actionData xml:id="d47" ref="#d20"/>
    <iact:actionData xml:id="d48" ref="#d21"/>
    <iact:actionData xml:id="d49" ref="#d22"/>
    <iact:actionData xml:id="d50" ref="#d23"/>
    <iact:actionData xml:id="d51" ref="#d24"/>
    <iact:actionData xml:id="d52" ref="#d25"/>
    <iact:actionData xml:id="d53" ref="#d26"/>
  </iact:action>
  <iact:action type="add" startTime="202743">
    <iact:property name="dataType"/>
    <iact:actionData xml:id="d54">
      <inkml:trace xmlns:inkml="http://www.w3.org/2003/InkML" xml:id="stk27" contextRef="#ctx0" brushRef="#br0">6509 10319 0,'0'0'1,"0"-18"78,35 18-70,18 0-2,35 0 1,18 0 0,0 0 0,17 0-2,36 0 4,-18 53-5,0 18 7,0-54-5,18 18 1,-35 18-2,-19-17 4,1-19-2,-70 19-3,34-1 6,-17-35-3,18 18 0,-54-18 0,18 0 8,-17 35-8,0-35 0,-1 0 0,36 0 0,0 0 0,-35 0 0,35 17 9,-36-17 6,19 18-7,-19-18-10,19 0 4,-1 18-1,-17-1-2,34-17 1,-16 18 7</inkml:trace>
    </iact:actionData>
  </iact:action>
  <iact:action type="add" startTime="207280">
    <iact:property name="dataType"/>
    <iact:actionData xml:id="d55">
      <inkml:trace xmlns:inkml="http://www.w3.org/2003/InkML" xml:id="stk28" contextRef="#ctx0" brushRef="#br0">6473 9684 0,'71'0'142,"-18"0"-134,-18 17 3,53-17-5,-17 0 3,17 0-2,-35 0 3,18 0-2,-18 0 0,17 0-1,-35 0 1,18 0 1,-35 0-2,17 0 1,-17 0 0,17 0 1,-17 0-1,-1 0 29,1 0-26,35 0 7,-35 0-13,17 0 12,-17 18 80,-18 0 157,17-18-247,1 0 12,-1 0 28,1 0-33,0 0-4,17 0-3,-17 0 2,-1 0-4,19 0 6,-19 17-3,1 1 0,17-18-3,18 0 11,-35 0-7,17 35 5,-17-35-3,-1 0 52,1 0-55,-1 0 0,1 0 8</inkml:trace>
    </iact:actionData>
  </iact:action>
  <iact:action type="add" startTime="217315">
    <iact:property name="dataType"/>
    <iact:actionData xml:id="d56">
      <inkml:trace xmlns:inkml="http://www.w3.org/2003/InkML" xml:id="stk29" contextRef="#ctx0" brushRef="#br0">2170 15187 0,'17'0'71,"-17"88"-60,18 36-7,17 70 6,-17-71-3,-18-105 2,35 52-2,-17 1 3,-1-36-2,-17 36 0,0-54 7,36 1-9,-36 0 13,17-1-12,-17 1 25,0 0-15,0-1-10,0 19 2,0-19-1,0 1-1,0 17 2,0 0-1,0-17 86,0-36-68</inkml:trace>
    </iact:actionData>
  </iact:action>
  <iact:action type="add" startTime="217997">
    <iact:property name="dataType"/>
    <iact:actionData xml:id="d57">
      <inkml:trace xmlns:inkml="http://www.w3.org/2003/InkML" xml:id="stk30" contextRef="#ctx0" brushRef="#br0">3986 15399 0,'0'0'1,"18"-18"6,-18-35 9,0 36-12,0-19 12,0 19-5,0-36 4,0 17-5,0-16-2,0 16-1,0 1 1,-18-18-2,18 0 4,-17 35-1,17 1-2,-18-1-1,0 1 13,1 17 21,-1 0-27,-35 35-4,0 71 0,-17 35-1,35-18 0,-18-35-1,35-35 1,0 36 0,18-19 1,0 18-2,0-17 0,0-53 2,0 34-1,0-16 0,18-36 8,0 0 10,17 0-19,18 0 1,0-106-3,17 0 6,1 35-6,17-17 3,-53 35 4,1 53-8,-1-17 4,0-1 3,-35-17-6,0 17 16,0-35-18,0 36 5,0-1 4,0 36 137,0 87-138,0 72-3,0-54 0,0-17-3,0-88 7,0 70-8,0-35 7,0 17-3,0-52-1,0 35-1,0-35 5,0-1-4,0 1 3,35-36 61,1-70-63,-1-18 0,36 53 0,-19 0 0,1 18 0</inkml:trace>
    </iact:actionData>
  </iact:action>
  <iact:action type="add" startTime="218981">
    <iact:property name="dataType"/>
    <iact:actionData xml:id="d58">
      <inkml:trace xmlns:inkml="http://www.w3.org/2003/InkML" xml:id="stk31" contextRef="#ctx0" brushRef="#br0">5115 14958 0,'0'17'59,"0"19"-55,0-19 6,0 36-1,0-35-2,0 52 1,0-17 1,0-35-2,0 0 1,-17 35 0,-1-36 0,18 18 6,0-17-7,0 35 2,18-18 10,-1-17-12,1 17 1,0-35 0,-1 35 6,18 1-5,1-19-3,-1-17 3,0 18 0,1 0 2,17 17-5,-18-17 2,0-1-3,18 19 3,0-19 4,-18-17-5,0 18 0,-35-1 97,0 1-95,-17 17-4,-1 1 5,-52-1-1,-36 35-1,53-70 0,0 18 1,-18 0-2,36-18 8,0 0-1,0 0-3,-18 0-3,-18 0 0,1 0 0,17 0 1,0 17-2,35 1 1</inkml:trace>
    </iact:actionData>
  </iact:action>
  <iact:action type="add" startTime="219749">
    <iact:property name="dataType"/>
    <iact:actionData xml:id="d59">
      <inkml:trace xmlns:inkml="http://www.w3.org/2003/InkML" xml:id="stk32" contextRef="#ctx0" brushRef="#br0">5133 15487 0,'18'0'17,"17"0"13,0 0-20,53 0-6,-35 0 8,71 0-7,17 0 6,35 0-3,-88 0 0,-70 0 0,0 0 61,-18 35-58,0-17-6</inkml:trace>
    </iact:actionData>
  </iact:action>
  <iact:action type="add" startTime="220119">
    <iact:property name="dataType"/>
    <iact:actionData xml:id="d60">
      <inkml:trace xmlns:inkml="http://www.w3.org/2003/InkML" xml:id="stk33" contextRef="#ctx0" brushRef="#br0">6209 15752 0,'0'0'2,"18"0"2,34-18 3,-34 18 0,35 0 4,35-18-3,36 18 0,87-17 0,-87-19 1,-36 19-2,-17 17 1,-1-18 0,-52 18 0,17 0-3,-17 0 3,-1-18 3,36 18 13,0 0-19,0-35 6,0 17-3,18 1 0,-36-18 0,-18 17-3,19-17 6,-1-1-6</inkml:trace>
    </iact:actionData>
  </iact:action>
  <iact:action type="add" startTime="220423">
    <iact:property name="dataType"/>
    <iact:actionData xml:id="d61">
      <inkml:trace xmlns:inkml="http://www.w3.org/2003/InkML" xml:id="stk34" contextRef="#ctx0" brushRef="#br0">7955 15011 0,'0'17'43,"0"54"-30,0 17-6,-18 0 1,1 18-1,-54 53 1,36-36 1,17 18-1,-52 1 0,70-72 0,-18-35-1,1 18 1,17-17-3,0-54 55,35-106-52</inkml:trace>
    </iact:actionData>
  </iact:action>
  <iact:action type="add" startTime="220733">
    <iact:property name="dataType"/>
    <iact:actionData xml:id="d62">
      <inkml:trace xmlns:inkml="http://www.w3.org/2003/InkML" xml:id="stk35" contextRef="#ctx0" brushRef="#br0">8290 15416 0,'18'-17'43,"0"70"-14,-18 0-20,17-1-4,1-34 5,-18 0-4,0 17 2,17-17 3,19-18 21,52 0-23,-35 0-1,0 0 0,-36-36 0,36 1 1,-17 0-3,-19 0 2,-17 17 0,18-53 0,0 36 7,-18 0-9,0 17 11,0 1 2,0-1-7,-18 0 15,0 18-6,-35 0-10,0 0-6,0 0 11,-17 0-7,35 18-1,-1-18 2,19 18-2,-19-1 6,19-17-5,17 18-1,-18-1 8,1-17 0,17 18 30,0 0-27,17-1-11,1-17-4,35 0 8</inkml:trace>
    </iact:actionData>
  </iact:action>
  <iact:action type="add" startTime="221476">
    <iact:property name="dataType"/>
    <iact:actionData xml:id="d63">
      <inkml:trace xmlns:inkml="http://www.w3.org/2003/InkML" xml:id="stk36" contextRef="#ctx0" brushRef="#br0">9031 15169 0,'18'0'83,"-18"53"-66,0-17-14,0 52 6,17-35-1,1-36 43,17-17-46,-17 0 2,123-17 5,-88 17-7,-35-18 3,17-35 0,18 18 0,-36 17 8,-17 1-6,0-1 3,0-17-4,0-1 18,0 19-19,0-1-1,-35-17 1,-18 17 1,18 18 6,17 0-9,1 0 1,-19 0 4,1 0-5,-18 53 0,36-35 5,-1-18-3,-17 35-2</inkml:trace>
    </iact:actionData>
  </iact:action>
  <iact:action type="add" startTime="222150">
    <iact:property name="dataType"/>
    <iact:actionData xml:id="d64">
      <inkml:trace xmlns:inkml="http://www.w3.org/2003/InkML" xml:id="stk37" contextRef="#ctx0" brushRef="#br0">9966 14623 0,'0'-18'62,"18"18"-46,-36 88-7,-53 106 0,36-106-3,17 124 6,18-53-9,0-106 17,0 35-11,0 0-5,-17-88 136,17-18-133</inkml:trace>
    </iact:actionData>
  </iact:action>
  <iact:action type="add" startTime="222573">
    <iact:property name="dataType"/>
    <iact:actionData xml:id="d65">
      <inkml:trace xmlns:inkml="http://www.w3.org/2003/InkML" xml:id="stk38" contextRef="#ctx0" brushRef="#br0">10372 15011 0,'0'-18'18,"17"18"56,142 0-72,-35 35 6,-107-35 4,1 0-8,17 0 5,0 0 2,-52 0 93,-124 71-96,17 17 0,-70 18 0,35 0 0,18-18 0,106-70-1,-89 70 1,89-71-3,0 1 7,17-18-7,-17 18 6,123-18 110,18 0-117,-18 0 7,53 0-6,0 0 5,18 0-1,-35-18-1,-54 18 0,1-18-3,-54-17 6,54 17-3</inkml:trace>
    </iact:actionData>
  </iact:action>
  <iact:action type="add" startTime="225030">
    <iact:property name="dataType"/>
    <iact:actionData xml:id="d66">
      <inkml:trace xmlns:inkml="http://www.w3.org/2003/InkML" xml:id="stk39" contextRef="#ctx0" brushRef="#br0">11783 14711 0,'0'0'1,"-36"17"6,1 89 1,-18-35 1,-35 88-1,53-89 0,17-35-2,18 18 28,0 18-19,0-18 16,0 17-14,0-52 0,0 0-2,0-1-5,18 19 5,17-19-7,-35 1-3,35 35 7,-17-36-5,-18 1 17,0 0 14,18-1-12,-18 1-17,0 17-2,-71 1 9,36-1-8,17-18 1,-35 1-4,0-18 6,-35 53-6,71-35 5,-1-18 111,0 0-113,18-36 6,0-34-6</inkml:trace>
    </iact:actionData>
  </iact:action>
  <iact:action type="add" startTime="225830">
    <iact:property name="dataType"/>
    <iact:actionData xml:id="d67">
      <inkml:trace xmlns:inkml="http://www.w3.org/2003/InkML" xml:id="stk40" contextRef="#ctx0" brushRef="#br0">11818 14817 0,'18'0'55,"-1"0"-36,19-18-14,34 18 19,-52 0-8,35 18-8,-18-1 8,-17-17-5</inkml:trace>
    </iact:actionData>
  </iact:action>
  <iact:action type="add" startTime="226481">
    <iact:property name="dataType"/>
    <iact:actionData xml:id="d68">
      <inkml:trace xmlns:inkml="http://www.w3.org/2003/InkML" xml:id="stk41" contextRef="#ctx0" brushRef="#br0">13899 15046 0,'-35'0'8,"18"0"16,-107 18-8,1-1-8,52 19-3,0-1 3,-34-18 0,87 19 12,-35-19-14,0 19 3,-70 34-1,105-52-3,-17 17 6,-1-35-3,-16 18 7,52-1 86,158 54 7,19-53-100,-107-1 0,-52-17 0,0 0 121</inkml:trace>
    </iact:actionData>
  </iact:action>
  <iact:action type="add" startTime="227266">
    <iact:property name="dataType"/>
    <iact:actionData xml:id="d69">
      <inkml:trace xmlns:inkml="http://www.w3.org/2003/InkML" xml:id="stk42" contextRef="#ctx0" brushRef="#br0">15946 15381 0,'0'-18'77,"0"1"-67,0-1 6,0 1-6,0-1 49,-18 18-40,-17 0 44,-18 0-57,-18 141 4,54-53-2,-36 71-3,53 17 6,0-52-2,0-18-5,0-1 5,17-52 1,1-53-4,0 18 10,17 0 18,-18-18-28,1 0 5,17 0-6,18 0 5,53 0-2,-35-71 1,70-52-1,-71 52-1,-34 36 2,52-106-1,-18 70-1,1-35 2,-1 53-2,19-123 1,-72 35 1,36 106-1,-17 35 7,16-71-9,-52 18 2,0 36 0,18-19 0,-18 19 43,0-19 61,18-17-104,-18-35-3,0 71 7,-18 17 12,0-36-16,18-70-1,0 18 2,-17 53-5,17 17 76,0-35-68,0 18-8,0 18 19,0-19-15,17-17 0,1 36 6,-18-1 111,-18 106-104,1-52-12,17-19-2,-53 124 1,53-53 1,-35 106-2,35-88 1,0 18 0,0-36 0,0 0 1,0 89-2,53-36 2,-53-53-2,0-53 2,0 53-1,0-35 0,35 53-1,-18-53 11,1-53-11,0 35 12,-1 18-11,1-18 0,35 1 0,-18 52-4,53 18 5,-35-71 3,-17 18-5,16 18 1</inkml:trace>
    </iact:actionData>
  </iact:action>
  <iact:action type="remove" startTime="233406">
    <iact:property name="style" value="instant"/>
    <iact:actionData xml:id="d70" ref="#d54"/>
    <iact:actionData xml:id="d71" ref="#d55"/>
    <iact:actionData xml:id="d72" ref="#d56"/>
    <iact:actionData xml:id="d73" ref="#d57"/>
    <iact:actionData xml:id="d74" ref="#d58"/>
    <iact:actionData xml:id="d75" ref="#d59"/>
    <iact:actionData xml:id="d76" ref="#d60"/>
    <iact:actionData xml:id="d77" ref="#d61"/>
    <iact:actionData xml:id="d78" ref="#d62"/>
    <iact:actionData xml:id="d79" ref="#d63"/>
    <iact:actionData xml:id="d80" ref="#d64"/>
    <iact:actionData xml:id="d81" ref="#d65"/>
    <iact:actionData xml:id="d82" ref="#d66"/>
    <iact:actionData xml:id="d83" ref="#d67"/>
    <iact:actionData xml:id="d84" ref="#d68"/>
    <iact:actionData xml:id="d85" ref="#d69"/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0-02-12T03:58:18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2284">
    <iact:property name="dataType"/>
    <iact:actionData xml:id="d0">
      <inkml:trace xmlns:inkml="http://www.w3.org/2003/InkML" xml:id="stk0" contextRef="#ctx0" brushRef="#br0">7091 4604 0,'-18'17'72,"18"19"-63,0 52-1,0 35-1,0-34 2,-17 16 0,-1-52-1,18 18-2,0-36 1,0-17 3,0-1-1,-18 1-3,18-106 115,0 0-115,53-36 3,-53 36-1,18 17 0,-1-34 0,1 69 0,-18-17-1,18 0 2,17 18 0,-35 18 5,0-19 4,18 19 21,-1 17-5,1 0-27,0 0 66,34 17-58,-52 71-8,0 36 1,0-1 0,0 19 3,0-54-4,0 18 1,0-71-1,0 0 2,0-17-1,0-71 72,36-53-72,-19 18 0,36-18 0,0-18 0,53-34 0,-35 17-2,17-18 2,-53 88 2,-17 36-2,17 17-2,-35 1 43,0 70-2,0 17-37,0-34-4,0 52 4,0 0-4,0 71 4,0-36-4,0-70 4,0 0-2,0 0-1,0-35 8,18-1 83,17-17-90,-17 0 0</inkml:trace>
    </iact:actionData>
  </iact:action>
  <iact:action type="add" startTime="13581">
    <iact:property name="dataType"/>
    <iact:actionData xml:id="d1">
      <inkml:trace xmlns:inkml="http://www.w3.org/2003/InkML" xml:id="stk1" contextRef="#ctx0" brushRef="#br0">8361 4639 0,'0'18'66,"0"70"-57,0-18-4,0 19 5,0-54-2,0 0 0,0-17 0,0 17 1,17 0-4,-17 18 6,36-35-3,-19 17-1,1-17 39,17-18-20,1-53-18,16-35 1,-34 35-3,0-88 3,-1 70-1,-17-35 0</inkml:trace>
    </iact:actionData>
  </iact:action>
  <iact:action type="add" startTime="14016">
    <iact:property name="dataType"/>
    <iact:actionData xml:id="d2">
      <inkml:trace xmlns:inkml="http://www.w3.org/2003/InkML" xml:id="stk2" contextRef="#ctx0" brushRef="#br0">8431 3828 0,'-35'0'13,"17"17"-5,1 19 2,17-19-5,0 1 14,0-1-2,0 1-2,0 0 50</inkml:trace>
    </iact:actionData>
  </iact:action>
  <iact:action type="add" startTime="14369">
    <iact:property name="dataType"/>
    <iact:actionData xml:id="d3">
      <inkml:trace xmlns:inkml="http://www.w3.org/2003/InkML" xml:id="stk3" contextRef="#ctx0" brushRef="#br0">8996 4921 0,'0'0'1,"0"-17"37,0-1-30,0-17-4,35-36 4,-35 18 0,0-17 1,0 34 1,0 1 5,0 17-6,-53 18 103,-17 18-107,17 53 6,0-1-2,0 71-4,18-17 6,17-124-3,0 70 0,18-52-1,0 0 9,0-1 57,53-52-66,88-71 2,-70 18-1,35-18 0,-36 36-1,18-72 2,-52 72-2,-19-54 1,19-52 0,-1 53 0,-17-1-1,-1 1 2,-17 52-2,0 18 3,0 36 5,0 87 121,0 89-128,0 70 0,-53-17 0,36-1 0,-19-52-3,36-53 4,0 0 1,0-18-5,0 0 6,0-17-6,0-36 6,0 0-3,0-17 0,18-53 90,35-1-84,-18-34-6</inkml:trace>
    </iact:actionData>
  </iact:action>
  <iact:action type="add" startTime="15374">
    <iact:property name="dataType"/>
    <iact:actionData xml:id="d4">
      <inkml:trace xmlns:inkml="http://www.w3.org/2003/InkML" xml:id="stk4" contextRef="#ctx0" brushRef="#br0">9366 4674 0,'0'-17'75,"18"17"-69,35 0 3,35 0-2,0 0 4,-17 0-8,-36 0 8,36 0-5</inkml:trace>
    </iact:actionData>
  </iact:action>
  <iact:action type="add" startTime="15887">
    <iact:property name="dataType"/>
    <iact:actionData xml:id="d5">
      <inkml:trace xmlns:inkml="http://www.w3.org/2003/InkML" xml:id="stk5" contextRef="#ctx0" brushRef="#br0">9596 5027 0,'70'0'139,"-17"0"-131,-18 0 0,53 0-1,-52 0 1,17 0-1</inkml:trace>
    </iact:actionData>
  </iact:action>
  <iact:action type="add" startTime="17999">
    <iact:property name="dataType"/>
    <iact:actionData xml:id="d6">
      <inkml:trace xmlns:inkml="http://www.w3.org/2003/InkML" xml:id="stk6" contextRef="#ctx0" brushRef="#br0">10971 4657 0,'0'-18'17,"0"-17"-3,18 17-5,0 0-1,-1 1-1,1-18 2,17-1 1,0-17-3,18 0 1,18-52 0,0 34-2,17-70 3,0 35 0,18-17-1,-106 105 1,0 0 3,17-17-3,-17 17 25,0 71 206,0 18-232,0-18-2,0-18 4,18 0-4,0-17 5,-1-18 12,19 0 33,-19 18-48,-17-1 14,35 1 11,-17-18-16,0 0 48,17 0-58,-17-35 8,-1 17 0,1 0-7,0-17 10,-1 0-2,1 0-2</inkml:trace>
    </iact:actionData>
  </iact:action>
  <iact:action type="add" startTime="20432">
    <iact:property name="dataType"/>
    <iact:actionData xml:id="d7">
      <inkml:trace xmlns:inkml="http://www.w3.org/2003/InkML" xml:id="stk7" contextRef="#ctx0" brushRef="#br0">11589 3933 0,'0'-35'63,"0"18"-53,0-1-2,35-53 0,18 18-2,0-17 5,-18 35-3,36-36-1,-18-17 1,0 17 0,-18 18 1,-35 36-1,88-89-1,-70 71-1,17-1 5,-17 1-3,-18 0-3,0 17 29,0 71 111,-36-53-130,1 53-9,17-53 2,1 35 1,-36 18-2,35-53 2,18 53-2,-17-18 3,17-17-4,0 0 3,0-1 9,0 19-3,0-19-9,0 1 13,0 17-5,0 0 27,0-17-27,-18 17-5,0-17 71,1 0-72,17-1-1,0 1 5,0 0-6</inkml:trace>
    </iact:actionData>
  </iact:action>
  <iact:action type="add" startTime="21440">
    <iact:property name="dataType"/>
    <iact:actionData xml:id="d8">
      <inkml:trace xmlns:inkml="http://www.w3.org/2003/InkML" xml:id="stk8" contextRef="#ctx0" brushRef="#br0">12488 3916 0,'36'0'36,"17"0"-34,-18 0 9,18 0-5,35 0 4,-70 0-2,52 0 8,1 0-9,17 0 1,0 0-1,-70 0 1,17 0 10,-17 0-10,17 0 0,-17 0-1,-36 0 88,-17 0-87,17 0 3</inkml:trace>
    </iact:actionData>
  </iact:action>
  <iact:action type="add" startTime="21960">
    <iact:property name="dataType"/>
    <iact:actionData xml:id="d9">
      <inkml:trace xmlns:inkml="http://www.w3.org/2003/InkML" xml:id="stk9" contextRef="#ctx0" brushRef="#br0">13088 3828 0,'0'53'99,"0"17"-91,18 54 7,-18-89-8,0-18 2,0 72-1,17-36-3,1-18 3,-18 0 1,0 18-2,0-18 9,35 36-4,-35-53-5,0-36 127,36-17-126,-1-36 1</inkml:trace>
    </iact:actionData>
  </iact:action>
  <iact:action type="add" startTime="22616">
    <iact:property name="dataType"/>
    <iact:actionData xml:id="d10">
      <inkml:trace xmlns:inkml="http://www.w3.org/2003/InkML" xml:id="stk10" contextRef="#ctx0" brushRef="#br0">13776 3351 0,'18'-17'40,"-1"17"-32,1 0 4,0 70-5,52 36 1,-35-18 1,36 18-2,-71-18 0,35 18 2,-35-35-4,18-54 14,-1 19-12,-17-19 31,0 1-28,0 0 5,-17 17-7,-1-35 7,18 17-7,-17 19 3,-19-1 74,-17 36-74,53-36-4,-35 35 1,35-52 1,0 0-5,0-36 79,0-35-76,0-17-1,0 17 3,0-18 1,18 36 0,-18 0-7,0-1 32,17 1-27,1 0 0,17-1 0,1-34 1,-19 35-1,36-36-3,-35 53 3,-1-17 2,19-18-2,-36 36 1,17-1-2,1 0 8,0 1 37,-1 17-40,18-36-1,-17 19-3,0 17 0,17-18 0,-17 0-4,-1 1 8</inkml:trace>
    </iact:actionData>
  </iact:action>
  <iact:action type="add" startTime="24969">
    <iact:property name="dataType"/>
    <iact:actionData xml:id="d11">
      <inkml:trace xmlns:inkml="http://www.w3.org/2003/InkML" xml:id="stk11" contextRef="#ctx0" brushRef="#br0">10707 4957 0,'123'0'49,"18"0"-40,53-71-1,0 71-3,106-18 5,0-17-2,-35 35 0,52 0-3,-52 0 4,17 0-1,-17 0 2,-1-35-4,-87-1 5,-19 19-6,-87-1 6,-18 18-5,-36 0 3,1 0 184</inkml:trace>
    </iact:actionData>
  </iact:action>
  <iact:action type="add" startTime="25706">
    <iact:property name="dataType"/>
    <iact:actionData xml:id="d12">
      <inkml:trace xmlns:inkml="http://www.w3.org/2003/InkML" xml:id="stk12" contextRef="#ctx0" brushRef="#br0">12612 5221 0,'70'0'66,"19"0"-60,-1 0 4,18 0-1,-18 0-2,-18 0 1,-52 0 1,17 0-2,-17 0 10,0 0 61,-18 35-68,0 1-3,0 17 2,-18 35-1,-35 18 0,53-89 0,-53 19-1,53-19 1,-53 18 0,18 1 0,-18-19-3,0 19 6,0-1-3,0-17 0,18-1-4,17-17 8,1 0 4,87 0 81,18 0-90,36 0 2,-36 0-2,0 0 2,-35 0-5,-35 0 7,17 0-3,-17 0-2,-1-17 4,19 17 3,-19 0-3,-17-18-4,18 18 18,35 0-5,-36 0 13,1 0-22,0-18-4</inkml:trace>
    </iact:actionData>
  </iact:action>
  <iact:action type="add" startTime="26733">
    <iact:property name="dataType"/>
    <iact:actionData xml:id="d13">
      <inkml:trace xmlns:inkml="http://www.w3.org/2003/InkML" xml:id="stk13" contextRef="#ctx0" brushRef="#br0">14887 3951 0,'18'0'65,"-18"71"-61,-18 87 3,-52-16 1,70 69 3,0-87-2,53 87-2,-53-122 1,35 34-2,-18-17 5,36 0-4,-35-71 2,-18-17-1,0-1 0,0 1 77,0-1-66,-18-17-14,1 18 4,-19-18-1,19 0 0,-18 0 0,-1 0-1,-34 18 1,-1 17 0,-17-35 0,70 0 2,-35 0-5,18 0 7,0 0 5,17 0-13,1 0 11,-19 0-7</inkml:trace>
    </iact:actionData>
  </iact:action>
  <iact:action type="add" startTime="27828">
    <iact:property name="dataType"/>
    <iact:actionData xml:id="d14">
      <inkml:trace xmlns:inkml="http://www.w3.org/2003/InkML" xml:id="stk14" contextRef="#ctx0" brushRef="#br0">10936 3545 0,'0'-17'5,"-18"52"16,18 0-16,0 54 6,-52 34-8,34 0 6,18-52 2,-18 70-3,1-17 0,17 17 0,-53 35 0,35-17-5,0 53 11,18-89-11,0 18 9,0-53-7,0-35 7,0 0-4,0-35 7,-17 17-8,17-17 9,0 17-11,0 0 4,0 18 0,0-35-4,0 52 7,0-52-6,17 0 170,72-18-164,34 0-4,-35 0 0,0 0 0,-17 0 0,-36 0-1,36 0 2,-18 0 3</inkml:trace>
    </iact:actionData>
  </iact:action>
  <iact:action type="add" startTime="30619">
    <iact:property name="dataType"/>
    <iact:actionData xml:id="d15">
      <inkml:trace xmlns:inkml="http://www.w3.org/2003/InkML" xml:id="stk15" contextRef="#ctx0" brushRef="#br0">15928 4392 0,'18'0'65,"70"0"-59,-35 0 4,-18 0-2,0 0 0,-17 0-2,35 0 2,-18 0 2,0 0-4,36 0 4,-36 0-4,0 0 4,1 0-3,-19 0 2</inkml:trace>
    </iact:actionData>
  </iact:action>
  <iact:action type="add" startTime="31252">
    <iact:property name="dataType"/>
    <iact:actionData xml:id="d16">
      <inkml:trace xmlns:inkml="http://www.w3.org/2003/InkML" xml:id="stk16" contextRef="#ctx0" brushRef="#br0">15646 4833 0,'35'0'65,"18"0"-58,0-18 2,0 1-1,0 17-1,17 0 2,-17 0-1,0 0 0,0 0 0,-18 0-2,18 0 4,-35 0-4,-1 0 0,1 0 84,0 0-18,-1 0-45,72 0-20,122 0-2,-34 0 6,-36 0-3,-18 0-3,-35 0 6,-35-18-3,-35 18 0,-18-18 80,0 1-16</inkml:trace>
    </iact:actionData>
  </iact:action>
  <iact:action type="add" startTime="32747">
    <iact:property name="dataType"/>
    <iact:actionData xml:id="d17">
      <inkml:trace xmlns:inkml="http://www.w3.org/2003/InkML" xml:id="stk17" contextRef="#ctx0" brushRef="#br0">17621 3616 0,'0'-18'130,"0"36"-116,0 70-5,18-53 8,-18 1-8,18-1 4,-18-17 117,35 70-124,-35-53 4,0-17-1</inkml:trace>
    </iact:actionData>
  </iact:action>
  <iact:action type="add" startTime="33500">
    <iact:property name="dataType"/>
    <iact:actionData xml:id="d18">
      <inkml:trace xmlns:inkml="http://www.w3.org/2003/InkML" xml:id="stk18" contextRef="#ctx0" brushRef="#br0">17886 3404 0,'53'0'41,"-36"0"-23,107 0 5,-36 0-15,0 0-1,18-17 2,35-1-2,-88 18 1,88-53-3,-70 53 5,-18 0-1,-18 0 0,0 0-4,-35-18 92</inkml:trace>
    </iact:actionData>
  </iact:action>
  <iact:action type="add" startTime="33965">
    <iact:property name="dataType"/>
    <iact:actionData xml:id="d19">
      <inkml:trace xmlns:inkml="http://www.w3.org/2003/InkML" xml:id="stk19" contextRef="#ctx0" brushRef="#br0">18732 2857 0,'0'89'59,"-35"-19"-52,35 71 0,0-88 2,-35-17-1,17 87-4,1 0 8,17-105 20,0 17 0,35-88 97,-17 36-122</inkml:trace>
    </iact:actionData>
  </iact:action>
  <iact:action type="add" startTime="34613">
    <iact:property name="dataType"/>
    <iact:actionData xml:id="d20">
      <inkml:trace xmlns:inkml="http://www.w3.org/2003/InkML" xml:id="stk20" contextRef="#ctx0" brushRef="#br0">19667 2134 0,'0'18'25,"0"88"-17,0 17 0,0 54-1,0-36 2,0 35-4,0-17 6,0 17-3,0 1-3,0-1 7,0-35-9,0 18 6,0-124 2,0 0-3,71-87 89,-53-19-92,34-35 3</inkml:trace>
    </iact:actionData>
  </iact:action>
  <iact:action type="add" startTime="34989">
    <iact:property name="dataType"/>
    <iact:actionData xml:id="d21">
      <inkml:trace xmlns:inkml="http://www.w3.org/2003/InkML" xml:id="stk21" contextRef="#ctx0" brushRef="#br0">20496 2505 0,'0'-18'42,"36"53"35,-19-35-67,1 53 3,35 0-1,-18-18-6,18 18 1,0 36 1,-18-72 1,-17 1-3,-18-1 47,0 1-31,0 17-14,0 18 0,35-35-3,-35 35 7,0-18-8,0 0 16,0-17-13,0 0 9,-17 17-7,-19 18-1,1-18-1,-18-17-2,18-1 7,0 1-5,17-18-1,0 0 10,1 0-6,-36 35-5,17-35 5,19 0-1,-54-17-2,54 17 1,-36-36-1,35 19 17,18-1-12,0-17-7,0-53 5,0 17-4,0 1 3,0-1-4</inkml:trace>
    </iact:actionData>
  </iact:action>
  <iact:action type="add" startTime="35647">
    <iact:property name="dataType"/>
    <iact:actionData xml:id="d22">
      <inkml:trace xmlns:inkml="http://www.w3.org/2003/InkML" xml:id="stk22" contextRef="#ctx0" brushRef="#br0">20532 2187 0,'35'-35'16,"-17"35"-11,17 0 14,0 0-15,53 0 5,-52 0-1,-1-18-1,-35 1 5,35 17 3,0-18 1,18 18-2,36 0-5,-19-18-3,18 18 5,-70 0-3,0 0-1,-36 36 82</inkml:trace>
    </iact:actionData>
  </iact:action>
  <iact:action type="add" startTime="36365">
    <iact:property name="dataType"/>
    <iact:actionData xml:id="d23">
      <inkml:trace xmlns:inkml="http://www.w3.org/2003/InkML" xml:id="stk23" contextRef="#ctx0" brushRef="#br0">18150 4357 0,'0'-18'17,"36"18"-4,34-17-4,54-19 2,-1 19-4,124-19 1,53-34-3,18 17 6,-19 35-5,125-70 4,-107 70-5,-52 18 6,-18 0-5,-141 0 4,-18 0-4,-35-17 4,-124 52 111</inkml:trace>
    </iact:actionData>
  </iact:action>
  <iact:action type="add" startTime="36849">
    <iact:property name="dataType"/>
    <iact:actionData xml:id="d24">
      <inkml:trace xmlns:inkml="http://www.w3.org/2003/InkML" xml:id="stk24" contextRef="#ctx0" brushRef="#br0">19614 4692 0,'0'0'2,"0"-18"1,53-17 6,-17 35 7,-19-18-10,1 18 13,0 0-15,-1 0 8,18 0-8,-17 0 8,0 0-5,17 0 1,-17 0 0,-1 0 0,36 0 0,-35 0 0,-1 18-3,-17 0 6,18-1-2,-18 1 12,0 17-10,0-17-4,-18 35 0,-17-18 2,0 0 0,-18-35-5,-18 18 8,19 17-7,34-17 5,0-18-1,1 0 3,17 18 15,-18-18-13,0 0-1,1 17-7,70-17 90,0 0-89,35 0 1,35-17 0,-70 17 2,18 0-3,-18-18 1,-53 0 0,35 1 0,18-1 0,-53 0 17,17 18-10,-17-17-8,0-1 3,18-35-7,17 0 6,-35 36 2</inkml:trace>
    </iact:actionData>
  </iact:action>
  <iact:action type="add" startTime="37701">
    <iact:property name="dataType"/>
    <iact:actionData xml:id="d25">
      <inkml:trace xmlns:inkml="http://www.w3.org/2003/InkML" xml:id="stk25" contextRef="#ctx0" brushRef="#br0">21396 2681 0,'18'-18'43,"-18"36"5,0 70-39,35 106-5,0-53 7,-17 106-1,-1-35-7,-17-18 8,0-35-3,0 17 0,0-70-1,0 18 1,0-1 0,0 18 0,0-17 1,36-54-2,-36 18 2,17-52-1,-17 17 0,0-36 116,0 1-117,-53-1-3,18-17 4,0 36 0,17-36-2,1 17 56,-36-17-58,-18 18 3,18-18 2,18 0-3,17 0 4,1 0-4,-1 0 53,0 0-43</inkml:trace>
    </iact:actionData>
  </iact:action>
  <iact:action type="add" startTime="38894">
    <iact:property name="dataType"/>
    <iact:actionData xml:id="d26">
      <inkml:trace xmlns:inkml="http://www.w3.org/2003/InkML" xml:id="stk26" contextRef="#ctx0" brushRef="#br0">17339 3246 0,'0'88'39,"0"123"-18,0-34-13,0 34 0,0-34-3,0-36 6,53 53-4,0-71 1,-36-34-4,19-19 9,-36-52-5,17-1 39,1 19 43,17-19-83,36 1-3,17-18 9,-17 18-3,70-18-7,0 0 4,-88 0 1,123 0-2,-52 0 4,-1 0-3,-52 0 2,-1 0-3,-52 0 56</inkml:trace>
    </iact:actionData>
  </iact:action>
  <iact:action type="add" startTime="39799">
    <iact:property name="dataType"/>
    <iact:actionData xml:id="d27">
      <inkml:trace xmlns:inkml="http://www.w3.org/2003/InkML" xml:id="stk27" contextRef="#ctx0" brushRef="#br0">22507 3440 0,'35'0'85,"54"0"-82,-1 0 3,35 0 3,-34 0 0,-19 0-1,-17 0-1,-18 0 2,-17 0 72</inkml:trace>
    </iact:actionData>
  </iact:action>
  <iact:action type="add" startTime="40145">
    <iact:property name="dataType"/>
    <iact:actionData xml:id="d28">
      <inkml:trace xmlns:inkml="http://www.w3.org/2003/InkML" xml:id="stk28" contextRef="#ctx0" brushRef="#br0">22313 4445 0,'35'0'13,"-17"0"2,0 0 5,-1 0-13,19 0 10,-19 0-13,36 0 8,18 0-4,17 0 0,0 0 0,0 0 0,1 0 1,-1 0-1,18-35 0,17 17-5,-35 18 10,-17-18-5,-36 1 1,0-18-6,-17-1 8,17-17-3</inkml:trace>
    </iact:actionData>
  </iact:action>
  <iact:action type="add" startTime="40463">
    <iact:property name="dataType"/>
    <iact:actionData xml:id="d29">
      <inkml:trace xmlns:inkml="http://www.w3.org/2003/InkML" xml:id="stk29" contextRef="#ctx0" brushRef="#br0">23901 3616 0,'0'0'3,"17"0"2,1 0 11,-18-53-6,-35 18 31,-36-1-38,71 19 7,-53-1 0,-35-52-5,35 52 6,0 18-3,36 0 17,17 35 47,0-17-65,0 0 1,0 34 1,0-16-1,0-1-4,35 36 8,0-18-4,0-1-4,36 19 16,-18 0-16,-36-36 8,1-18 27,0 36-21,-1-35-12,-17 0 0,0-1 17,0 36-3,0-35-12,0 17-1,0-17 1,-35 52 0,-35 1 0,-19 17 1,19-35-1,17-35-4,18-1 8,-1-17 41,1 0-46,0 0 12,17 0-15,18-35 8,-17 35-7,-19 0 10,1-53-3,35 0 1,0-17-5,0 34 2,0-34-2,18 17 0,-18 35-1,0 1-1,0-1 2,0-17 0,35-1 4,0 19 16,0 17-16,-17-18 5,0 0-10,-1 1-3,1-1 143,0 18-97,52 0-4,1 0-32,-54-17 196,1-19-203,0-34 0,-1 70 1,1-18 9,0 18 17,17-70-26,0-1-1,0 18 3,1 18-4,-19 17 5,-17-17 67,18 17-69</inkml:trace>
    </iact:actionData>
  </iact:action>
  <iact:action type="remove" startTime="64498">
    <iact:property name="style" value="instant"/>
    <iact:actionData xml:id="d30" ref="#d0"/>
    <iact:actionData xml:id="d31" ref="#d1"/>
    <iact:actionData xml:id="d32" ref="#d2"/>
    <iact:actionData xml:id="d33" ref="#d3"/>
    <iact:actionData xml:id="d34" ref="#d4"/>
    <iact:actionData xml:id="d35" ref="#d5"/>
    <iact:actionData xml:id="d36" ref="#d6"/>
    <iact:actionData xml:id="d37" ref="#d7"/>
    <iact:actionData xml:id="d38" ref="#d8"/>
    <iact:actionData xml:id="d39" ref="#d9"/>
    <iact:actionData xml:id="d40" ref="#d10"/>
    <iact:actionData xml:id="d41" ref="#d11"/>
    <iact:actionData xml:id="d42" ref="#d12"/>
    <iact:actionData xml:id="d43" ref="#d13"/>
    <iact:actionData xml:id="d44" ref="#d14"/>
    <iact:actionData xml:id="d45" ref="#d15"/>
    <iact:actionData xml:id="d46" ref="#d16"/>
    <iact:actionData xml:id="d47" ref="#d17"/>
    <iact:actionData xml:id="d48" ref="#d18"/>
    <iact:actionData xml:id="d49" ref="#d19"/>
    <iact:actionData xml:id="d50" ref="#d20"/>
    <iact:actionData xml:id="d51" ref="#d21"/>
    <iact:actionData xml:id="d52" ref="#d22"/>
    <iact:actionData xml:id="d53" ref="#d23"/>
    <iact:actionData xml:id="d54" ref="#d24"/>
    <iact:actionData xml:id="d55" ref="#d25"/>
    <iact:actionData xml:id="d56" ref="#d26"/>
    <iact:actionData xml:id="d57" ref="#d27"/>
    <iact:actionData xml:id="d58" ref="#d28"/>
    <iact:actionData xml:id="d59" ref="#d29"/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0-02-12T04:17:01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2613">
    <iact:property name="dataType"/>
    <iact:actionData xml:id="d0">
      <inkml:trace xmlns:inkml="http://www.w3.org/2003/InkML" xml:id="stk0" contextRef="#ctx0" brushRef="#br0">11218 8502 0,'0'-18'25,"0"1"-9,-17 17 10,17-18-20,-36 0 8,19 18 2,-1-17 8,-17 17 0,17 0-13,1 0 4,-1 0-8,0 0 64,1 0-54,-1 0-2,0 17 2,1-17-8,-19 18-1,1 0-1,18-1 1,-1-17 49,-17 36-51,-1-1 4,1-18 5,0 1-8,35 0 3,-35 17-1,17-35-2,0 18 25,1-18-7,-19 35-20,19 18 12,-19-35-10,19-1 11,-19 1-10,19 17-2,17-17 11,-18 17-7,1-35-1,17 35-5,0-17 14,-36 35-10,36 0 7,0-36-7,-17 36 2,17-35-3,0 0-1,0 17 5,0 18-2,0-36-3,0 19 0,0-19 3,0 1 3,0 17-9,0-17 5,0 17 11,0-17-14,17-18 5,-17 35-2,36 18 0,-1-35 5,-18-1 22,1 1-11,0-18-11,-1 0-1,19 35-5,-19-35-1,1 18 4,35-18 36,-35 17-36,34-17 14,-34 0-18,17 0 1,-17 0 2,0 0 17,17 0-20,-17 0 4,34 0-3,-34 0 2,35 0-3,-18 0 5,18 0-4,-35 0 1,35 0-2,-18 0 4,36 0-2,-54-35 0,1 18-3,0 17 6,34-36-2,-34 19 15,0-1 7,-1 0-7,1 1-16,17-19 0,-17 19 0,17-18 6,-17 17 20,-1 0-26,-17 1 6,0-19 2,0 19-8,0-19 2,0 19-2,36-36 1,-19 18-4,-17 17 5,18 0-1,-18 1 52,0-1-45,0 0 5,-18-17-17,18 17 6,0-17-2,0 18-1,0-1 1,-17-17 1,-1-1 12,-35 1 13,53 17-18,-35-17-8,17 0 5,-35-18 6,36 35-6,-1 18 0,0-17 2,1-1 58,-18-17-66,17 35 14,0-18-13,-17 18 3,17 0-4,18-18 26,-17 1-19,-1 17 27,0 0-24,1 0-9,-1 0 5,0-18 327</inkml:trace>
    </iact:actionData>
  </iact:action>
  <iact:action type="add" startTime="48416">
    <iact:property name="dataType"/>
    <iact:actionData xml:id="d1">
      <inkml:trace xmlns:inkml="http://www.w3.org/2003/InkML" xml:id="stk1" contextRef="#ctx0" brushRef="#br0">7832 5874 0,'17'0'297,"36"0"-292,-35 0 35,17 0-30,-17 0-2,35 0 0,-36 0 0,1 0 14,0 0-12,17 0-2,18 0 0,-18 0 0,36 0 0,-18 0 1,-36 0-2,18 0 2,18 0-2,18 0 8,17 0-8,0 0 12,-52 0-12,17 0-1,-18 0 2,-18 0 3,19 0-4,-19 0 2,36 0-4,-35 0 5,0 0 5,17 0-6,-18 0-2,1 0 5,17 0-7,-17 0 19,0 0-15,17 0 5,-17 0-5,17 0-2,0 0 2,0 0 15,-17 0-9,35 0-8,0 0 4,-18 0-4,-17 0 0,-1 0 0,1 0 4,0 0-4,17 0 0,0 0 0,1 0 2,34 0-1,-17 0 80,-18-18-63,1-17-8,-19 35 55,18 0-65,1 0 8,-1 0-5,-17 0 2,-1 0 136,1-18-140,0 18 0,-1 0 28,19 0-28,-1 0 0,0 0 27,-17 0-5,-1 18-14,19-18 2,-19 17 69,-17 19-54,36-1-18,-19-35 193,1 0-190,-1 18-13,1 17 44,0-35 49,-18 53-64,0-18-14,0-17-12,0-1 1,17 19 17,1-36-20,-18 17 2,0 1-2,0 0 5,0 17-4,0 0-1,18 0 4,-18 1 6,0-19-9,0 19-1,0-19 4,0 19-2,0-19 0,0 1 3,0 17 3,0-17-6,0-1-2,0 19 5,0-19-3,0 36 0,0-35 0,0 35 7,0-36-1,0 1-3,0 35-3,0 0 0,0-35-3,0-1 5,0 36-4,0-18 11,0-17-7,0 17-5,-36-17 3,36 0 0,0-1 0,0 1 16,0 17-14,0-17-1,-17-18 231,-36 0-214,35 0-3,-17 0-18,17 0 5,-17 0-2,17 0 0,-17 0 8,-53 0-8,17 0 0,18 0 1,0 0 7,1-18-9,34 0 2,-17 18 31,17 0-33,0-17 1,1 17 8,-1 0-7,0 0 6,-52 0 38,35 0-42,-1 0-3,1 0-3,17 0 7,-17 0 1,0 0-3,0 0-2,-18 0 0,0 0 6,35 0-4,-35-18 0,36 18-6,-1 0 16,-17 0-13,17 0 25,0 0-25,1 0-3,-19 0 8,19 0 4,-1 0-11,1 0 258,17 18-254,0 35 3,0-36-4,0 1-4,0 0 9,0 17 2,0 0-7,-18-35-3,18 18 6,0 17-3,0-17 0,0 17 0,0-17-4,0-1 16,0 1-15,0 17 31,-18-17-32,18 52 11,0-52-3,-17 53-7,-1-54 6,18 1-6,0 0 10,0 17-3,0-18 13,0 1-14,0 35 17,0-35-23,0-1 6,0 19 21,0-19-16,18 36-8,-18 18 7,17-54-6,1 36-1,0-17 0,-18 16 0,17-34-4,1 17 9,-18-17-6,35 17 41,-17 18-34,-1-35 0,1 35-2,0-36-7,-1 1 7,-17 0 83,0-1-80,0 1 42,-17-18-31,17 18-15,-36-18 2,1 35-8,-18-35 13,36 0-13,-19 0 9,-52 0-5,-35 0 7,34 0-15,1 0 8,-35 0-3,70 0 2,-18 0 3,36 0-6,0 0 2,17 0 2,0 0-2,1 0 4,-1 0-6,1 0 4,-1 0 18,-17 0 41,17 0-56,-35 0-4,35 0 8,1 0 39,-1 0-38,-17 0-9,17 0-3,1-18 3,-1 18 4,0 0-7,1 0 85,17-17 15,-36-19-96,36 19 6,0-19-5,0 1-5,0-35 3,0 34 2,0-17-1,0 18-1,0-35 2,0 17-6,0 0 3,0 35 2,0-17 15,0-1-12,0-16-3,0-1 4,0 17-8,0-17 1,0 18 1,0 0 2,0 17 0,0 1 12,0-19-9,0 1-4,0-18-2,0 0 4,0-35-1,0 35-4,0-35 4,0 35 0,0-18 16,0 1-14,0 52 8,0-52-14,0 52 4,18-35-1,0-17 9,17 17-4,-17 53-8,-18-18 7,0 0 2,0 1-3,0-19-7,0 1 6,0-35-1,0-1 5,17 71 37,-17-18-41,18 18 14,-1-17-16,1-18 1,-18-1-1,0 19-1,0-1 7,0-17-7,18 35 2,-18-18 0,0-17 16,0 17-16,0 1-1,0-19 8,0 19 55,0-1-63,0-17 1,0 17-2,35-17 2,-35 17 6,0 0-6,0 1 756,0-1-749,0 1 71</inkml:trace>
    </iact:actionData>
  </iact:action>
  <iact:action type="remove" startTime="73232">
    <iact:property name="style" value="instant"/>
    <iact:actionData xml:id="d2" ref="#d0"/>
    <iact:actionData xml:id="d3" ref="#d1"/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0-02-12T04:19:43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3883">
    <iact:property name="dataType"/>
    <iact:actionData xml:id="d0">
      <inkml:trace xmlns:inkml="http://www.w3.org/2003/InkML" xml:id="stk0" contextRef="#ctx0" brushRef="#br0">13106 10672 0,'17'0'223,"36"-18"-213,-35 18-2,35 18 0,-18-18 0,106 0 1,-123 0-2,88 35 1,-106-18 0,141-17 0,-106-35 0,36 35 0,17 0 1,0 0-2,0 0-1,0 0 4,-17 0-4,-18 0 4,35 0-5,18 0 11,53 0-4,17 0-6,-105 0 2,17-17 10,0 17-13,35 0 6,1 0-4,-89 0 0,89 17-1,-54-17 6,18 0 3,1 0-10,-36 0 4,-1 0-1,1 0 1,18 0-2,-36 0 2,18 0 0,18 0-2,-36 0 12,124-17-12,17 17 0,-123 0 1,159 0 0,-1-18 0,-193-35 0,0 53 1,52-35-2,36 17-2,106 0 6,-195 18-3,177 71-2,-141-36 5,53-35-6,-71 0 2,1 0 37,105 0-37,-35 0-1,-53 0 4,-36 36-5,195-1 7,-71-35-4,-88 0 0,106-18 0,-18 36-1,0-18 2,-53 17-2,35-17-2,-105 0 7,35 0-5,35 18 1,-52-18 0,122-53 0,-105 71-2,18-18 4,17 0-2,0 17 0,71-17 0,-71 0 0,-70 0 1,-1 0-1,72-105 0,-1 69-1,-53-17 2,36 53-2,17 0 2,-35-17-1,17 17 16,-52 0-9,17 0-8,-17 0 42,-1 0-12,72 0-25,-36 0-4,35 0 0,0 0 0,-18 0-3,1 0 6,-36 0-3,36 0 1,-54 0-2,1 0 10,0 0 6,-1-18-15,19 18 45,-1 0-45,-17-18-1,17 18 3,-17 0 13,34 0-5,-34-17-5,17 17 3,18 0 3,0 0-13,-35 0 2,17 0 4,0-18-6,-17 18 3,0 0-4</inkml:trace>
    </iact:actionData>
  </iact:action>
  <iact:action type="add" startTime="86820">
    <iact:property name="dataType"/>
    <iact:actionData xml:id="d1">
      <inkml:trace xmlns:inkml="http://www.w3.org/2003/InkML" xml:id="stk1" contextRef="#ctx0" brushRef="#br0">13635 11465 0,'-18'0'41,"-17"0"-32,17 0-1,1 0-1,-19 0 2,1 18-2,-18 0 7,36-1-5,-54 1-3,53-1 6,1 1-4,-19 17-1,1 1 1,-53-1 0,35 0 0,18 18-2,-1-35 1,1-1 2,-18 36 1,36-35-2,-36 88 0,17-71-1,-16 0 8,16 1 3,-17 17-10,53-1-1,0 19 10,-17-18-9,-1 35 0,-35 0 0,53-70-2,-70 70 4,52-35-2,0 53-3,1-36 5,-19 54-1,36-54-3,0-52 4,-17 35-2,17 35 0,0-17 0,-18 17-2,18 0 4,0-17-4,0-36 4,0 36-5,0-36 6,0-18-5,0 54 4,0-36-4,0 18 4,0-17 6,35 16 0,-35-34-10,36 0 9,-1 17-5,-17 0-1,35 18-3,-18-35 2,18 17-1,-36 0 2,36 1-1,-53-1-1,18-35 2,35 18 1,0-1-3,0 36 1,-36-53-1,54 53 0,-36-18 3,36-35-2,-36 0-1,-35 18 1,35 17 0,1-35 1,-1 18-2,0-18 2,36 35-1,-54-35-2,36 0 6,-35 18-8,17-18 16,53 17-14,18 19 0,-88-36 8,70 35-2,-53-35 3,36 35-5,35 36-2,-89-71 0,19 0-3,-19 0 6,-34 0-3,52 0 0,-18 0 0,19 0-3,52 0 5,-18 0-2,19 0-2,-19 0 4,1 0-2,-1 0 6,54 0-13,-107 0 8,125 0 9,-54 0-10,-71 0-1,54 0-1,52 0 2,-70-18 1,-35 18 0,70-17-1,-70-1 7,-1 18-7,1-18-1,35-17 12,-18 35-13,36 0 3,-36 0 6,36-18-8,-18 18 33,-36 0-29,36-35-4,-18 35-2,36-35 7,0 0-7,-1 17 5,-70 0-5,53 18 6,0-35-2,-53 17-2,35 18 1,-17 0 1,-1 0 3,36 0 24,0-17-28,-53-19 4,18 19-4,17-36 12,-35 35 12,53 1-16,-35-1 13,17 18-13,-17 0-5,-1 0-7,1 0 9,35 0 10,-35 0-10,-1-35-5,-17-36 2,0 18-4,0 0 1,0-17 4,0 34 0,0 19 5,-17-36-2,17-18-6,-36-17 0,1 0 0,35-18 0,0 88 1,0 1-5,0-18 12,0-54-8,0 19 0,0-1-1,0 1 2,0 52-1,-18-53 1,18 1 1,-53-18 8,53 17-11,0 54-3,-17-54 3,-1 36 2,18-1 2,-17 19 5,-1-54-9,18 36 2,0-36-1,0 36 0,0-18 8,-71-35-8,54 17-3,17 36 5,0 18-2,-18-36 1,18 35-1,0 0 0,-18 1 16,-17-1-16,35 0 0,-18 1 13,-34-1-9,34-17-4,0 17-1,-17-35 17,-106-17-11,123 17-2,-35 0-2,-35 35-2,18-35 1,34 53-1,-158-53-1,18 36 2,158 17 3,-35 0-6,71 0 5,-18-35 6,-18 35 16,1 0-18,-19 0-2,19 0-5,-18 0 0,-1 0 1,19 0 48,-54 0-48,-52 0 1,34 0-1,36 0 0,-17 0 13,35 17-10,-36 1-3,-70-18 0,17 0 0,89 0 0,-35 0-4,70 53 7,-53-53-5,17 17 5,1-17-3,18 0-4,-1 0 8,0 0-5,-17 0 8,0 0 3,17 18-10,0-18 5,1 18-3,-1-1 0,-17-17 5,35 18-8,-88 35 9,52-53-9,-69 35 7,-37 36-5,90-71-2,-1 0 2,0 53-1,0-36 2</inkml:trace>
    </iact:actionData>
  </iact:action>
  <iact:action type="add" startTime="90622">
    <iact:property name="dataType"/>
    <iact:actionData xml:id="d2">
      <inkml:trace xmlns:inkml="http://www.w3.org/2003/InkML" xml:id="stk2" contextRef="#ctx0" brushRef="#br0">19773 15716 0,'-35'-35'31,"35"17"-14,-53 1-10,35 17 27,-17-36-26,35 19 0,-18 17 15,1 0-14,-1 0-1,-17-18 0,0-17 16,-1 17-19,36 1 44,-70-19-39,-1 19-2,1-19-3,-1 1 6,18 35-3,36-18 0,-19 1 0,-17-1 0,-17-17-2,-1 17 5,36 18-3,-18-17 0,35 17 0,-52-18 0,-54-17-4,54 35 8,-71 0-5,105-36 1,-16 36-2,-54-17 4,18-36-4,17 35 4,36 18-1,-18-17-2,35 17 1,0-18 0,1 0 1,-1 18 5,1 0-4,-19 0-6,-17 36 4,-35-19 1,18 19-1,-36-1 1,53 18-1,18-18 0,-71 18 0,18 35-2,52-70 3,19 17-2,-1-17 2,0-1 0,1-17 0,-1 124 7,18-71-9,0 35 0,0-18 3,0 36-5,0-88 5,0 52 6,0 1-9,18-36 0,-18 36 1,35-1 3,0-17-5,-35-35 2,53 70 1,-53-17-3,35 17 2,-35-18 1,0-17-2,18 53 3,53 0-3,-36-35 4,18 17-7,88 35 4,-106-87 1,1-1 0,16 18-3,1 0 3,0 0 0,-17-1-1,-1-34 2,53 17-5,-53 18 2,54 36 2,-37-72-1,1 71 4,53-35-6,-88-35 0,-1 0 3,54 52 1,-36-70-6,36 53 7,-18 0-5,0-18 1,35 18 5,71 53-5,-54-53 1,1-18 1,18 53-3,17-35 4,-18 0-4,-105-35 1,53 17 1,70 0 1,-18 1 0,-35-36-3,0 0 2,1 0 0,34 0 2,-70 0-4,18 0 3,-36 0 1,53 0-5,-17 0 3,17 0 0,-18 0 2,54-18 5,-71-17-7,17-18 0,-17 35 0,-35 1-1,0-19 3,-1 36-2,-17-17 8,18-1-10,35-35 5,0 35-4,-18 18-1,88-105 2,-123 87 3,53-35-6,18-35 3,-53 17 1,-1 1-3,54-1 6,-36 1-4,-17-36-1,17 35-1,-17 1 2,17-19 2,-35 19-3,0-71-1,35 106 3,18-18-3,18-36 6,-71 54-6,0-53 3,0-18-2,0 71 1,-106 0 0,106-124 3,0 106-5,0 0 0,0-35 2,0-71 0,17 159 1,1-18-1,-18-35 0,0-17 1,0 52 0,-35-35-3,17 18 5,-17-35-5,35 34 2,-18 36 0,-17-35 1,17 17-3,-17-17 22,17 17 18,18 1-38,-70-36 24,35 18-26,17 17 4,-35-17-5,0-1 6,-35-17-2,17 36-2,36-1 2,17 18-1,-17 0 0,-35 0 22,-19-35-20,54-18-2,-53 18 0,-18 17 0,-17-52 1,17 17-5,88 35 16,18 0-17,-18 18 7,-34 0-4,34 0 15,-53 0-14,54 0 2,-36-17-2,0 17 2,0 0-6,0 0 9,35 0-4,1 0 15,-71 0-15,35 0-2,-18 0 5,-35 17-6,-35-17 6,35 0-6,71 0 5,-18 0-4,36 0 5,-1 0 59,-35 0-59,18 0 10,-1 0-11,1 0 3,17 0-5,-52 0 35,17 0-36,18 0-1,-36 0 2,1 0 19,-19 0-18,36 0-2,1 0-2,34 0 6,0 0 57</inkml:trace>
    </iact:actionData>
  </iact:action>
  <iact:action type="add" startTime="95335">
    <iact:property name="dataType"/>
    <iact:actionData xml:id="d3">
      <inkml:trace xmlns:inkml="http://www.w3.org/2003/InkML" xml:id="stk3" contextRef="#ctx0" brushRef="#br0">19473 11783 0,'-17'0'10,"-1"0"37,-17 0-38,17 0-2,1 0 1,-19 0 0,1 0-2,-18 0 4,-18 0-2,1 0 1,17 0-1,-18 0 0,19 0-3,34 0 5,-70 0-1,17 0 0,53 0-2,-34 17 2,-1 19-5,0-19 7,0-17-3,-53 36 0,53-36 0,-53 53-3,71-53 6,-18 17-6,0 36 6,18-53-6,-18 18 69,18 17-65,35 0-2,-36-17 2,1 35-5,17-18 8,1-17-3,-18 17 14,-36 36-15,53-54 0,1 36 1,-19 18-2,36-36 0,-17 18 1,-1 17 0,1-34 0,17 52 0,-18-35 0,-17 17 1,35-34-2,0 17 2,0-1-1,-18 1-1,18-35 1,0 35-2,0 18 4,0-54-2,0 54 1,0-36-1,0 36 0,0-36 7,0-18-8,0 1 2,0 0-3,0 17 3,0-17-3,35 52 4,-35-17 7,18-18-1,17 36-7,18-71-3,18 35 11,-54-35-11,-17 36 5,36-1-3,-19-18 5,1 19 6,-18-19-11,35 1-1,-17 17 2,-1-17-1,-17 0 0,36 17 1,-19-18-3,1-17 3,0 0-1,17 36-1,-17-19 1,17 1 16,-18-18-18,-17 18 4,53 17-4,-35-35 4,0 18-4,-1-18 5,19 35-3,-19-18 5,1-17-6,-1 0 5,1 18 1,-18 0-2,18-1-3,52 19-1,1-1-2,52 18 3,-52-35 4,-1-18-4,-17 35 0,-17-35-1,34 17 1,-52-17 1,52 0-2,-17 18 2,-35-18-1,70 18-1,36 17-1,-19-17 4,-16-18-2,-19 17 0,54-17 0,-1-17 0,-35-19-2,0 36 1,-17 0 4,70-17-1,-17-1-4,-1-52 3,18 34-5,-17-17 5,-36 18 2,-53-36-6,71-17 6,0 35-6,-36-35 6,54-18-7,17-35 8,-88 88-8,0 18 7,35-53 5,-88 70-7,35 1-4,18-36 3,0 0 2,0 0-3,-53 35 1,35-35-1,1 0 3,-1-52-1,0 69-2,0-70-2,1 71 4,-36-18 0,17-17-3,1-1 3,-18 18 0,0 0-3,0-17 2,0 34 0,0 19 3,0-18-4,0-1 9,0 1-8,-35-18 1,17 35-1,0 1 0,-34-54-1,34 36 2,-35 0-2,35 17 2,-17 0-3,-18 1 10,0-1-7,18 0 0,-36-34-1,18 52-3,18-36 5,-18-17-2,-35 36 1,0 17 4,35-18-2,-88 0-5,-18-17 2,18 35-1,53 0 2,17-17 0,-88-19-2,36 19 2,-36-19-2,71 36 1,53-17 2,-18 17-4,18-18 3,17 18 6,-35 0-7,18 0 10,-1 0 23,-52 0-35,35 0 3,0 0 6,36 0-8,-1 0 0</inkml:trace>
    </iact:actionData>
  </iact:action>
  <iact:action type="add" startTime="98448">
    <iact:property name="dataType"/>
    <iact:actionData xml:id="d4">
      <inkml:trace xmlns:inkml="http://www.w3.org/2003/InkML" xml:id="stk4" contextRef="#ctx0" brushRef="#br0">15117 15099 0,'-36'0'9,"-17"-18"6,36 18-5,-36 0-2,35 0 0,-70-17 5,35 17 7,18 0-14,-1 0 3,1 0-1,-35 0 9,17 0-12,35 0 3,0 0 11,-105 35 4,123-17-18,-18 17 6,-17-35-6,-124 35 6,53-53-2,71 18-1,-35 0-1,34 0 1,1 18 0,-18 0 0,0-1 0,36-17 0,-1 36 0,-35-1 1,18-17-1,35-1 0,-36-17 4,36 53-3,-70 18-2,-71-54 1,141 19 3,0-19-6,-35 54 8,-36-36-10,36 36 6,-18-18-1,35-36 2,-17 1-4,-89-1 2,89 89 2,0-106-4,0 18 20,-18 0-18,35-1 0,-35 1-3,35-1 6,1 1-6,-18 35 6,17 18-6,18-19 2,0 1 3,0-35 4,0 0 19,0-1-22,0 36-3,0-35-1,0 17 1,0-17 18,0 17-20,18 18 3,17 0-1,18 17 1,-18 1-4,0-18 5,18 35-2,18 0 0,-36-52 0,0 17 0,1 17 0,-1-35 0,0 1 16,0 17-16,1-36-3,-19 18 27,72 18-19,-19 18-7,36-1-1,-36 19 5,19-19-3,-19 1 2,36 17-3,-18-35 6,-17 0-5,17 35-2,0-35 3,-17-18 1,17 18-2,-17-35 2,-36-1 1,0 1-4,36-18 4,-18 35-4,-18-17 2,71 0 0,-53-1-1,70-17 2,71 36-2,-53-1 3,71-18-4,-36-17 2,-17 18 4,17-18-6,-35 0 2,1 0 0,-19 0 0,1 0-2,-54 0 4,18 0-1,-52 0-2,69 0 3,-16 0-6,34-35 8,-52 17-8,17 1 8,18-1-7,-36-53 5,36 18-5,-71 0 6,1 1-6,-1-37 3,-17 54 0,17-53 3,-18 35-5,1-18 1,17 36 3,1-18-2,52-53-1,-71 53 8,19-35-4,-1 35-3,-17-35 0,35-18 0,-36 18-3,-17 18 6,0-19-3,0 1 1,0-35-2,0 35 3,-17 17-3,-54 0-3,18 19 8,53-1-5,-18 17 3,-17 1-3,-53-71 0,17 18 1,-70 0 0,88 35 1,18 0-2,17 53 1,-34-71-3,-19 36 6,18-18-3,0 18 0,-17-18 0,17 35-3,-18-17 6,-17-18-6,17 18 5,-34 35-4,16-71 5,54 54-6,-35-1 7,-36-35-5,88 53 6,-141-88-3,36 70-2,-1-17 2,1 35-6,105 0 4,18-35 1,-35 52-1,-53-17-1,35 18 1,35 0 1,-88-18 2,89 17 6,-54-17-10,1 0 1,-1 0-1,1 18 2,34-18-2,-34 0-2,-1 18 3</inkml:trace>
    </iact:actionData>
  </iact:action>
  <iact:action type="remove" startTime="115678">
    <iact:property name="style" value="instant"/>
    <iact:actionData xml:id="d5" ref="#d0"/>
    <iact:actionData xml:id="d6" ref="#d1"/>
    <iact:actionData xml:id="d7" ref="#d2"/>
    <iact:actionData xml:id="d8" ref="#d3"/>
    <iact:actionData xml:id="d9" ref="#d4"/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0-02-12T04:21:40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257">
    <iact:property name="dataType"/>
    <iact:actionData xml:id="d0">
      <inkml:trace xmlns:inkml="http://www.w3.org/2003/InkML" xml:id="stk0" contextRef="#ctx0" brushRef="#br0">14093 5803 0,'0'-17'22,"-17"17"-5,-1 17-3,1 1-4,-19-18 7,1 17-10,-36 36 9,54-53-8,-1 0-1,-17 18 19,0 17-19,17-17 17,0 0-16,1-18 1,-19 35 7,1 0-8,-35 36-2,52-54 1,-35 19 2,53 17 0,-35 17-2,-1-52 4,72-54 12,-36 19-16,35-1 2,-70 106-2,-18-35 1,18-35 1,35 35-2,-18-53 1,0 17 7,1-17-7,-1 53 1,-17-53-1,17 53 16,-17-17-15,35-19-1,-18 54-3,1-54 5,-1 36-1,-35 0-3,53-35 1,-35 52 19,17-34-21,18 52 6,-18-35-4,1 35 2,17 0-1,0-17 1,0-1 29,0-52-29,0 53-1,0-54 1,0 71-2,17 36 1,54-18-2,-71-36 4,0-52-2,35 88 0,-17-71 6,0 53-6,34-35 4,-52-35-5,0-1 8,-17-17 57,-1 0-65,53 36 81,18-1-79,-35 0-1,0-17 1,35 35 15,35 17-16,-53 1-1,0-36 2,-17 0-5,0 36 8,-1-53-8,36 17 8,18 53 13,-18-53-18,0 18-3,-18-17 8,-35-19-8,53 36 7,53 53-6,-106-88 3,52 34 4,-34 1-5,0-17 1,35 34-2,-36-34 5,1-19-6,17 18 3,0 1 0,-17-19 11,0 1-6,-1 0-2,1-1 14,35 1-18,18 35 1,-54-36 0,54 54 0,-36-53 0,36-1 0,-19 19-1,-16-19-1,34 1 5,-17 17 2,-53-17-4,53-18-2,-35 17 2,35 19-2,-36-19 0,54 1 12,-1-18-10,-34 0-2,52 0 9,-53 0-7,0 0-4,-17 0 7,35-18-8,-53-17 5,106-18 1,-71 18-4,-17 17 0,88-70 7,-71 88 2,18-35-7,0 17 0,0-35-1,-18 18 1,0-36 1,18 1-2,-35-1 2,35 18-1,-36 0 0,1 0-3,0 18 5,34-53-1,-16 88 84,17-141-82,35 35-3,-70 71 0,-1 0 0,71-36 0,-52 53 26,-19 18-31,1 0 8,-18-53-3,53 18 0,-36 17 0,36 1 26,36 17-12,-54 0-13,-17-106-2,87-35-2,-52 123 6,-35-35-2,0-52 7,-1 105-1,1-36 27,-18 1 5,0-18-42,0 0 2,-18 18 27,1 35-24,17-88-1,-18 35 22,-35-35-24,-18 88 2,54 0 15,-54-18-12,1-88-1,52 106 24,-17-106-31,-71 53 3,18 53 0,52-17 2,19-19 2,-71-17-3,70 18 0,-35-18-3,35 53 7,1 0-5,-36-53 1,-88-70-3,-18 35 6,106 52-6,53-16 6,-194-54-7,18 17 5,17 19 0,35-71-3,19-53 4,34 159-1,53 17 7,-105-88-7,70 71-2,35-53 2,-123-18-2,106 35-2,0-17 6,-53-71-6,-1 53 7,54 89-5,35-19 5,-35 19 0,-18 17-7,-18-18 6,1-35-1,52 53 17,0 0-17,-34 0-1,34 0-2,-17 0 2,17 0-1,0 0 0,1 0 5,-1 0 19,0 0 50,18 18-68</inkml:trace>
    </iact:actionData>
  </iact:action>
  <iact:action type="add" startTime="17057">
    <iact:property name="dataType"/>
    <iact:actionData xml:id="d1">
      <inkml:trace xmlns:inkml="http://www.w3.org/2003/InkML" xml:id="stk1" contextRef="#ctx0" brushRef="#br0">20920 9825 0,'0'0'1,"-18"0"16,-35-35 24,18 35-26,17 0-10,-17 0 5,-36 0-2,54 0-1,-54 0 1,-17 0 0,70 0-1,1 0 3,-36 0-4,18 0 50,17 0 4,0 0-56,18-18 8,-17 18-5,-19-18-1,36 1 25,-17 17 4,-1 0-27,0 0 1,-34 0 93,16 0-96,-17 0 3,0 0 2,36 0-6,-71 0 7,35 0-5,-18 0 0,36 0 0,0 0 2,-36 0 8,-35 0 3,53 17-11,-35 1-1,-35 35 2,17-36-4,18 19 4,-18-1-2,-18 0 1,-52 18-2,70 0 1,-70-18 0,87 1 0,72-36 0,-1 0 0,-52 0 0,-71 106 0,35-18 0,88-71 0,-35 19-2,-35 17 5,-53-53-3,35 123-1,53-105 1,35-18 0,-70 70 0,18-52 1,52 35-2,0-18 1,-35 36-1,18-18 3,0-36-3,0 36 1,-1 18 0,1-1 2,0 36-7,35-18 6,-18-88-2,1 18 12,17 17-11,0 53-2,0 1 12,0-37-13,-18 54 6,18-35 29,0-18-32,0-36 0,0 54 0,18-18 0,17 0 0,18 0 1,-53-36-2,53 107 1,35-54 0,-88-52 22,88 35 4,-70-35-27,52 52 42,54 1-40,-36-36-2,-70-35 9,34 0-9,-34 0 0,35 0 1,53 0 0,-36 0 3,19-18-7,52-35 8,-35 53-7,-54 0 5,107-17-4,-88 17 1,87-18 5,-34 18-8,123 18 8,-106-18-7,35 0 2,-123 0 3,-17 0 2,34 0 33,-17 0-37,35 0 1,-17 53-1,105-36-1,-35-17 1,-70 0 1,17 0-2,-17 0 1,-54 0 0,36 0 1,-35 0-1,35-17-1,0-1 2,0-35-2,88 35 18,17 18-20,72 0 6,-107 0-3,89-17 0,-124 17 0,-70-18 25,-18 1-21,35-1-1,71-17-4,106-71 1,-71 18 0,53-1-1,-194 72 1,105-54 1,-16-35-3,-36 71 4,-1-53-3,-34 70 1,53-88 0,-36-17 1,0 35-4,-35 70 5,18-35 5,0-70-8,-18 70 3,0 18 14,-18 17-8,0 18 8,1 0-15,-36-88-1,35 88-3,-17-53 3,-1 18 10,1-18-11,-18 17 2,0 1-3,-17 0 5,-18-18-2,52 18-4,-34-18 4,-1 35-3,36 18 5,-53-53-5,53 35 3,17 18-1,-35-17-1,-53-36 3,18 0-3,0 0 1,70 18-1,-88-18 0,36 18 2,17 17-2,0-35 3,35 53 8,-17 0-14,17-18 7,1 1-3,-19-1 0,1 1 8,-35-19-10,-1 1 1,53 35 2,-35-18 6,18-17-4,-18 0-3,53 17 6,-17 18-5,-19 0-2,1-35 2,-18 17-1,36 1 1,-36 17-4,0-36 7,0-34-8,35 70 7,-52-36 2,17 19 3,35 17-8,-17 0 1,-18 0-1,0 0 3,53-18-5,-53-17 2,35 35 11</inkml:trace>
    </iact:actionData>
  </iact:action>
  <iact:action type="add" startTime="32559">
    <iact:property name="dataType"/>
    <iact:actionData xml:id="d2">
      <inkml:trace xmlns:inkml="http://www.w3.org/2003/InkML" xml:id="stk2" contextRef="#ctx0" brushRef="#br0">18768 5609 0,'-36'0'55,"1"0"-39,-18 0-7,36 0-3,-19 0 3,19 0 0,-1 0-1,-52 0-2,34 0 3,-17 0 8,-17 0-10,-1 0 3,54 18-3,-1-1 2,-17-17 15,17 18-16,-35 0 0,18 17 0,-36 18 0,54-35 0,-19-1 16,1 18-16,-18 18 0,-17-17 0,34-1 0,1 18 1,0-18-1,17-35 0,-17 0-1,0 18 7,-1-1-6,19 1 1,-19 53 0,-34 34-2,35 37 0,35-125 1,-71 89-1,53-71 1,18 1 11,0 16-13,-35 19 4,17-36-2,18 18-1,0-35 2,-17 52-1,-1-17 1,-17 18-2,35-36 18,-18 18-17,18-35 7,0 35-8,0 35 1,0-71-2,0 36 20,0-17-19,0 17 0,0-36 10,18 36-6,0-18-4,-18 1 9,0-19-11,35 36 3,-35-35 1,0 0 1,17 17 4,19 18-7,17 17 2,-36-52 1,19 35-4,-19-53 5,54 88-4,-71-70 1,35 17-2,0 0 4,54 71-4,-54-88 4,35 88-5,36-54 6,-71 1-2,18 0-1,18-17-1,-53-1 1,52 18 0,-35-18 0,18-17 0,-53 17 8,159 53-8,-35-53 2,-89-17-6,71 88 5,17-53-2,-105-36 36,-1-17-36,142 18 1,0 35 0,-36-53 1,19 0-2,69-53 2,-52 35-1,-141 18 0,52-35-1,36-18 2,0 0-1,-36 18-1,19 0 2,-72 35-1,89-18 0,-71 1 1,106-72-5,-17 72 7,-1-54-7,-52 36 8,-1 17-4,-34-35 0,-19 53 0,1-17 0,0 17 0,70-71-1,-88 36 2,70-36-1,-70 36-3,18 17 6,53-35 1,-1 1-2,-17-19 7,0 18-8,-35-53-2,70 36 1,-71 17 0,-17 17 0,0 1-2,0-35 4,0 52-2,0-35 0,0-35 0,0 0-3,0-1 6,0 19-3,0-18 0,0 17-2,0 54 4,0-1-1,0-35-2,-35 0-2,-18-106 7,0 89-4,-17-18 0,-1 17 0,36 18 0,0 0 0,-36-17-1,36 17-1,-36-71 4,18 54-4,-52-19 4,34 54-4,-70-35 5,17 17-6,36-18 6,-35 36-3,17-36-4,-18 36 7,36 0-6,-106-18 3,141 18 4,-53-18-5,-70 35 2,70-35-2,-105 35 1,175 18-1,-87 0 2,-36-17-3,36-18 4,70 17-5,17 18 141</inkml:trace>
    </iact:actionData>
  </iact:action>
  <iact:action type="add" startTime="35369">
    <iact:property name="dataType"/>
    <iact:actionData xml:id="d3">
      <inkml:trace xmlns:inkml="http://www.w3.org/2003/InkML" xml:id="stk3" contextRef="#ctx0" brushRef="#br0">15769 10125 0,'0'0'2,"-17"-36"29,17 19-7,-18-1-17,0 18 6,18-17 31,-17-1-21,-36 18-15,17 0 1,1 0-1,17 0 7,-17-18-7,18 18 0,-19 0-2,1 0 2,-36 0 0,36 0 2,0 0-5,0 0 3,17 0 8,0-70-4,-70 70-7,18 35 10,17-35-7,53 18 3,-71-18 37,18 53-40,36-36 24,-19 18-1,1-17-25,-18 17 5,-17 1-3,17-19 1,17 19-2,-52-1 1,-71 0 0,142-17 1,17-1-1,-36 1 22,19 0-24,-18-1 6,-54 36-5,36-35 1,36-18 2,-36 35-4,35-35 0,-17 0 4,17 18-1,-35 35 0,-52 17-3,87-34 2,-35-1 2,0 18-4,-35 17 4,-18 71-3,53-70 1,0-18 0,36-36 0,-1-17-1,-35 53 2,-17-53 7,34 71-8,-70 35 0,106-18-1,0-70 2,0 35-4,-35-53 13,17 35 71,54 35-82,-19 1 1,1-36 0,17 0-3,-17-17 7,35 35-4,-35-35 0,17 35 1,18-18-2,0 0 1,0 18 0,-18-18-4,0 18 4,18-17 4,53-1-4,-18 0 1,0 53-3,-52-70 3,-36 17 8,0-17 3,70 52-9,-35-70-7,1 18 8,-36 0-4,53-18-1,52 53 2,1 0-1,0-1 0,-35-34 0,-1 0 0,-35 17 0,18-17 0,-35-1 0,17-17-1,18 0 2,-18 0-2,-17 0 2,53 0 3,70 71-4,-71-71 1,89 35-1,-71-35 2,-52 35-2,34-35 0,-35 18-1,1-18 2,-1 0 7,53 18-8,-35-18-3,18 0 6,-1 0-6,-17 0 6,0 0-3,18 0 0,-36 0 0,18 0 0,17 0 0,18 0 0,-17 0-4,-18 0 7,35 0-2,-17-18-1,-18 0 7,-36 1 9,-17-1-15,18-17 0,17 35 6,-17-35-8,35-1 8,-36 36-8,36-35 2,18-36 1,-36 19-4,-17 16 3,17-52 10,0 17-12,-17 54 0,17-18 9,1-36-4,-19 18-3,-17-35 0,71-36-2,-54 89 2,-17-71 1,89-35-5,-89 124 3,17-36 1,-17 35 10,53-17-12,-53-36 1,0-17 0,0 35 0,18 35 0,-18 1 0,0-1-1,17-35 58,-17 18-60,0 17 4,0-17 1,0-36-4,-35 36 12,17 0-9,1 35-2,17-18 2,-35-17-2,17 35 2,18-18-5,-53-70 5,53 71 18,-53-36-3,18-18-16,-18 53 16,18 1-16,35-1 8,0 1 68,-18-1-62,0 0 16,1 18-21,17-17-14,-18 17 10,-70-18 3,17 0-13,-17 18 10,53-17-5,-71-1-5,71 0 10,-18 18-10,35 0 10,1 0-9,-36 0 8,-36 0 11,72 0 24,-1 18-30,0-18 11,1 0 6,-54 0 138,-17 0-166,-53 0 4,35 0-3,18 0-3,-106-71 8,106 54-9,70 17 10,-17 0 2,17-18-6,1 18 18,17-35-14,17 35 3</inkml:trace>
    </iact:actionData>
  </iact:action>
  <iact:action type="remove" startTime="45679">
    <iact:property name="style" value="instant"/>
    <iact:actionData xml:id="d4" ref="#d0"/>
    <iact:actionData xml:id="d5" ref="#d1"/>
    <iact:actionData xml:id="d6" ref="#d2"/>
    <iact:actionData xml:id="d7" ref="#d3"/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0-02-12T06:36:47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6489">
    <iact:property name="dataType"/>
    <iact:actionData xml:id="d0">
      <inkml:trace xmlns:inkml="http://www.w3.org/2003/InkML" xml:id="stk0" contextRef="#ctx0" brushRef="#br0">4233 9860 0,'-17'71'83,"17"17"-73,-53 35-3,53-34 2,-18 34-3,1 0 4,17-52-2,-18 35 0,18 0-2,-35-18 2,35-18 2,-18 19-2,18-1 0,-18 18 0,18-53-1,-17-18 1,17 35-2,0-52 4,0 0-2,0-1 24</inkml:trace>
    </iact:actionData>
  </iact:action>
  <iact:action type="add" startTime="37140">
    <iact:property name="dataType"/>
    <iact:actionData xml:id="d1">
      <inkml:trace xmlns:inkml="http://www.w3.org/2003/InkML" xml:id="stk1" contextRef="#ctx0" brushRef="#br0">4480 10336 0,'18'-17'33,"-18"34"-1,0 1-26,0 53 4,0-19-4,0 19 4,0-18-2,0 18 0,-18 17-1,1-18 2,-1-17-2,18 0 2,-18-35-1,1 35 0,17-36 6,0-87 116,0 17-122,0 0 1,35-53-2,-35 53-2,18-17 4,-1-36 1,-17 88-5,18-52 6,17-1-2,-17 36-4,-1-18 6,1 35-3,-18 1-1,0-19 0,18 36 8,-1 0 91,1 0-82,0 0-2,-1 0 4,1 18-12,-18 0-4,0-1-2,0 18 1,0 18-2,0 18 1,0-1-1,0-17 2,0-17-1,0 17-2,0-36 10,0 1-6,0 0-3,0 17 1,0-18-1,0 19 3,0-1-2,0-17 0,0 17 6,0-53 100,35-70-108,18-18 1,-53 18 4,18 17-2,-1 1-2,19 35-1,-19-36 5,-17 18-4,18 36 1,-18-19 8,0 19-7,0-1 36,18-17-19,17 35 100,-35 53-116,0 17-2,0 18 2,18-35-4,-18 18 2,0-1 0,17-17 0,-17 0 2,0-17-4,35 16 3,-35-34-2,0 35 2,0-35 4,0-1-3,0 1 15,0 0-17,0-1 0,0 1-1</inkml:trace>
    </iact:actionData>
  </iact:action>
  <iact:action type="add" startTime="41038">
    <iact:property name="dataType"/>
    <iact:actionData xml:id="d2">
      <inkml:trace xmlns:inkml="http://www.w3.org/2003/InkML" xml:id="stk2" contextRef="#ctx0" brushRef="#br0">9472 10037 0,'0'-36'31,"0"19"-20,35-36 2,-35 35-2,0 0 5,0-17-10,0 17 27,0 1-17,-17 17-8,-1-35 0,-17 17 0,-18 0-3,35 18 5,-35-17-1,18-19-1,0 36-1,17-17 0,-52 17 3,34 0-4,1 0 4,17 0-2,-35 0 0,18 0-2,-18 0 4,36 0-2,-19 17 0,1-17 0,35 18-1,-35 0 1,0 17 1,17-35-1,18 18 0,-18 34 0,18-34 9,-35 17-12,35 1 13,18 17-10,-1-53 1,19 35-4,-1 0 6,0 0-4,18-17 1,0 35 0,-35-18 0,34 18-3,1 0 6,0 0-3,0 0 0,-35-53 0,-1 53-2,19-36 4,-19-17-4,-17 18 5,18 0-5,17-1 3,1 1-3,-19 35 4,19-18-2,-19-17-3,1 17 5,17 18-1,-35-35-2,0 35-1,18-36 4,-18 1-1,0 35 7,0-36-10,0 19 4,0-19-3,0 1 9,0 17-8,0-17 25,0 17-25,-53-35 7,0 18-5,18-1-4,17-17 11,0 0-11,-17 0 4,17 0-3,1 0 2,-36 0 8,35 0-10,-17 0 0,17-17 2,1-1-2,-1 1 17,18-1 1,0-17-17,-35-1 0,35-17-2,0 36 4,0-54-1,0 1-2,0 17 1,17-35 0,1 17-2,-18 36 4,35-1-4,-35 19 4,18-1-1,0 1-2,-18-19 9,35-17 0,-18 36-8,19-36 0,-1 0 0,-17 0 1,17 0-2,18-17 2,0-1-2,-18 36 1,0-1-2,-17 1 4,0 17-2,-1-17 0,1 35-1,-18-17 0,0-1 3,18 0-4</inkml:trace>
    </iact:actionData>
  </iact:action>
  <iact:action type="add" startTime="42872">
    <iact:property name="dataType"/>
    <iact:actionData xml:id="d3">
      <inkml:trace xmlns:inkml="http://www.w3.org/2003/InkML" xml:id="stk3" contextRef="#ctx0" brushRef="#br0">10231 11077 0,'0'18'36,"0"-1"-18,0 1 5,0 35-7,-36-18-6,19 1 4,-19 17-7,19-53 4,-1 35-3,18-18-1,0 1-1,-35 17 5</inkml:trace>
    </iact:actionData>
  </iact:action>
  <iact:action type="add" startTime="45158">
    <iact:property name="dataType"/>
    <iact:actionData xml:id="d4">
      <inkml:trace xmlns:inkml="http://www.w3.org/2003/InkML" xml:id="stk4" contextRef="#ctx0" brushRef="#br0">10971 9913 0,'0'-18'26,"0"1"-13,36-1-3,-19 18 7,36-18-10,0 18 1,-18 0 0,36 0 0,0 0 0,-1 0 0,-17 0 1,18 0-2,-1 0-1,1 0 4,-54-17-4,36-1 4,-35 18-2,-1-17 9,1 17 78,0 0 1,-18 35-79,0-18-10,0 89 9,0-35-8,-36 17 0,19-17 0,17-18-2,-35 17 4,17 89-2,0-71-2,18 36 6,-17-1-6,-36 36 2,53-71 0,0-35 0,0 17-2,0-17 10,0-35-1</inkml:trace>
    </iact:actionData>
  </iact:action>
  <iact:action type="add" startTime="46303">
    <iact:property name="dataType"/>
    <iact:actionData xml:id="d5">
      <inkml:trace xmlns:inkml="http://www.w3.org/2003/InkML" xml:id="stk5" contextRef="#ctx0" brushRef="#br0">12629 11042 0,'-17'18'121,"17"17"-112,0-18-1,-53 19 0,35 17 7,1-36-5,-1 1-3,0 0-2,1 17 14</inkml:trace>
    </iact:actionData>
  </iact:action>
  <iact:action type="add" startTime="49041">
    <iact:property name="dataType"/>
    <iact:actionData xml:id="d6">
      <inkml:trace xmlns:inkml="http://www.w3.org/2003/InkML" xml:id="stk6" contextRef="#ctx0" brushRef="#br0">14235 9578 0,'-36'18'72,"1"34"-63,-18 19-2,0 0 1,-35 34 0,17 1 0,19-35-2,-37 35 5,36-1-4,0-52-1,-52 53 4,52-53-4,-18 18 4,71-54-2,-35 19 0,53-36 80,34 0-79,-16 0-3,17 0 3,-18 0-3,53 0 4,0 0-4,18-36 4,53-17-1,-71 53-2,0 0 2,-35-35-4,18 17 6,-36 18-4,18-35 2,-18 35-2,-17-17-1,35 17 5,-18 0-3,0 0 15,-17-18 2</inkml:trace>
    </iact:actionData>
  </iact:action>
  <iact:action type="add" startTime="49768">
    <iact:property name="dataType"/>
    <iact:actionData xml:id="d7">
      <inkml:trace xmlns:inkml="http://www.w3.org/2003/InkML" xml:id="stk7" contextRef="#ctx0" brushRef="#br0">14376 10107 0,'0'-18'42,"-36"36"-19,19 53-16,-1 17 0,0 35 3,-52 71-2,52-70-1,18-1 2,-17-35-1,-36 18 0,53-53 1,0 18-2,0-54 2,0 19-2,0-19-1,0 1 4</inkml:trace>
    </iact:actionData>
  </iact:action>
  <iact:action type="add" startTime="50443">
    <iact:property name="dataType"/>
    <iact:actionData xml:id="d8">
      <inkml:trace xmlns:inkml="http://www.w3.org/2003/InkML" xml:id="stk8" contextRef="#ctx0" brushRef="#br0">14870 11183 0,'0'18'5,"0"-1"27,-18 19-24</inkml:trace>
    </iact:actionData>
  </iact:action>
  <iact:action type="add" startTime="52361">
    <iact:property name="dataType"/>
    <iact:actionData xml:id="d9">
      <inkml:trace xmlns:inkml="http://www.w3.org/2003/InkML" xml:id="stk9" contextRef="#ctx0" brushRef="#br0">16122 9701 0,'0'53'48,"0"0"-39,0 35-2,-53-17 3,18-18-2,-1 0 0,36-18 0,0 0 0,0 18 0,0-35 1,0 17 4,0-17-3,18-18 6,0 0 23,17 17-22,18 1-12,-18 17 7,-17-35-5,17 0 1,18 18-1,-53 0 0,53 17 3,0 0-1,0 18 4,-36-53-4,-17 18-1,18-1 0,17 1 0,-35 0 8,0-1-8,0 1 0,0 0 32,0 17-32,0 0 1,0 18-2,-17-18 2,-1 1-4,-17 17 3,17-36 3,18 1-4,-17-1 7,-1 1-5,-17-18 9,-1 0-10,-17 35 8,36-35 1,-1 0-10,0 0-2,1 0 22,-1 0-22,1 0 6,-19 0 6,19 0 6,-19-35-17</inkml:trace>
    </iact:actionData>
  </iact:action>
  <iact:action type="add" startTime="53353">
    <iact:property name="dataType"/>
    <iact:actionData xml:id="d10">
      <inkml:trace xmlns:inkml="http://www.w3.org/2003/InkML" xml:id="stk10" contextRef="#ctx0" brushRef="#br0">16016 9948 0,'18'-17'16,"35"17"15,0 0-14,-18 0-10,18 0 2,35 0-2,-53 0 3,1 0-5,-1 0 6,35-36-3,-52 36 142</inkml:trace>
    </iact:actionData>
  </iact:action>
  <iact:action type="add" startTime="60309">
    <iact:property name="dataType"/>
    <iact:actionData xml:id="d11">
      <inkml:trace xmlns:inkml="http://www.w3.org/2003/InkML" xml:id="stk11" contextRef="#ctx0" brushRef="#br0">17498 10442 0,'0'0'1,"405"-53"106,-369 18-105,-1 35 6,0 0 0,-17 0 0,0 0 0,17 0 33</inkml:trace>
    </iact:actionData>
  </iact:action>
  <iact:action type="add" startTime="60780">
    <iact:property name="dataType"/>
    <iact:actionData xml:id="d12">
      <inkml:trace xmlns:inkml="http://www.w3.org/2003/InkML" xml:id="stk12" contextRef="#ctx0" brushRef="#br0">17604 10689 0,'70'0'80,"1"0"-71,-1 0-1,-34 0 0,34 0-2,-35 0 4,-17 0-4,17 0 4,-17 0-1,0 0 5,-1 0-5,1-17 48,0 17-50</inkml:trace>
    </iact:actionData>
  </iact:action>
  <iact:action type="add" startTime="61236">
    <iact:property name="dataType"/>
    <iact:actionData xml:id="d13">
      <inkml:trace xmlns:inkml="http://www.w3.org/2003/InkML" xml:id="stk13" contextRef="#ctx0" brushRef="#br0">18468 10001 0,'18'-17'34,"-1"17"-17,1 0-13,-1 0 6,19 0-3,-19 0 1,36 0 1,0 0-3,0 53 4,-18-36-3,-17-17 1,0 0 1,-1 0-1,1 18 62,-18 17-60,0 0-3,0 36 2,0-1-2,0-17 2,-18 18-3,-35 17 4,36-70-2,-19 35-2,-16 0 3,-19 35-1,53-88 1,-17 53-1,17-36 0,1-17-1,-1 18 2,18 0-3,-35-1 1,17 1 9,18 17 0,-17-17-5,17-1 59,0 1-54,35-18-6,53 0-2,0 0-1,0 0 1,36 0-2,-53 0 5,17 0-4,35 0 4,-17-70-5,-35 34 2,-18 36 0,-1-53-1,-34 53 2,17-35-1,1 17 7,-19 1-6,-17-1 14</inkml:trace>
    </iact:actionData>
  </iact:action>
  <iact:action type="add" startTime="62092">
    <iact:property name="dataType"/>
    <iact:actionData xml:id="d14">
      <inkml:trace xmlns:inkml="http://www.w3.org/2003/InkML" xml:id="stk14" contextRef="#ctx0" brushRef="#br0">19844 9507 0,'-18'36'40,"-17"34"-30,17 1-3,-52 35 1,52-36-2,-35 36 3,0-71 0,36 36-1,-36-18 1,35-18-4,0 18 5,1-35-2,17 17 10,0-18 43,35-17-36,0 0-16,71 0-2,-18 0 2,0-17-2,18-1 1,-53 18-2,35-17 4,18-1-2,-35 0 0,-71 1 1,35 17-2,0 0-1</inkml:trace>
    </iact:actionData>
  </iact:action>
  <iact:action type="add" startTime="62739">
    <iact:property name="dataType"/>
    <iact:actionData xml:id="d15">
      <inkml:trace xmlns:inkml="http://www.w3.org/2003/InkML" xml:id="stk15" contextRef="#ctx0" brushRef="#br0">19950 9560 0,'0'18'71,"0"141"-63,0 35 2,0 17-1,0-34-1,0-36 1,-18 18-1,-17-54 0,35-16-2,0-54 3,-18 71-1,18-71 1,0 36-2,0-36 2,0 0-4,0-17 6,0-1 2</inkml:trace>
    </iact:actionData>
  </iact:action>
  <iact:action type="add" startTime="87517">
    <iact:property name="dataType"/>
    <iact:actionData xml:id="d16">
      <inkml:trace xmlns:inkml="http://www.w3.org/2003/InkML" xml:id="stk16" contextRef="#ctx0" brushRef="#br0">3739 12330 0,'0'-18'168,"18"18"-150,35 18-11,-35-18 1,35 17-3,-1 1 5,-16-1-1,-1 1-2,0 0 2,1-1-4,-1 1 14,-17-18-11,17 18-1,-18-18 1,1 17 0,0 1 7,-1 0 41,-17-1-47,0 1-1,0 17 0,0 0 0,0-17 0,0 0 0,0 17 1,0 0 13,0-17-11,0 0 4,0 17-8,0-18 8,0 1-5,0 0 6,-17-1-8,17 1-1,-36-18 1,-34 18 8,52-1 16,1 1-23,-1 0-1,0-18 0,-35 0 0,36 0 7,-1 0-1,0 0-5,1 0 17,34 0 109,19 0-126,17 0-1,17 17-1,-17 18 1,-35-17 1,35 0-3,-36-18 3,1 17 9,17 1-5,1 0-6,-36-1 4,35 1-4,0 0 2,-17 17-2,-18 0 2,17-17-1,1-18 0,-18 17 6,0 1-5,0 0-1,0-1-1,0 19 1,0 17 1,0 17 0,0 1 8,0-36-11,0-17 3,0-1-1,-18 1-1,18-1 10,-17 1-10,-1-18 0,0 18 9,-34-18-6,34 0-5,-35 0 5,-18 0-2,54 0 0,-54 0-1,54 0 0,-19 0 12,19 0-3,-1 0 14,0 0 3,1-36-25,-1 19 1,0 17-2</inkml:trace>
    </iact:actionData>
  </iact:action>
  <iact:action type="add" startTime="89181">
    <iact:property name="dataType"/>
    <iact:actionData xml:id="d17">
      <inkml:trace xmlns:inkml="http://www.w3.org/2003/InkML" xml:id="stk17" contextRef="#ctx0" brushRef="#br0">4657 12806 0,'17'0'42,"-17"53"-28,0-36-4,0 54-3,0-1 1,0 36 0,0-17 0,0 69 0,-53-34 0,36-54 0,-1 1-2,0-1 4,18-52-4,-17 0 5,17-1 6,0-70 62,0-35-71,0 18 0,17-19 0,1-34-1,17 17 1,-17 18 1,35-18-1,-53 53-1,35-35 1,-17 53 1,-1-18-1,-17 35 0,0-17 0,0 17-1,36-17 11,-19 35 93,19 0-55,-19 0-43,19 18 3,-36-1-5,0 54-6,0-18 3,0-18 5,0 36-7,0 17 2,0-18 0,0 19 0,0-37 1,0 1-1,0 18-1,0-36-1,0-17 1,0 17 5,0-17-5,0-1 5,0 19 1,0-19-1,0-52 104,53-53-107,-36 0-6,54-18 9,-71 53-5,35-18 2,-35-17-5,18 18 7,17-1-3,-17 36-3,-1-36 6,1 18-3,-18 36-2,17-36 2,1 53 2,-18-18 5,0 0 2,18 18-8,-1 0 86,1 0-86,17 0-3,-35 18 0,36 17 3,-19 54-1,1 687 122</inkml:trace>
    </iact:actionData>
  </iact:action>
  <iact:action type="add" startTime="93470">
    <iact:property name="dataType"/>
    <iact:actionData xml:id="d18">
      <inkml:trace xmlns:inkml="http://www.w3.org/2003/InkML" xml:id="stk18" contextRef="#ctx0" brushRef="#br0">8731 12876 0,'0'-35'7,"18"17"3,0 18-2,17-17 8,-18-1-8,1 18 0,35-35 8,0 35 0,-35-35-8,-1 17-2,18 18 4,1 0 7,17 0-13,-36 0 7,36-18-6,-35 18 6,17 0-5,0 0 4,1 0-4,-19 0 4,19 0-1,-19 0-2,1 0 1,0 0-1,34 0 2,-16 0 7,-19 18 8,19 0 7,-19-1-13,-17 1 4,0 0-13,0-1-2,0 36-1,0-35 5,0 35-3,0 0-3,0-18 4,-17 18 1,-19-18-5,19 18 5,-36 0-3,18-35 3,35 17-3,-36-18 2,-17 36-2,18-35 2,-36 0-1,36 35 0,-18-36-2,-53 54 4,71-36-2,0-35 0,-36 88-2,54-88 4,-1 18-2,0-1 0,1 1 38,17 0 67,35-18-105,18 0-1,18 0 2,-19 0 0,37 0-4,-19 0 4,-17 0 1,0 0-2,-18 0-2,18 0 2,0 0 8,-35 0-8,17-36 1,0 36 0,1 0 8,-19 0-10,1 0 1,17 0 14,-17 0 25,-1 0-35,1 0-5,0 0 1,-1 0-3</inkml:trace>
    </iact:actionData>
  </iact:action>
  <iact:action type="add" startTime="95343">
    <iact:property name="dataType"/>
    <iact:actionData xml:id="d19">
      <inkml:trace xmlns:inkml="http://www.w3.org/2003/InkML" xml:id="stk19" contextRef="#ctx0" brushRef="#br0">10477 13370 0,'0'53'111,"-17"0"-101,-1 0-5,1 0 6,-19-18-5,19-17 13,-1-1-13,0 19 2,1-19-1,-1-17 3,18 18-4,-18 0 4</inkml:trace>
    </iact:actionData>
  </iact:action>
  <iact:action type="add" startTime="96096">
    <iact:property name="dataType"/>
    <iact:actionData xml:id="d20">
      <inkml:trace xmlns:inkml="http://www.w3.org/2003/InkML" xml:id="stk20" contextRef="#ctx0" brushRef="#br0">11148 12629 0,'0'0'2,"0"-17"20,17 17-12,1 0 2,0-18 0,17 18-5,18 0 2,-18 0-3,18 0 3,0 0-3,-18 0 2,36 0-1,-18 0 4,-18 0-6,0 0 5,18 0-2,-53 18 80,0-1-79,0 36-3,0-17 4,0 52-1,0-18-2,-17 1 1,17-53 0,-18 52 0,-53 36 0,54-53 0,-1-18 1,-35 36-5,36-54 15,-36 36-10,0-35 5,35 0 4,-17-1-11,17 1 2,18-1-4,-17 1 5,-36 0-2,53-1 0,-18 1 1,0 17-5,1-17 7,-1 0-3,0-18 0,1 17 7,17 1 83,53-18-91,0 0 1,17 0 1,18 0-1,-52 0-3,17 0 6,-1 0-6,-16 0 6,-1-18-3,18 1-1,-35 17 1,-1 0 0,1-18 0</inkml:trace>
    </iact:actionData>
  </iact:action>
  <iact:action type="add" startTime="97168">
    <iact:property name="dataType"/>
    <iact:actionData xml:id="d21">
      <inkml:trace xmlns:inkml="http://www.w3.org/2003/InkML" xml:id="stk21" contextRef="#ctx0" brushRef="#br0">12294 13353 0,'0'17'48,"0"19"-42,-17 16 5,17-16-4,-36 34-1,-17-17 2,18-18 1,-35 36-2,34-36 1,-17-17 3,18 0-5,0 17 10</inkml:trace>
    </iact:actionData>
  </iact:action>
  <iact:action type="add" startTime="97848">
    <iact:property name="dataType"/>
    <iact:actionData xml:id="d22">
      <inkml:trace xmlns:inkml="http://www.w3.org/2003/InkML" xml:id="stk22" contextRef="#ctx0" brushRef="#br0">13547 12453 0,'0'35'91,"0"36"-88,0-18 6,0 0 1,-36 53-4,19 17 4,-1-17-2,18-18-3,-18 36 4,18-72 1,-35 19-2,35 0 1,0-36-2,-17 18 1,17-36 7,0 1-5,0 0-2,-18-1 103</inkml:trace>
    </iact:actionData>
  </iact:action>
  <iact:action type="add" startTime="98581">
    <iact:property name="dataType"/>
    <iact:actionData xml:id="d23">
      <inkml:trace xmlns:inkml="http://www.w3.org/2003/InkML" xml:id="stk23" contextRef="#ctx0" brushRef="#br0">14411 13476 0,'0'18'45,"0"17"-37,0 0-2,-53 53 4,35-35-6,-52 18 8,52-18-7,-17 0 3,0-18 2,17-35-1,18 18-1,-18-1 0,1-17 6</inkml:trace>
    </iact:actionData>
  </iact:action>
  <iact:action type="add" startTime="99376">
    <iact:property name="dataType"/>
    <iact:actionData xml:id="d24">
      <inkml:trace xmlns:inkml="http://www.w3.org/2003/InkML" xml:id="stk24" contextRef="#ctx0" brushRef="#br0">15716 12471 0,'0'35'51,"0"36"-43,0-1-1,0 36 2,0-36-4,0 36 5,0-35-2,-17 35 1,-1-18-2,0 18 3,-17-18-7,35-18 5,0-17 3,0-17-3,-35 17 0,35-36-3,0 1 6,0-1-6,0 1 7,-18 0 73,18-1-72,0 19 1,0-19-7,0 1-2,-18 0 11</inkml:trace>
    </iact:actionData>
  </iact:action>
  <iact:action type="add" startTime="100457">
    <iact:property name="dataType"/>
    <iact:actionData xml:id="d25">
      <inkml:trace xmlns:inkml="http://www.w3.org/2003/InkML" xml:id="stk25" contextRef="#ctx0" brushRef="#br0">17268 13123 0,'36'0'83,"17"0"-75,0 0-1,35 0 1,0 0 0,35 0 0,-34 0 0,34 0-3,-35 0 3,-17 0 1,-53 0 2</inkml:trace>
    </iact:actionData>
  </iact:action>
  <iact:action type="add" startTime="101065">
    <iact:property name="dataType"/>
    <iact:actionData xml:id="d26">
      <inkml:trace xmlns:inkml="http://www.w3.org/2003/InkML" xml:id="stk26" contextRef="#ctx0" brushRef="#br0">17092 13741 0,'53'0'67,"0"0"-60,0-18 0,17 18 3,-17 0-6,18 0 7,-18 0-3,0 0 0,0 0 0,0 0-3,-18 0 6,35 0-6,-34 0 5,17 0-4</inkml:trace>
    </iact:actionData>
  </iact:action>
  <iact:action type="add" startTime="101580">
    <iact:property name="dataType"/>
    <iact:actionData xml:id="d27">
      <inkml:trace xmlns:inkml="http://www.w3.org/2003/InkML" xml:id="stk27" contextRef="#ctx0" brushRef="#br0">18927 12806 0,'-36'88'79,"-17"-17"-70,0 52-2,-35 36 2,35-53-1,-17 52 1,52-69-2,0 34 1,18-35-4,0-17 8,0-36-7,0 0 7,0-17-5,0 0-3,36-1 20,-1 19-4,-17-36-14,17 0 0,18 0 2,17 0 11,-34 0-4,-1 0-7,0-18 7,18-17-7,-18-1 3,18 19-4,0-36 1,-35 35-2,-18-35 4,18 36-2,-18-19 0,0 1 0,0-18 7,0 35-1,0-17-3,0 18 18,0-1-12,-18 18 6,0 0-10,1 0-7,-19 18 3,1-18-1,0 17-1,0-17-1,-18 18 5,35-18 1,-17 0-3,17 17 19,0 1-17,1 0 2,-1-18-2,0 0 7</inkml:trace>
    </iact:actionData>
  </iact:action>
  <iact:action type="add" startTime="149724">
    <iact:property name="dataType"/>
    <iact:actionData xml:id="d28">
      <inkml:trace xmlns:inkml="http://www.w3.org/2003/InkML" xml:id="stk28" contextRef="#ctx0" brushRef="#br0">6315 14517 0,'-18'0'60,"0"0"-46,1 0 7,-18 0-15,35 17 1,-36 1 2,1-18-3,0 53 3,17-53-1,-35 53-1,53-35 2,-18-18-1,-34 52 1,52-34-1,-36 0 0,1 17 0,17 0 0,-17 36-1,17-71 2,1 35-3,-18 18 3,17-53 0,18 35-2,-18 1 1,1-19 1,-19 36-3,36-18 3,-17-17-2,17 35 11,0-18-4,0-17-5,0 0 0,0 17-1,0 0 0,0-17-1,0 17 1,0 18 0,35 0 1,0-18-1,1 18 0,-1-35-1,0 35 2,-17-18-1,-1 18 0,19-18-1,-1-17 2,-35-1 0,18 19-3,-1-36 11,1 17 0,-18 1 21,35-18 2,-17 0-31,35 0 171</inkml:trace>
    </iact:actionData>
  </iact:action>
  <iact:action type="add" startTime="150993">
    <iact:property name="dataType"/>
    <iact:actionData xml:id="d29">
      <inkml:trace xmlns:inkml="http://www.w3.org/2003/InkML" xml:id="stk29" contextRef="#ctx0" brushRef="#br0">7161 14781 0,'-35'0'14,"0"0"27,17 0-26,1 36 2,-1-19-1,0-17 1,1 36-8,-1-19-1,0 1-1,18-1 2,-17 1-1,-19 17 0,1 18 0,18-17 0,-1-1 6,0 0-2,1 18 1,17-35-3,0-1-6,0 36 7,-18-35-4,18 35 7,0-36-3,0 1-3,0 17 0,0-17 0,0 17 0,0-17-1,0 0 1,0-1 1,18 18-1,17-17 0,-35 0 0,18-18-1,34 17 2,-52 1-1,36-18 5,-19 18-3,1-18 47,0 0-50,17 0 2,18 0-2,-36 0 1,1 0 1,35 0-1,-35 0 0,17 0-1,0 0 9,-17 0-10,-1-18 4,19 0-2,-19 1 1,36-19-1,-35 19-1,17-18 1,-17 17 7,0-17-5,17-18-2,-18 17 6,-17 19-4,18 17-4,17-71 1,-35 54 18,0-36-16,0 0 7,0 35-8,0 1 0,0-19 1,0 19-2,0-1 1,0 0 0,0 1 9,0-1-9,-17 0 47,-1 18-47,-17-35 2,17 17-4,-17 1 1,-18-18 3,35 17-2,18 0 0,-17 18 7,-1 0 41,0 0-40,1 0-8,-19 0-1,1 0 0,18 0 5,-19 0-4,1 0 0,17 0 0,1 0-4,-19 0 63,19 0 18,17 18-77,-18-18 3,1 18-2,-1-1 3</inkml:trace>
    </iact:actionData>
  </iact:action>
  <iact:action type="add" startTime="152776">
    <iact:property name="dataType"/>
    <iact:actionData xml:id="d30">
      <inkml:trace xmlns:inkml="http://www.w3.org/2003/InkML" xml:id="stk30" contextRef="#ctx0" brushRef="#br0">8220 15452 0,'0'17'160,"0"36"-152,0-18 11,-18 1-14,-17 17 14,35-36-12,-35 1-1,17 0 4,0-1 53,1 1-38</inkml:trace>
    </iact:actionData>
  </iact:action>
  <iact:action type="add" startTime="153890">
    <iact:property name="dataType"/>
    <iact:actionData xml:id="d31">
      <inkml:trace xmlns:inkml="http://www.w3.org/2003/InkML" xml:id="stk31" contextRef="#ctx0" brushRef="#br0">9013 15134 0,'0'-17'32,"0"-1"-24,36 0 0,17 18 1,-18 0-1,53 0-2,-17 0 1,17 0 4,-18 0-3,19 0-1,-19-17 2,-35 17-1,18 0 0,-35 0 0,-18-18 0</inkml:trace>
    </iact:actionData>
  </iact:action>
  <iact:action type="add" startTime="154386">
    <iact:property name="dataType"/>
    <iact:actionData xml:id="d32">
      <inkml:trace xmlns:inkml="http://www.w3.org/2003/InkML" xml:id="stk32" contextRef="#ctx0" brushRef="#br0">9260 14376 0,'0'35'55,"0"36"-43,0-1-6,0 54 3,0-36-1,-53 70 0,36 19-3,-1-18 6,18-36-6,-17 18 4,17-88 1,0 18-2,0-36-3,0 0 3,0-17 3,0 0 3,0-1-6,0 1 83</inkml:trace>
    </iact:actionData>
  </iact:action>
  <iact:action type="add" startTime="154914">
    <iact:property name="dataType"/>
    <iact:actionData xml:id="d33">
      <inkml:trace xmlns:inkml="http://www.w3.org/2003/InkML" xml:id="stk33" contextRef="#ctx0" brushRef="#br0">9807 15363 0,'18'0'39,"35"0"-11,-36 0-21,1 0 1,0 0-3,17 0 6,18 0-6,-35 0 6,-1 0-6,36 18 6,-18 0-6,18-18 13,-35 0-11,17 0 3,-17 0-5,52 0 11,-52 0-8,35 0 0,17-18 1,-17-17 0,36-36-3,-19 36 3,18-53-2,-35 35 4,-17 35-3,-1-35 0,18 0 1,-18 0-2,0 18 0,1 18-1,-19-19 5,36-17-3,-53 36 6,18 17 3,-1-18-8,1-17-1,0 35 6,-1 0-6,19 0 3,-19 0-4,1 0 8,0 0-9,-1 0 5,18 0-4,-17 0 2,0 0-4,35 53 6,-53-36-6,0 36 6,17-17-4,-17 16 2,0-16-2,0 34 2,0 19-4,0-19 6,0 18-4,0 0 4,0-70-8,0 17 9,0-17-5,-17-18 62,-1-18-59,0 1-4,-35 17 4,18-36 0,0-16-6,-18-1 7,35 0-3,-17 17 1,-18-16-2,-17-54 1,52 70 0,0-17-3,-35 18 3,18 0 4,0 17-8,17 1 8,1-1-6,-1 0 3,0 18-1,1 0 31,-19 0-34,19 0 4,-36 0 2,18 18-5,-18-18 5,-18 35-7,36-35 3,-36 36 5,36-19-4,0-17 0,17 0-1,-35 0 23,53 18-22,-35 17 4,0 0-4,17 1-3,0-1 6,18 0-6,-35 1 1,17-1 4,1 0 0,-1-35 5,18 35 2,0-17 84,0 0-61,0-1-15</inkml:trace>
    </iact:actionData>
  </iact:action>
  <iact:action type="add" startTime="156531">
    <iact:property name="dataType"/>
    <iact:actionData xml:id="d34">
      <inkml:trace xmlns:inkml="http://www.w3.org/2003/InkML" xml:id="stk34" contextRef="#ctx0" brushRef="#br0">11624 14340 0,'18'0'35,"-1"0"-11,19 0-18,52 18 3,0 53-4,-35 17 7,35-18-5,-53 1 1,-17-1 0,0-17 0,-18-35-3,0 35 3,0-18 0,0 18 0,0 35 3,0-35-2,0 53-2,-36 35 1,19-53 0,-1 1 0,-17-1 1,17-71-1,1 54-2,-1-53 3,18-1 0,-18 19 2</inkml:trace>
    </iact:actionData>
  </iact:action>
  <iact:action type="add" startTime="161053">
    <iact:property name="dataType"/>
    <iact:actionData xml:id="d35">
      <inkml:trace xmlns:inkml="http://www.w3.org/2003/InkML" xml:id="stk35" contextRef="#ctx0" brushRef="#br0">14146 14852 0,'0'-18'40,"-17"18"-32,-1 0 0,-17 18 1,-18 35-4,18 17 6,-1-34-3,19 70 0,-19 17 1,-16 53-3,52-17 3,-18-18-1,18 71-3,0-89 6,0-34-3,0-19-1,35 1-1,0-54 4,1 1-1,-1-18-2,18 35 2,-18-17-1,-17-18-2,35 0 3,-18 0 0,-17 0 5,-1 0-5,1 0-1,17 0 9,0-35-10,-17-18 2</inkml:trace>
    </iact:actionData>
  </iact:action>
  <iact:action type="add" startTime="161508">
    <iact:property name="dataType"/>
    <iact:actionData xml:id="d36">
      <inkml:trace xmlns:inkml="http://www.w3.org/2003/InkML" xml:id="stk36" contextRef="#ctx0" brushRef="#br0">14570 15557 0,'0'-17'22,"0"52"18,-18 18-31,18 18 0,0-54 2,0 54-5,0-54 2,18 54 0,17-36 0,0 18 0,-17-18 0,17 1 0,-17-36 16,-1 0-10,1 0-4,35-18-4,-18-17 4,-17 0-4,35-18 4,-36 35 5,19-17-6,-36 17-2,0-17 2,0 0-1,17 17 0,1-53 0,-18 36 0,0 0 0,0-1-3,0-16 6,0 34 20,-35 18-16,-1 0-6,-16 0-1,-1 0 0,0 0-2,35 0 5,-17 0-5,17 0 4,-17 18 3,17-18-5,18 17 3,-17 1-5,-19-1 3,19 19 5,-1-1 3,18-17 39,18-1-46</inkml:trace>
    </iact:actionData>
  </iact:action>
  <iact:action type="add" startTime="162302">
    <iact:property name="dataType"/>
    <iact:actionData xml:id="d37">
      <inkml:trace xmlns:inkml="http://www.w3.org/2003/InkML" xml:id="stk37" contextRef="#ctx0" brushRef="#br0">15487 15857 0,'0'36'37,"0"-19"-26,0 36-3,0 0-1,0-18 1,-18 71 0,1-88 0,17 17 0,-36 0-3,19-17 32</inkml:trace>
    </iact:actionData>
  </iact:action>
  <iact:action type="add" startTime="162732">
    <iact:property name="dataType"/>
    <iact:actionData xml:id="d38">
      <inkml:trace xmlns:inkml="http://www.w3.org/2003/InkML" xml:id="stk38" contextRef="#ctx0" brushRef="#br0">15981 15416 0,'0'0'1,"17"0"5,-17 18 2,0 17 0,0 36 0,0-18 0,0 35 2,0-17-2,0 17-2,0-35 2,-52 70 0,52-105 17,0-36 46,17-52-62,18-54 0,18-17 0,18-18-4,-1 36 6,19 17-3,-89 35-1,53 18 3,-36 36-3,19-1-1,-36 1 34,17 17-29,1 0-5,-18 52 4,0 37-3,17-54 1,-17 71 0,0-18 0,0-18 1,0 19-2,0-19 1,0-17 0,0-18-3,0-17 6,0 0-3,53-124 56,-17 18-56,34-71-3,-35 88 6,18-17-6,0 18 6,-17-1 4,-19 53-8,-17 1 1,18-1 59,0 18-60,-1 18 1,18 105 0,-17 1 0,35-18-3,-35-54 6,-18 19-5,17-18 4,1-35 3,0-18 54</inkml:trace>
    </iact:actionData>
  </iact:action>
  <iact:action type="add" startTime="163605">
    <iact:property name="dataType"/>
    <iact:actionData xml:id="d39">
      <inkml:trace xmlns:inkml="http://www.w3.org/2003/InkML" xml:id="stk39" contextRef="#ctx0" brushRef="#br0">17498 15416 0,'0'0'2,"17"-35"4,1 0 0,17-36 2,-17 36 0,-18 0 3,18-36-3,-18 54-3,17-54 7,-17 53-8,0-17 7,0 17 53,-17 18-56,-19 18 6,1-18-6,17 18 0,-17 17-1,0 0 2,0 36 2,17 35-4,-53 17 1,71 53 0,-17-52-1,17-36-1,0-35 5,0-35 51,17-18-52,1 0-5,17 0 6,-17 0-3,35-36 0,0 1-2,17-71 4,-52 71-2,0 0 0,-18 17 5,0 0-5,0 1 8,0 52 83,0 0-90,35 36-2,-17-36 2,-1 1-2,1 16 2,17-34-1,-35 0-1,0 17 1,18-35-3,17 0 35,-17-35-32,17-18 3,0-18-6</inkml:trace>
    </iact:actionData>
  </iact:action>
  <iact:action type="add" startTime="164399">
    <iact:property name="dataType"/>
    <iact:actionData xml:id="d40">
      <inkml:trace xmlns:inkml="http://www.w3.org/2003/InkML" xml:id="stk40" contextRef="#ctx0" brushRef="#br0">17974 15046 0,'18'-18'13,"-1"18"12,19 0-15,17 36-6,52 34 5,1 1-1,18 35 3,-36-1-3,-35-16 0,17 16 1,-52-69-5,0-1 7,-18 18-3,0-35 5,0 17-4,-18-18 86,0-17-87</inkml:trace>
    </iact:actionData>
  </iact:action>
  <iact:action type="add" startTime="164790">
    <iact:property name="dataType"/>
    <iact:actionData xml:id="d41">
      <inkml:trace xmlns:inkml="http://www.w3.org/2003/InkML" xml:id="stk41" contextRef="#ctx0" brushRef="#br0">18556 15046 0,'0'18'47,"-35"35"-40,-18-1 4,18 19-6,-1-36 7,1 53-7,-18-17 2,0 35 4,36-53-5,-1-18 2,0 18 3,1 0-3,17-35 0,-36-1 0,36 1 0,0-1 0,36-34 88</inkml:trace>
    </iact:actionData>
  </iact:action>
  <iact:action type="add" startTime="165239">
    <iact:property name="dataType"/>
    <iact:actionData xml:id="d42">
      <inkml:trace xmlns:inkml="http://www.w3.org/2003/InkML" xml:id="stk42" contextRef="#ctx0" brushRef="#br0">18891 14623 0,'0'0'2,"36"0"37,-1 0-34,-18 53 5,36 35 0,-35 35-4,17-17 0,-35 0 4,18 35-1,-18-53-1,0-53 0,0 54-1,0-19 1,0-17 0,-18 0 1,-17 35-2,0-17-2,17-54 6,0 19-2,18-19 0,-35 1-2,35 0 1,-17-1 0,17 1 4</inkml:trace>
    </iact:actionData>
  </iact:action>
  <iact:action type="add" startTime="176505">
    <iact:property name="dataType"/>
    <iact:actionData xml:id="d43">
      <inkml:trace xmlns:inkml="http://www.w3.org/2003/InkML" xml:id="stk43" contextRef="#ctx0" brushRef="#br0">7691 17180 0,'-18'0'49,"0"0"-41,-17 36 0,0 16 0,-18 19-1,0 17 2,-18 18-1,36 18 6,-18 17-12,53-106 5,-18 18 0,18 35 3,0-53-2,18 36 0,17-36 0,36 71-2,-18-71 2,0 1 2,-36-19-2,1-17 0,17 0 0,-17 18-1,0-18 10,-1 0-9,1 0-2,0 0 3,-1 0-1,36 0 1</inkml:trace>
    </iact:actionData>
  </iact:action>
  <iact:action type="add" startTime="177001">
    <iact:property name="dataType"/>
    <iact:actionData xml:id="d44">
      <inkml:trace xmlns:inkml="http://www.w3.org/2003/InkML" xml:id="stk44" contextRef="#ctx0" brushRef="#br0">8290 17410 0,'-17'0'17,"-1"17"-9,-17 18 1,17 18-3,0 18 4,-17 35-4,18-53 4,-1 53-5,18-36 4,0-17-2,0 0 4,0 17-3,0-34-2,18-36 4,17 17-2,18-17 0,-18 36 1,-17-36-2,17 17 1,0-17-1,0 0 2,36 0-1,17-35 0,53-36 1,-70-17-2,35-35 1,-71 52 0,18-35 0,-35 18-2,-1-18 4,-17 18-2,0 0 0,0 35 0,0 18 0,0 0-2,-35-18 4,17 35-2,1 18 7,-19 0-6,-17 0 6,36 0-6,-18 0-1,-1 0-1,36 18 8,-35-18-5,17 17-2,1 36 22,-1-53-21,0 71-2,18-54 3,-17 1-3,-1 17 1,0-17 8,18 0 40</inkml:trace>
    </iact:actionData>
  </iact:action>
  <iact:action type="add" startTime="177865">
    <iact:property name="dataType"/>
    <iact:actionData xml:id="d45">
      <inkml:trace xmlns:inkml="http://www.w3.org/2003/InkML" xml:id="stk45" contextRef="#ctx0" brushRef="#br0">9225 17815 0,'0'36'16,"0"-1"0,0-18 0,0 19-6,0-19-3,0 1 1,0 17 7,0-17-8,0 0 21,-18 17-20,1-35-1</inkml:trace>
    </iact:actionData>
  </iact:action>
  <iact:action type="add" startTime="179882">
    <iact:property name="dataType"/>
    <iact:actionData xml:id="d46">
      <inkml:trace xmlns:inkml="http://www.w3.org/2003/InkML" xml:id="stk46" contextRef="#ctx0" brushRef="#br0">11677 16722 0,'0'-18'57,"-18"18"8,-35 0-49,36 0-10,-54 0 3,-17 0-1,17 0 0,-17 0-1,53 0 2,0 0-3,-1 0 5,1 0-4,17 0 2,-34 0-1,34 0 0,-35 0-1,-18 53 2,36-53-1,0 35 0,-18 0-1,35-17 2,1 0-2,-1-18 2,-17 17-1,35 1 86,0 0-70,35-1-14,0 19-3,18-19 1,0 1 0,-35-18 0,493 53 111,-493-53-111,0 0 24,-54 17 170,19 1-194,-71 35 0,52-18 0,-17 1 0,0-1 0,36-35-1,-19 35 10,-16 0-12,34-35 5,-17 36-1,17-36-1,0 17 9,18 19 44,0-19 85,18-17-137,17 0-4,1 0 5,-1 0-2,35 0 0,-52 0-3,35 0 6,18 0-3,-36 0 1,18 0-2,17 0 0,-34 0-1,34 0 6,-52 0-5,-1 0 6,1 0 6,0 0 13,-1 0-26,1 0 1,0 0 5,-1 0-5</inkml:trace>
    </iact:actionData>
  </iact:action>
  <iact:action type="add" startTime="182371">
    <iact:property name="dataType"/>
    <iact:actionData xml:id="d47">
      <inkml:trace xmlns:inkml="http://www.w3.org/2003/InkML" xml:id="stk47" contextRef="#ctx0" brushRef="#br0">10477 17798 0,'18'0'106,"0"0"-92,17-18-4,-17 18-2,35-18 0,-18 18-1,0 0 1,18 0 0,0-17 0,-18 17 0,18 0 0,0-36 0,35 19 1,-35 17-2,0 0 1,35-18 0,18 18 9,-18-17-14,36 17 2,-1-36 1,-35 36 1,1 0 3,-19 0-2,1 0 2,-36 0-6,36 0 7,-1 0-6,1 0 3,-36 0 2,18 0-1,17 0-4,-34 0 3,34 0 2,1 0-2,-1 0 0,-34 0 0,34 0 0,1 0 0,-54 0 0,19 0-1,-1-17 0,18-1 26,-35 18-25,17 0 16,-18 0-16</inkml:trace>
    </iact:actionData>
  </iact:action>
  <iact:action type="add" startTime="183843">
    <iact:property name="dataType"/>
    <iact:actionData xml:id="d48">
      <inkml:trace xmlns:inkml="http://www.w3.org/2003/InkML" xml:id="stk48" contextRef="#ctx0" brushRef="#br0">11642 17798 0,'0'35'55,"0"-17"-45,0-1-3,-18 71 2,18-52-1,0-1 0,-35 18-2,35 17 4,0-34-2,-18 17 0,18-18-2,0 18 4,0-18 6,0-17-8</inkml:trace>
    </iact:actionData>
  </iact:action>
  <iact:action type="add" startTime="184422">
    <iact:property name="dataType"/>
    <iact:actionData xml:id="d49">
      <inkml:trace xmlns:inkml="http://www.w3.org/2003/InkML" xml:id="stk49" contextRef="#ctx0" brushRef="#br0">12065 17939 0,'0'35'86,"0"36"-76,0-19-3,0 19 1,0-18-3,0 18 4,-35-36 1,35 18-2,0-18 1,-18 0-2,18-17-1</inkml:trace>
    </iact:actionData>
  </iact:action>
  <iact:action type="add" startTime="185149">
    <iact:property name="dataType"/>
    <iact:actionData xml:id="d50">
      <inkml:trace xmlns:inkml="http://www.w3.org/2003/InkML" xml:id="stk50" contextRef="#ctx0" brushRef="#br0">13000 16704 0,'17'0'14,"1"0"13,17 0-14,-17 0-5,17 0 3,1 71-5,-1-1 3,-17 1-1,34 52-3,-34-52 7,0 17-4,35 18 0,-36-36 0,-17 1-3,0 17 3,0-35 3,0 0-4,0 17 3,0 19-3,0-19-2,-17 18 6,17-17-6,-18-53 5,0 34-2,-17 1 0,17-17 0,1-19-1,-1 36 11,18-35-11,-17 35 7,-1-18 3,0 0 40,1 1-24,-19-19-20,19 19-6,17-19 2,0 18 6,-18-17-6</inkml:trace>
    </iact:actionData>
  </iact:action>
  <iact:action type="remove" startTime="198004">
    <iact:property name="style" value="instant"/>
    <iact:actionData xml:id="d51" ref="#d0"/>
    <iact:actionData xml:id="d52" ref="#d1"/>
    <iact:actionData xml:id="d53" ref="#d2"/>
    <iact:actionData xml:id="d54" ref="#d3"/>
    <iact:actionData xml:id="d55" ref="#d4"/>
    <iact:actionData xml:id="d56" ref="#d5"/>
    <iact:actionData xml:id="d57" ref="#d6"/>
    <iact:actionData xml:id="d58" ref="#d7"/>
    <iact:actionData xml:id="d59" ref="#d8"/>
    <iact:actionData xml:id="d60" ref="#d9"/>
    <iact:actionData xml:id="d61" ref="#d10"/>
    <iact:actionData xml:id="d62" ref="#d11"/>
    <iact:actionData xml:id="d63" ref="#d12"/>
    <iact:actionData xml:id="d64" ref="#d13"/>
    <iact:actionData xml:id="d65" ref="#d14"/>
    <iact:actionData xml:id="d66" ref="#d15"/>
    <iact:actionData xml:id="d67" ref="#d16"/>
    <iact:actionData xml:id="d68" ref="#d17"/>
    <iact:actionData xml:id="d69" ref="#d18"/>
    <iact:actionData xml:id="d70" ref="#d19"/>
    <iact:actionData xml:id="d71" ref="#d20"/>
    <iact:actionData xml:id="d72" ref="#d21"/>
    <iact:actionData xml:id="d73" ref="#d22"/>
    <iact:actionData xml:id="d74" ref="#d23"/>
    <iact:actionData xml:id="d75" ref="#d24"/>
    <iact:actionData xml:id="d76" ref="#d25"/>
    <iact:actionData xml:id="d77" ref="#d26"/>
    <iact:actionData xml:id="d78" ref="#d27"/>
    <iact:actionData xml:id="d79" ref="#d28"/>
    <iact:actionData xml:id="d80" ref="#d29"/>
    <iact:actionData xml:id="d81" ref="#d30"/>
    <iact:actionData xml:id="d82" ref="#d31"/>
    <iact:actionData xml:id="d83" ref="#d32"/>
    <iact:actionData xml:id="d84" ref="#d33"/>
    <iact:actionData xml:id="d85" ref="#d34"/>
    <iact:actionData xml:id="d86" ref="#d35"/>
    <iact:actionData xml:id="d87" ref="#d36"/>
    <iact:actionData xml:id="d88" ref="#d37"/>
    <iact:actionData xml:id="d89" ref="#d38"/>
    <iact:actionData xml:id="d90" ref="#d39"/>
    <iact:actionData xml:id="d91" ref="#d40"/>
    <iact:actionData xml:id="d92" ref="#d41"/>
    <iact:actionData xml:id="d93" ref="#d42"/>
    <iact:actionData xml:id="d94" ref="#d43"/>
    <iact:actionData xml:id="d95" ref="#d44"/>
    <iact:actionData xml:id="d96" ref="#d45"/>
    <iact:actionData xml:id="d97" ref="#d46"/>
    <iact:actionData xml:id="d98" ref="#d47"/>
    <iact:actionData xml:id="d99" ref="#d48"/>
    <iact:actionData xml:id="d100" ref="#d49"/>
    <iact:actionData xml:id="d101" ref="#d50"/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2199AD3-FB8B-43AD-B4E0-D56CE6E16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767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199AD3-FB8B-43AD-B4E0-D56CE6E16EB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169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0653140-EBC6-490C-9236-525B3DDF8FD3}" type="slidenum">
              <a:rPr kumimoji="0" lang="zh-CN" altLang="en-US" sz="1200" b="0" smtClean="0"/>
              <a:pPr/>
              <a:t>51</a:t>
            </a:fld>
            <a:endParaRPr kumimoji="0" lang="en-US" altLang="zh-CN" sz="12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3290663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A51D615-304C-439D-B6B9-273E3D512CA6}" type="slidenum">
              <a:rPr kumimoji="0" lang="zh-CN" altLang="en-US" sz="1200" b="0" smtClean="0"/>
              <a:pPr/>
              <a:t>53</a:t>
            </a:fld>
            <a:endParaRPr kumimoji="0" lang="en-US" altLang="zh-CN" sz="1200" b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3527523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7B35AB5-2427-40BA-BA7C-602ED4D154E5}" type="slidenum">
              <a:rPr kumimoji="0" lang="zh-CN" altLang="en-US" sz="1200" b="0" smtClean="0"/>
              <a:pPr/>
              <a:t>54</a:t>
            </a:fld>
            <a:endParaRPr kumimoji="0" lang="en-US" altLang="zh-CN" sz="1200" b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861329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28859BF-7095-460C-A4D2-20B994B72465}" type="slidenum">
              <a:rPr kumimoji="0" lang="zh-CN" altLang="en-US" sz="1200" b="0" smtClean="0"/>
              <a:pPr/>
              <a:t>55</a:t>
            </a:fld>
            <a:endParaRPr kumimoji="0" lang="en-US" altLang="zh-CN" sz="1200" b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3908781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20C829C-4C0B-4B2E-9F5F-898C691B5608}" type="slidenum">
              <a:rPr kumimoji="0" lang="zh-CN" altLang="en-US" sz="1200" b="0" smtClean="0"/>
              <a:pPr/>
              <a:t>60</a:t>
            </a:fld>
            <a:endParaRPr kumimoji="0" lang="en-US" altLang="zh-CN" sz="1200" b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2571635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8700E9-4891-4D24-95E1-2CC160220AFF}" type="slidenum">
              <a:rPr kumimoji="0" lang="zh-CN" altLang="en-US" sz="1200" b="0" smtClean="0"/>
              <a:pPr/>
              <a:t>61</a:t>
            </a:fld>
            <a:endParaRPr kumimoji="0" lang="en-US" altLang="zh-CN" sz="1200" b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1057492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CB7BDB4-DC41-4551-8D6F-17AA8B028206}" type="slidenum">
              <a:rPr kumimoji="0" lang="zh-CN" altLang="en-US" sz="1200" b="0" smtClean="0"/>
              <a:pPr/>
              <a:t>62</a:t>
            </a:fld>
            <a:endParaRPr kumimoji="0" lang="en-US" altLang="zh-CN" sz="1200" b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3840984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20C829C-4C0B-4B2E-9F5F-898C691B5608}" type="slidenum">
              <a:rPr kumimoji="0" lang="zh-CN" altLang="en-US" sz="1200" b="0" smtClean="0"/>
              <a:pPr/>
              <a:t>63</a:t>
            </a:fld>
            <a:endParaRPr kumimoji="0" lang="en-US" altLang="zh-CN" sz="1200" b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3086017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C7AC03F-5DDC-4862-B27C-CF0090979B36}" type="slidenum">
              <a:rPr kumimoji="0" lang="zh-CN" altLang="en-US" sz="1200" b="0" smtClean="0"/>
              <a:pPr/>
              <a:t>64</a:t>
            </a:fld>
            <a:endParaRPr kumimoji="0" lang="en-US" altLang="zh-CN" sz="1200" b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3930765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20C829C-4C0B-4B2E-9F5F-898C691B5608}" type="slidenum">
              <a:rPr kumimoji="0" lang="zh-CN" altLang="en-US" sz="1200" b="0" smtClean="0"/>
              <a:pPr/>
              <a:t>65</a:t>
            </a:fld>
            <a:endParaRPr kumimoji="0" lang="en-US" altLang="zh-CN" sz="1200" b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243498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</a:t>
            </a:r>
            <a:r>
              <a:rPr lang="en-US" altLang="zh-CN" dirty="0"/>
              <a:t>1:</a:t>
            </a:r>
            <a:r>
              <a:rPr lang="en-US" altLang="zh-CN" baseline="0" dirty="0"/>
              <a:t> </a:t>
            </a:r>
            <a:r>
              <a:rPr lang="zh-CN" altLang="en-US" dirty="0"/>
              <a:t>求零点二分法比牛顿迭代法慢很多。注</a:t>
            </a:r>
            <a:r>
              <a:rPr lang="en-US" altLang="zh-CN" dirty="0"/>
              <a:t>2: </a:t>
            </a:r>
            <a:r>
              <a:rPr lang="zh-CN" altLang="en-US" dirty="0"/>
              <a:t>还有很多类似于二分的例子，例如优选法对单峰函数求极值、用天平从一堆球中将有唯一不同重量的球找出来。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199AD3-FB8B-43AD-B4E0-D56CE6E16EB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51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DF241D2-C723-492C-864C-067C079AFE52}" type="slidenum">
              <a:rPr kumimoji="0" lang="zh-CN" altLang="en-US" sz="1200" b="0" smtClean="0"/>
              <a:pPr/>
              <a:t>66</a:t>
            </a:fld>
            <a:endParaRPr kumimoji="0" lang="en-US" altLang="zh-CN" sz="1200" b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1036360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199AD3-FB8B-43AD-B4E0-D56CE6E16EB3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385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问题：小框以外的数会在基准的那一边？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199AD3-FB8B-43AD-B4E0-D56CE6E16EB3}" type="slidenum">
              <a:rPr kumimoji="1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009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每次取出的</a:t>
            </a:r>
            <a:r>
              <a:rPr lang="en-US" altLang="zh-CN" dirty="0"/>
              <a:t>Q</a:t>
            </a:r>
            <a:r>
              <a:rPr lang="zh-CN" altLang="en-US" dirty="0"/>
              <a:t>都是</a:t>
            </a:r>
            <a:r>
              <a:rPr lang="en-US" altLang="zh-CN" dirty="0"/>
              <a:t>X</a:t>
            </a:r>
            <a:r>
              <a:rPr lang="zh-CN" altLang="en-US" dirty="0"/>
              <a:t>中的一个连续片段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199AD3-FB8B-43AD-B4E0-D56CE6E16EB3}" type="slidenum">
              <a:rPr lang="en-US" altLang="zh-CN" smtClean="0"/>
              <a:pPr>
                <a:defRPr/>
              </a:pPr>
              <a:t>114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216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每次取出的</a:t>
            </a:r>
            <a:r>
              <a:rPr lang="en-US" altLang="zh-CN" dirty="0"/>
              <a:t>Q</a:t>
            </a:r>
            <a:r>
              <a:rPr lang="zh-CN" altLang="en-US" dirty="0"/>
              <a:t>都是</a:t>
            </a:r>
            <a:r>
              <a:rPr lang="en-US" altLang="zh-CN" dirty="0"/>
              <a:t>X</a:t>
            </a:r>
            <a:r>
              <a:rPr lang="zh-CN" altLang="en-US"/>
              <a:t>中的一个连续片段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199AD3-FB8B-43AD-B4E0-D56CE6E16EB3}" type="slidenum">
              <a:rPr lang="en-US" altLang="zh-CN" smtClean="0"/>
              <a:pPr>
                <a:defRPr/>
              </a:pPr>
              <a:t>116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6136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800B74F-E78A-4473-92EB-26B4303484F1}" type="slidenum">
              <a:rPr kumimoji="0" lang="zh-CN" altLang="en-US" sz="1200" b="0" smtClean="0"/>
              <a:pPr/>
              <a:t>30</a:t>
            </a:fld>
            <a:endParaRPr kumimoji="0" lang="en-US" altLang="zh-CN" sz="1200" b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/>
              <a:t>本章假设的存储结构</a:t>
            </a:r>
          </a:p>
        </p:txBody>
      </p:sp>
    </p:spTree>
    <p:extLst>
      <p:ext uri="{BB962C8B-B14F-4D97-AF65-F5344CB8AC3E}">
        <p14:creationId xmlns:p14="http://schemas.microsoft.com/office/powerpoint/2010/main" val="364249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2518327-9A37-4C4A-8264-5B04BFFD96BD}" type="slidenum">
              <a:rPr kumimoji="0" lang="zh-CN" altLang="en-US" sz="1200" b="0" smtClean="0"/>
              <a:pPr/>
              <a:t>31</a:t>
            </a:fld>
            <a:endParaRPr kumimoji="0" lang="en-US" altLang="zh-CN" sz="1200" b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dirty="0"/>
              <a:t>本章假设的存储结构</a:t>
            </a:r>
          </a:p>
        </p:txBody>
      </p:sp>
    </p:spTree>
    <p:extLst>
      <p:ext uri="{BB962C8B-B14F-4D97-AF65-F5344CB8AC3E}">
        <p14:creationId xmlns:p14="http://schemas.microsoft.com/office/powerpoint/2010/main" val="201315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zh-CN" altLang="en-US" dirty="0"/>
              <a:t>类似模拟电路试验，通过抽样函数来表征电磁信号变化特征。待排记录序列的全局特征可以通过一定间隔采样来获得，先对按照较大采样间隔得到的记录序列进行排序，然后对采样间隔小的记录序列进行排序，这样就可以实现序列的基本有序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7712D88-63F6-4729-B4BB-900F1613FC4B}" type="slidenum">
              <a:rPr kumimoji="0" lang="zh-CN" altLang="en-US" sz="1200" b="0" smtClean="0"/>
              <a:pPr/>
              <a:t>39</a:t>
            </a:fld>
            <a:endParaRPr kumimoji="0"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946579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4FC826E-7295-4A02-8F03-ADF520376B8E}" type="slidenum">
              <a:rPr kumimoji="0" lang="zh-CN" altLang="en-US" sz="1200" b="0" smtClean="0"/>
              <a:pPr/>
              <a:t>46</a:t>
            </a:fld>
            <a:endParaRPr kumimoji="0" lang="en-US" altLang="zh-CN" sz="1200" b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266756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6C74476-DA84-47CE-A8E5-6C0C19416150}" type="slidenum">
              <a:rPr kumimoji="0" lang="zh-CN" altLang="en-US" sz="1200" b="0" smtClean="0"/>
              <a:pPr/>
              <a:t>47</a:t>
            </a:fld>
            <a:endParaRPr kumimoji="0" lang="en-US" altLang="zh-CN" sz="1200" b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1363713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02128C3-BC1D-4E9E-9734-FC290525A80E}" type="slidenum">
              <a:rPr kumimoji="0" lang="zh-CN" altLang="en-US" sz="1200" b="0" smtClean="0"/>
              <a:pPr/>
              <a:t>48</a:t>
            </a:fld>
            <a:endParaRPr kumimoji="0" lang="en-US" altLang="zh-CN" sz="1200" b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1665392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81DF561-7632-45F6-BC6D-9A7B0400A27C}" type="slidenum">
              <a:rPr kumimoji="0" lang="zh-CN" altLang="en-US" sz="1200" b="0" smtClean="0"/>
              <a:pPr/>
              <a:t>50</a:t>
            </a:fld>
            <a:endParaRPr kumimoji="0" lang="en-US" altLang="zh-CN" sz="1200" b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掌握方法</a:t>
            </a:r>
          </a:p>
        </p:txBody>
      </p:sp>
    </p:spTree>
    <p:extLst>
      <p:ext uri="{BB962C8B-B14F-4D97-AF65-F5344CB8AC3E}">
        <p14:creationId xmlns:p14="http://schemas.microsoft.com/office/powerpoint/2010/main" val="406921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1134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222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2855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096584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914400"/>
            <a:ext cx="4248150" cy="5010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914400"/>
            <a:ext cx="4248150" cy="5010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北京理工大学 http://www.bit9.dhs.org/</a:t>
            </a:r>
            <a:endParaRPr lang="en-US" altLang="zh-CN" sz="180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300DA153-E1FA-4E51-B75F-45A30F17BE6A}" type="slidenum">
              <a:rPr lang="zh-CN" altLang="en-US" b="1">
                <a:solidFill>
                  <a:srgbClr val="66CCFF"/>
                </a:solidFill>
              </a:rPr>
              <a:pPr>
                <a:defRPr/>
              </a:pPr>
              <a:t>‹#›</a:t>
            </a:fld>
            <a:r>
              <a:rPr lang="en-US" altLang="zh-CN" b="1"/>
              <a:t> </a:t>
            </a:r>
            <a:r>
              <a:rPr lang="zh-CN" altLang="en-US"/>
              <a:t>页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5787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206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546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127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112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240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45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512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713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  <p:sldLayoutId id="2147483654" r:id="rId12"/>
    <p:sldLayoutId id="214748366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0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microsoft.com/office/2011/relationships/inkAction" Target="../ink/inkAction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6.png"/><Relationship Id="rId2" Type="http://schemas.openxmlformats.org/officeDocument/2006/relationships/tags" Target="../tags/tag39.xml"/><Relationship Id="rId1" Type="http://schemas.openxmlformats.org/officeDocument/2006/relationships/vmlDrawing" Target="../drawings/vmlDrawing16.vml"/><Relationship Id="rId6" Type="http://schemas.microsoft.com/office/2011/relationships/inkAction" Target="../ink/inkAction3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0.bin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microsoft.com/office/2011/relationships/inkAction" Target="../ink/inkAction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0.png"/></Relationships>
</file>

<file path=ppt/slides/_rels/slide124.xml.rels><?xml version="1.0" encoding="UTF-8" standalone="yes"?>
<Relationships xmlns="http://schemas.openxmlformats.org/package/2006/relationships"><Relationship Id="rId2" Type="http://schemas.microsoft.com/office/2011/relationships/inkAction" Target="../ink/inkAction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0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microsoft.com/office/2011/relationships/inkAction" Target="../ink/inkAction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wmf"/><Relationship Id="rId2" Type="http://schemas.openxmlformats.org/officeDocument/2006/relationships/tags" Target="../tags/tag2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w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w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wmf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1.wmf"/><Relationship Id="rId2" Type="http://schemas.openxmlformats.org/officeDocument/2006/relationships/tags" Target="../tags/tag2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2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3.bin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4.bin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5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6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7.bin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3.emf"/></Relationships>
</file>

<file path=ppt/slides/_rels/slide99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Relationship Id="rId6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1"/>
          <p:cNvSpPr txBox="1">
            <a:spLocks noChangeArrowheads="1"/>
          </p:cNvSpPr>
          <p:nvPr/>
        </p:nvSpPr>
        <p:spPr bwMode="auto">
          <a:xfrm>
            <a:off x="107950" y="1895107"/>
            <a:ext cx="8893175" cy="491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教材</a:t>
            </a:r>
            <a:r>
              <a:rPr lang="en-US" altLang="zh-CN" sz="2800" dirty="0">
                <a:solidFill>
                  <a:schemeClr val="tx1"/>
                </a:solidFill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[1]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en-US" sz="2400" dirty="0">
                <a:solidFill>
                  <a:srgbClr val="FF0000"/>
                </a:solidFill>
              </a:rPr>
              <a:t>殷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殷人昆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数据结构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清华大学</a:t>
            </a:r>
            <a:r>
              <a:rPr lang="en-US" altLang="zh-CN" sz="2400" dirty="0">
                <a:solidFill>
                  <a:schemeClr val="tx1"/>
                </a:solidFill>
              </a:rPr>
              <a:t>. 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[2]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en-US" sz="2400" dirty="0">
                <a:solidFill>
                  <a:srgbClr val="FF0000"/>
                </a:solidFill>
              </a:rPr>
              <a:t>王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王晓东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zh-CN" altLang="en-US" sz="2400" dirty="0">
                <a:solidFill>
                  <a:schemeClr val="tx1"/>
                </a:solidFill>
              </a:rPr>
              <a:t>计算机算法设计与分析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zh-CN" altLang="en-US" sz="2400" dirty="0">
                <a:solidFill>
                  <a:schemeClr val="tx1"/>
                </a:solidFill>
              </a:rPr>
              <a:t>电子工业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[3]</a:t>
            </a:r>
            <a:r>
              <a:rPr lang="en-US" altLang="zh-CN" sz="2400" dirty="0">
                <a:solidFill>
                  <a:srgbClr val="FF0000"/>
                </a:solidFill>
              </a:rPr>
              <a:t>[S]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唐常杰等译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</a:rPr>
              <a:t>Sipser</a:t>
            </a:r>
            <a:r>
              <a:rPr lang="zh-CN" altLang="en-US" sz="2400" dirty="0">
                <a:solidFill>
                  <a:schemeClr val="tx1"/>
                </a:solidFill>
              </a:rPr>
              <a:t>著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计算理论导引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机械工业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参考资料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[4]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en-US" sz="2400" dirty="0">
                <a:solidFill>
                  <a:srgbClr val="FF0000"/>
                </a:solidFill>
              </a:rPr>
              <a:t>严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  <a:r>
              <a:rPr lang="zh-CN" altLang="en-US" sz="2400" dirty="0"/>
              <a:t>严蔚敏等</a:t>
            </a:r>
            <a:r>
              <a:rPr lang="en-US" altLang="zh-CN" sz="2400" dirty="0"/>
              <a:t>,</a:t>
            </a:r>
            <a:r>
              <a:rPr lang="zh-CN" altLang="en-US" sz="2400" dirty="0">
                <a:solidFill>
                  <a:schemeClr val="tx1"/>
                </a:solidFill>
              </a:rPr>
              <a:t>数据结构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清华大学</a:t>
            </a:r>
            <a:r>
              <a:rPr lang="en-US" altLang="zh-CN" sz="2400" dirty="0">
                <a:solidFill>
                  <a:schemeClr val="tx1"/>
                </a:solidFill>
              </a:rPr>
              <a:t>. 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[5]</a:t>
            </a:r>
            <a:r>
              <a:rPr lang="en-US" altLang="zh-CN" sz="2400" dirty="0">
                <a:solidFill>
                  <a:srgbClr val="FF0000"/>
                </a:solidFill>
              </a:rPr>
              <a:t>[C]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潘金贵等译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</a:rPr>
              <a:t>Cormen</a:t>
            </a:r>
            <a:r>
              <a:rPr lang="zh-CN" altLang="en-US" sz="2400" dirty="0">
                <a:solidFill>
                  <a:schemeClr val="tx1"/>
                </a:solidFill>
              </a:rPr>
              <a:t>等著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算法导论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机械工业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[6]</a:t>
            </a:r>
            <a:r>
              <a:rPr lang="en-US" altLang="zh-CN" sz="2400" dirty="0">
                <a:solidFill>
                  <a:srgbClr val="FF0000"/>
                </a:solidFill>
              </a:rPr>
              <a:t>[M]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黄林鹏等译</a:t>
            </a:r>
            <a:r>
              <a:rPr lang="en-US" altLang="zh-CN" sz="2400" dirty="0">
                <a:solidFill>
                  <a:schemeClr val="tx1"/>
                </a:solidFill>
              </a:rPr>
              <a:t>, Manber</a:t>
            </a:r>
            <a:r>
              <a:rPr lang="zh-CN" altLang="en-US" sz="2400" dirty="0">
                <a:solidFill>
                  <a:schemeClr val="tx1"/>
                </a:solidFill>
              </a:rPr>
              <a:t>著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算法引论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lang="zh-CN" altLang="en-US" sz="2400" dirty="0">
                <a:solidFill>
                  <a:schemeClr val="tx1"/>
                </a:solidFill>
              </a:rPr>
              <a:t>一种创造性方法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电子</a:t>
            </a:r>
            <a:r>
              <a:rPr lang="en-US" altLang="zh-CN" sz="2400" dirty="0">
                <a:solidFill>
                  <a:schemeClr val="tx1"/>
                </a:solidFill>
              </a:rPr>
              <a:t>. </a:t>
            </a: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[7]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en-US" sz="2400" dirty="0">
                <a:solidFill>
                  <a:srgbClr val="FF0000"/>
                </a:solidFill>
              </a:rPr>
              <a:t>刘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刘汝佳等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算法艺术与信息学竞赛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清华大学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386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844675"/>
          </a:xfrm>
        </p:spPr>
        <p:txBody>
          <a:bodyPr/>
          <a:lstStyle/>
          <a:p>
            <a:pPr eaLnBrk="1" hangingPunct="1"/>
            <a:r>
              <a:rPr lang="zh-CN" altLang="en-US" sz="5400" b="1" dirty="0">
                <a:solidFill>
                  <a:schemeClr val="tx1"/>
                </a:solidFill>
              </a:rPr>
              <a:t>数据结构与算法设计</a:t>
            </a:r>
          </a:p>
        </p:txBody>
      </p:sp>
    </p:spTree>
    <p:extLst>
      <p:ext uri="{BB962C8B-B14F-4D97-AF65-F5344CB8AC3E}">
        <p14:creationId xmlns:p14="http://schemas.microsoft.com/office/powerpoint/2010/main" val="1885720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二分法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395288" y="1196975"/>
            <a:ext cx="8280400" cy="5564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/>
              <a:t>输入</a:t>
            </a:r>
            <a:r>
              <a:rPr lang="en-US" altLang="zh-CN" sz="2800" dirty="0"/>
              <a:t>: </a:t>
            </a:r>
            <a:r>
              <a:rPr lang="zh-CN" altLang="en-US" sz="2800" dirty="0"/>
              <a:t>实数序列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,…,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dirty="0"/>
              <a:t>, </a:t>
            </a:r>
            <a:r>
              <a:rPr lang="zh-CN" altLang="en-US" sz="2800" dirty="0"/>
              <a:t>性质</a:t>
            </a:r>
            <a:r>
              <a:rPr lang="en-US" altLang="zh-CN" sz="2800" dirty="0"/>
              <a:t>P(</a:t>
            </a:r>
            <a:r>
              <a:rPr lang="zh-CN" altLang="en-US" sz="2800" dirty="0"/>
              <a:t>关于序列单调</a:t>
            </a:r>
            <a:r>
              <a:rPr lang="en-US" altLang="zh-CN" sz="2800" dirty="0"/>
              <a:t>) </a:t>
            </a: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/>
              <a:t>输出</a:t>
            </a:r>
            <a:r>
              <a:rPr lang="en-US" altLang="zh-CN" sz="2800" dirty="0"/>
              <a:t>: </a:t>
            </a:r>
            <a:r>
              <a:rPr lang="zh-CN" altLang="en-US" sz="2800" dirty="0"/>
              <a:t>满足性质</a:t>
            </a:r>
            <a:r>
              <a:rPr lang="en-US" altLang="zh-CN" sz="2800" dirty="0"/>
              <a:t>P</a:t>
            </a:r>
            <a:r>
              <a:rPr lang="zh-CN" altLang="en-US" sz="2800" dirty="0"/>
              <a:t>的临界点位置 </a:t>
            </a: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1: </a:t>
            </a:r>
            <a:r>
              <a:rPr lang="zh-CN" altLang="en-US" sz="2800" dirty="0"/>
              <a:t>输入序列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&lt;…&lt;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和</a:t>
            </a:r>
            <a:r>
              <a:rPr lang="en-US" altLang="zh-CN" sz="2800" dirty="0"/>
              <a:t>m, </a:t>
            </a:r>
            <a:r>
              <a:rPr lang="zh-CN" altLang="en-US" sz="2800" dirty="0"/>
              <a:t>判断</a:t>
            </a:r>
            <a:r>
              <a:rPr lang="en-US" altLang="zh-CN" sz="2800" dirty="0"/>
              <a:t>m</a:t>
            </a:r>
            <a:r>
              <a:rPr lang="zh-CN" altLang="en-US" sz="2800" dirty="0"/>
              <a:t>是否在序列中 </a:t>
            </a:r>
            <a:endParaRPr lang="en-US" altLang="zh-CN" sz="2800" dirty="0"/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zh-CN" sz="2800" dirty="0"/>
              <a:t>枚举</a:t>
            </a:r>
            <a:r>
              <a:rPr lang="zh-CN" altLang="en-US" sz="2800" dirty="0"/>
              <a:t>: </a:t>
            </a:r>
            <a:r>
              <a:rPr lang="zh-CN" altLang="zh-CN" sz="2800" dirty="0"/>
              <a:t>时间复杂度为O(n)</a:t>
            </a: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zh-CN" sz="2800" dirty="0"/>
              <a:t>二分法</a:t>
            </a:r>
            <a:r>
              <a:rPr lang="zh-CN" altLang="en-US" sz="2800" dirty="0"/>
              <a:t>: </a:t>
            </a:r>
            <a:r>
              <a:rPr lang="zh-CN" altLang="zh-CN" sz="2800" dirty="0"/>
              <a:t>运算</a:t>
            </a:r>
            <a:r>
              <a:rPr lang="zh-CN" altLang="en-US" sz="2800" dirty="0"/>
              <a:t>1次</a:t>
            </a:r>
            <a:r>
              <a:rPr lang="en-US" altLang="zh-CN" sz="2800" dirty="0"/>
              <a:t>, </a:t>
            </a:r>
            <a:r>
              <a:rPr lang="zh-CN" altLang="zh-CN" sz="2800" dirty="0"/>
              <a:t>解范围缩小一半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</a:pPr>
            <a:r>
              <a:rPr lang="en-US" altLang="zh-CN" sz="2800" i="1" dirty="0">
                <a:cs typeface="Tahoma" panose="020B0604030504040204" pitchFamily="34" charset="0"/>
              </a:rPr>
              <a:t>T</a:t>
            </a:r>
            <a:r>
              <a:rPr lang="en-US" altLang="zh-CN" sz="2800" dirty="0">
                <a:cs typeface="Tahoma" panose="020B0604030504040204" pitchFamily="34" charset="0"/>
              </a:rPr>
              <a:t>(</a:t>
            </a:r>
            <a:r>
              <a:rPr lang="en-US" altLang="zh-CN" sz="2800" i="1" dirty="0">
                <a:cs typeface="Tahoma" panose="020B0604030504040204" pitchFamily="34" charset="0"/>
              </a:rPr>
              <a:t>n</a:t>
            </a:r>
            <a:r>
              <a:rPr lang="en-US" altLang="zh-CN" sz="2800" dirty="0">
                <a:cs typeface="Tahoma" panose="020B0604030504040204" pitchFamily="34" charset="0"/>
              </a:rPr>
              <a:t>) =</a:t>
            </a:r>
            <a:r>
              <a:rPr lang="en-US" altLang="zh-CN" sz="2800" i="1" dirty="0">
                <a:cs typeface="Tahoma" panose="020B0604030504040204" pitchFamily="34" charset="0"/>
              </a:rPr>
              <a:t> T</a:t>
            </a:r>
            <a:r>
              <a:rPr lang="en-US" altLang="zh-CN" sz="2800" dirty="0">
                <a:cs typeface="Tahoma" panose="020B0604030504040204" pitchFamily="34" charset="0"/>
              </a:rPr>
              <a:t>(</a:t>
            </a:r>
            <a:r>
              <a:rPr lang="en-US" altLang="zh-CN" sz="2800" i="1" dirty="0">
                <a:cs typeface="Tahoma" panose="020B0604030504040204" pitchFamily="34" charset="0"/>
              </a:rPr>
              <a:t>n</a:t>
            </a:r>
            <a:r>
              <a:rPr lang="en-US" altLang="zh-CN" sz="2800" dirty="0">
                <a:cs typeface="Tahoma" panose="020B0604030504040204" pitchFamily="34" charset="0"/>
              </a:rPr>
              <a:t>/2) + 1</a:t>
            </a: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</a:pPr>
            <a:r>
              <a:rPr lang="en-US" altLang="zh-CN" sz="2800" i="1" dirty="0">
                <a:cs typeface="Tahoma" panose="020B0604030504040204" pitchFamily="34" charset="0"/>
              </a:rPr>
              <a:t>T</a:t>
            </a:r>
            <a:r>
              <a:rPr lang="en-US" altLang="zh-CN" sz="2800" dirty="0">
                <a:cs typeface="Tahoma" panose="020B0604030504040204" pitchFamily="34" charset="0"/>
              </a:rPr>
              <a:t>(</a:t>
            </a:r>
            <a:r>
              <a:rPr lang="en-US" altLang="zh-CN" sz="2800" i="1" dirty="0">
                <a:cs typeface="Tahoma" panose="020B0604030504040204" pitchFamily="34" charset="0"/>
              </a:rPr>
              <a:t>n</a:t>
            </a:r>
            <a:r>
              <a:rPr lang="en-US" altLang="zh-CN" sz="2800" dirty="0">
                <a:cs typeface="Tahoma" panose="020B0604030504040204" pitchFamily="34" charset="0"/>
              </a:rPr>
              <a:t>)</a:t>
            </a:r>
            <a:r>
              <a:rPr lang="en-US" altLang="zh-CN" sz="2800" i="1" dirty="0">
                <a:cs typeface="Tahoma" panose="020B0604030504040204" pitchFamily="34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  <a:sym typeface="Symbol" panose="05050102010706020507" pitchFamily="18" charset="2"/>
              </a:rPr>
              <a:t> </a:t>
            </a:r>
            <a:r>
              <a:rPr lang="zh-CN" altLang="zh-CN" sz="2800" dirty="0"/>
              <a:t>(log n)</a:t>
            </a:r>
            <a:endParaRPr lang="en-US" altLang="zh-CN" sz="2800" dirty="0">
              <a:cs typeface="Tahoma" panose="020B0604030504040204" pitchFamily="34" charset="0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/>
              <a:t>条件</a:t>
            </a:r>
            <a:r>
              <a:rPr lang="en-US" altLang="zh-CN" sz="2800" dirty="0"/>
              <a:t>: </a:t>
            </a:r>
            <a:r>
              <a:rPr lang="zh-CN" altLang="en-US" sz="2800" dirty="0"/>
              <a:t>性质</a:t>
            </a:r>
            <a:r>
              <a:rPr lang="en-US" altLang="zh-CN" sz="2800" dirty="0"/>
              <a:t>P</a:t>
            </a:r>
            <a:r>
              <a:rPr lang="zh-CN" altLang="en-US" sz="2800" dirty="0"/>
              <a:t>满足单调性 </a:t>
            </a: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2: </a:t>
            </a:r>
            <a:r>
              <a:rPr lang="zh-CN" altLang="en-US" sz="2800" dirty="0"/>
              <a:t>求</a:t>
            </a:r>
            <a:r>
              <a:rPr lang="en-US" altLang="zh-CN" sz="2800" dirty="0"/>
              <a:t>f(x)=lnx+2x-6</a:t>
            </a:r>
            <a:r>
              <a:rPr lang="zh-CN" altLang="en-US" sz="2800" dirty="0"/>
              <a:t>在</a:t>
            </a:r>
            <a:r>
              <a:rPr lang="en-US" altLang="zh-CN" sz="2800" dirty="0"/>
              <a:t>(2,3)</a:t>
            </a:r>
            <a:r>
              <a:rPr lang="zh-CN" altLang="en-US" sz="2800" dirty="0"/>
              <a:t>中的近似零点</a:t>
            </a:r>
            <a:r>
              <a:rPr lang="en-US" altLang="zh-CN" sz="2800" dirty="0"/>
              <a:t>.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077"/>
    </mc:Choice>
    <mc:Fallback xmlns="">
      <p:transition spd="slow" advTm="2880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477" y="1196752"/>
            <a:ext cx="2695027" cy="246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最近点对</a:t>
            </a:r>
            <a:r>
              <a:rPr lang="en-US" altLang="zh-CN" b="1" dirty="0"/>
              <a:t>--</a:t>
            </a:r>
            <a:r>
              <a:rPr lang="zh-CN" altLang="en-US" b="1" dirty="0"/>
              <a:t>合并时间改进二</a:t>
            </a:r>
            <a:endParaRPr lang="en-US" altLang="zh-CN" b="1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35435" y="1700808"/>
            <a:ext cx="7563289" cy="271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设有平面点集</a:t>
            </a:r>
            <a:r>
              <a:rPr lang="en-US" altLang="zh-CN" sz="2400" dirty="0"/>
              <a:t>S, </a:t>
            </a:r>
            <a:r>
              <a:rPr lang="zh-CN" altLang="en-US" sz="2400" dirty="0"/>
              <a:t>按</a:t>
            </a:r>
            <a:r>
              <a:rPr lang="en-US" altLang="zh-CN" sz="2400" dirty="0"/>
              <a:t>y</a:t>
            </a:r>
            <a:r>
              <a:rPr lang="zh-CN" altLang="en-US" sz="2400" dirty="0"/>
              <a:t>坐标</a:t>
            </a:r>
            <a:r>
              <a:rPr lang="zh-CN" altLang="en-US" sz="2400" dirty="0" smtClean="0"/>
              <a:t>升序排列</a:t>
            </a:r>
            <a:r>
              <a:rPr lang="en-US" altLang="zh-CN" sz="2400" dirty="0" smtClean="0"/>
              <a:t>(</a:t>
            </a:r>
            <a:r>
              <a:rPr lang="zh-CN" altLang="en-US" sz="2400" dirty="0"/>
              <a:t>预处理</a:t>
            </a:r>
            <a:r>
              <a:rPr lang="en-US" altLang="zh-CN" sz="2400" dirty="0"/>
              <a:t>) </a:t>
            </a:r>
            <a:endParaRPr lang="zh-CN" altLang="en-US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  1. </a:t>
            </a:r>
            <a:r>
              <a:rPr lang="zh-CN" altLang="en-US" sz="2400" dirty="0"/>
              <a:t>分</a:t>
            </a:r>
            <a:r>
              <a:rPr lang="en-US" altLang="zh-CN" sz="2400" dirty="0"/>
              <a:t>: </a:t>
            </a:r>
            <a:r>
              <a:rPr lang="zh-CN" altLang="en-US" sz="2400" dirty="0"/>
              <a:t>取</a:t>
            </a:r>
            <a:r>
              <a:rPr lang="en-US" altLang="zh-CN" sz="2400" dirty="0"/>
              <a:t>S</a:t>
            </a:r>
            <a:r>
              <a:rPr lang="zh-CN" altLang="en-US" sz="2400" dirty="0"/>
              <a:t>横坐标中位数</a:t>
            </a:r>
            <a:r>
              <a:rPr lang="en-US" altLang="zh-CN" sz="2400" dirty="0"/>
              <a:t>mid, </a:t>
            </a:r>
            <a:r>
              <a:rPr lang="zh-CN" altLang="en-US" sz="2400" dirty="0"/>
              <a:t>划分为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 </a:t>
            </a:r>
            <a:r>
              <a:rPr lang="en-US" altLang="zh-CN" sz="2400" dirty="0">
                <a:sym typeface="Symbol"/>
              </a:rPr>
              <a:t>&lt;</a:t>
            </a:r>
            <a:r>
              <a:rPr lang="en-US" altLang="zh-CN" sz="2400" baseline="-25000" dirty="0">
                <a:sym typeface="Symbol"/>
              </a:rPr>
              <a:t>x</a:t>
            </a:r>
            <a:r>
              <a:rPr lang="en-US" altLang="zh-CN" sz="2400" dirty="0"/>
              <a:t> S</a:t>
            </a:r>
            <a:r>
              <a:rPr lang="en-US" altLang="zh-CN" sz="2400" baseline="-25000" dirty="0"/>
              <a:t>R </a:t>
            </a:r>
            <a:r>
              <a:rPr lang="en-US" altLang="zh-CN" sz="2400" dirty="0"/>
              <a:t>.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  </a:t>
            </a: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的最近点对距离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dirty="0" err="1">
                <a:sym typeface="Symbol" pitchFamily="18" charset="2"/>
              </a:rPr>
              <a:t>d</a:t>
            </a:r>
            <a:r>
              <a:rPr lang="en-US" altLang="zh-CN" sz="2400" baseline="-25000" dirty="0" err="1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)</a:t>
            </a:r>
            <a:r>
              <a:rPr lang="en-US" altLang="zh-CN" sz="2400" dirty="0"/>
              <a:t>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  3. </a:t>
            </a:r>
            <a:r>
              <a:rPr lang="zh-CN" altLang="en-US" sz="2400" dirty="0"/>
              <a:t>合</a:t>
            </a:r>
            <a:r>
              <a:rPr lang="en-US" altLang="zh-CN" sz="2400" dirty="0"/>
              <a:t>: d</a:t>
            </a:r>
            <a:r>
              <a:rPr lang="en-US" altLang="zh-CN" sz="2400" dirty="0">
                <a:sym typeface="Symbol" pitchFamily="18" charset="2"/>
              </a:rPr>
              <a:t> = min { </a:t>
            </a:r>
            <a:r>
              <a:rPr lang="en-US" altLang="zh-CN" sz="2400" dirty="0" err="1">
                <a:sym typeface="Symbol" pitchFamily="18" charset="2"/>
              </a:rPr>
              <a:t>d</a:t>
            </a:r>
            <a:r>
              <a:rPr lang="en-US" altLang="zh-CN" sz="2400" baseline="-25000" dirty="0" err="1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, </a:t>
            </a:r>
            <a:r>
              <a:rPr lang="en-US" altLang="zh-CN" sz="2400" dirty="0" err="1">
                <a:sym typeface="Symbol" pitchFamily="18" charset="2"/>
              </a:rPr>
              <a:t>d</a:t>
            </a:r>
            <a:r>
              <a:rPr lang="en-US" altLang="zh-CN" sz="2400" baseline="-25000" dirty="0" err="1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 }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  4.       </a:t>
            </a:r>
            <a:r>
              <a:rPr lang="zh-CN" altLang="en-US" sz="2400" dirty="0">
                <a:sym typeface="Symbol" pitchFamily="18" charset="2"/>
              </a:rPr>
              <a:t>从</a:t>
            </a:r>
            <a:r>
              <a:rPr lang="en-US" altLang="zh-CN" sz="2400" dirty="0">
                <a:sym typeface="Symbol" pitchFamily="18" charset="2"/>
              </a:rPr>
              <a:t>S</a:t>
            </a:r>
            <a:r>
              <a:rPr lang="en-US" altLang="zh-CN" sz="2400" baseline="-25000" dirty="0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,S</a:t>
            </a:r>
            <a:r>
              <a:rPr lang="en-US" altLang="zh-CN" sz="2400" baseline="-25000" dirty="0">
                <a:sym typeface="Symbol" pitchFamily="18" charset="2"/>
              </a:rPr>
              <a:t>R</a:t>
            </a:r>
            <a:r>
              <a:rPr lang="zh-CN" altLang="en-US" sz="2400" dirty="0">
                <a:sym typeface="Symbol" pitchFamily="18" charset="2"/>
              </a:rPr>
              <a:t>中归并取 </a:t>
            </a:r>
            <a:r>
              <a:rPr lang="en-US" altLang="zh-CN" sz="2400" dirty="0">
                <a:sym typeface="Symbol" pitchFamily="18" charset="2"/>
              </a:rPr>
              <a:t>Q = { </a:t>
            </a:r>
            <a:r>
              <a:rPr lang="en-US" altLang="zh-CN" sz="2400" dirty="0" err="1">
                <a:sym typeface="Symbol" pitchFamily="18" charset="2"/>
              </a:rPr>
              <a:t>pS</a:t>
            </a:r>
            <a:r>
              <a:rPr lang="en-US" altLang="zh-CN" sz="2400" dirty="0">
                <a:sym typeface="Symbol" pitchFamily="18" charset="2"/>
              </a:rPr>
              <a:t> | |x(p) - mid| &lt; d }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  5.       </a:t>
            </a:r>
            <a:r>
              <a:rPr lang="zh-CN" altLang="en-US" sz="2400" dirty="0">
                <a:sym typeface="Symbol" pitchFamily="18" charset="2"/>
              </a:rPr>
              <a:t>对</a:t>
            </a:r>
            <a:r>
              <a:rPr lang="en-US" altLang="zh-CN" sz="2400" dirty="0">
                <a:sym typeface="Symbol" pitchFamily="18" charset="2"/>
              </a:rPr>
              <a:t>Q</a:t>
            </a:r>
            <a:r>
              <a:rPr lang="zh-CN" altLang="en-US" sz="2400" dirty="0">
                <a:sym typeface="Symbol" pitchFamily="18" charset="2"/>
              </a:rPr>
              <a:t>中每个点</a:t>
            </a:r>
            <a:r>
              <a:rPr lang="en-US" altLang="zh-CN" sz="2400" dirty="0">
                <a:sym typeface="Symbol" pitchFamily="18" charset="2"/>
              </a:rPr>
              <a:t>p, </a:t>
            </a:r>
            <a:r>
              <a:rPr lang="zh-CN" altLang="en-US" sz="2400" dirty="0">
                <a:sym typeface="Symbol" pitchFamily="18" charset="2"/>
              </a:rPr>
              <a:t>检查窗口</a:t>
            </a:r>
            <a:r>
              <a:rPr lang="en-US" altLang="zh-CN" sz="2400" dirty="0">
                <a:sym typeface="Symbol" pitchFamily="18" charset="2"/>
              </a:rPr>
              <a:t>R(</a:t>
            </a:r>
            <a:r>
              <a:rPr lang="en-US" altLang="zh-CN" sz="2400" dirty="0" err="1">
                <a:sym typeface="Symbol" pitchFamily="18" charset="2"/>
              </a:rPr>
              <a:t>p,d</a:t>
            </a:r>
            <a:r>
              <a:rPr lang="en-US" altLang="zh-CN" sz="2400" dirty="0">
                <a:sym typeface="Symbol" pitchFamily="18" charset="2"/>
              </a:rPr>
              <a:t>), </a:t>
            </a:r>
            <a:r>
              <a:rPr lang="zh-CN" altLang="en-US" sz="2400" dirty="0">
                <a:sym typeface="Symbol" pitchFamily="18" charset="2"/>
              </a:rPr>
              <a:t>更新最短距离</a:t>
            </a:r>
            <a:r>
              <a:rPr lang="en-US" altLang="zh-CN" sz="2400" dirty="0">
                <a:sym typeface="Symbol" pitchFamily="18" charset="2"/>
              </a:rPr>
              <a:t>d</a:t>
            </a:r>
            <a:r>
              <a:rPr lang="zh-CN" altLang="en-US" sz="2400" dirty="0">
                <a:sym typeface="Symbol" pitchFamily="18" charset="2"/>
              </a:rPr>
              <a:t> </a:t>
            </a:r>
            <a:endParaRPr lang="en-US" altLang="zh-CN" sz="2400" dirty="0">
              <a:sym typeface="Symbol" pitchFamily="18" charset="2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/>
          </p:nvPr>
        </p:nvGraphicFramePr>
        <p:xfrm>
          <a:off x="447154" y="4869160"/>
          <a:ext cx="506095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98" name="公式" r:id="rId5" imgW="2032000" imgH="469900" progId="">
                  <p:embed/>
                </p:oleObj>
              </mc:Choice>
              <mc:Fallback>
                <p:oleObj name="公式" r:id="rId5" imgW="2032000" imgH="469900" progId="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54" y="4869160"/>
                        <a:ext cx="5060950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6102052" y="5085184"/>
            <a:ext cx="1638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O(</a:t>
            </a:r>
            <a:r>
              <a:rPr lang="en-US" altLang="zh-CN" dirty="0" err="1">
                <a:solidFill>
                  <a:srgbClr val="FF0000"/>
                </a:solidFill>
              </a:rPr>
              <a:t>nlogn</a:t>
            </a:r>
            <a:r>
              <a:rPr lang="en-US" altLang="zh-CN" dirty="0"/>
              <a:t>)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7198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82"/>
    </mc:Choice>
    <mc:Fallback xmlns="">
      <p:transition spd="slow" advTm="453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算法图示</a:t>
            </a:r>
            <a:r>
              <a:rPr lang="en-US" altLang="zh-CN" b="1" dirty="0"/>
              <a:t>--</a:t>
            </a:r>
            <a:r>
              <a:rPr lang="zh-CN" altLang="en-US" b="1" dirty="0"/>
              <a:t>初始</a:t>
            </a:r>
            <a:endParaRPr lang="en-US" altLang="zh-CN" b="1" dirty="0"/>
          </a:p>
        </p:txBody>
      </p:sp>
      <p:sp>
        <p:nvSpPr>
          <p:cNvPr id="2" name="椭圆 1"/>
          <p:cNvSpPr/>
          <p:nvPr/>
        </p:nvSpPr>
        <p:spPr bwMode="auto">
          <a:xfrm>
            <a:off x="6084168" y="22048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200292" y="342900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60232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920372" y="364502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048164" y="3392996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336196" y="441794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5580112" y="441794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056276" y="4797152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8028384" y="560608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8316416" y="2132856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632340" y="278092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8928484" y="560608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80312" y="49051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8568444" y="4473116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76256" y="56252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496" y="1700808"/>
            <a:ext cx="5506636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</a:t>
            </a:r>
            <a:r>
              <a:rPr lang="zh-CN" altLang="en-US" sz="2400" dirty="0">
                <a:solidFill>
                  <a:srgbClr val="FF0000"/>
                </a:solidFill>
              </a:rPr>
              <a:t>平面点集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按</a:t>
            </a:r>
            <a:r>
              <a:rPr lang="en-US" altLang="zh-CN" sz="2400" dirty="0"/>
              <a:t>y</a:t>
            </a:r>
            <a:r>
              <a:rPr lang="zh-CN" altLang="en-US" sz="2400" dirty="0" smtClean="0"/>
              <a:t>坐标升序排列</a:t>
            </a:r>
            <a:r>
              <a:rPr lang="en-US" altLang="zh-CN" sz="2400" dirty="0" smtClean="0"/>
              <a:t>(</a:t>
            </a:r>
            <a:r>
              <a:rPr lang="zh-CN" altLang="en-US" sz="2400" dirty="0"/>
              <a:t>预处理</a:t>
            </a:r>
            <a:r>
              <a:rPr lang="en-US" altLang="zh-CN" sz="2400" dirty="0"/>
              <a:t>) </a:t>
            </a:r>
            <a:endParaRPr lang="zh-CN" altLang="en-US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1. </a:t>
            </a:r>
            <a:r>
              <a:rPr lang="zh-CN" altLang="en-US" sz="2400" dirty="0"/>
              <a:t>分</a:t>
            </a:r>
            <a:r>
              <a:rPr lang="en-US" altLang="zh-CN" sz="2400" dirty="0"/>
              <a:t>: </a:t>
            </a:r>
            <a:r>
              <a:rPr lang="zh-CN" altLang="en-US" sz="2400" dirty="0"/>
              <a:t>取</a:t>
            </a:r>
            <a:r>
              <a:rPr lang="en-US" altLang="zh-CN" sz="2400" dirty="0"/>
              <a:t>S</a:t>
            </a:r>
            <a:r>
              <a:rPr lang="zh-CN" altLang="en-US" sz="2400" dirty="0"/>
              <a:t>横坐标中位数</a:t>
            </a:r>
            <a:r>
              <a:rPr lang="en-US" altLang="zh-CN" sz="2400" dirty="0"/>
              <a:t>mid, </a:t>
            </a:r>
            <a:r>
              <a:rPr lang="zh-CN" altLang="en-US" sz="2400" dirty="0"/>
              <a:t>划分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>
                <a:sym typeface="Symbol"/>
              </a:rPr>
              <a:t>,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.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dirty="0" err="1">
                <a:sym typeface="Symbol" pitchFamily="18" charset="2"/>
              </a:rPr>
              <a:t>d</a:t>
            </a:r>
            <a:r>
              <a:rPr lang="en-US" altLang="zh-CN" sz="2400" baseline="-25000" dirty="0" err="1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)</a:t>
            </a:r>
            <a:r>
              <a:rPr lang="en-US" altLang="zh-CN" sz="2400" dirty="0"/>
              <a:t>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合</a:t>
            </a:r>
            <a:r>
              <a:rPr lang="en-US" altLang="zh-CN" sz="2400" dirty="0"/>
              <a:t>: d</a:t>
            </a:r>
            <a:r>
              <a:rPr lang="en-US" altLang="zh-CN" sz="2400" dirty="0">
                <a:sym typeface="Symbol" pitchFamily="18" charset="2"/>
              </a:rPr>
              <a:t> = min { </a:t>
            </a:r>
            <a:r>
              <a:rPr lang="en-US" altLang="zh-CN" sz="2400" dirty="0" err="1">
                <a:sym typeface="Symbol" pitchFamily="18" charset="2"/>
              </a:rPr>
              <a:t>d</a:t>
            </a:r>
            <a:r>
              <a:rPr lang="en-US" altLang="zh-CN" sz="2400" baseline="-25000" dirty="0" err="1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, </a:t>
            </a:r>
            <a:r>
              <a:rPr lang="en-US" altLang="zh-CN" sz="2400" dirty="0" err="1">
                <a:sym typeface="Symbol" pitchFamily="18" charset="2"/>
              </a:rPr>
              <a:t>d</a:t>
            </a:r>
            <a:r>
              <a:rPr lang="en-US" altLang="zh-CN" sz="2400" baseline="-25000" dirty="0" err="1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 }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4.       </a:t>
            </a:r>
            <a:r>
              <a:rPr lang="zh-CN" altLang="en-US" sz="2400" dirty="0">
                <a:sym typeface="Symbol" pitchFamily="18" charset="2"/>
              </a:rPr>
              <a:t>由</a:t>
            </a:r>
            <a:r>
              <a:rPr lang="en-US" altLang="zh-CN" sz="2400" dirty="0">
                <a:sym typeface="Symbol" pitchFamily="18" charset="2"/>
              </a:rPr>
              <a:t>S</a:t>
            </a:r>
            <a:r>
              <a:rPr lang="en-US" altLang="zh-CN" sz="2400" baseline="-25000" dirty="0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,S</a:t>
            </a:r>
            <a:r>
              <a:rPr lang="en-US" altLang="zh-CN" sz="2400" baseline="-25000" dirty="0">
                <a:sym typeface="Symbol" pitchFamily="18" charset="2"/>
              </a:rPr>
              <a:t>R</a:t>
            </a:r>
            <a:r>
              <a:rPr lang="zh-CN" altLang="en-US" sz="2400" dirty="0">
                <a:sym typeface="Symbol" pitchFamily="18" charset="2"/>
              </a:rPr>
              <a:t>按纵坐标大小归并得 </a:t>
            </a:r>
            <a:r>
              <a:rPr lang="en-US" altLang="zh-CN" sz="2400" dirty="0">
                <a:sym typeface="Symbol" pitchFamily="18" charset="2"/>
              </a:rPr>
              <a:t>Q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5.       </a:t>
            </a:r>
            <a:r>
              <a:rPr lang="zh-CN" altLang="en-US" sz="2400" dirty="0">
                <a:sym typeface="Symbol" pitchFamily="18" charset="2"/>
              </a:rPr>
              <a:t>对</a:t>
            </a:r>
            <a:r>
              <a:rPr lang="en-US" altLang="zh-CN" sz="2400" dirty="0">
                <a:sym typeface="Symbol" pitchFamily="18" charset="2"/>
              </a:rPr>
              <a:t>Q</a:t>
            </a:r>
            <a:r>
              <a:rPr lang="zh-CN" altLang="en-US" sz="2400" dirty="0">
                <a:sym typeface="Symbol" pitchFamily="18" charset="2"/>
              </a:rPr>
              <a:t>中每个点</a:t>
            </a:r>
            <a:r>
              <a:rPr lang="en-US" altLang="zh-CN" sz="2400" dirty="0">
                <a:sym typeface="Symbol" pitchFamily="18" charset="2"/>
              </a:rPr>
              <a:t>p,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6.             </a:t>
            </a:r>
            <a:r>
              <a:rPr lang="zh-CN" altLang="en-US" sz="2400" dirty="0">
                <a:sym typeface="Symbol" pitchFamily="18" charset="2"/>
              </a:rPr>
              <a:t>检查窗口</a:t>
            </a:r>
            <a:r>
              <a:rPr lang="en-US" altLang="zh-CN" sz="2400" dirty="0">
                <a:sym typeface="Symbol" pitchFamily="18" charset="2"/>
              </a:rPr>
              <a:t>R(</a:t>
            </a:r>
            <a:r>
              <a:rPr lang="en-US" altLang="zh-CN" sz="2400" dirty="0" err="1">
                <a:sym typeface="Symbol" pitchFamily="18" charset="2"/>
              </a:rPr>
              <a:t>p,d</a:t>
            </a:r>
            <a:r>
              <a:rPr lang="en-US" altLang="zh-CN" sz="2400" dirty="0">
                <a:sym typeface="Symbol" pitchFamily="18" charset="2"/>
              </a:rPr>
              <a:t>)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7.             </a:t>
            </a:r>
            <a:r>
              <a:rPr lang="zh-CN" altLang="en-US" sz="2400" dirty="0">
                <a:sym typeface="Symbol" pitchFamily="18" charset="2"/>
              </a:rPr>
              <a:t>更新最短距离 </a:t>
            </a:r>
            <a:endParaRPr lang="en-US" altLang="zh-CN" sz="2400" dirty="0">
              <a:sym typeface="Symbol" pitchFamily="18" charset="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6948264" y="1340768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25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51"/>
    </mc:Choice>
    <mc:Fallback xmlns="">
      <p:transition spd="slow" advTm="20151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算法图示</a:t>
            </a:r>
            <a:r>
              <a:rPr lang="en-US" altLang="zh-CN" b="1" dirty="0"/>
              <a:t>--</a:t>
            </a:r>
            <a:r>
              <a:rPr lang="zh-CN" altLang="en-US" b="1" dirty="0"/>
              <a:t>预处理</a:t>
            </a:r>
            <a:endParaRPr lang="en-US" altLang="zh-CN" b="1" dirty="0"/>
          </a:p>
        </p:txBody>
      </p:sp>
      <p:sp>
        <p:nvSpPr>
          <p:cNvPr id="2" name="椭圆 1"/>
          <p:cNvSpPr/>
          <p:nvPr/>
        </p:nvSpPr>
        <p:spPr bwMode="auto">
          <a:xfrm>
            <a:off x="6084168" y="22048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200292" y="342900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60232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920372" y="364502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048164" y="3392996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336196" y="441794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5580112" y="441794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056276" y="4797152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8028384" y="560608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8316416" y="2132856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632340" y="278092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8928484" y="560608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80312" y="49051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8568444" y="4473116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76256" y="56252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496" y="1700808"/>
            <a:ext cx="5506636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设有平面点集</a:t>
            </a:r>
            <a:r>
              <a:rPr lang="en-US" altLang="zh-CN" sz="2400" dirty="0"/>
              <a:t>S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按</a:t>
            </a: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zh-CN" altLang="en-US" sz="2400" dirty="0" smtClean="0">
                <a:solidFill>
                  <a:srgbClr val="FF0000"/>
                </a:solidFill>
              </a:rPr>
              <a:t>坐标升序排列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预处理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/>
              <a:t> </a:t>
            </a:r>
            <a:endParaRPr lang="zh-CN" altLang="en-US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1. </a:t>
            </a:r>
            <a:r>
              <a:rPr lang="zh-CN" altLang="en-US" sz="2400" dirty="0"/>
              <a:t>分</a:t>
            </a:r>
            <a:r>
              <a:rPr lang="en-US" altLang="zh-CN" sz="2400" dirty="0"/>
              <a:t>: </a:t>
            </a:r>
            <a:r>
              <a:rPr lang="zh-CN" altLang="en-US" sz="2400" dirty="0"/>
              <a:t>取</a:t>
            </a:r>
            <a:r>
              <a:rPr lang="en-US" altLang="zh-CN" sz="2400" dirty="0"/>
              <a:t>S</a:t>
            </a:r>
            <a:r>
              <a:rPr lang="zh-CN" altLang="en-US" sz="2400" dirty="0"/>
              <a:t>横坐标中位数</a:t>
            </a:r>
            <a:r>
              <a:rPr lang="en-US" altLang="zh-CN" sz="2400" dirty="0"/>
              <a:t>mid, </a:t>
            </a:r>
            <a:r>
              <a:rPr lang="zh-CN" altLang="en-US" sz="2400" dirty="0"/>
              <a:t>划分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>
                <a:sym typeface="Symbol"/>
              </a:rPr>
              <a:t>,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.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dirty="0" err="1">
                <a:sym typeface="Symbol" pitchFamily="18" charset="2"/>
              </a:rPr>
              <a:t>d</a:t>
            </a:r>
            <a:r>
              <a:rPr lang="en-US" altLang="zh-CN" sz="2400" baseline="-25000" dirty="0" err="1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)</a:t>
            </a:r>
            <a:r>
              <a:rPr lang="en-US" altLang="zh-CN" sz="2400" dirty="0"/>
              <a:t>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合</a:t>
            </a:r>
            <a:r>
              <a:rPr lang="en-US" altLang="zh-CN" sz="2400" dirty="0"/>
              <a:t>: d</a:t>
            </a:r>
            <a:r>
              <a:rPr lang="en-US" altLang="zh-CN" sz="2400" dirty="0">
                <a:sym typeface="Symbol" pitchFamily="18" charset="2"/>
              </a:rPr>
              <a:t> = min { </a:t>
            </a:r>
            <a:r>
              <a:rPr lang="en-US" altLang="zh-CN" sz="2400" dirty="0" err="1">
                <a:sym typeface="Symbol" pitchFamily="18" charset="2"/>
              </a:rPr>
              <a:t>d</a:t>
            </a:r>
            <a:r>
              <a:rPr lang="en-US" altLang="zh-CN" sz="2400" baseline="-25000" dirty="0" err="1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, </a:t>
            </a:r>
            <a:r>
              <a:rPr lang="en-US" altLang="zh-CN" sz="2400" dirty="0" err="1">
                <a:sym typeface="Symbol" pitchFamily="18" charset="2"/>
              </a:rPr>
              <a:t>d</a:t>
            </a:r>
            <a:r>
              <a:rPr lang="en-US" altLang="zh-CN" sz="2400" baseline="-25000" dirty="0" err="1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 }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4.       </a:t>
            </a:r>
            <a:r>
              <a:rPr lang="zh-CN" altLang="en-US" sz="2400" dirty="0">
                <a:sym typeface="Symbol" pitchFamily="18" charset="2"/>
              </a:rPr>
              <a:t>由</a:t>
            </a:r>
            <a:r>
              <a:rPr lang="en-US" altLang="zh-CN" sz="2400" dirty="0">
                <a:sym typeface="Symbol" pitchFamily="18" charset="2"/>
              </a:rPr>
              <a:t>S</a:t>
            </a:r>
            <a:r>
              <a:rPr lang="en-US" altLang="zh-CN" sz="2400" baseline="-25000" dirty="0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,S</a:t>
            </a:r>
            <a:r>
              <a:rPr lang="en-US" altLang="zh-CN" sz="2400" baseline="-25000" dirty="0">
                <a:sym typeface="Symbol" pitchFamily="18" charset="2"/>
              </a:rPr>
              <a:t>R</a:t>
            </a:r>
            <a:r>
              <a:rPr lang="zh-CN" altLang="en-US" sz="2400" dirty="0">
                <a:sym typeface="Symbol" pitchFamily="18" charset="2"/>
              </a:rPr>
              <a:t>按纵坐标大小归并得 </a:t>
            </a:r>
            <a:r>
              <a:rPr lang="en-US" altLang="zh-CN" sz="2400" dirty="0">
                <a:sym typeface="Symbol" pitchFamily="18" charset="2"/>
              </a:rPr>
              <a:t>Q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5.       </a:t>
            </a:r>
            <a:r>
              <a:rPr lang="zh-CN" altLang="en-US" sz="2400" dirty="0">
                <a:sym typeface="Symbol" pitchFamily="18" charset="2"/>
              </a:rPr>
              <a:t>对</a:t>
            </a:r>
            <a:r>
              <a:rPr lang="en-US" altLang="zh-CN" sz="2400" dirty="0">
                <a:sym typeface="Symbol" pitchFamily="18" charset="2"/>
              </a:rPr>
              <a:t>Q</a:t>
            </a:r>
            <a:r>
              <a:rPr lang="zh-CN" altLang="en-US" sz="2400" dirty="0">
                <a:sym typeface="Symbol" pitchFamily="18" charset="2"/>
              </a:rPr>
              <a:t>中每个点</a:t>
            </a:r>
            <a:r>
              <a:rPr lang="en-US" altLang="zh-CN" sz="2400" dirty="0">
                <a:sym typeface="Symbol" pitchFamily="18" charset="2"/>
              </a:rPr>
              <a:t>p,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6.             </a:t>
            </a:r>
            <a:r>
              <a:rPr lang="zh-CN" altLang="en-US" sz="2400" dirty="0">
                <a:sym typeface="Symbol" pitchFamily="18" charset="2"/>
              </a:rPr>
              <a:t>检查窗口</a:t>
            </a:r>
            <a:r>
              <a:rPr lang="en-US" altLang="zh-CN" sz="2400" dirty="0">
                <a:sym typeface="Symbol" pitchFamily="18" charset="2"/>
              </a:rPr>
              <a:t>R(</a:t>
            </a:r>
            <a:r>
              <a:rPr lang="en-US" altLang="zh-CN" sz="2400" dirty="0" err="1">
                <a:sym typeface="Symbol" pitchFamily="18" charset="2"/>
              </a:rPr>
              <a:t>p,d</a:t>
            </a:r>
            <a:r>
              <a:rPr lang="en-US" altLang="zh-CN" sz="2400" dirty="0">
                <a:sym typeface="Symbol" pitchFamily="18" charset="2"/>
              </a:rPr>
              <a:t>)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7.             </a:t>
            </a:r>
            <a:r>
              <a:rPr lang="zh-CN" altLang="en-US" sz="2400" dirty="0">
                <a:sym typeface="Symbol" pitchFamily="18" charset="2"/>
              </a:rPr>
              <a:t>更新最短距离 </a:t>
            </a:r>
            <a:endParaRPr lang="en-US" altLang="zh-CN" sz="2400" dirty="0">
              <a:sym typeface="Symbol" pitchFamily="18" charset="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340435" y="1825079"/>
            <a:ext cx="3696061" cy="4124201"/>
            <a:chOff x="5340435" y="1825079"/>
            <a:chExt cx="3696061" cy="4124201"/>
          </a:xfrm>
        </p:grpSpPr>
        <p:sp>
          <p:nvSpPr>
            <p:cNvPr id="3" name="TextBox 2"/>
            <p:cNvSpPr txBox="1"/>
            <p:nvPr/>
          </p:nvSpPr>
          <p:spPr bwMode="auto">
            <a:xfrm>
              <a:off x="8058979" y="1825079"/>
              <a:ext cx="61747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(13,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5868144" y="1916832"/>
              <a:ext cx="5277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(3,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7380312" y="2492896"/>
              <a:ext cx="61747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(10,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6444208" y="2636912"/>
              <a:ext cx="5277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(5,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4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5844491" y="3121223"/>
              <a:ext cx="5277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(2,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5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6996619" y="3140968"/>
              <a:ext cx="5277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(8,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6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7668344" y="3337247"/>
              <a:ext cx="6076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(11,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7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5340435" y="4129335"/>
              <a:ext cx="5277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8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6132523" y="4129335"/>
              <a:ext cx="5277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(4,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9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8257243" y="4201343"/>
              <a:ext cx="7072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(14,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10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6732240" y="4509120"/>
              <a:ext cx="6076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(7,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11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7164288" y="4653136"/>
              <a:ext cx="61747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(9,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12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6618819" y="5353471"/>
              <a:ext cx="61747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(6,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13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7740352" y="5301208"/>
              <a:ext cx="7072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(12,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14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8329251" y="5641503"/>
              <a:ext cx="7072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(15,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15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Box 2">
            <a:extLst>
              <a:ext uri="{FF2B5EF4-FFF2-40B4-BE49-F238E27FC236}">
                <a16:creationId xmlns:a16="http://schemas.microsoft.com/office/drawing/2014/main" id="{C63D4A2F-9B2F-481B-950F-3101B2AF5A6E}"/>
              </a:ext>
            </a:extLst>
          </p:cNvPr>
          <p:cNvSpPr txBox="1"/>
          <p:nvPr/>
        </p:nvSpPr>
        <p:spPr bwMode="auto">
          <a:xfrm>
            <a:off x="6948264" y="1340768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66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34"/>
    </mc:Choice>
    <mc:Fallback xmlns="">
      <p:transition spd="slow" advTm="20334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算法图示</a:t>
            </a:r>
            <a:r>
              <a:rPr lang="en-US" altLang="zh-CN" b="1" dirty="0"/>
              <a:t>--</a:t>
            </a:r>
            <a:r>
              <a:rPr lang="zh-CN" altLang="en-US" b="1" dirty="0"/>
              <a:t>分</a:t>
            </a:r>
            <a:endParaRPr lang="en-US" altLang="zh-CN" b="1" dirty="0"/>
          </a:p>
        </p:txBody>
      </p:sp>
      <p:sp>
        <p:nvSpPr>
          <p:cNvPr id="2" name="椭圆 1"/>
          <p:cNvSpPr/>
          <p:nvPr/>
        </p:nvSpPr>
        <p:spPr bwMode="auto">
          <a:xfrm>
            <a:off x="6084168" y="22048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200292" y="342900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60232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920372" y="3645024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048164" y="3392996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336196" y="441794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5580112" y="441794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056276" y="4797152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8028384" y="5606080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8316416" y="2132856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632340" y="2780928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8928484" y="5606080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80312" y="4905164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8568444" y="4473116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76256" y="56252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496" y="1700808"/>
            <a:ext cx="5506636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设有平面点集</a:t>
            </a:r>
            <a:r>
              <a:rPr lang="en-US" altLang="zh-CN" sz="2400" dirty="0"/>
              <a:t>S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按</a:t>
            </a:r>
            <a:r>
              <a:rPr lang="en-US" altLang="zh-CN" sz="2400" dirty="0">
                <a:solidFill>
                  <a:schemeClr val="tx1"/>
                </a:solidFill>
              </a:rPr>
              <a:t>y</a:t>
            </a:r>
            <a:r>
              <a:rPr lang="zh-CN" altLang="en-US" sz="2400" dirty="0" smtClean="0">
                <a:solidFill>
                  <a:schemeClr val="tx1"/>
                </a:solidFill>
              </a:rPr>
              <a:t>坐标升序排列</a:t>
            </a:r>
            <a:r>
              <a:rPr lang="en-US" altLang="zh-CN" sz="2400" dirty="0" smtClean="0"/>
              <a:t>(</a:t>
            </a:r>
            <a:r>
              <a:rPr lang="zh-CN" altLang="en-US" sz="2400" dirty="0"/>
              <a:t>预处理</a:t>
            </a:r>
            <a:r>
              <a:rPr lang="en-US" altLang="zh-CN" sz="2400" dirty="0"/>
              <a:t>) </a:t>
            </a:r>
            <a:endParaRPr lang="zh-CN" altLang="en-US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1. </a:t>
            </a:r>
            <a:r>
              <a:rPr lang="zh-CN" altLang="en-US" sz="2400" dirty="0">
                <a:solidFill>
                  <a:srgbClr val="FF0000"/>
                </a:solidFill>
              </a:rPr>
              <a:t>分</a:t>
            </a:r>
            <a:r>
              <a:rPr lang="en-US" altLang="zh-CN" sz="2400" dirty="0">
                <a:solidFill>
                  <a:srgbClr val="FF0000"/>
                </a:solidFill>
              </a:rPr>
              <a:t>: </a:t>
            </a:r>
            <a:r>
              <a:rPr lang="zh-CN" altLang="en-US" sz="2400" dirty="0">
                <a:solidFill>
                  <a:srgbClr val="FF0000"/>
                </a:solidFill>
              </a:rPr>
              <a:t>取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zh-CN" altLang="en-US" sz="2400" dirty="0">
                <a:solidFill>
                  <a:srgbClr val="FF0000"/>
                </a:solidFill>
              </a:rPr>
              <a:t>横坐标中位数</a:t>
            </a:r>
            <a:r>
              <a:rPr lang="en-US" altLang="zh-CN" sz="2400" dirty="0">
                <a:solidFill>
                  <a:srgbClr val="FF0000"/>
                </a:solidFill>
              </a:rPr>
              <a:t>mid, </a:t>
            </a:r>
            <a:r>
              <a:rPr lang="zh-CN" altLang="en-US" sz="2400" dirty="0">
                <a:solidFill>
                  <a:srgbClr val="FF0000"/>
                </a:solidFill>
              </a:rPr>
              <a:t>划分 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L</a:t>
            </a:r>
            <a:r>
              <a:rPr lang="en-US" altLang="zh-CN" sz="2400" dirty="0">
                <a:solidFill>
                  <a:srgbClr val="FF0000"/>
                </a:solidFill>
                <a:sym typeface="Symbol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R</a:t>
            </a:r>
            <a:r>
              <a:rPr lang="en-US" altLang="zh-CN" sz="2400" dirty="0"/>
              <a:t>.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dirty="0" err="1">
                <a:sym typeface="Symbol" pitchFamily="18" charset="2"/>
              </a:rPr>
              <a:t>d</a:t>
            </a:r>
            <a:r>
              <a:rPr lang="en-US" altLang="zh-CN" sz="2400" baseline="-25000" dirty="0" err="1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)</a:t>
            </a:r>
            <a:r>
              <a:rPr lang="en-US" altLang="zh-CN" sz="2400" dirty="0"/>
              <a:t>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合</a:t>
            </a:r>
            <a:r>
              <a:rPr lang="en-US" altLang="zh-CN" sz="2400" dirty="0"/>
              <a:t>: d</a:t>
            </a:r>
            <a:r>
              <a:rPr lang="en-US" altLang="zh-CN" sz="2400" dirty="0">
                <a:sym typeface="Symbol" pitchFamily="18" charset="2"/>
              </a:rPr>
              <a:t> = min { </a:t>
            </a:r>
            <a:r>
              <a:rPr lang="en-US" altLang="zh-CN" sz="2400" dirty="0" err="1">
                <a:sym typeface="Symbol" pitchFamily="18" charset="2"/>
              </a:rPr>
              <a:t>d</a:t>
            </a:r>
            <a:r>
              <a:rPr lang="en-US" altLang="zh-CN" sz="2400" baseline="-25000" dirty="0" err="1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, </a:t>
            </a:r>
            <a:r>
              <a:rPr lang="en-US" altLang="zh-CN" sz="2400" dirty="0" err="1">
                <a:sym typeface="Symbol" pitchFamily="18" charset="2"/>
              </a:rPr>
              <a:t>d</a:t>
            </a:r>
            <a:r>
              <a:rPr lang="en-US" altLang="zh-CN" sz="2400" baseline="-25000" dirty="0" err="1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 }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4.       </a:t>
            </a:r>
            <a:r>
              <a:rPr lang="zh-CN" altLang="en-US" sz="2400" dirty="0">
                <a:sym typeface="Symbol" pitchFamily="18" charset="2"/>
              </a:rPr>
              <a:t>由</a:t>
            </a:r>
            <a:r>
              <a:rPr lang="en-US" altLang="zh-CN" sz="2400" dirty="0">
                <a:sym typeface="Symbol" pitchFamily="18" charset="2"/>
              </a:rPr>
              <a:t>S</a:t>
            </a:r>
            <a:r>
              <a:rPr lang="en-US" altLang="zh-CN" sz="2400" baseline="-25000" dirty="0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,S</a:t>
            </a:r>
            <a:r>
              <a:rPr lang="en-US" altLang="zh-CN" sz="2400" baseline="-25000" dirty="0">
                <a:sym typeface="Symbol" pitchFamily="18" charset="2"/>
              </a:rPr>
              <a:t>R</a:t>
            </a:r>
            <a:r>
              <a:rPr lang="zh-CN" altLang="en-US" sz="2400" dirty="0">
                <a:sym typeface="Symbol" pitchFamily="18" charset="2"/>
              </a:rPr>
              <a:t>按纵坐标大小归并得 </a:t>
            </a:r>
            <a:r>
              <a:rPr lang="en-US" altLang="zh-CN" sz="2400" dirty="0">
                <a:sym typeface="Symbol" pitchFamily="18" charset="2"/>
              </a:rPr>
              <a:t>Q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5.       </a:t>
            </a:r>
            <a:r>
              <a:rPr lang="zh-CN" altLang="en-US" sz="2400" dirty="0">
                <a:sym typeface="Symbol" pitchFamily="18" charset="2"/>
              </a:rPr>
              <a:t>对</a:t>
            </a:r>
            <a:r>
              <a:rPr lang="en-US" altLang="zh-CN" sz="2400" dirty="0">
                <a:sym typeface="Symbol" pitchFamily="18" charset="2"/>
              </a:rPr>
              <a:t>Q</a:t>
            </a:r>
            <a:r>
              <a:rPr lang="zh-CN" altLang="en-US" sz="2400" dirty="0">
                <a:sym typeface="Symbol" pitchFamily="18" charset="2"/>
              </a:rPr>
              <a:t>中每个点</a:t>
            </a:r>
            <a:r>
              <a:rPr lang="en-US" altLang="zh-CN" sz="2400" dirty="0">
                <a:sym typeface="Symbol" pitchFamily="18" charset="2"/>
              </a:rPr>
              <a:t>p,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6.             </a:t>
            </a:r>
            <a:r>
              <a:rPr lang="zh-CN" altLang="en-US" sz="2400" dirty="0">
                <a:sym typeface="Symbol" pitchFamily="18" charset="2"/>
              </a:rPr>
              <a:t>检查窗口</a:t>
            </a:r>
            <a:r>
              <a:rPr lang="en-US" altLang="zh-CN" sz="2400" dirty="0">
                <a:sym typeface="Symbol" pitchFamily="18" charset="2"/>
              </a:rPr>
              <a:t>R(</a:t>
            </a:r>
            <a:r>
              <a:rPr lang="en-US" altLang="zh-CN" sz="2400" dirty="0" err="1">
                <a:sym typeface="Symbol" pitchFamily="18" charset="2"/>
              </a:rPr>
              <a:t>p,d</a:t>
            </a:r>
            <a:r>
              <a:rPr lang="en-US" altLang="zh-CN" sz="2400" dirty="0">
                <a:sym typeface="Symbol" pitchFamily="18" charset="2"/>
              </a:rPr>
              <a:t>)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7.             </a:t>
            </a:r>
            <a:r>
              <a:rPr lang="zh-CN" altLang="en-US" sz="2400" dirty="0">
                <a:sym typeface="Symbol" pitchFamily="18" charset="2"/>
              </a:rPr>
              <a:t>更新最短距离 </a:t>
            </a:r>
            <a:endParaRPr lang="en-US" altLang="zh-CN" sz="2400" dirty="0">
              <a:sym typeface="Symbol" pitchFamily="18" charset="2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723629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 bwMode="auto">
          <a:xfrm>
            <a:off x="6516216" y="1825660"/>
            <a:ext cx="6219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S</a:t>
            </a:r>
            <a:r>
              <a:rPr lang="en-US" altLang="zh-CN" sz="2800" baseline="-25000" dirty="0">
                <a:solidFill>
                  <a:schemeClr val="tx1"/>
                </a:solidFill>
              </a:rPr>
              <a:t>L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7380312" y="1825660"/>
            <a:ext cx="6479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accent2"/>
                </a:solidFill>
              </a:rPr>
              <a:t>S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R</a:t>
            </a:r>
            <a:r>
              <a:rPr lang="en-US" altLang="zh-CN" sz="2800" dirty="0">
                <a:solidFill>
                  <a:schemeClr val="accent2"/>
                </a:solidFill>
              </a:rPr>
              <a:t> 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4" name="墨迹 3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572259" y="1419299"/>
              <a:ext cx="2" cy="2"/>
            </p14:xfrm>
          </p:contentPart>
        </mc:Choice>
        <mc:Fallback xmlns="">
          <p:pic>
            <p:nvPicPr>
              <p:cNvPr id="4" name="墨迹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2259" y="1419299"/>
                <a:ext cx="2" cy="2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组合 41"/>
          <p:cNvGrpSpPr/>
          <p:nvPr/>
        </p:nvGrpSpPr>
        <p:grpSpPr>
          <a:xfrm>
            <a:off x="5340435" y="1825079"/>
            <a:ext cx="3696061" cy="4124201"/>
            <a:chOff x="5340435" y="1825079"/>
            <a:chExt cx="3696061" cy="4124201"/>
          </a:xfrm>
        </p:grpSpPr>
        <p:sp>
          <p:nvSpPr>
            <p:cNvPr id="43" name="TextBox 2"/>
            <p:cNvSpPr txBox="1"/>
            <p:nvPr/>
          </p:nvSpPr>
          <p:spPr bwMode="auto">
            <a:xfrm>
              <a:off x="8058979" y="1825079"/>
              <a:ext cx="61747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(13,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23"/>
            <p:cNvSpPr txBox="1"/>
            <p:nvPr/>
          </p:nvSpPr>
          <p:spPr bwMode="auto">
            <a:xfrm>
              <a:off x="5868144" y="1916832"/>
              <a:ext cx="5277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(3,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24"/>
            <p:cNvSpPr txBox="1"/>
            <p:nvPr/>
          </p:nvSpPr>
          <p:spPr bwMode="auto">
            <a:xfrm>
              <a:off x="7380312" y="2492896"/>
              <a:ext cx="61747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(10,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25"/>
            <p:cNvSpPr txBox="1"/>
            <p:nvPr/>
          </p:nvSpPr>
          <p:spPr bwMode="auto">
            <a:xfrm>
              <a:off x="6444208" y="2636912"/>
              <a:ext cx="5277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(5,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4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26"/>
            <p:cNvSpPr txBox="1"/>
            <p:nvPr/>
          </p:nvSpPr>
          <p:spPr bwMode="auto">
            <a:xfrm>
              <a:off x="5844491" y="3121223"/>
              <a:ext cx="5277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(2,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5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27"/>
            <p:cNvSpPr txBox="1"/>
            <p:nvPr/>
          </p:nvSpPr>
          <p:spPr bwMode="auto">
            <a:xfrm>
              <a:off x="6996619" y="3140968"/>
              <a:ext cx="5277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(8,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6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28"/>
            <p:cNvSpPr txBox="1"/>
            <p:nvPr/>
          </p:nvSpPr>
          <p:spPr bwMode="auto">
            <a:xfrm>
              <a:off x="7668344" y="3337247"/>
              <a:ext cx="6076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(11,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7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29"/>
            <p:cNvSpPr txBox="1"/>
            <p:nvPr/>
          </p:nvSpPr>
          <p:spPr bwMode="auto">
            <a:xfrm>
              <a:off x="5340435" y="4129335"/>
              <a:ext cx="5277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8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30"/>
            <p:cNvSpPr txBox="1"/>
            <p:nvPr/>
          </p:nvSpPr>
          <p:spPr bwMode="auto">
            <a:xfrm>
              <a:off x="6132523" y="4129335"/>
              <a:ext cx="5277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(4,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9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31"/>
            <p:cNvSpPr txBox="1"/>
            <p:nvPr/>
          </p:nvSpPr>
          <p:spPr bwMode="auto">
            <a:xfrm>
              <a:off x="8257243" y="4201343"/>
              <a:ext cx="7072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(14,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10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33"/>
            <p:cNvSpPr txBox="1"/>
            <p:nvPr/>
          </p:nvSpPr>
          <p:spPr bwMode="auto">
            <a:xfrm>
              <a:off x="6732240" y="4509120"/>
              <a:ext cx="6076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(7,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11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34"/>
            <p:cNvSpPr txBox="1"/>
            <p:nvPr/>
          </p:nvSpPr>
          <p:spPr bwMode="auto">
            <a:xfrm>
              <a:off x="7164288" y="4653136"/>
              <a:ext cx="61747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(9,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12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37"/>
            <p:cNvSpPr txBox="1"/>
            <p:nvPr/>
          </p:nvSpPr>
          <p:spPr bwMode="auto">
            <a:xfrm>
              <a:off x="6618819" y="5353471"/>
              <a:ext cx="61747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(6,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13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38"/>
            <p:cNvSpPr txBox="1"/>
            <p:nvPr/>
          </p:nvSpPr>
          <p:spPr bwMode="auto">
            <a:xfrm>
              <a:off x="7740352" y="5301208"/>
              <a:ext cx="7072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(12,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14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39"/>
            <p:cNvSpPr txBox="1"/>
            <p:nvPr/>
          </p:nvSpPr>
          <p:spPr bwMode="auto">
            <a:xfrm>
              <a:off x="8329251" y="5641503"/>
              <a:ext cx="7072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(15,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15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46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562"/>
    </mc:Choice>
    <mc:Fallback xmlns="">
      <p:transition spd="slow" advTm="65562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算法图示</a:t>
            </a:r>
            <a:r>
              <a:rPr lang="en-US" altLang="zh-CN" b="1" dirty="0"/>
              <a:t>--</a:t>
            </a:r>
            <a:r>
              <a:rPr lang="zh-CN" altLang="en-US" b="1" dirty="0"/>
              <a:t>治</a:t>
            </a:r>
            <a:endParaRPr lang="en-US" altLang="zh-CN" b="1" dirty="0"/>
          </a:p>
        </p:txBody>
      </p:sp>
      <p:sp>
        <p:nvSpPr>
          <p:cNvPr id="2" name="椭圆 1"/>
          <p:cNvSpPr/>
          <p:nvPr/>
        </p:nvSpPr>
        <p:spPr bwMode="auto">
          <a:xfrm>
            <a:off x="6084168" y="22048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200292" y="342900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60232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920372" y="3645024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048164" y="3392996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336196" y="441794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5580112" y="441794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056276" y="4797152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8028384" y="5606080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8316416" y="2132856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632340" y="2780928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8928484" y="5606080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80312" y="4905164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8568444" y="4473116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76256" y="56252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496" y="1700808"/>
            <a:ext cx="5506636" cy="448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设有平面点集</a:t>
            </a:r>
            <a:r>
              <a:rPr lang="en-US" altLang="zh-CN" sz="2400" dirty="0"/>
              <a:t>S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按</a:t>
            </a:r>
            <a:r>
              <a:rPr lang="en-US" altLang="zh-CN" sz="2400" dirty="0">
                <a:solidFill>
                  <a:schemeClr val="tx1"/>
                </a:solidFill>
              </a:rPr>
              <a:t>y</a:t>
            </a:r>
            <a:r>
              <a:rPr lang="zh-CN" altLang="en-US" sz="2400" dirty="0" smtClean="0">
                <a:solidFill>
                  <a:schemeClr val="tx1"/>
                </a:solidFill>
              </a:rPr>
              <a:t>坐标升序排列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预处理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</a:rPr>
              <a:t>分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取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zh-CN" altLang="en-US" sz="2400" dirty="0">
                <a:solidFill>
                  <a:schemeClr val="tx1"/>
                </a:solidFill>
              </a:rPr>
              <a:t>横坐标中位数</a:t>
            </a:r>
            <a:r>
              <a:rPr lang="en-US" altLang="zh-CN" sz="2400" dirty="0">
                <a:solidFill>
                  <a:schemeClr val="tx1"/>
                </a:solidFill>
              </a:rPr>
              <a:t>mid, </a:t>
            </a:r>
            <a:r>
              <a:rPr lang="zh-CN" altLang="en-US" sz="2400" dirty="0">
                <a:solidFill>
                  <a:schemeClr val="tx1"/>
                </a:solidFill>
              </a:rPr>
              <a:t>划分 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>
                <a:solidFill>
                  <a:srgbClr val="FF0000"/>
                </a:solidFill>
              </a:rPr>
              <a:t>治</a:t>
            </a:r>
            <a:r>
              <a:rPr lang="en-US" altLang="zh-CN" sz="2400" dirty="0">
                <a:solidFill>
                  <a:srgbClr val="FF0000"/>
                </a:solidFill>
              </a:rPr>
              <a:t>: </a:t>
            </a:r>
            <a:r>
              <a:rPr lang="zh-CN" altLang="en-US" sz="2400" dirty="0">
                <a:solidFill>
                  <a:srgbClr val="FF0000"/>
                </a:solidFill>
              </a:rPr>
              <a:t>递归求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L</a:t>
            </a:r>
            <a:r>
              <a:rPr lang="en-US" altLang="zh-CN" sz="2400" dirty="0">
                <a:solidFill>
                  <a:srgbClr val="FF0000"/>
                </a:solidFill>
              </a:rPr>
              <a:t>(S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R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最近点对距离</a:t>
            </a:r>
            <a:r>
              <a:rPr lang="en-US" altLang="zh-CN" sz="2400" dirty="0" err="1">
                <a:solidFill>
                  <a:srgbClr val="FF0000"/>
                </a:solidFill>
              </a:rPr>
              <a:t>d</a:t>
            </a:r>
            <a:r>
              <a:rPr lang="en-US" altLang="zh-CN" sz="2400" baseline="-25000" dirty="0" err="1">
                <a:solidFill>
                  <a:srgbClr val="FF0000"/>
                </a:solidFill>
                <a:sym typeface="Symbol" pitchFamily="18" charset="2"/>
              </a:rPr>
              <a:t>L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altLang="zh-CN" sz="2400" baseline="-25000" dirty="0" err="1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合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 = min { </a:t>
            </a:r>
            <a:r>
              <a:rPr lang="en-US" altLang="zh-CN" sz="2400" dirty="0" err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 }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4.       </a:t>
            </a:r>
            <a:r>
              <a:rPr lang="zh-CN" altLang="en-US" sz="2400" dirty="0">
                <a:sym typeface="Symbol" pitchFamily="18" charset="2"/>
              </a:rPr>
              <a:t>由</a:t>
            </a:r>
            <a:r>
              <a:rPr lang="en-US" altLang="zh-CN" sz="2400" dirty="0">
                <a:sym typeface="Symbol" pitchFamily="18" charset="2"/>
              </a:rPr>
              <a:t>S</a:t>
            </a:r>
            <a:r>
              <a:rPr lang="en-US" altLang="zh-CN" sz="2400" baseline="-25000" dirty="0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,S</a:t>
            </a:r>
            <a:r>
              <a:rPr lang="en-US" altLang="zh-CN" sz="2400" baseline="-25000" dirty="0">
                <a:sym typeface="Symbol" pitchFamily="18" charset="2"/>
              </a:rPr>
              <a:t>R</a:t>
            </a:r>
            <a:r>
              <a:rPr lang="zh-CN" altLang="en-US" sz="2400" dirty="0">
                <a:sym typeface="Symbol" pitchFamily="18" charset="2"/>
              </a:rPr>
              <a:t>按纵坐标大小归并得 </a:t>
            </a:r>
            <a:r>
              <a:rPr lang="en-US" altLang="zh-CN" sz="2400" dirty="0">
                <a:sym typeface="Symbol" pitchFamily="18" charset="2"/>
              </a:rPr>
              <a:t>Q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5.       </a:t>
            </a:r>
            <a:r>
              <a:rPr lang="zh-CN" altLang="en-US" sz="2400" dirty="0">
                <a:sym typeface="Symbol" pitchFamily="18" charset="2"/>
              </a:rPr>
              <a:t>对</a:t>
            </a:r>
            <a:r>
              <a:rPr lang="en-US" altLang="zh-CN" sz="2400" dirty="0">
                <a:sym typeface="Symbol" pitchFamily="18" charset="2"/>
              </a:rPr>
              <a:t>Q</a:t>
            </a:r>
            <a:r>
              <a:rPr lang="zh-CN" altLang="en-US" sz="2400" dirty="0">
                <a:sym typeface="Symbol" pitchFamily="18" charset="2"/>
              </a:rPr>
              <a:t>中每个点</a:t>
            </a:r>
            <a:r>
              <a:rPr lang="en-US" altLang="zh-CN" sz="2400" dirty="0">
                <a:sym typeface="Symbol" pitchFamily="18" charset="2"/>
              </a:rPr>
              <a:t>p,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6.             </a:t>
            </a:r>
            <a:r>
              <a:rPr lang="zh-CN" altLang="en-US" sz="2400" dirty="0">
                <a:sym typeface="Symbol" pitchFamily="18" charset="2"/>
              </a:rPr>
              <a:t>检查窗口</a:t>
            </a:r>
            <a:r>
              <a:rPr lang="en-US" altLang="zh-CN" sz="2400" dirty="0">
                <a:sym typeface="Symbol" pitchFamily="18" charset="2"/>
              </a:rPr>
              <a:t>R(</a:t>
            </a:r>
            <a:r>
              <a:rPr lang="en-US" altLang="zh-CN" sz="2400" dirty="0" err="1">
                <a:sym typeface="Symbol" pitchFamily="18" charset="2"/>
              </a:rPr>
              <a:t>p,d</a:t>
            </a:r>
            <a:r>
              <a:rPr lang="en-US" altLang="zh-CN" sz="2400" dirty="0">
                <a:sym typeface="Symbol" pitchFamily="18" charset="2"/>
              </a:rPr>
              <a:t>)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7.             </a:t>
            </a:r>
            <a:r>
              <a:rPr lang="zh-CN" altLang="en-US" sz="2400" dirty="0">
                <a:sym typeface="Symbol" pitchFamily="18" charset="2"/>
              </a:rPr>
              <a:t>更新最短距离 </a:t>
            </a:r>
            <a:endParaRPr lang="en-US" altLang="zh-CN" sz="24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endParaRPr lang="en-US" altLang="zh-CN" sz="2400" dirty="0">
              <a:solidFill>
                <a:schemeClr val="tx1"/>
              </a:solidFill>
              <a:sym typeface="Symbol" pitchFamily="18" charset="2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723629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5652120" y="4489956"/>
            <a:ext cx="6840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 bwMode="auto">
          <a:xfrm>
            <a:off x="5750298" y="4417948"/>
            <a:ext cx="6219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err="1">
                <a:solidFill>
                  <a:schemeClr val="tx1"/>
                </a:solidFill>
              </a:rPr>
              <a:t>d</a:t>
            </a:r>
            <a:r>
              <a:rPr lang="en-US" altLang="zh-CN" sz="2800" baseline="-25000" dirty="0" err="1">
                <a:solidFill>
                  <a:schemeClr val="tx1"/>
                </a:solidFill>
              </a:rPr>
              <a:t>L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 bwMode="auto">
          <a:xfrm>
            <a:off x="8136396" y="5642084"/>
            <a:ext cx="756084" cy="9001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51"/>
          <p:cNvSpPr txBox="1"/>
          <p:nvPr/>
        </p:nvSpPr>
        <p:spPr bwMode="auto">
          <a:xfrm>
            <a:off x="8172400" y="5786100"/>
            <a:ext cx="6479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err="1">
                <a:solidFill>
                  <a:schemeClr val="accent2"/>
                </a:solidFill>
              </a:rPr>
              <a:t>d</a:t>
            </a:r>
            <a:r>
              <a:rPr lang="en-US" altLang="zh-CN" sz="2800" baseline="-25000" dirty="0" err="1">
                <a:solidFill>
                  <a:schemeClr val="accent2"/>
                </a:solidFill>
              </a:rPr>
              <a:t>R</a:t>
            </a:r>
            <a:r>
              <a:rPr lang="en-US" altLang="zh-CN" sz="2800" dirty="0">
                <a:solidFill>
                  <a:schemeClr val="accent2"/>
                </a:solidFill>
              </a:rPr>
              <a:t> 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6516216" y="1825660"/>
            <a:ext cx="6219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S</a:t>
            </a:r>
            <a:r>
              <a:rPr lang="en-US" altLang="zh-CN" sz="2800" baseline="-25000" dirty="0">
                <a:solidFill>
                  <a:schemeClr val="tx1"/>
                </a:solidFill>
              </a:rPr>
              <a:t>L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7380312" y="1825660"/>
            <a:ext cx="6479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accent2"/>
                </a:solidFill>
              </a:rPr>
              <a:t>S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R</a:t>
            </a:r>
            <a:r>
              <a:rPr lang="en-US" altLang="zh-CN" sz="2800" dirty="0">
                <a:solidFill>
                  <a:schemeClr val="accent2"/>
                </a:solidFill>
              </a:rPr>
              <a:t> 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340435" y="1825079"/>
            <a:ext cx="3696061" cy="4124201"/>
            <a:chOff x="5340435" y="1825079"/>
            <a:chExt cx="3696061" cy="4124201"/>
          </a:xfrm>
        </p:grpSpPr>
        <p:sp>
          <p:nvSpPr>
            <p:cNvPr id="45" name="TextBox 2"/>
            <p:cNvSpPr txBox="1"/>
            <p:nvPr/>
          </p:nvSpPr>
          <p:spPr bwMode="auto">
            <a:xfrm>
              <a:off x="8058979" y="1825079"/>
              <a:ext cx="61747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(13,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23"/>
            <p:cNvSpPr txBox="1"/>
            <p:nvPr/>
          </p:nvSpPr>
          <p:spPr bwMode="auto">
            <a:xfrm>
              <a:off x="5868144" y="1916832"/>
              <a:ext cx="5277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(3,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24"/>
            <p:cNvSpPr txBox="1"/>
            <p:nvPr/>
          </p:nvSpPr>
          <p:spPr bwMode="auto">
            <a:xfrm>
              <a:off x="7380312" y="2492896"/>
              <a:ext cx="61747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(10,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25"/>
            <p:cNvSpPr txBox="1"/>
            <p:nvPr/>
          </p:nvSpPr>
          <p:spPr bwMode="auto">
            <a:xfrm>
              <a:off x="6444208" y="2636912"/>
              <a:ext cx="5277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(5,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4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26"/>
            <p:cNvSpPr txBox="1"/>
            <p:nvPr/>
          </p:nvSpPr>
          <p:spPr bwMode="auto">
            <a:xfrm>
              <a:off x="5844491" y="3121223"/>
              <a:ext cx="5277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(2,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5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27"/>
            <p:cNvSpPr txBox="1"/>
            <p:nvPr/>
          </p:nvSpPr>
          <p:spPr bwMode="auto">
            <a:xfrm>
              <a:off x="6996619" y="3140968"/>
              <a:ext cx="5277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(8,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6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28"/>
            <p:cNvSpPr txBox="1"/>
            <p:nvPr/>
          </p:nvSpPr>
          <p:spPr bwMode="auto">
            <a:xfrm>
              <a:off x="7668344" y="3337247"/>
              <a:ext cx="6076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(11,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7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29"/>
            <p:cNvSpPr txBox="1"/>
            <p:nvPr/>
          </p:nvSpPr>
          <p:spPr bwMode="auto">
            <a:xfrm>
              <a:off x="5340435" y="4129335"/>
              <a:ext cx="5277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8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30"/>
            <p:cNvSpPr txBox="1"/>
            <p:nvPr/>
          </p:nvSpPr>
          <p:spPr bwMode="auto">
            <a:xfrm>
              <a:off x="6132523" y="4129335"/>
              <a:ext cx="5277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(4,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9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31"/>
            <p:cNvSpPr txBox="1"/>
            <p:nvPr/>
          </p:nvSpPr>
          <p:spPr bwMode="auto">
            <a:xfrm>
              <a:off x="8257243" y="4201343"/>
              <a:ext cx="7072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(14,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10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33"/>
            <p:cNvSpPr txBox="1"/>
            <p:nvPr/>
          </p:nvSpPr>
          <p:spPr bwMode="auto">
            <a:xfrm>
              <a:off x="6732240" y="4509120"/>
              <a:ext cx="6076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(7,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11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34"/>
            <p:cNvSpPr txBox="1"/>
            <p:nvPr/>
          </p:nvSpPr>
          <p:spPr bwMode="auto">
            <a:xfrm>
              <a:off x="7164288" y="4653136"/>
              <a:ext cx="61747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(9,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12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37"/>
            <p:cNvSpPr txBox="1"/>
            <p:nvPr/>
          </p:nvSpPr>
          <p:spPr bwMode="auto">
            <a:xfrm>
              <a:off x="6618819" y="5353471"/>
              <a:ext cx="61747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(6,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13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38"/>
            <p:cNvSpPr txBox="1"/>
            <p:nvPr/>
          </p:nvSpPr>
          <p:spPr bwMode="auto">
            <a:xfrm>
              <a:off x="7740352" y="5301208"/>
              <a:ext cx="7072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(12,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14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39"/>
            <p:cNvSpPr txBox="1"/>
            <p:nvPr/>
          </p:nvSpPr>
          <p:spPr bwMode="auto">
            <a:xfrm>
              <a:off x="8329251" y="5641503"/>
              <a:ext cx="7072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(15,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15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561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11"/>
    </mc:Choice>
    <mc:Fallback xmlns="">
      <p:transition spd="slow" advTm="30911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算法图示</a:t>
            </a:r>
            <a:r>
              <a:rPr lang="en-US" altLang="zh-CN" b="1" dirty="0"/>
              <a:t>--</a:t>
            </a:r>
            <a:r>
              <a:rPr lang="zh-CN" altLang="en-US" b="1" dirty="0"/>
              <a:t>合</a:t>
            </a:r>
            <a:r>
              <a:rPr lang="en-US" altLang="zh-CN" b="1" dirty="0"/>
              <a:t>3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6084168" y="22048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200292" y="342900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60232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920372" y="3645024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048164" y="3392996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336196" y="441794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5580112" y="441794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056276" y="4797152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8028384" y="5606080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8316416" y="2132856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632340" y="2780928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8928484" y="5606080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80312" y="4905164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8568444" y="4473116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76256" y="56252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496" y="1700808"/>
            <a:ext cx="5506636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设有平面点集</a:t>
            </a:r>
            <a:r>
              <a:rPr lang="en-US" altLang="zh-CN" sz="2400" dirty="0"/>
              <a:t>S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按</a:t>
            </a:r>
            <a:r>
              <a:rPr lang="en-US" altLang="zh-CN" sz="2400" dirty="0">
                <a:solidFill>
                  <a:schemeClr val="tx1"/>
                </a:solidFill>
              </a:rPr>
              <a:t>y</a:t>
            </a:r>
            <a:r>
              <a:rPr lang="zh-CN" altLang="en-US" sz="2400" dirty="0" smtClean="0">
                <a:solidFill>
                  <a:schemeClr val="tx1"/>
                </a:solidFill>
              </a:rPr>
              <a:t>坐标升序排列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预处理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</a:rPr>
              <a:t>分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取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zh-CN" altLang="en-US" sz="2400" dirty="0">
                <a:solidFill>
                  <a:schemeClr val="tx1"/>
                </a:solidFill>
              </a:rPr>
              <a:t>横坐标中位数</a:t>
            </a:r>
            <a:r>
              <a:rPr lang="en-US" altLang="zh-CN" sz="2400" dirty="0">
                <a:solidFill>
                  <a:schemeClr val="tx1"/>
                </a:solidFill>
              </a:rPr>
              <a:t>mid, </a:t>
            </a:r>
            <a:r>
              <a:rPr lang="zh-CN" altLang="en-US" sz="2400" dirty="0">
                <a:solidFill>
                  <a:schemeClr val="tx1"/>
                </a:solidFill>
              </a:rPr>
              <a:t>划分 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dirty="0" err="1">
                <a:sym typeface="Symbol" pitchFamily="18" charset="2"/>
              </a:rPr>
              <a:t>d</a:t>
            </a:r>
            <a:r>
              <a:rPr lang="en-US" altLang="zh-CN" sz="2400" baseline="-25000" dirty="0" err="1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)</a:t>
            </a:r>
            <a:r>
              <a:rPr lang="en-US" altLang="zh-CN" sz="2400" dirty="0"/>
              <a:t>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合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 = min { </a:t>
            </a:r>
            <a:r>
              <a:rPr lang="en-US" altLang="zh-CN" sz="2400" dirty="0" err="1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altLang="zh-CN" sz="2400" baseline="-25000" dirty="0" err="1">
                <a:solidFill>
                  <a:srgbClr val="FF0000"/>
                </a:solidFill>
                <a:sym typeface="Symbol" pitchFamily="18" charset="2"/>
              </a:rPr>
              <a:t>L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altLang="zh-CN" sz="2400" baseline="-25000" dirty="0" err="1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 }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4.       </a:t>
            </a:r>
            <a:r>
              <a:rPr lang="zh-CN" altLang="en-US" sz="2400" dirty="0">
                <a:sym typeface="Symbol" pitchFamily="18" charset="2"/>
              </a:rPr>
              <a:t>由</a:t>
            </a:r>
            <a:r>
              <a:rPr lang="en-US" altLang="zh-CN" sz="2400" dirty="0">
                <a:sym typeface="Symbol" pitchFamily="18" charset="2"/>
              </a:rPr>
              <a:t>S</a:t>
            </a:r>
            <a:r>
              <a:rPr lang="en-US" altLang="zh-CN" sz="2400" baseline="-25000" dirty="0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,S</a:t>
            </a:r>
            <a:r>
              <a:rPr lang="en-US" altLang="zh-CN" sz="2400" baseline="-25000" dirty="0">
                <a:sym typeface="Symbol" pitchFamily="18" charset="2"/>
              </a:rPr>
              <a:t>R</a:t>
            </a:r>
            <a:r>
              <a:rPr lang="zh-CN" altLang="en-US" sz="2400" dirty="0">
                <a:sym typeface="Symbol" pitchFamily="18" charset="2"/>
              </a:rPr>
              <a:t>按纵坐标大小归并得 </a:t>
            </a:r>
            <a:r>
              <a:rPr lang="en-US" altLang="zh-CN" sz="2400" dirty="0">
                <a:sym typeface="Symbol" pitchFamily="18" charset="2"/>
              </a:rPr>
              <a:t>Q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5.       </a:t>
            </a:r>
            <a:r>
              <a:rPr lang="zh-CN" altLang="en-US" sz="2400" dirty="0">
                <a:sym typeface="Symbol" pitchFamily="18" charset="2"/>
              </a:rPr>
              <a:t>对</a:t>
            </a:r>
            <a:r>
              <a:rPr lang="en-US" altLang="zh-CN" sz="2400" dirty="0">
                <a:sym typeface="Symbol" pitchFamily="18" charset="2"/>
              </a:rPr>
              <a:t>Q</a:t>
            </a:r>
            <a:r>
              <a:rPr lang="zh-CN" altLang="en-US" sz="2400" dirty="0">
                <a:sym typeface="Symbol" pitchFamily="18" charset="2"/>
              </a:rPr>
              <a:t>中每个点</a:t>
            </a:r>
            <a:r>
              <a:rPr lang="en-US" altLang="zh-CN" sz="2400" dirty="0">
                <a:sym typeface="Symbol" pitchFamily="18" charset="2"/>
              </a:rPr>
              <a:t>p,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6.             </a:t>
            </a:r>
            <a:r>
              <a:rPr lang="zh-CN" altLang="en-US" sz="2400" dirty="0">
                <a:sym typeface="Symbol" pitchFamily="18" charset="2"/>
              </a:rPr>
              <a:t>检查窗口</a:t>
            </a:r>
            <a:r>
              <a:rPr lang="en-US" altLang="zh-CN" sz="2400" dirty="0">
                <a:sym typeface="Symbol" pitchFamily="18" charset="2"/>
              </a:rPr>
              <a:t>R(</a:t>
            </a:r>
            <a:r>
              <a:rPr lang="en-US" altLang="zh-CN" sz="2400" dirty="0" err="1">
                <a:sym typeface="Symbol" pitchFamily="18" charset="2"/>
              </a:rPr>
              <a:t>p,d</a:t>
            </a:r>
            <a:r>
              <a:rPr lang="en-US" altLang="zh-CN" sz="2400" dirty="0">
                <a:sym typeface="Symbol" pitchFamily="18" charset="2"/>
              </a:rPr>
              <a:t>)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7.             </a:t>
            </a:r>
            <a:r>
              <a:rPr lang="zh-CN" altLang="en-US" sz="2400" dirty="0">
                <a:sym typeface="Symbol" pitchFamily="18" charset="2"/>
              </a:rPr>
              <a:t>更新最短距离 </a:t>
            </a:r>
            <a:endParaRPr lang="en-US" altLang="zh-CN" sz="2400" dirty="0">
              <a:sym typeface="Symbol" pitchFamily="18" charset="2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723629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 bwMode="auto">
          <a:xfrm>
            <a:off x="6884155" y="1537628"/>
            <a:ext cx="7841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mid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 bwMode="auto">
          <a:xfrm>
            <a:off x="5652120" y="4489956"/>
            <a:ext cx="6840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 bwMode="auto">
          <a:xfrm>
            <a:off x="5750298" y="4417948"/>
            <a:ext cx="6219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err="1">
                <a:solidFill>
                  <a:schemeClr val="tx1"/>
                </a:solidFill>
              </a:rPr>
              <a:t>d</a:t>
            </a:r>
            <a:r>
              <a:rPr lang="en-US" altLang="zh-CN" sz="2800" baseline="-25000" dirty="0" err="1">
                <a:solidFill>
                  <a:schemeClr val="tx1"/>
                </a:solidFill>
              </a:rPr>
              <a:t>L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 bwMode="auto">
          <a:xfrm>
            <a:off x="7236296" y="2132856"/>
            <a:ext cx="6840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/>
          <p:cNvCxnSpPr/>
          <p:nvPr/>
        </p:nvCxnSpPr>
        <p:spPr bwMode="auto">
          <a:xfrm>
            <a:off x="6552220" y="2132856"/>
            <a:ext cx="6840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/>
          <p:cNvCxnSpPr/>
          <p:nvPr/>
        </p:nvCxnSpPr>
        <p:spPr bwMode="auto">
          <a:xfrm>
            <a:off x="651621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>
            <a:off x="795637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50"/>
          <p:cNvCxnSpPr/>
          <p:nvPr/>
        </p:nvCxnSpPr>
        <p:spPr bwMode="auto">
          <a:xfrm>
            <a:off x="8136396" y="5642084"/>
            <a:ext cx="756084" cy="9001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51"/>
          <p:cNvSpPr txBox="1"/>
          <p:nvPr/>
        </p:nvSpPr>
        <p:spPr bwMode="auto">
          <a:xfrm>
            <a:off x="8172400" y="5795682"/>
            <a:ext cx="6479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err="1">
                <a:solidFill>
                  <a:schemeClr val="accent2"/>
                </a:solidFill>
              </a:rPr>
              <a:t>d</a:t>
            </a:r>
            <a:r>
              <a:rPr lang="en-US" altLang="zh-CN" sz="2800" baseline="-25000" dirty="0" err="1">
                <a:solidFill>
                  <a:schemeClr val="accent2"/>
                </a:solidFill>
              </a:rPr>
              <a:t>R</a:t>
            </a:r>
            <a:r>
              <a:rPr lang="en-US" altLang="zh-CN" sz="2800" dirty="0">
                <a:solidFill>
                  <a:schemeClr val="accent2"/>
                </a:solidFill>
              </a:rPr>
              <a:t> 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6732240" y="2060848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d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7380312" y="2060848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d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340435" y="1825079"/>
            <a:ext cx="3696061" cy="4124201"/>
            <a:chOff x="5340435" y="1825079"/>
            <a:chExt cx="3696061" cy="4124201"/>
          </a:xfrm>
        </p:grpSpPr>
        <p:sp>
          <p:nvSpPr>
            <p:cNvPr id="55" name="TextBox 2"/>
            <p:cNvSpPr txBox="1"/>
            <p:nvPr/>
          </p:nvSpPr>
          <p:spPr bwMode="auto">
            <a:xfrm>
              <a:off x="8058979" y="1825079"/>
              <a:ext cx="61747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(13,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23"/>
            <p:cNvSpPr txBox="1"/>
            <p:nvPr/>
          </p:nvSpPr>
          <p:spPr bwMode="auto">
            <a:xfrm>
              <a:off x="5868144" y="1916832"/>
              <a:ext cx="5277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(3,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24"/>
            <p:cNvSpPr txBox="1"/>
            <p:nvPr/>
          </p:nvSpPr>
          <p:spPr bwMode="auto">
            <a:xfrm>
              <a:off x="7380312" y="2492896"/>
              <a:ext cx="61747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(10,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25"/>
            <p:cNvSpPr txBox="1"/>
            <p:nvPr/>
          </p:nvSpPr>
          <p:spPr bwMode="auto">
            <a:xfrm>
              <a:off x="6444208" y="2636912"/>
              <a:ext cx="5277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(5,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4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26"/>
            <p:cNvSpPr txBox="1"/>
            <p:nvPr/>
          </p:nvSpPr>
          <p:spPr bwMode="auto">
            <a:xfrm>
              <a:off x="5844491" y="3121223"/>
              <a:ext cx="5277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(2,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5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27"/>
            <p:cNvSpPr txBox="1"/>
            <p:nvPr/>
          </p:nvSpPr>
          <p:spPr bwMode="auto">
            <a:xfrm>
              <a:off x="6996619" y="3140968"/>
              <a:ext cx="5277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(8,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6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28"/>
            <p:cNvSpPr txBox="1"/>
            <p:nvPr/>
          </p:nvSpPr>
          <p:spPr bwMode="auto">
            <a:xfrm>
              <a:off x="7668344" y="3337247"/>
              <a:ext cx="6076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(11,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7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29"/>
            <p:cNvSpPr txBox="1"/>
            <p:nvPr/>
          </p:nvSpPr>
          <p:spPr bwMode="auto">
            <a:xfrm>
              <a:off x="5340435" y="4129335"/>
              <a:ext cx="5277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8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30"/>
            <p:cNvSpPr txBox="1"/>
            <p:nvPr/>
          </p:nvSpPr>
          <p:spPr bwMode="auto">
            <a:xfrm>
              <a:off x="6132523" y="4129335"/>
              <a:ext cx="52770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(4,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9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31"/>
            <p:cNvSpPr txBox="1"/>
            <p:nvPr/>
          </p:nvSpPr>
          <p:spPr bwMode="auto">
            <a:xfrm>
              <a:off x="8257243" y="4201343"/>
              <a:ext cx="7072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(14,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10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33"/>
            <p:cNvSpPr txBox="1"/>
            <p:nvPr/>
          </p:nvSpPr>
          <p:spPr bwMode="auto">
            <a:xfrm>
              <a:off x="6732240" y="4509120"/>
              <a:ext cx="6076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(7,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11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34"/>
            <p:cNvSpPr txBox="1"/>
            <p:nvPr/>
          </p:nvSpPr>
          <p:spPr bwMode="auto">
            <a:xfrm>
              <a:off x="7164288" y="4653136"/>
              <a:ext cx="61747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(9,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12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37"/>
            <p:cNvSpPr txBox="1"/>
            <p:nvPr/>
          </p:nvSpPr>
          <p:spPr bwMode="auto">
            <a:xfrm>
              <a:off x="6618819" y="5353471"/>
              <a:ext cx="61747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(6,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13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38"/>
            <p:cNvSpPr txBox="1"/>
            <p:nvPr/>
          </p:nvSpPr>
          <p:spPr bwMode="auto">
            <a:xfrm>
              <a:off x="7740352" y="5301208"/>
              <a:ext cx="7072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(12,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14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39"/>
            <p:cNvSpPr txBox="1"/>
            <p:nvPr/>
          </p:nvSpPr>
          <p:spPr bwMode="auto">
            <a:xfrm>
              <a:off x="8329251" y="5641503"/>
              <a:ext cx="7072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1400" dirty="0" smtClean="0">
                  <a:solidFill>
                    <a:schemeClr val="tx1"/>
                  </a:solidFill>
                </a:rPr>
                <a:t>(15,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15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00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27"/>
    </mc:Choice>
    <mc:Fallback xmlns="">
      <p:transition spd="slow" advTm="14527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算法图示</a:t>
            </a:r>
            <a:r>
              <a:rPr lang="en-US" altLang="zh-CN" b="1" dirty="0"/>
              <a:t>--</a:t>
            </a:r>
            <a:r>
              <a:rPr lang="zh-CN" altLang="en-US" b="1" dirty="0"/>
              <a:t>合</a:t>
            </a:r>
            <a:r>
              <a:rPr lang="en-US" altLang="zh-CN" b="1" dirty="0"/>
              <a:t>4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7200292" y="342900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60232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056276" y="4797152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632340" y="278092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80312" y="49051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76256" y="56252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496" y="1700808"/>
            <a:ext cx="5506636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设有平面点集</a:t>
            </a:r>
            <a:r>
              <a:rPr lang="en-US" altLang="zh-CN" sz="2400" dirty="0"/>
              <a:t>S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按</a:t>
            </a:r>
            <a:r>
              <a:rPr lang="en-US" altLang="zh-CN" sz="2400" dirty="0">
                <a:solidFill>
                  <a:schemeClr val="tx1"/>
                </a:solidFill>
              </a:rPr>
              <a:t>y</a:t>
            </a:r>
            <a:r>
              <a:rPr lang="zh-CN" altLang="en-US" sz="2400" dirty="0" smtClean="0">
                <a:solidFill>
                  <a:schemeClr val="tx1"/>
                </a:solidFill>
              </a:rPr>
              <a:t>坐标升序排列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预处理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</a:rPr>
              <a:t>分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取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zh-CN" altLang="en-US" sz="2400" dirty="0">
                <a:solidFill>
                  <a:schemeClr val="tx1"/>
                </a:solidFill>
              </a:rPr>
              <a:t>横坐标中位数</a:t>
            </a:r>
            <a:r>
              <a:rPr lang="en-US" altLang="zh-CN" sz="2400" dirty="0">
                <a:solidFill>
                  <a:schemeClr val="tx1"/>
                </a:solidFill>
              </a:rPr>
              <a:t>mid, </a:t>
            </a:r>
            <a:r>
              <a:rPr lang="zh-CN" altLang="en-US" sz="2400" dirty="0">
                <a:solidFill>
                  <a:schemeClr val="tx1"/>
                </a:solidFill>
              </a:rPr>
              <a:t>划分 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dirty="0" err="1">
                <a:sym typeface="Symbol" pitchFamily="18" charset="2"/>
              </a:rPr>
              <a:t>d</a:t>
            </a:r>
            <a:r>
              <a:rPr lang="en-US" altLang="zh-CN" sz="2400" baseline="-25000" dirty="0" err="1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)</a:t>
            </a:r>
            <a:r>
              <a:rPr lang="en-US" altLang="zh-CN" sz="2400" dirty="0"/>
              <a:t>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合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 = min { </a:t>
            </a:r>
            <a:r>
              <a:rPr lang="en-US" altLang="zh-CN" sz="2400" dirty="0" err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 }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4.       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由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  <a:sym typeface="Symbol" pitchFamily="18" charset="2"/>
              </a:rPr>
              <a:t>L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,S</a:t>
            </a:r>
            <a:r>
              <a:rPr lang="en-US" altLang="zh-CN" sz="2400" baseline="-25000" dirty="0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按纵坐标大小归并得 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Q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5.       </a:t>
            </a:r>
            <a:r>
              <a:rPr lang="zh-CN" altLang="en-US" sz="2400" dirty="0">
                <a:sym typeface="Symbol" pitchFamily="18" charset="2"/>
              </a:rPr>
              <a:t>对</a:t>
            </a:r>
            <a:r>
              <a:rPr lang="en-US" altLang="zh-CN" sz="2400" dirty="0">
                <a:sym typeface="Symbol" pitchFamily="18" charset="2"/>
              </a:rPr>
              <a:t>Q</a:t>
            </a:r>
            <a:r>
              <a:rPr lang="zh-CN" altLang="en-US" sz="2400" dirty="0">
                <a:sym typeface="Symbol" pitchFamily="18" charset="2"/>
              </a:rPr>
              <a:t>中每个点</a:t>
            </a:r>
            <a:r>
              <a:rPr lang="en-US" altLang="zh-CN" sz="2400" dirty="0">
                <a:sym typeface="Symbol" pitchFamily="18" charset="2"/>
              </a:rPr>
              <a:t>p,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6.             </a:t>
            </a:r>
            <a:r>
              <a:rPr lang="zh-CN" altLang="en-US" sz="2400" dirty="0">
                <a:sym typeface="Symbol" pitchFamily="18" charset="2"/>
              </a:rPr>
              <a:t>检查窗口</a:t>
            </a:r>
            <a:r>
              <a:rPr lang="en-US" altLang="zh-CN" sz="2400" dirty="0">
                <a:sym typeface="Symbol" pitchFamily="18" charset="2"/>
              </a:rPr>
              <a:t>R(</a:t>
            </a:r>
            <a:r>
              <a:rPr lang="en-US" altLang="zh-CN" sz="2400" dirty="0" err="1">
                <a:sym typeface="Symbol" pitchFamily="18" charset="2"/>
              </a:rPr>
              <a:t>p,d</a:t>
            </a:r>
            <a:r>
              <a:rPr lang="en-US" altLang="zh-CN" sz="2400" dirty="0">
                <a:sym typeface="Symbol" pitchFamily="18" charset="2"/>
              </a:rPr>
              <a:t>)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7.             </a:t>
            </a:r>
            <a:r>
              <a:rPr lang="zh-CN" altLang="en-US" sz="2400" dirty="0">
                <a:sym typeface="Symbol" pitchFamily="18" charset="2"/>
              </a:rPr>
              <a:t>更新最短距离 </a:t>
            </a:r>
            <a:endParaRPr lang="en-US" altLang="zh-CN" sz="2400" dirty="0">
              <a:solidFill>
                <a:srgbClr val="FF0000"/>
              </a:solidFill>
              <a:sym typeface="Symbol" pitchFamily="18" charset="2"/>
            </a:endParaRPr>
          </a:p>
        </p:txBody>
      </p:sp>
      <p:cxnSp>
        <p:nvCxnSpPr>
          <p:cNvPr id="47" name="直接连接符 46"/>
          <p:cNvCxnSpPr/>
          <p:nvPr/>
        </p:nvCxnSpPr>
        <p:spPr bwMode="auto">
          <a:xfrm>
            <a:off x="7236296" y="5877272"/>
            <a:ext cx="6840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/>
          <p:cNvCxnSpPr/>
          <p:nvPr/>
        </p:nvCxnSpPr>
        <p:spPr bwMode="auto">
          <a:xfrm>
            <a:off x="6552220" y="5877272"/>
            <a:ext cx="6840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/>
          <p:cNvCxnSpPr/>
          <p:nvPr/>
        </p:nvCxnSpPr>
        <p:spPr bwMode="auto">
          <a:xfrm>
            <a:off x="651621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>
            <a:off x="795637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 bwMode="auto">
          <a:xfrm>
            <a:off x="6732240" y="5805264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d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7380312" y="5805264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d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7020272" y="1484784"/>
            <a:ext cx="553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Q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>
            <a:off x="723629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4"/>
          <p:cNvSpPr txBox="1"/>
          <p:nvPr/>
        </p:nvSpPr>
        <p:spPr bwMode="auto">
          <a:xfrm>
            <a:off x="7380312" y="2492896"/>
            <a:ext cx="617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(10,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25"/>
          <p:cNvSpPr txBox="1"/>
          <p:nvPr/>
        </p:nvSpPr>
        <p:spPr bwMode="auto">
          <a:xfrm>
            <a:off x="6444208" y="2636912"/>
            <a:ext cx="5277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(5,</a:t>
            </a:r>
            <a:r>
              <a:rPr lang="en-US" altLang="zh-CN" sz="1400" dirty="0" smtClean="0">
                <a:solidFill>
                  <a:srgbClr val="FF0000"/>
                </a:solidFill>
              </a:rPr>
              <a:t>4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27"/>
          <p:cNvSpPr txBox="1"/>
          <p:nvPr/>
        </p:nvSpPr>
        <p:spPr bwMode="auto">
          <a:xfrm>
            <a:off x="6996619" y="3140968"/>
            <a:ext cx="5277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(8,</a:t>
            </a:r>
            <a:r>
              <a:rPr lang="en-US" altLang="zh-CN" sz="1400" dirty="0" smtClean="0">
                <a:solidFill>
                  <a:srgbClr val="FF0000"/>
                </a:solidFill>
              </a:rPr>
              <a:t>6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33"/>
          <p:cNvSpPr txBox="1"/>
          <p:nvPr/>
        </p:nvSpPr>
        <p:spPr bwMode="auto">
          <a:xfrm>
            <a:off x="6732240" y="4509120"/>
            <a:ext cx="6076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(7,</a:t>
            </a:r>
            <a:r>
              <a:rPr lang="en-US" altLang="zh-CN" sz="1400" dirty="0" smtClean="0">
                <a:solidFill>
                  <a:srgbClr val="FF0000"/>
                </a:solidFill>
              </a:rPr>
              <a:t>11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34"/>
          <p:cNvSpPr txBox="1"/>
          <p:nvPr/>
        </p:nvSpPr>
        <p:spPr bwMode="auto">
          <a:xfrm>
            <a:off x="7164288" y="4653136"/>
            <a:ext cx="617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(9,</a:t>
            </a:r>
            <a:r>
              <a:rPr lang="en-US" altLang="zh-CN" sz="1400" dirty="0" smtClean="0">
                <a:solidFill>
                  <a:srgbClr val="FF0000"/>
                </a:solidFill>
              </a:rPr>
              <a:t>12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TextBox 37"/>
          <p:cNvSpPr txBox="1"/>
          <p:nvPr/>
        </p:nvSpPr>
        <p:spPr bwMode="auto">
          <a:xfrm>
            <a:off x="6618819" y="5353471"/>
            <a:ext cx="617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(6,</a:t>
            </a:r>
            <a:r>
              <a:rPr lang="en-US" altLang="zh-CN" sz="1400" dirty="0" smtClean="0">
                <a:solidFill>
                  <a:srgbClr val="FF0000"/>
                </a:solidFill>
              </a:rPr>
              <a:t>13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90"/>
    </mc:Choice>
    <mc:Fallback xmlns="">
      <p:transition spd="slow" advTm="16690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算法图示</a:t>
            </a:r>
            <a:r>
              <a:rPr lang="en-US" altLang="zh-CN" b="1" dirty="0"/>
              <a:t>--</a:t>
            </a:r>
            <a:r>
              <a:rPr lang="zh-CN" altLang="en-US" b="1" dirty="0"/>
              <a:t>合</a:t>
            </a:r>
            <a:r>
              <a:rPr lang="en-US" altLang="zh-CN" b="1" dirty="0"/>
              <a:t>67:p</a:t>
            </a:r>
            <a:r>
              <a:rPr lang="en-US" altLang="zh-CN" b="1" baseline="-25000" dirty="0"/>
              <a:t>3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7200292" y="342900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60232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056276" y="4797152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632340" y="278092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80312" y="49051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76256" y="56252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496" y="1700808"/>
            <a:ext cx="5506636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设有平面点集</a:t>
            </a:r>
            <a:r>
              <a:rPr lang="en-US" altLang="zh-CN" sz="2400" dirty="0"/>
              <a:t>S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按</a:t>
            </a:r>
            <a:r>
              <a:rPr lang="en-US" altLang="zh-CN" sz="2400" dirty="0">
                <a:solidFill>
                  <a:schemeClr val="tx1"/>
                </a:solidFill>
              </a:rPr>
              <a:t>y</a:t>
            </a:r>
            <a:r>
              <a:rPr lang="zh-CN" altLang="en-US" sz="2400" dirty="0" smtClean="0">
                <a:solidFill>
                  <a:schemeClr val="tx1"/>
                </a:solidFill>
              </a:rPr>
              <a:t>坐标升序排列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预处理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</a:rPr>
              <a:t>分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取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zh-CN" altLang="en-US" sz="2400" dirty="0">
                <a:solidFill>
                  <a:schemeClr val="tx1"/>
                </a:solidFill>
              </a:rPr>
              <a:t>横坐标中位数</a:t>
            </a:r>
            <a:r>
              <a:rPr lang="en-US" altLang="zh-CN" sz="2400" dirty="0">
                <a:solidFill>
                  <a:schemeClr val="tx1"/>
                </a:solidFill>
              </a:rPr>
              <a:t>mid, </a:t>
            </a:r>
            <a:r>
              <a:rPr lang="zh-CN" altLang="en-US" sz="2400" dirty="0">
                <a:solidFill>
                  <a:schemeClr val="tx1"/>
                </a:solidFill>
              </a:rPr>
              <a:t>划分 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dirty="0" err="1">
                <a:sym typeface="Symbol" pitchFamily="18" charset="2"/>
              </a:rPr>
              <a:t>d</a:t>
            </a:r>
            <a:r>
              <a:rPr lang="en-US" altLang="zh-CN" sz="2400" baseline="-25000" dirty="0" err="1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)</a:t>
            </a:r>
            <a:r>
              <a:rPr lang="en-US" altLang="zh-CN" sz="2400" dirty="0"/>
              <a:t>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合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 = min { </a:t>
            </a:r>
            <a:r>
              <a:rPr lang="en-US" altLang="zh-CN" sz="2400" dirty="0" err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 }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4.       </a:t>
            </a:r>
            <a:r>
              <a:rPr lang="zh-CN" altLang="en-US" sz="2400" dirty="0">
                <a:sym typeface="Symbol" pitchFamily="18" charset="2"/>
              </a:rPr>
              <a:t>由</a:t>
            </a:r>
            <a:r>
              <a:rPr lang="en-US" altLang="zh-CN" sz="2400" dirty="0">
                <a:sym typeface="Symbol" pitchFamily="18" charset="2"/>
              </a:rPr>
              <a:t>S</a:t>
            </a:r>
            <a:r>
              <a:rPr lang="en-US" altLang="zh-CN" sz="2400" baseline="-25000" dirty="0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,S</a:t>
            </a:r>
            <a:r>
              <a:rPr lang="en-US" altLang="zh-CN" sz="2400" baseline="-25000" dirty="0">
                <a:sym typeface="Symbol" pitchFamily="18" charset="2"/>
              </a:rPr>
              <a:t>R</a:t>
            </a:r>
            <a:r>
              <a:rPr lang="zh-CN" altLang="en-US" sz="2400" dirty="0">
                <a:sym typeface="Symbol" pitchFamily="18" charset="2"/>
              </a:rPr>
              <a:t>按纵坐标大小归并得 </a:t>
            </a:r>
            <a:r>
              <a:rPr lang="en-US" altLang="zh-CN" sz="2400" dirty="0">
                <a:sym typeface="Symbol" pitchFamily="18" charset="2"/>
              </a:rPr>
              <a:t>Q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5.       </a:t>
            </a:r>
            <a:r>
              <a:rPr lang="zh-CN" altLang="en-US" sz="2400" dirty="0">
                <a:sym typeface="Symbol" pitchFamily="18" charset="2"/>
              </a:rPr>
              <a:t>对</a:t>
            </a:r>
            <a:r>
              <a:rPr lang="en-US" altLang="zh-CN" sz="2400" dirty="0">
                <a:sym typeface="Symbol" pitchFamily="18" charset="2"/>
              </a:rPr>
              <a:t>Q</a:t>
            </a:r>
            <a:r>
              <a:rPr lang="zh-CN" altLang="en-US" sz="2400" dirty="0">
                <a:sym typeface="Symbol" pitchFamily="18" charset="2"/>
              </a:rPr>
              <a:t>中每个点</a:t>
            </a:r>
            <a:r>
              <a:rPr lang="en-US" altLang="zh-CN" sz="2400" dirty="0">
                <a:sym typeface="Symbol" pitchFamily="18" charset="2"/>
              </a:rPr>
              <a:t>p,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6.             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检查窗口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R(</a:t>
            </a:r>
            <a:r>
              <a:rPr lang="en-US" altLang="zh-CN" sz="2400" dirty="0" err="1">
                <a:solidFill>
                  <a:srgbClr val="FF0000"/>
                </a:solidFill>
                <a:sym typeface="Symbol" pitchFamily="18" charset="2"/>
              </a:rPr>
              <a:t>p,d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)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7.             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更新最短距离 </a:t>
            </a:r>
            <a:endParaRPr lang="en-US" altLang="zh-CN" sz="2400" dirty="0">
              <a:solidFill>
                <a:srgbClr val="FF0000"/>
              </a:solidFill>
              <a:sym typeface="Symbol" pitchFamily="18" charset="2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651621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>
            <a:off x="795637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 bwMode="auto">
          <a:xfrm>
            <a:off x="7020272" y="1484784"/>
            <a:ext cx="553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Q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>
            <a:off x="723629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6552220" y="2852936"/>
            <a:ext cx="14221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6516216" y="3573016"/>
            <a:ext cx="14221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 bwMode="auto">
          <a:xfrm>
            <a:off x="8100392" y="2852936"/>
            <a:ext cx="70083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检查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窗口</a:t>
            </a: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7560332" y="3212976"/>
            <a:ext cx="6840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6447698" y="2888940"/>
            <a:ext cx="0" cy="6840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 bwMode="auto">
          <a:xfrm>
            <a:off x="6113414" y="2924944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d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TextBox 24"/>
          <p:cNvSpPr txBox="1"/>
          <p:nvPr/>
        </p:nvSpPr>
        <p:spPr bwMode="auto">
          <a:xfrm>
            <a:off x="7380312" y="2492896"/>
            <a:ext cx="617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(10,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25"/>
          <p:cNvSpPr txBox="1"/>
          <p:nvPr/>
        </p:nvSpPr>
        <p:spPr bwMode="auto">
          <a:xfrm>
            <a:off x="6444208" y="2636912"/>
            <a:ext cx="5277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(5,</a:t>
            </a:r>
            <a:r>
              <a:rPr lang="en-US" altLang="zh-CN" sz="1400" dirty="0" smtClean="0">
                <a:solidFill>
                  <a:srgbClr val="FF0000"/>
                </a:solidFill>
              </a:rPr>
              <a:t>4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27"/>
          <p:cNvSpPr txBox="1"/>
          <p:nvPr/>
        </p:nvSpPr>
        <p:spPr bwMode="auto">
          <a:xfrm>
            <a:off x="6996619" y="3140968"/>
            <a:ext cx="5277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(8,</a:t>
            </a:r>
            <a:r>
              <a:rPr lang="en-US" altLang="zh-CN" sz="1400" dirty="0" smtClean="0">
                <a:solidFill>
                  <a:srgbClr val="FF0000"/>
                </a:solidFill>
              </a:rPr>
              <a:t>6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33"/>
          <p:cNvSpPr txBox="1"/>
          <p:nvPr/>
        </p:nvSpPr>
        <p:spPr bwMode="auto">
          <a:xfrm>
            <a:off x="6732240" y="4509120"/>
            <a:ext cx="6076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(7,</a:t>
            </a:r>
            <a:r>
              <a:rPr lang="en-US" altLang="zh-CN" sz="1400" dirty="0" smtClean="0">
                <a:solidFill>
                  <a:srgbClr val="FF0000"/>
                </a:solidFill>
              </a:rPr>
              <a:t>11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Box 34"/>
          <p:cNvSpPr txBox="1"/>
          <p:nvPr/>
        </p:nvSpPr>
        <p:spPr bwMode="auto">
          <a:xfrm>
            <a:off x="7164288" y="4653136"/>
            <a:ext cx="617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(9,</a:t>
            </a:r>
            <a:r>
              <a:rPr lang="en-US" altLang="zh-CN" sz="1400" dirty="0" smtClean="0">
                <a:solidFill>
                  <a:srgbClr val="FF0000"/>
                </a:solidFill>
              </a:rPr>
              <a:t>12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37"/>
          <p:cNvSpPr txBox="1"/>
          <p:nvPr/>
        </p:nvSpPr>
        <p:spPr bwMode="auto">
          <a:xfrm>
            <a:off x="6618819" y="5353471"/>
            <a:ext cx="617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(6,</a:t>
            </a:r>
            <a:r>
              <a:rPr lang="en-US" altLang="zh-CN" sz="1400" dirty="0" smtClean="0">
                <a:solidFill>
                  <a:srgbClr val="FF0000"/>
                </a:solidFill>
              </a:rPr>
              <a:t>13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7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47"/>
    </mc:Choice>
    <mc:Fallback xmlns="">
      <p:transition spd="slow" advTm="27347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算法图示</a:t>
            </a:r>
            <a:r>
              <a:rPr lang="en-US" altLang="zh-CN" b="1" dirty="0"/>
              <a:t>--</a:t>
            </a:r>
            <a:r>
              <a:rPr lang="zh-CN" altLang="en-US" b="1" dirty="0"/>
              <a:t>合</a:t>
            </a:r>
            <a:r>
              <a:rPr lang="en-US" altLang="zh-CN" b="1" dirty="0"/>
              <a:t>67:p</a:t>
            </a:r>
            <a:r>
              <a:rPr lang="en-US" altLang="zh-CN" b="1" baseline="-25000" dirty="0"/>
              <a:t>4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7200292" y="342900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60232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056276" y="4797152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632340" y="278092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80312" y="49051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76256" y="56252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496" y="1700808"/>
            <a:ext cx="5506636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设有平面点集</a:t>
            </a:r>
            <a:r>
              <a:rPr lang="en-US" altLang="zh-CN" sz="2400" dirty="0"/>
              <a:t>S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按</a:t>
            </a:r>
            <a:r>
              <a:rPr lang="en-US" altLang="zh-CN" sz="2400" dirty="0">
                <a:solidFill>
                  <a:schemeClr val="tx1"/>
                </a:solidFill>
              </a:rPr>
              <a:t>y</a:t>
            </a:r>
            <a:r>
              <a:rPr lang="zh-CN" altLang="en-US" sz="2400" dirty="0" smtClean="0">
                <a:solidFill>
                  <a:schemeClr val="tx1"/>
                </a:solidFill>
              </a:rPr>
              <a:t>坐标升序排列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预处理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</a:rPr>
              <a:t>分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取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zh-CN" altLang="en-US" sz="2400" dirty="0">
                <a:solidFill>
                  <a:schemeClr val="tx1"/>
                </a:solidFill>
              </a:rPr>
              <a:t>横坐标中位数</a:t>
            </a:r>
            <a:r>
              <a:rPr lang="en-US" altLang="zh-CN" sz="2400" dirty="0">
                <a:solidFill>
                  <a:schemeClr val="tx1"/>
                </a:solidFill>
              </a:rPr>
              <a:t>mid, </a:t>
            </a:r>
            <a:r>
              <a:rPr lang="zh-CN" altLang="en-US" sz="2400" dirty="0">
                <a:solidFill>
                  <a:schemeClr val="tx1"/>
                </a:solidFill>
              </a:rPr>
              <a:t>划分 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dirty="0" err="1">
                <a:sym typeface="Symbol" pitchFamily="18" charset="2"/>
              </a:rPr>
              <a:t>d</a:t>
            </a:r>
            <a:r>
              <a:rPr lang="en-US" altLang="zh-CN" sz="2400" baseline="-25000" dirty="0" err="1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)</a:t>
            </a:r>
            <a:r>
              <a:rPr lang="en-US" altLang="zh-CN" sz="2400" dirty="0"/>
              <a:t>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合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 = min { </a:t>
            </a:r>
            <a:r>
              <a:rPr lang="en-US" altLang="zh-CN" sz="2400" dirty="0" err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 }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4.       </a:t>
            </a:r>
            <a:r>
              <a:rPr lang="zh-CN" altLang="en-US" sz="2400" dirty="0">
                <a:sym typeface="Symbol" pitchFamily="18" charset="2"/>
              </a:rPr>
              <a:t>由</a:t>
            </a:r>
            <a:r>
              <a:rPr lang="en-US" altLang="zh-CN" sz="2400" dirty="0">
                <a:sym typeface="Symbol" pitchFamily="18" charset="2"/>
              </a:rPr>
              <a:t>S</a:t>
            </a:r>
            <a:r>
              <a:rPr lang="en-US" altLang="zh-CN" sz="2400" baseline="-25000" dirty="0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,S</a:t>
            </a:r>
            <a:r>
              <a:rPr lang="en-US" altLang="zh-CN" sz="2400" baseline="-25000" dirty="0">
                <a:sym typeface="Symbol" pitchFamily="18" charset="2"/>
              </a:rPr>
              <a:t>R</a:t>
            </a:r>
            <a:r>
              <a:rPr lang="zh-CN" altLang="en-US" sz="2400" dirty="0">
                <a:sym typeface="Symbol" pitchFamily="18" charset="2"/>
              </a:rPr>
              <a:t>按纵坐标大小归并得 </a:t>
            </a:r>
            <a:r>
              <a:rPr lang="en-US" altLang="zh-CN" sz="2400" dirty="0">
                <a:sym typeface="Symbol" pitchFamily="18" charset="2"/>
              </a:rPr>
              <a:t>Q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5.       </a:t>
            </a:r>
            <a:r>
              <a:rPr lang="zh-CN" altLang="en-US" sz="2400" dirty="0">
                <a:sym typeface="Symbol" pitchFamily="18" charset="2"/>
              </a:rPr>
              <a:t>对</a:t>
            </a:r>
            <a:r>
              <a:rPr lang="en-US" altLang="zh-CN" sz="2400" dirty="0">
                <a:sym typeface="Symbol" pitchFamily="18" charset="2"/>
              </a:rPr>
              <a:t>Q</a:t>
            </a:r>
            <a:r>
              <a:rPr lang="zh-CN" altLang="en-US" sz="2400" dirty="0">
                <a:sym typeface="Symbol" pitchFamily="18" charset="2"/>
              </a:rPr>
              <a:t>中每个点</a:t>
            </a:r>
            <a:r>
              <a:rPr lang="en-US" altLang="zh-CN" sz="2400" dirty="0">
                <a:sym typeface="Symbol" pitchFamily="18" charset="2"/>
              </a:rPr>
              <a:t>p,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6.             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检查窗口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R(</a:t>
            </a:r>
            <a:r>
              <a:rPr lang="en-US" altLang="zh-CN" sz="2400" dirty="0" err="1">
                <a:solidFill>
                  <a:srgbClr val="FF0000"/>
                </a:solidFill>
                <a:sym typeface="Symbol" pitchFamily="18" charset="2"/>
              </a:rPr>
              <a:t>p,d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)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7.             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更新最短距离 </a:t>
            </a:r>
            <a:endParaRPr lang="en-US" altLang="zh-CN" sz="2400" dirty="0">
              <a:solidFill>
                <a:srgbClr val="FF0000"/>
              </a:solidFill>
              <a:sym typeface="Symbol" pitchFamily="18" charset="2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651621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>
            <a:off x="795637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 bwMode="auto">
          <a:xfrm>
            <a:off x="7020272" y="1484784"/>
            <a:ext cx="553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Q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>
            <a:off x="723629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6552220" y="2996952"/>
            <a:ext cx="14221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6516216" y="3717032"/>
            <a:ext cx="14221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 bwMode="auto">
          <a:xfrm>
            <a:off x="8100392" y="2996952"/>
            <a:ext cx="70083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检查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窗口</a:t>
            </a: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7560332" y="3356992"/>
            <a:ext cx="6840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6447698" y="2996952"/>
            <a:ext cx="0" cy="6840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 bwMode="auto">
          <a:xfrm>
            <a:off x="6113414" y="3032956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d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TextBox 24"/>
          <p:cNvSpPr txBox="1"/>
          <p:nvPr/>
        </p:nvSpPr>
        <p:spPr bwMode="auto">
          <a:xfrm>
            <a:off x="7380312" y="2492896"/>
            <a:ext cx="617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(10,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25"/>
          <p:cNvSpPr txBox="1"/>
          <p:nvPr/>
        </p:nvSpPr>
        <p:spPr bwMode="auto">
          <a:xfrm>
            <a:off x="6444208" y="2636912"/>
            <a:ext cx="5277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(5,</a:t>
            </a:r>
            <a:r>
              <a:rPr lang="en-US" altLang="zh-CN" sz="1400" dirty="0" smtClean="0">
                <a:solidFill>
                  <a:srgbClr val="FF0000"/>
                </a:solidFill>
              </a:rPr>
              <a:t>4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27"/>
          <p:cNvSpPr txBox="1"/>
          <p:nvPr/>
        </p:nvSpPr>
        <p:spPr bwMode="auto">
          <a:xfrm>
            <a:off x="6996619" y="3140968"/>
            <a:ext cx="5277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(8,</a:t>
            </a:r>
            <a:r>
              <a:rPr lang="en-US" altLang="zh-CN" sz="1400" dirty="0" smtClean="0">
                <a:solidFill>
                  <a:srgbClr val="FF0000"/>
                </a:solidFill>
              </a:rPr>
              <a:t>6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33"/>
          <p:cNvSpPr txBox="1"/>
          <p:nvPr/>
        </p:nvSpPr>
        <p:spPr bwMode="auto">
          <a:xfrm>
            <a:off x="6732240" y="4509120"/>
            <a:ext cx="6076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(7,</a:t>
            </a:r>
            <a:r>
              <a:rPr lang="en-US" altLang="zh-CN" sz="1400" dirty="0" smtClean="0">
                <a:solidFill>
                  <a:srgbClr val="FF0000"/>
                </a:solidFill>
              </a:rPr>
              <a:t>11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Box 34"/>
          <p:cNvSpPr txBox="1"/>
          <p:nvPr/>
        </p:nvSpPr>
        <p:spPr bwMode="auto">
          <a:xfrm>
            <a:off x="7164288" y="4653136"/>
            <a:ext cx="617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(9,</a:t>
            </a:r>
            <a:r>
              <a:rPr lang="en-US" altLang="zh-CN" sz="1400" dirty="0" smtClean="0">
                <a:solidFill>
                  <a:srgbClr val="FF0000"/>
                </a:solidFill>
              </a:rPr>
              <a:t>12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37"/>
          <p:cNvSpPr txBox="1"/>
          <p:nvPr/>
        </p:nvSpPr>
        <p:spPr bwMode="auto">
          <a:xfrm>
            <a:off x="6618819" y="5353471"/>
            <a:ext cx="617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(6,</a:t>
            </a:r>
            <a:r>
              <a:rPr lang="en-US" altLang="zh-CN" sz="1400" dirty="0" smtClean="0">
                <a:solidFill>
                  <a:srgbClr val="FF0000"/>
                </a:solidFill>
              </a:rPr>
              <a:t>13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2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42"/>
    </mc:Choice>
    <mc:Fallback xmlns="">
      <p:transition spd="slow" advTm="7942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算法图示</a:t>
            </a:r>
            <a:r>
              <a:rPr lang="en-US" altLang="zh-CN" b="1" dirty="0"/>
              <a:t>--</a:t>
            </a:r>
            <a:r>
              <a:rPr lang="zh-CN" altLang="en-US" b="1" dirty="0"/>
              <a:t>合</a:t>
            </a:r>
            <a:r>
              <a:rPr lang="en-US" altLang="zh-CN" b="1" dirty="0"/>
              <a:t>67:p</a:t>
            </a:r>
            <a:r>
              <a:rPr lang="en-US" altLang="zh-CN" b="1" baseline="-25000" dirty="0"/>
              <a:t>6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7200292" y="342900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60232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056276" y="4797152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632340" y="278092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80312" y="49051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76256" y="56252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496" y="1700808"/>
            <a:ext cx="5506636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设有平面点集</a:t>
            </a:r>
            <a:r>
              <a:rPr lang="en-US" altLang="zh-CN" sz="2400" dirty="0"/>
              <a:t>S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按</a:t>
            </a:r>
            <a:r>
              <a:rPr lang="en-US" altLang="zh-CN" sz="2400" dirty="0">
                <a:solidFill>
                  <a:schemeClr val="tx1"/>
                </a:solidFill>
              </a:rPr>
              <a:t>y</a:t>
            </a:r>
            <a:r>
              <a:rPr lang="zh-CN" altLang="en-US" sz="2400" dirty="0" smtClean="0">
                <a:solidFill>
                  <a:schemeClr val="tx1"/>
                </a:solidFill>
              </a:rPr>
              <a:t>坐标升序排列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预处理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</a:rPr>
              <a:t>分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取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zh-CN" altLang="en-US" sz="2400" dirty="0">
                <a:solidFill>
                  <a:schemeClr val="tx1"/>
                </a:solidFill>
              </a:rPr>
              <a:t>横坐标中位数</a:t>
            </a:r>
            <a:r>
              <a:rPr lang="en-US" altLang="zh-CN" sz="2400" dirty="0">
                <a:solidFill>
                  <a:schemeClr val="tx1"/>
                </a:solidFill>
              </a:rPr>
              <a:t>mid, </a:t>
            </a:r>
            <a:r>
              <a:rPr lang="zh-CN" altLang="en-US" sz="2400" dirty="0">
                <a:solidFill>
                  <a:schemeClr val="tx1"/>
                </a:solidFill>
              </a:rPr>
              <a:t>划分 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dirty="0" err="1">
                <a:sym typeface="Symbol" pitchFamily="18" charset="2"/>
              </a:rPr>
              <a:t>d</a:t>
            </a:r>
            <a:r>
              <a:rPr lang="en-US" altLang="zh-CN" sz="2400" baseline="-25000" dirty="0" err="1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)</a:t>
            </a:r>
            <a:r>
              <a:rPr lang="en-US" altLang="zh-CN" sz="2400" dirty="0"/>
              <a:t>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合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 = min { </a:t>
            </a:r>
            <a:r>
              <a:rPr lang="en-US" altLang="zh-CN" sz="2400" dirty="0" err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 } </a:t>
            </a: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4.       </a:t>
            </a:r>
            <a:r>
              <a:rPr lang="zh-CN" altLang="en-US" sz="2400" dirty="0">
                <a:solidFill>
                  <a:srgbClr val="000000"/>
                </a:solidFill>
                <a:sym typeface="Symbol" pitchFamily="18" charset="2"/>
              </a:rPr>
              <a:t>由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S</a:t>
            </a:r>
            <a:r>
              <a:rPr lang="en-US" altLang="zh-CN" sz="2400" baseline="-25000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,S</a:t>
            </a:r>
            <a:r>
              <a:rPr lang="en-US" altLang="zh-CN" sz="2400" baseline="-25000" dirty="0">
                <a:solidFill>
                  <a:srgbClr val="000000"/>
                </a:solidFill>
                <a:sym typeface="Symbol" pitchFamily="18" charset="2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sym typeface="Symbol" pitchFamily="18" charset="2"/>
              </a:rPr>
              <a:t>按纵坐标大小归并得 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Q </a:t>
            </a: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5.       </a:t>
            </a:r>
            <a:r>
              <a:rPr lang="zh-CN" altLang="en-US" sz="2400" dirty="0">
                <a:solidFill>
                  <a:srgbClr val="000000"/>
                </a:solidFill>
                <a:sym typeface="Symbol" pitchFamily="18" charset="2"/>
              </a:rPr>
              <a:t>对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sym typeface="Symbol" pitchFamily="18" charset="2"/>
              </a:rPr>
              <a:t>中每个点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p, </a:t>
            </a: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6.             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检查窗口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R(</a:t>
            </a:r>
            <a:r>
              <a:rPr lang="en-US" altLang="zh-CN" sz="2400" dirty="0" err="1">
                <a:solidFill>
                  <a:srgbClr val="FF0000"/>
                </a:solidFill>
                <a:sym typeface="Symbol" pitchFamily="18" charset="2"/>
              </a:rPr>
              <a:t>p,d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) </a:t>
            </a: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7.             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更新最短距离 </a:t>
            </a:r>
            <a:endParaRPr lang="en-US" altLang="zh-CN" sz="2400" dirty="0">
              <a:solidFill>
                <a:srgbClr val="FF0000"/>
              </a:solidFill>
              <a:sym typeface="Symbol" pitchFamily="18" charset="2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651621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>
            <a:off x="795637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 bwMode="auto">
          <a:xfrm>
            <a:off x="7020272" y="1484784"/>
            <a:ext cx="553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Q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>
            <a:off x="723629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6552220" y="3501008"/>
            <a:ext cx="14221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6516216" y="4221088"/>
            <a:ext cx="14221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 bwMode="auto">
          <a:xfrm>
            <a:off x="8100392" y="3501008"/>
            <a:ext cx="70083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检查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窗口</a:t>
            </a: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7560332" y="3861048"/>
            <a:ext cx="6840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6447698" y="3537012"/>
            <a:ext cx="0" cy="6840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 bwMode="auto">
          <a:xfrm>
            <a:off x="6113414" y="3573016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d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TextBox 24"/>
          <p:cNvSpPr txBox="1"/>
          <p:nvPr/>
        </p:nvSpPr>
        <p:spPr bwMode="auto">
          <a:xfrm>
            <a:off x="7380312" y="2492896"/>
            <a:ext cx="617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(10,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25"/>
          <p:cNvSpPr txBox="1"/>
          <p:nvPr/>
        </p:nvSpPr>
        <p:spPr bwMode="auto">
          <a:xfrm>
            <a:off x="6444208" y="2636912"/>
            <a:ext cx="5277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(5,</a:t>
            </a:r>
            <a:r>
              <a:rPr lang="en-US" altLang="zh-CN" sz="1400" dirty="0" smtClean="0">
                <a:solidFill>
                  <a:srgbClr val="FF0000"/>
                </a:solidFill>
              </a:rPr>
              <a:t>4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27"/>
          <p:cNvSpPr txBox="1"/>
          <p:nvPr/>
        </p:nvSpPr>
        <p:spPr bwMode="auto">
          <a:xfrm>
            <a:off x="6996619" y="3140968"/>
            <a:ext cx="5277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(8,</a:t>
            </a:r>
            <a:r>
              <a:rPr lang="en-US" altLang="zh-CN" sz="1400" dirty="0" smtClean="0">
                <a:solidFill>
                  <a:srgbClr val="FF0000"/>
                </a:solidFill>
              </a:rPr>
              <a:t>6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33"/>
          <p:cNvSpPr txBox="1"/>
          <p:nvPr/>
        </p:nvSpPr>
        <p:spPr bwMode="auto">
          <a:xfrm>
            <a:off x="6732240" y="4509120"/>
            <a:ext cx="6076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(7,</a:t>
            </a:r>
            <a:r>
              <a:rPr lang="en-US" altLang="zh-CN" sz="1400" dirty="0" smtClean="0">
                <a:solidFill>
                  <a:srgbClr val="FF0000"/>
                </a:solidFill>
              </a:rPr>
              <a:t>11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Box 34"/>
          <p:cNvSpPr txBox="1"/>
          <p:nvPr/>
        </p:nvSpPr>
        <p:spPr bwMode="auto">
          <a:xfrm>
            <a:off x="7164288" y="4653136"/>
            <a:ext cx="617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(9,</a:t>
            </a:r>
            <a:r>
              <a:rPr lang="en-US" altLang="zh-CN" sz="1400" dirty="0" smtClean="0">
                <a:solidFill>
                  <a:srgbClr val="FF0000"/>
                </a:solidFill>
              </a:rPr>
              <a:t>12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37"/>
          <p:cNvSpPr txBox="1"/>
          <p:nvPr/>
        </p:nvSpPr>
        <p:spPr bwMode="auto">
          <a:xfrm>
            <a:off x="6618819" y="5353471"/>
            <a:ext cx="617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(6,</a:t>
            </a:r>
            <a:r>
              <a:rPr lang="en-US" altLang="zh-CN" sz="1400" dirty="0" smtClean="0">
                <a:solidFill>
                  <a:srgbClr val="FF0000"/>
                </a:solidFill>
              </a:rPr>
              <a:t>13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8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8"/>
    </mc:Choice>
    <mc:Fallback xmlns="">
      <p:transition spd="slow" advTm="492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361578"/>
            <a:ext cx="9144000" cy="1627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chemeClr val="tx1"/>
                </a:solidFill>
              </a:rPr>
              <a:t>  第</a:t>
            </a:r>
            <a:r>
              <a:rPr lang="en-US" altLang="zh-CN" sz="4800" b="1" dirty="0">
                <a:solidFill>
                  <a:schemeClr val="tx1"/>
                </a:solidFill>
              </a:rPr>
              <a:t>8</a:t>
            </a:r>
            <a:r>
              <a:rPr lang="zh-CN" altLang="en-US" sz="4800" b="1" dirty="0">
                <a:solidFill>
                  <a:schemeClr val="tx1"/>
                </a:solidFill>
              </a:rPr>
              <a:t>章 排序与分治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66A04DE-2E05-4F7B-9DB6-05D712D8B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2060848"/>
            <a:ext cx="578543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itchFamily="2" charset="2"/>
              <a:buNone/>
              <a:defRPr kumimoji="1" sz="3600" b="1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分治原理和主定理</a:t>
            </a:r>
          </a:p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大整数乘法</a:t>
            </a:r>
            <a:endParaRPr lang="en-US" altLang="zh-CN" sz="28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排序的概念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插入排序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交换排序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选择排序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归并排序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基数排序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内排序算法的分析和比较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线性时间选择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最近点对问题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棋盘覆盖和循环日程表 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1835696" y="1556792"/>
            <a:ext cx="5713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>
                <a:solidFill>
                  <a:schemeClr val="tx1"/>
                </a:solidFill>
              </a:rPr>
              <a:t>主要内容来自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zh-CN" altLang="en-US" sz="2800" dirty="0">
                <a:solidFill>
                  <a:schemeClr val="tx1"/>
                </a:solidFill>
              </a:rPr>
              <a:t>殷</a:t>
            </a:r>
            <a:r>
              <a:rPr lang="en-US" altLang="zh-CN" sz="2800" dirty="0">
                <a:solidFill>
                  <a:schemeClr val="tx1"/>
                </a:solidFill>
              </a:rPr>
              <a:t>]</a:t>
            </a:r>
            <a:r>
              <a:rPr lang="zh-CN" altLang="en-US" sz="2800" dirty="0">
                <a:solidFill>
                  <a:schemeClr val="tx1"/>
                </a:solidFill>
              </a:rPr>
              <a:t>第</a:t>
            </a:r>
            <a:r>
              <a:rPr lang="en-US" altLang="zh-CN" sz="2800" dirty="0">
                <a:solidFill>
                  <a:schemeClr val="tx1"/>
                </a:solidFill>
              </a:rPr>
              <a:t>8</a:t>
            </a:r>
            <a:r>
              <a:rPr lang="zh-CN" altLang="en-US" sz="2800" dirty="0">
                <a:solidFill>
                  <a:schemeClr val="tx1"/>
                </a:solidFill>
              </a:rPr>
              <a:t>章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zh-CN" altLang="en-US" dirty="0">
                <a:solidFill>
                  <a:schemeClr val="tx1"/>
                </a:solidFill>
              </a:rPr>
              <a:t>王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章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5444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算法图示</a:t>
            </a:r>
            <a:r>
              <a:rPr lang="en-US" altLang="zh-CN" b="1" dirty="0"/>
              <a:t>--</a:t>
            </a:r>
            <a:r>
              <a:rPr lang="zh-CN" altLang="en-US" b="1" dirty="0"/>
              <a:t>合</a:t>
            </a:r>
            <a:r>
              <a:rPr lang="en-US" altLang="zh-CN" b="1" dirty="0"/>
              <a:t>6:p</a:t>
            </a:r>
            <a:r>
              <a:rPr lang="en-US" altLang="zh-CN" b="1" baseline="-25000" dirty="0"/>
              <a:t>11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7200292" y="342900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60232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056276" y="4797152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632340" y="278092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80312" y="49051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76256" y="56252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496" y="1700808"/>
            <a:ext cx="5506636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设有平面点集</a:t>
            </a:r>
            <a:r>
              <a:rPr lang="en-US" altLang="zh-CN" sz="2400" dirty="0"/>
              <a:t>S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按</a:t>
            </a:r>
            <a:r>
              <a:rPr lang="en-US" altLang="zh-CN" sz="2400" dirty="0">
                <a:solidFill>
                  <a:schemeClr val="tx1"/>
                </a:solidFill>
              </a:rPr>
              <a:t>y</a:t>
            </a:r>
            <a:r>
              <a:rPr lang="zh-CN" altLang="en-US" sz="2400" dirty="0" smtClean="0">
                <a:solidFill>
                  <a:schemeClr val="tx1"/>
                </a:solidFill>
              </a:rPr>
              <a:t>坐标升序排列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预处理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</a:rPr>
              <a:t>分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取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zh-CN" altLang="en-US" sz="2400" dirty="0">
                <a:solidFill>
                  <a:schemeClr val="tx1"/>
                </a:solidFill>
              </a:rPr>
              <a:t>横坐标中位数</a:t>
            </a:r>
            <a:r>
              <a:rPr lang="en-US" altLang="zh-CN" sz="2400" dirty="0">
                <a:solidFill>
                  <a:schemeClr val="tx1"/>
                </a:solidFill>
              </a:rPr>
              <a:t>mid, </a:t>
            </a:r>
            <a:r>
              <a:rPr lang="zh-CN" altLang="en-US" sz="2400" dirty="0">
                <a:solidFill>
                  <a:schemeClr val="tx1"/>
                </a:solidFill>
              </a:rPr>
              <a:t>划分 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dirty="0" err="1">
                <a:sym typeface="Symbol" pitchFamily="18" charset="2"/>
              </a:rPr>
              <a:t>d</a:t>
            </a:r>
            <a:r>
              <a:rPr lang="en-US" altLang="zh-CN" sz="2400" baseline="-25000" dirty="0" err="1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)</a:t>
            </a:r>
            <a:r>
              <a:rPr lang="en-US" altLang="zh-CN" sz="2400" dirty="0"/>
              <a:t>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合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 = min { </a:t>
            </a:r>
            <a:r>
              <a:rPr lang="en-US" altLang="zh-CN" sz="2400" dirty="0" err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 } </a:t>
            </a: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4.       </a:t>
            </a:r>
            <a:r>
              <a:rPr lang="zh-CN" altLang="en-US" sz="2400" dirty="0">
                <a:solidFill>
                  <a:srgbClr val="000000"/>
                </a:solidFill>
                <a:sym typeface="Symbol" pitchFamily="18" charset="2"/>
              </a:rPr>
              <a:t>由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S</a:t>
            </a:r>
            <a:r>
              <a:rPr lang="en-US" altLang="zh-CN" sz="2400" baseline="-25000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,S</a:t>
            </a:r>
            <a:r>
              <a:rPr lang="en-US" altLang="zh-CN" sz="2400" baseline="-25000" dirty="0">
                <a:solidFill>
                  <a:srgbClr val="000000"/>
                </a:solidFill>
                <a:sym typeface="Symbol" pitchFamily="18" charset="2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sym typeface="Symbol" pitchFamily="18" charset="2"/>
              </a:rPr>
              <a:t>按纵坐标大小归并得 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Q </a:t>
            </a: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5.       </a:t>
            </a:r>
            <a:r>
              <a:rPr lang="zh-CN" altLang="en-US" sz="2400" dirty="0">
                <a:solidFill>
                  <a:srgbClr val="000000"/>
                </a:solidFill>
                <a:sym typeface="Symbol" pitchFamily="18" charset="2"/>
              </a:rPr>
              <a:t>对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sym typeface="Symbol" pitchFamily="18" charset="2"/>
              </a:rPr>
              <a:t>中每个点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p, </a:t>
            </a: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6.             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检查窗口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R(</a:t>
            </a:r>
            <a:r>
              <a:rPr lang="en-US" altLang="zh-CN" sz="2400" dirty="0" err="1">
                <a:solidFill>
                  <a:srgbClr val="FF0000"/>
                </a:solidFill>
                <a:sym typeface="Symbol" pitchFamily="18" charset="2"/>
              </a:rPr>
              <a:t>p,d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) </a:t>
            </a: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7.            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更新最短距离 </a:t>
            </a:r>
            <a:endParaRPr lang="en-US" altLang="zh-CN" sz="2400" dirty="0">
              <a:solidFill>
                <a:schemeClr val="tx1"/>
              </a:solidFill>
              <a:sym typeface="Symbol" pitchFamily="18" charset="2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651621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>
            <a:off x="795637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 bwMode="auto">
          <a:xfrm>
            <a:off x="7020272" y="1484784"/>
            <a:ext cx="553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Q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>
            <a:off x="723629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6552220" y="4869160"/>
            <a:ext cx="14221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6516216" y="5589240"/>
            <a:ext cx="14221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 bwMode="auto">
          <a:xfrm>
            <a:off x="8100392" y="4869160"/>
            <a:ext cx="70083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检查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窗口</a:t>
            </a: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7560332" y="5229200"/>
            <a:ext cx="6840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6447698" y="4869160"/>
            <a:ext cx="0" cy="6840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 bwMode="auto">
          <a:xfrm>
            <a:off x="6113414" y="4905164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d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TextBox 24"/>
          <p:cNvSpPr txBox="1"/>
          <p:nvPr/>
        </p:nvSpPr>
        <p:spPr bwMode="auto">
          <a:xfrm>
            <a:off x="7380312" y="2492896"/>
            <a:ext cx="617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(10,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25"/>
          <p:cNvSpPr txBox="1"/>
          <p:nvPr/>
        </p:nvSpPr>
        <p:spPr bwMode="auto">
          <a:xfrm>
            <a:off x="6444208" y="2636912"/>
            <a:ext cx="5277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(5,</a:t>
            </a:r>
            <a:r>
              <a:rPr lang="en-US" altLang="zh-CN" sz="1400" dirty="0" smtClean="0">
                <a:solidFill>
                  <a:srgbClr val="FF0000"/>
                </a:solidFill>
              </a:rPr>
              <a:t>4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27"/>
          <p:cNvSpPr txBox="1"/>
          <p:nvPr/>
        </p:nvSpPr>
        <p:spPr bwMode="auto">
          <a:xfrm>
            <a:off x="6996619" y="3140968"/>
            <a:ext cx="5277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(8,</a:t>
            </a:r>
            <a:r>
              <a:rPr lang="en-US" altLang="zh-CN" sz="1400" dirty="0" smtClean="0">
                <a:solidFill>
                  <a:srgbClr val="FF0000"/>
                </a:solidFill>
              </a:rPr>
              <a:t>6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33"/>
          <p:cNvSpPr txBox="1"/>
          <p:nvPr/>
        </p:nvSpPr>
        <p:spPr bwMode="auto">
          <a:xfrm>
            <a:off x="6732240" y="4509120"/>
            <a:ext cx="6076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(7,</a:t>
            </a:r>
            <a:r>
              <a:rPr lang="en-US" altLang="zh-CN" sz="1400" dirty="0" smtClean="0">
                <a:solidFill>
                  <a:srgbClr val="FF0000"/>
                </a:solidFill>
              </a:rPr>
              <a:t>11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Box 34"/>
          <p:cNvSpPr txBox="1"/>
          <p:nvPr/>
        </p:nvSpPr>
        <p:spPr bwMode="auto">
          <a:xfrm>
            <a:off x="7164288" y="4653136"/>
            <a:ext cx="617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(9,</a:t>
            </a:r>
            <a:r>
              <a:rPr lang="en-US" altLang="zh-CN" sz="1400" dirty="0" smtClean="0">
                <a:solidFill>
                  <a:srgbClr val="FF0000"/>
                </a:solidFill>
              </a:rPr>
              <a:t>12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37"/>
          <p:cNvSpPr txBox="1"/>
          <p:nvPr/>
        </p:nvSpPr>
        <p:spPr bwMode="auto">
          <a:xfrm>
            <a:off x="6618819" y="5353471"/>
            <a:ext cx="617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(6,</a:t>
            </a:r>
            <a:r>
              <a:rPr lang="en-US" altLang="zh-CN" sz="1400" dirty="0" smtClean="0">
                <a:solidFill>
                  <a:srgbClr val="FF0000"/>
                </a:solidFill>
              </a:rPr>
              <a:t>13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29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72"/>
    </mc:Choice>
    <mc:Fallback xmlns="">
      <p:transition spd="slow" advTm="8272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算法图示</a:t>
            </a:r>
            <a:r>
              <a:rPr lang="en-US" altLang="zh-CN" b="1" dirty="0"/>
              <a:t>--</a:t>
            </a:r>
            <a:r>
              <a:rPr lang="zh-CN" altLang="en-US" b="1" dirty="0"/>
              <a:t>合</a:t>
            </a:r>
            <a:r>
              <a:rPr lang="en-US" altLang="zh-CN" b="1" dirty="0"/>
              <a:t>7:p</a:t>
            </a:r>
            <a:r>
              <a:rPr lang="en-US" altLang="zh-CN" b="1" baseline="-25000" dirty="0"/>
              <a:t>11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7200292" y="342900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60232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056276" y="4797152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632340" y="278092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80312" y="49051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76256" y="56252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496" y="1700808"/>
            <a:ext cx="5506636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设有平面点集</a:t>
            </a:r>
            <a:r>
              <a:rPr lang="en-US" altLang="zh-CN" sz="2400" dirty="0"/>
              <a:t>S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按</a:t>
            </a:r>
            <a:r>
              <a:rPr lang="en-US" altLang="zh-CN" sz="2400" dirty="0">
                <a:solidFill>
                  <a:schemeClr val="tx1"/>
                </a:solidFill>
              </a:rPr>
              <a:t>y</a:t>
            </a:r>
            <a:r>
              <a:rPr lang="zh-CN" altLang="en-US" sz="2400" dirty="0" smtClean="0">
                <a:solidFill>
                  <a:schemeClr val="tx1"/>
                </a:solidFill>
              </a:rPr>
              <a:t>坐标升序排列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预处理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</a:rPr>
              <a:t>分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取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zh-CN" altLang="en-US" sz="2400" dirty="0">
                <a:solidFill>
                  <a:schemeClr val="tx1"/>
                </a:solidFill>
              </a:rPr>
              <a:t>横坐标中位数</a:t>
            </a:r>
            <a:r>
              <a:rPr lang="en-US" altLang="zh-CN" sz="2400" dirty="0">
                <a:solidFill>
                  <a:schemeClr val="tx1"/>
                </a:solidFill>
              </a:rPr>
              <a:t>mid, </a:t>
            </a:r>
            <a:r>
              <a:rPr lang="zh-CN" altLang="en-US" sz="2400" dirty="0">
                <a:solidFill>
                  <a:schemeClr val="tx1"/>
                </a:solidFill>
              </a:rPr>
              <a:t>划分 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dirty="0" err="1">
                <a:sym typeface="Symbol" pitchFamily="18" charset="2"/>
              </a:rPr>
              <a:t>d</a:t>
            </a:r>
            <a:r>
              <a:rPr lang="en-US" altLang="zh-CN" sz="2400" baseline="-25000" dirty="0" err="1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)</a:t>
            </a:r>
            <a:r>
              <a:rPr lang="en-US" altLang="zh-CN" sz="2400" dirty="0"/>
              <a:t>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合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 = min { </a:t>
            </a:r>
            <a:r>
              <a:rPr lang="en-US" altLang="zh-CN" sz="2400" dirty="0" err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 } </a:t>
            </a: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4.       </a:t>
            </a:r>
            <a:r>
              <a:rPr lang="zh-CN" altLang="en-US" sz="2400" dirty="0">
                <a:solidFill>
                  <a:srgbClr val="000000"/>
                </a:solidFill>
                <a:sym typeface="Symbol" pitchFamily="18" charset="2"/>
              </a:rPr>
              <a:t>由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S</a:t>
            </a:r>
            <a:r>
              <a:rPr lang="en-US" altLang="zh-CN" sz="2400" baseline="-25000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,S</a:t>
            </a:r>
            <a:r>
              <a:rPr lang="en-US" altLang="zh-CN" sz="2400" baseline="-25000" dirty="0">
                <a:solidFill>
                  <a:srgbClr val="000000"/>
                </a:solidFill>
                <a:sym typeface="Symbol" pitchFamily="18" charset="2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sym typeface="Symbol" pitchFamily="18" charset="2"/>
              </a:rPr>
              <a:t>按纵坐标大小归并得 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Q </a:t>
            </a: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5.       </a:t>
            </a:r>
            <a:r>
              <a:rPr lang="zh-CN" altLang="en-US" sz="2400" dirty="0">
                <a:solidFill>
                  <a:srgbClr val="000000"/>
                </a:solidFill>
                <a:sym typeface="Symbol" pitchFamily="18" charset="2"/>
              </a:rPr>
              <a:t>对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sym typeface="Symbol" pitchFamily="18" charset="2"/>
              </a:rPr>
              <a:t>中每个点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p, </a:t>
            </a: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6.            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检查</a:t>
            </a:r>
            <a:r>
              <a:rPr lang="zh-CN" altLang="en-US" sz="2400" dirty="0">
                <a:sym typeface="Symbol" pitchFamily="18" charset="2"/>
              </a:rPr>
              <a:t>窗口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R(</a:t>
            </a:r>
            <a:r>
              <a:rPr lang="en-US" altLang="zh-CN" sz="2400" dirty="0" err="1">
                <a:solidFill>
                  <a:schemeClr val="tx1"/>
                </a:solidFill>
                <a:sym typeface="Symbol" pitchFamily="18" charset="2"/>
              </a:rPr>
              <a:t>p,d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) </a:t>
            </a: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7.             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更新最短距离 </a:t>
            </a:r>
            <a:endParaRPr lang="en-US" altLang="zh-CN" sz="2400" dirty="0">
              <a:solidFill>
                <a:srgbClr val="FF0000"/>
              </a:solidFill>
              <a:sym typeface="Symbol" pitchFamily="18" charset="2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651621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>
            <a:off x="795637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 bwMode="auto">
          <a:xfrm>
            <a:off x="7020272" y="1484784"/>
            <a:ext cx="553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Q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>
            <a:off x="723629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6552220" y="4869160"/>
            <a:ext cx="14221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6534218" y="5157192"/>
            <a:ext cx="14221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 bwMode="auto">
          <a:xfrm>
            <a:off x="8100392" y="4653136"/>
            <a:ext cx="70083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检查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窗口</a:t>
            </a: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7560332" y="5013176"/>
            <a:ext cx="6840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6447698" y="4869160"/>
            <a:ext cx="0" cy="2880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 bwMode="auto">
          <a:xfrm>
            <a:off x="6113414" y="4777988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d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TextBox 24"/>
          <p:cNvSpPr txBox="1"/>
          <p:nvPr/>
        </p:nvSpPr>
        <p:spPr bwMode="auto">
          <a:xfrm>
            <a:off x="7380312" y="2492896"/>
            <a:ext cx="617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(10,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25"/>
          <p:cNvSpPr txBox="1"/>
          <p:nvPr/>
        </p:nvSpPr>
        <p:spPr bwMode="auto">
          <a:xfrm>
            <a:off x="6444208" y="2636912"/>
            <a:ext cx="5277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(5,</a:t>
            </a:r>
            <a:r>
              <a:rPr lang="en-US" altLang="zh-CN" sz="1400" dirty="0" smtClean="0">
                <a:solidFill>
                  <a:srgbClr val="FF0000"/>
                </a:solidFill>
              </a:rPr>
              <a:t>4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27"/>
          <p:cNvSpPr txBox="1"/>
          <p:nvPr/>
        </p:nvSpPr>
        <p:spPr bwMode="auto">
          <a:xfrm>
            <a:off x="6996619" y="3140968"/>
            <a:ext cx="5277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(8,</a:t>
            </a:r>
            <a:r>
              <a:rPr lang="en-US" altLang="zh-CN" sz="1400" dirty="0" smtClean="0">
                <a:solidFill>
                  <a:srgbClr val="FF0000"/>
                </a:solidFill>
              </a:rPr>
              <a:t>6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33"/>
          <p:cNvSpPr txBox="1"/>
          <p:nvPr/>
        </p:nvSpPr>
        <p:spPr bwMode="auto">
          <a:xfrm>
            <a:off x="6732240" y="4509120"/>
            <a:ext cx="6076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(7,</a:t>
            </a:r>
            <a:r>
              <a:rPr lang="en-US" altLang="zh-CN" sz="1400" dirty="0" smtClean="0">
                <a:solidFill>
                  <a:srgbClr val="FF0000"/>
                </a:solidFill>
              </a:rPr>
              <a:t>11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Box 34"/>
          <p:cNvSpPr txBox="1"/>
          <p:nvPr/>
        </p:nvSpPr>
        <p:spPr bwMode="auto">
          <a:xfrm>
            <a:off x="7164288" y="4653136"/>
            <a:ext cx="617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(9,</a:t>
            </a:r>
            <a:r>
              <a:rPr lang="en-US" altLang="zh-CN" sz="1400" dirty="0" smtClean="0">
                <a:solidFill>
                  <a:srgbClr val="FF0000"/>
                </a:solidFill>
              </a:rPr>
              <a:t>12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37"/>
          <p:cNvSpPr txBox="1"/>
          <p:nvPr/>
        </p:nvSpPr>
        <p:spPr bwMode="auto">
          <a:xfrm>
            <a:off x="6618819" y="5353471"/>
            <a:ext cx="617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(6,</a:t>
            </a:r>
            <a:r>
              <a:rPr lang="en-US" altLang="zh-CN" sz="1400" dirty="0" smtClean="0">
                <a:solidFill>
                  <a:srgbClr val="FF0000"/>
                </a:solidFill>
              </a:rPr>
              <a:t>13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60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6"/>
    </mc:Choice>
    <mc:Fallback xmlns="">
      <p:transition spd="slow" advTm="4096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算法图示</a:t>
            </a:r>
            <a:r>
              <a:rPr lang="en-US" altLang="zh-CN" b="1" dirty="0"/>
              <a:t>--</a:t>
            </a:r>
            <a:r>
              <a:rPr lang="zh-CN" altLang="en-US" b="1" dirty="0"/>
              <a:t>合</a:t>
            </a:r>
            <a:r>
              <a:rPr lang="en-US" altLang="zh-CN" b="1" dirty="0"/>
              <a:t>67:p</a:t>
            </a:r>
            <a:r>
              <a:rPr lang="en-US" altLang="zh-CN" b="1" baseline="-25000" dirty="0"/>
              <a:t>12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7200292" y="342900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60232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056276" y="4797152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632340" y="278092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80312" y="49051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76256" y="56252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496" y="1700808"/>
            <a:ext cx="5506636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设有平面点集</a:t>
            </a:r>
            <a:r>
              <a:rPr lang="en-US" altLang="zh-CN" sz="2400" dirty="0"/>
              <a:t>S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按</a:t>
            </a:r>
            <a:r>
              <a:rPr lang="en-US" altLang="zh-CN" sz="2400" dirty="0">
                <a:solidFill>
                  <a:schemeClr val="tx1"/>
                </a:solidFill>
              </a:rPr>
              <a:t>y</a:t>
            </a:r>
            <a:r>
              <a:rPr lang="zh-CN" altLang="en-US" sz="2400" dirty="0" smtClean="0">
                <a:solidFill>
                  <a:schemeClr val="tx1"/>
                </a:solidFill>
              </a:rPr>
              <a:t>坐标升序排列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预处理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</a:rPr>
              <a:t>分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取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zh-CN" altLang="en-US" sz="2400" dirty="0">
                <a:solidFill>
                  <a:schemeClr val="tx1"/>
                </a:solidFill>
              </a:rPr>
              <a:t>横坐标中位数</a:t>
            </a:r>
            <a:r>
              <a:rPr lang="en-US" altLang="zh-CN" sz="2400" dirty="0">
                <a:solidFill>
                  <a:schemeClr val="tx1"/>
                </a:solidFill>
              </a:rPr>
              <a:t>mid, </a:t>
            </a:r>
            <a:r>
              <a:rPr lang="zh-CN" altLang="en-US" sz="2400" dirty="0">
                <a:solidFill>
                  <a:schemeClr val="tx1"/>
                </a:solidFill>
              </a:rPr>
              <a:t>划分 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dirty="0" err="1">
                <a:sym typeface="Symbol" pitchFamily="18" charset="2"/>
              </a:rPr>
              <a:t>d</a:t>
            </a:r>
            <a:r>
              <a:rPr lang="en-US" altLang="zh-CN" sz="2400" baseline="-25000" dirty="0" err="1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)</a:t>
            </a:r>
            <a:r>
              <a:rPr lang="en-US" altLang="zh-CN" sz="2400" dirty="0"/>
              <a:t>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合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 = min { </a:t>
            </a:r>
            <a:r>
              <a:rPr lang="en-US" altLang="zh-CN" sz="2400" dirty="0" err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 } </a:t>
            </a: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4.       </a:t>
            </a:r>
            <a:r>
              <a:rPr lang="zh-CN" altLang="en-US" sz="2400" dirty="0">
                <a:solidFill>
                  <a:srgbClr val="000000"/>
                </a:solidFill>
                <a:sym typeface="Symbol" pitchFamily="18" charset="2"/>
              </a:rPr>
              <a:t>由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S</a:t>
            </a:r>
            <a:r>
              <a:rPr lang="en-US" altLang="zh-CN" sz="2400" baseline="-25000" dirty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,S</a:t>
            </a:r>
            <a:r>
              <a:rPr lang="en-US" altLang="zh-CN" sz="2400" baseline="-25000" dirty="0">
                <a:solidFill>
                  <a:srgbClr val="000000"/>
                </a:solidFill>
                <a:sym typeface="Symbol" pitchFamily="18" charset="2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sym typeface="Symbol" pitchFamily="18" charset="2"/>
              </a:rPr>
              <a:t>按纵坐标大小归并得 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Q </a:t>
            </a: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5.       </a:t>
            </a:r>
            <a:r>
              <a:rPr lang="zh-CN" altLang="en-US" sz="2400" dirty="0">
                <a:solidFill>
                  <a:srgbClr val="000000"/>
                </a:solidFill>
                <a:sym typeface="Symbol" pitchFamily="18" charset="2"/>
              </a:rPr>
              <a:t>对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sym typeface="Symbol" pitchFamily="18" charset="2"/>
              </a:rPr>
              <a:t>中每个点</a:t>
            </a: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p, </a:t>
            </a: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6.             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检查窗口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R(</a:t>
            </a:r>
            <a:r>
              <a:rPr lang="en-US" altLang="zh-CN" sz="2400" dirty="0" err="1">
                <a:solidFill>
                  <a:srgbClr val="FF0000"/>
                </a:solidFill>
                <a:sym typeface="Symbol" pitchFamily="18" charset="2"/>
              </a:rPr>
              <a:t>p,d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) </a:t>
            </a: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itchFamily="18" charset="2"/>
              </a:rPr>
              <a:t>7.             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更新最短距离 </a:t>
            </a:r>
            <a:endParaRPr lang="en-US" altLang="zh-CN" sz="2400" dirty="0">
              <a:solidFill>
                <a:srgbClr val="FF0000"/>
              </a:solidFill>
              <a:sym typeface="Symbol" pitchFamily="18" charset="2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651621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>
            <a:off x="795637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 bwMode="auto">
          <a:xfrm>
            <a:off x="7020272" y="1484784"/>
            <a:ext cx="553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Q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>
            <a:off x="723629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6552220" y="4941168"/>
            <a:ext cx="14221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6534218" y="5229200"/>
            <a:ext cx="14221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 bwMode="auto">
          <a:xfrm>
            <a:off x="8100392" y="4725144"/>
            <a:ext cx="70083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检查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窗口</a:t>
            </a:r>
          </a:p>
        </p:txBody>
      </p:sp>
      <p:cxnSp>
        <p:nvCxnSpPr>
          <p:cNvPr id="29" name="直接连接符 28"/>
          <p:cNvCxnSpPr/>
          <p:nvPr/>
        </p:nvCxnSpPr>
        <p:spPr bwMode="auto">
          <a:xfrm>
            <a:off x="7560332" y="5085184"/>
            <a:ext cx="6840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 flipV="1">
            <a:off x="6447698" y="4941168"/>
            <a:ext cx="0" cy="2880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 bwMode="auto">
          <a:xfrm>
            <a:off x="6113414" y="4849996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d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TextBox 24"/>
          <p:cNvSpPr txBox="1"/>
          <p:nvPr/>
        </p:nvSpPr>
        <p:spPr bwMode="auto">
          <a:xfrm>
            <a:off x="7380312" y="2492896"/>
            <a:ext cx="617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(10,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25"/>
          <p:cNvSpPr txBox="1"/>
          <p:nvPr/>
        </p:nvSpPr>
        <p:spPr bwMode="auto">
          <a:xfrm>
            <a:off x="6444208" y="2636912"/>
            <a:ext cx="5277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(5,</a:t>
            </a:r>
            <a:r>
              <a:rPr lang="en-US" altLang="zh-CN" sz="1400" dirty="0" smtClean="0">
                <a:solidFill>
                  <a:srgbClr val="FF0000"/>
                </a:solidFill>
              </a:rPr>
              <a:t>4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27"/>
          <p:cNvSpPr txBox="1"/>
          <p:nvPr/>
        </p:nvSpPr>
        <p:spPr bwMode="auto">
          <a:xfrm>
            <a:off x="6996619" y="3140968"/>
            <a:ext cx="5277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(8,</a:t>
            </a:r>
            <a:r>
              <a:rPr lang="en-US" altLang="zh-CN" sz="1400" dirty="0" smtClean="0">
                <a:solidFill>
                  <a:srgbClr val="FF0000"/>
                </a:solidFill>
              </a:rPr>
              <a:t>6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3"/>
          <p:cNvSpPr txBox="1"/>
          <p:nvPr/>
        </p:nvSpPr>
        <p:spPr bwMode="auto">
          <a:xfrm>
            <a:off x="6732240" y="4509120"/>
            <a:ext cx="6076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(7,</a:t>
            </a:r>
            <a:r>
              <a:rPr lang="en-US" altLang="zh-CN" sz="1400" dirty="0" smtClean="0">
                <a:solidFill>
                  <a:srgbClr val="FF0000"/>
                </a:solidFill>
              </a:rPr>
              <a:t>11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34"/>
          <p:cNvSpPr txBox="1"/>
          <p:nvPr/>
        </p:nvSpPr>
        <p:spPr bwMode="auto">
          <a:xfrm>
            <a:off x="7164288" y="4653136"/>
            <a:ext cx="617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(9,</a:t>
            </a:r>
            <a:r>
              <a:rPr lang="en-US" altLang="zh-CN" sz="1400" dirty="0" smtClean="0">
                <a:solidFill>
                  <a:srgbClr val="FF0000"/>
                </a:solidFill>
              </a:rPr>
              <a:t>12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TextBox 37"/>
          <p:cNvSpPr txBox="1"/>
          <p:nvPr/>
        </p:nvSpPr>
        <p:spPr bwMode="auto">
          <a:xfrm>
            <a:off x="6618819" y="5353471"/>
            <a:ext cx="617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400" dirty="0" smtClean="0">
                <a:solidFill>
                  <a:schemeClr val="tx1"/>
                </a:solidFill>
              </a:rPr>
              <a:t>(6,</a:t>
            </a:r>
            <a:r>
              <a:rPr lang="en-US" altLang="zh-CN" sz="1400" dirty="0" smtClean="0">
                <a:solidFill>
                  <a:srgbClr val="FF0000"/>
                </a:solidFill>
              </a:rPr>
              <a:t>13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22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56"/>
    </mc:Choice>
    <mc:Fallback xmlns="">
      <p:transition spd="slow" advTm="30756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最近点对程序</a:t>
            </a:r>
            <a:r>
              <a:rPr lang="en-US" altLang="zh-CN" b="1" dirty="0"/>
              <a:t>-</a:t>
            </a:r>
            <a:r>
              <a:rPr lang="zh-CN" altLang="en-US" b="1" dirty="0"/>
              <a:t>定义</a:t>
            </a:r>
            <a:endParaRPr lang="en-US" altLang="zh-CN" b="1" baseline="-25000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107504" y="1196752"/>
            <a:ext cx="4451860" cy="547842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class </a:t>
            </a:r>
            <a:r>
              <a:rPr lang="en-US" altLang="zh-CN" sz="2000" dirty="0" err="1">
                <a:solidFill>
                  <a:schemeClr val="tx1"/>
                </a:solidFill>
              </a:rPr>
              <a:t>PointX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{    public: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operator&lt;=(</a:t>
            </a:r>
            <a:r>
              <a:rPr lang="en-US" altLang="zh-CN" sz="2000" dirty="0" err="1">
                <a:solidFill>
                  <a:schemeClr val="tx1"/>
                </a:solidFill>
              </a:rPr>
              <a:t>PointX</a:t>
            </a:r>
            <a:r>
              <a:rPr lang="en-US" altLang="zh-CN" sz="2000" dirty="0">
                <a:solidFill>
                  <a:schemeClr val="tx1"/>
                </a:solidFill>
              </a:rPr>
              <a:t> a) </a:t>
            </a:r>
            <a:r>
              <a:rPr lang="en-US" altLang="zh-CN" sz="2000" dirty="0" err="1">
                <a:solidFill>
                  <a:schemeClr val="tx1"/>
                </a:solidFill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{return(x&lt;=</a:t>
            </a:r>
            <a:r>
              <a:rPr lang="en-US" altLang="zh-CN" sz="2000" dirty="0" err="1">
                <a:solidFill>
                  <a:schemeClr val="tx1"/>
                </a:solidFill>
              </a:rPr>
              <a:t>a.x</a:t>
            </a:r>
            <a:r>
              <a:rPr lang="en-US" altLang="zh-CN" sz="2000" dirty="0">
                <a:solidFill>
                  <a:schemeClr val="tx1"/>
                </a:solidFill>
              </a:rPr>
              <a:t>);}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private: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ID;    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点编号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        </a:t>
            </a:r>
            <a:r>
              <a:rPr lang="en-US" altLang="zh-CN" sz="2000" dirty="0">
                <a:solidFill>
                  <a:schemeClr val="tx1"/>
                </a:solidFill>
              </a:rPr>
              <a:t>float </a:t>
            </a:r>
            <a:r>
              <a:rPr lang="en-US" altLang="zh-CN" sz="2000" dirty="0" err="1">
                <a:solidFill>
                  <a:schemeClr val="tx1"/>
                </a:solidFill>
              </a:rPr>
              <a:t>x,y</a:t>
            </a:r>
            <a:r>
              <a:rPr lang="en-US" altLang="zh-CN" sz="2000" dirty="0">
                <a:solidFill>
                  <a:schemeClr val="tx1"/>
                </a:solidFill>
              </a:rPr>
              <a:t>;//</a:t>
            </a:r>
            <a:r>
              <a:rPr lang="zh-CN" altLang="en-US" sz="2000" dirty="0">
                <a:solidFill>
                  <a:schemeClr val="tx1"/>
                </a:solidFill>
              </a:rPr>
              <a:t>点坐标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};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class </a:t>
            </a:r>
            <a:r>
              <a:rPr lang="en-US" altLang="zh-CN" sz="2000" dirty="0" err="1">
                <a:solidFill>
                  <a:schemeClr val="tx1"/>
                </a:solidFill>
              </a:rPr>
              <a:t>PointY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{    public: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operator&lt;=(</a:t>
            </a:r>
            <a:r>
              <a:rPr lang="en-US" altLang="zh-CN" sz="2000" dirty="0" err="1">
                <a:solidFill>
                  <a:schemeClr val="tx1"/>
                </a:solidFill>
              </a:rPr>
              <a:t>PointX</a:t>
            </a:r>
            <a:r>
              <a:rPr lang="en-US" altLang="zh-CN" sz="2000" dirty="0">
                <a:solidFill>
                  <a:schemeClr val="tx1"/>
                </a:solidFill>
              </a:rPr>
              <a:t> a) </a:t>
            </a:r>
            <a:r>
              <a:rPr lang="en-US" altLang="zh-CN" sz="2000" dirty="0" err="1">
                <a:solidFill>
                  <a:schemeClr val="tx1"/>
                </a:solidFill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{return(y&lt;=</a:t>
            </a:r>
            <a:r>
              <a:rPr lang="en-US" altLang="zh-CN" sz="2000" dirty="0" err="1">
                <a:solidFill>
                  <a:schemeClr val="tx1"/>
                </a:solidFill>
              </a:rPr>
              <a:t>a.y</a:t>
            </a:r>
            <a:r>
              <a:rPr lang="en-US" altLang="zh-CN" sz="2000" dirty="0">
                <a:solidFill>
                  <a:schemeClr val="tx1"/>
                </a:solidFill>
              </a:rPr>
              <a:t>);}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private: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p;    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同一点在数组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zh-CN" altLang="en-US" sz="2000" dirty="0">
                <a:solidFill>
                  <a:srgbClr val="FF0000"/>
                </a:solidFill>
              </a:rPr>
              <a:t>中的编号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float </a:t>
            </a:r>
            <a:r>
              <a:rPr lang="en-US" altLang="zh-CN" sz="2000" dirty="0" err="1">
                <a:solidFill>
                  <a:schemeClr val="tx1"/>
                </a:solidFill>
              </a:rPr>
              <a:t>x,y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点坐标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};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4788024" y="1196752"/>
            <a:ext cx="4115614" cy="276998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template&lt;class Type&gt;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inline float distance(</a:t>
            </a:r>
            <a:r>
              <a:rPr lang="en-US" altLang="zh-CN" sz="2000" dirty="0" err="1">
                <a:solidFill>
                  <a:schemeClr val="tx1"/>
                </a:solidFill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</a:rPr>
              <a:t> Type&amp; u,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                           </a:t>
            </a:r>
            <a:r>
              <a:rPr lang="en-US" altLang="zh-CN" sz="2000" dirty="0" err="1">
                <a:solidFill>
                  <a:schemeClr val="tx1"/>
                </a:solidFill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</a:rPr>
              <a:t> Type&amp; v)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{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float dx = </a:t>
            </a:r>
            <a:r>
              <a:rPr lang="en-US" altLang="zh-CN" sz="2000" dirty="0" err="1">
                <a:solidFill>
                  <a:schemeClr val="tx1"/>
                </a:solidFill>
              </a:rPr>
              <a:t>u.x-v.x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float </a:t>
            </a:r>
            <a:r>
              <a:rPr lang="en-US" altLang="zh-CN" sz="2000" dirty="0" err="1">
                <a:solidFill>
                  <a:schemeClr val="tx1"/>
                </a:solidFill>
              </a:rPr>
              <a:t>dy</a:t>
            </a:r>
            <a:r>
              <a:rPr lang="en-US" altLang="zh-CN" sz="2000" dirty="0">
                <a:solidFill>
                  <a:schemeClr val="tx1"/>
                </a:solidFill>
              </a:rPr>
              <a:t> = </a:t>
            </a:r>
            <a:r>
              <a:rPr lang="en-US" altLang="zh-CN" sz="2000" dirty="0" err="1">
                <a:solidFill>
                  <a:schemeClr val="tx1"/>
                </a:solidFill>
              </a:rPr>
              <a:t>u.y-v.y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return </a:t>
            </a:r>
            <a:r>
              <a:rPr lang="en-US" altLang="zh-CN" sz="2000" dirty="0" err="1">
                <a:solidFill>
                  <a:schemeClr val="tx1"/>
                </a:solidFill>
              </a:rPr>
              <a:t>sqrt</a:t>
            </a:r>
            <a:r>
              <a:rPr lang="en-US" altLang="zh-CN" sz="2000" dirty="0">
                <a:solidFill>
                  <a:schemeClr val="tx1"/>
                </a:solidFill>
              </a:rPr>
              <a:t>(dx*</a:t>
            </a:r>
            <a:r>
              <a:rPr lang="en-US" altLang="zh-CN" sz="2000" dirty="0" err="1">
                <a:solidFill>
                  <a:schemeClr val="tx1"/>
                </a:solidFill>
              </a:rPr>
              <a:t>dx+dy</a:t>
            </a:r>
            <a:r>
              <a:rPr lang="en-US" altLang="zh-CN" sz="2000" dirty="0">
                <a:solidFill>
                  <a:schemeClr val="tx1"/>
                </a:solidFill>
              </a:rPr>
              <a:t>*</a:t>
            </a:r>
            <a:r>
              <a:rPr lang="en-US" altLang="zh-CN" sz="2000" dirty="0" err="1">
                <a:solidFill>
                  <a:schemeClr val="tx1"/>
                </a:solidFill>
              </a:rPr>
              <a:t>dy</a:t>
            </a:r>
            <a:r>
              <a:rPr lang="en-US" altLang="zh-CN" sz="2000" dirty="0">
                <a:solidFill>
                  <a:schemeClr val="tx1"/>
                </a:solidFill>
              </a:rPr>
              <a:t>);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}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76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78"/>
    </mc:Choice>
    <mc:Fallback xmlns="">
      <p:transition spd="slow" advTm="33278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最近点对程序</a:t>
            </a:r>
            <a:r>
              <a:rPr lang="en-US" altLang="zh-CN" b="1" dirty="0"/>
              <a:t>-</a:t>
            </a:r>
            <a:r>
              <a:rPr lang="zh-CN" altLang="en-US" b="1" dirty="0"/>
              <a:t>预排序</a:t>
            </a:r>
            <a:endParaRPr lang="en-US" altLang="zh-CN" b="1" baseline="-250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240625" y="1268760"/>
            <a:ext cx="8723863" cy="533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chemeClr val="tx1"/>
                </a:solidFill>
              </a:rPr>
              <a:t>bool Cpair2(</a:t>
            </a:r>
            <a:r>
              <a:rPr lang="en-US" altLang="zh-CN" sz="2400" dirty="0" err="1">
                <a:solidFill>
                  <a:schemeClr val="tx1"/>
                </a:solidFill>
              </a:rPr>
              <a:t>PointX</a:t>
            </a:r>
            <a:r>
              <a:rPr lang="en-US" altLang="zh-CN" sz="2400" dirty="0">
                <a:solidFill>
                  <a:schemeClr val="tx1"/>
                </a:solidFill>
              </a:rPr>
              <a:t> X[], 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n, </a:t>
            </a:r>
            <a:r>
              <a:rPr lang="en-US" altLang="zh-CN" sz="2400" dirty="0" err="1">
                <a:solidFill>
                  <a:schemeClr val="tx1"/>
                </a:solidFill>
              </a:rPr>
              <a:t>PointX</a:t>
            </a:r>
            <a:r>
              <a:rPr lang="en-US" altLang="zh-CN" sz="2400" dirty="0">
                <a:solidFill>
                  <a:schemeClr val="tx1"/>
                </a:solidFill>
              </a:rPr>
              <a:t>&amp; a, </a:t>
            </a:r>
            <a:r>
              <a:rPr lang="en-US" altLang="zh-CN" sz="2400" dirty="0" err="1">
                <a:solidFill>
                  <a:schemeClr val="tx1"/>
                </a:solidFill>
              </a:rPr>
              <a:t>PointX</a:t>
            </a:r>
            <a:r>
              <a:rPr lang="en-US" altLang="zh-CN" sz="2400" dirty="0">
                <a:solidFill>
                  <a:schemeClr val="tx1"/>
                </a:solidFill>
              </a:rPr>
              <a:t>&amp; b, float&amp; d)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chemeClr val="tx1"/>
                </a:solidFill>
              </a:rPr>
              <a:t>{    if(n&lt;2)return false;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</a:rPr>
              <a:t>MergeSort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X,n</a:t>
            </a:r>
            <a:r>
              <a:rPr lang="en-US" altLang="zh-CN" sz="2400" dirty="0">
                <a:solidFill>
                  <a:schemeClr val="tx1"/>
                </a:solidFill>
              </a:rPr>
              <a:t>); 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// X</a:t>
            </a:r>
            <a:r>
              <a:rPr lang="zh-CN" altLang="en-US" sz="2400" dirty="0">
                <a:solidFill>
                  <a:srgbClr val="FF0000"/>
                </a:solidFill>
              </a:rPr>
              <a:t>按横坐标排序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</a:rPr>
              <a:t>PointY</a:t>
            </a:r>
            <a:r>
              <a:rPr lang="en-US" altLang="zh-CN" sz="2400" dirty="0">
                <a:solidFill>
                  <a:schemeClr val="tx1"/>
                </a:solidFill>
              </a:rPr>
              <a:t> *Y = new </a:t>
            </a:r>
            <a:r>
              <a:rPr lang="en-US" altLang="zh-CN" sz="2400" dirty="0" err="1">
                <a:solidFill>
                  <a:schemeClr val="tx1"/>
                </a:solidFill>
              </a:rPr>
              <a:t>PointY</a:t>
            </a:r>
            <a:r>
              <a:rPr lang="en-US" altLang="zh-CN" sz="2400" dirty="0">
                <a:solidFill>
                  <a:schemeClr val="tx1"/>
                </a:solidFill>
              </a:rPr>
              <a:t> [n];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chemeClr val="tx1"/>
                </a:solidFill>
              </a:rPr>
              <a:t>     for(</a:t>
            </a:r>
            <a:r>
              <a:rPr lang="en-US" altLang="zh-CN" sz="2400" dirty="0" err="1">
                <a:solidFill>
                  <a:schemeClr val="tx1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= 0;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&lt; n;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++)          </a:t>
            </a: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将数组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zh-CN" altLang="en-US" sz="2400" dirty="0">
                <a:solidFill>
                  <a:srgbClr val="FF0000"/>
                </a:solidFill>
              </a:rPr>
              <a:t>中的点复制到数组</a:t>
            </a: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zh-CN" altLang="en-US" sz="2400" dirty="0">
                <a:solidFill>
                  <a:srgbClr val="FF0000"/>
                </a:solidFill>
              </a:rPr>
              <a:t>中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400" dirty="0">
                <a:solidFill>
                  <a:schemeClr val="tx1"/>
                </a:solidFill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</a:rPr>
              <a:t>{   Y[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].p =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; 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chemeClr val="tx1"/>
                </a:solidFill>
              </a:rPr>
              <a:t>             Y[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].x = X[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].x;  Y[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].y = </a:t>
            </a:r>
            <a:r>
              <a:rPr lang="en-US" altLang="zh-CN" sz="2400" dirty="0" smtClean="0">
                <a:solidFill>
                  <a:schemeClr val="tx1"/>
                </a:solidFill>
              </a:rPr>
              <a:t>X[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].y;   }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</a:rPr>
              <a:t>MergeSort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Y,n</a:t>
            </a:r>
            <a:r>
              <a:rPr lang="en-US" altLang="zh-CN" sz="2400" dirty="0">
                <a:solidFill>
                  <a:schemeClr val="tx1"/>
                </a:solidFill>
              </a:rPr>
              <a:t>);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//Y</a:t>
            </a:r>
            <a:r>
              <a:rPr lang="zh-CN" altLang="en-US" sz="2400" dirty="0">
                <a:solidFill>
                  <a:srgbClr val="FF0000"/>
                </a:solidFill>
              </a:rPr>
              <a:t>按纵坐标排序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</a:rPr>
              <a:t>PointY</a:t>
            </a:r>
            <a:r>
              <a:rPr lang="en-US" altLang="zh-CN" sz="2400" dirty="0">
                <a:solidFill>
                  <a:schemeClr val="tx1"/>
                </a:solidFill>
              </a:rPr>
              <a:t> *Z = new </a:t>
            </a:r>
            <a:r>
              <a:rPr lang="en-US" altLang="zh-CN" sz="2400" dirty="0" err="1">
                <a:solidFill>
                  <a:schemeClr val="tx1"/>
                </a:solidFill>
              </a:rPr>
              <a:t>PointY</a:t>
            </a:r>
            <a:r>
              <a:rPr lang="en-US" altLang="zh-CN" sz="2400" dirty="0">
                <a:solidFill>
                  <a:schemeClr val="tx1"/>
                </a:solidFill>
              </a:rPr>
              <a:t> [n];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chemeClr val="tx1"/>
                </a:solidFill>
              </a:rPr>
              <a:t>     closest(X,Y,Z,0,n-1,a,b,d);    </a:t>
            </a: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求最近点对</a:t>
            </a:r>
            <a:r>
              <a:rPr lang="en-US" altLang="zh-CN" sz="2400" dirty="0">
                <a:solidFill>
                  <a:srgbClr val="FF0000"/>
                </a:solidFill>
              </a:rPr>
              <a:t>, d</a:t>
            </a:r>
            <a:r>
              <a:rPr lang="zh-CN" altLang="en-US" sz="2400" dirty="0">
                <a:solidFill>
                  <a:srgbClr val="FF0000"/>
                </a:solidFill>
              </a:rPr>
              <a:t>是最短距离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chemeClr val="tx1"/>
                </a:solidFill>
              </a:rPr>
              <a:t>     delete [] Y;   delete [] Z;        </a:t>
            </a: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en-US" altLang="zh-CN" sz="2400" dirty="0" err="1">
                <a:solidFill>
                  <a:srgbClr val="FF0000"/>
                </a:solidFill>
              </a:rPr>
              <a:t>a,b</a:t>
            </a:r>
            <a:r>
              <a:rPr lang="zh-CN" altLang="en-US" sz="2400" dirty="0">
                <a:solidFill>
                  <a:srgbClr val="FF0000"/>
                </a:solidFill>
              </a:rPr>
              <a:t>是最短距离对应点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chemeClr val="tx1"/>
                </a:solidFill>
              </a:rPr>
              <a:t>     return true;        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//y</a:t>
            </a:r>
            <a:r>
              <a:rPr lang="zh-CN" altLang="en-US" sz="2400" dirty="0">
                <a:solidFill>
                  <a:srgbClr val="FF0000"/>
                </a:solidFill>
              </a:rPr>
              <a:t>坐标归并排序时</a:t>
            </a:r>
            <a:r>
              <a:rPr lang="en-US" altLang="zh-CN" sz="2400" dirty="0">
                <a:solidFill>
                  <a:srgbClr val="FF0000"/>
                </a:solidFill>
              </a:rPr>
              <a:t>YZ</a:t>
            </a:r>
            <a:r>
              <a:rPr lang="zh-CN" altLang="en-US" sz="2400" dirty="0">
                <a:solidFill>
                  <a:srgbClr val="FF0000"/>
                </a:solidFill>
              </a:rPr>
              <a:t>互相归并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38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19"/>
    </mc:Choice>
    <mc:Fallback xmlns="">
      <p:transition spd="slow" advTm="28219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最近点对程序</a:t>
            </a:r>
            <a:r>
              <a:rPr lang="en-US" altLang="zh-CN" b="1" dirty="0"/>
              <a:t>-</a:t>
            </a:r>
            <a:r>
              <a:rPr lang="zh-CN" altLang="en-US" b="1" dirty="0"/>
              <a:t>输入</a:t>
            </a:r>
            <a:endParaRPr lang="en-US" altLang="zh-CN" b="1" baseline="-250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53912" y="1268760"/>
            <a:ext cx="6670416" cy="533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 err="1">
                <a:solidFill>
                  <a:srgbClr val="000000"/>
                </a:solidFill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</a:rPr>
              <a:t> main() 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rgbClr val="000000"/>
                </a:solidFill>
              </a:rPr>
              <a:t>{ 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rgbClr val="000000"/>
                </a:solidFill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</a:rPr>
              <a:t> n;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rgbClr val="000000"/>
                </a:solidFill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</a:rPr>
              <a:t>scanf</a:t>
            </a:r>
            <a:r>
              <a:rPr lang="en-US" altLang="zh-CN" sz="2400" dirty="0">
                <a:solidFill>
                  <a:srgbClr val="000000"/>
                </a:solidFill>
              </a:rPr>
              <a:t>("%</a:t>
            </a:r>
            <a:r>
              <a:rPr lang="en-US" altLang="zh-CN" sz="2400" dirty="0" err="1">
                <a:solidFill>
                  <a:srgbClr val="000000"/>
                </a:solidFill>
              </a:rPr>
              <a:t>d",&amp;n</a:t>
            </a:r>
            <a:r>
              <a:rPr lang="en-US" altLang="zh-CN" sz="2400" dirty="0">
                <a:solidFill>
                  <a:srgbClr val="000000"/>
                </a:solidFill>
              </a:rPr>
              <a:t>); 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rgbClr val="000000"/>
                </a:solidFill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</a:rPr>
              <a:t>PointX</a:t>
            </a:r>
            <a:r>
              <a:rPr lang="en-US" altLang="zh-CN" sz="2400" dirty="0">
                <a:solidFill>
                  <a:srgbClr val="000000"/>
                </a:solidFill>
              </a:rPr>
              <a:t> *X = new </a:t>
            </a:r>
            <a:r>
              <a:rPr lang="en-US" altLang="zh-CN" sz="2400" dirty="0" err="1">
                <a:solidFill>
                  <a:srgbClr val="000000"/>
                </a:solidFill>
              </a:rPr>
              <a:t>PointX</a:t>
            </a:r>
            <a:r>
              <a:rPr lang="en-US" altLang="zh-CN" sz="2400" dirty="0">
                <a:solidFill>
                  <a:srgbClr val="000000"/>
                </a:solidFill>
              </a:rPr>
              <a:t> [n];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rgbClr val="000000"/>
                </a:solidFill>
              </a:rPr>
              <a:t>     float </a:t>
            </a:r>
            <a:r>
              <a:rPr lang="en-US" altLang="zh-CN" sz="2400" dirty="0" err="1">
                <a:solidFill>
                  <a:srgbClr val="000000"/>
                </a:solidFill>
              </a:rPr>
              <a:t>xx,yy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rgbClr val="000000"/>
                </a:solidFill>
              </a:rPr>
              <a:t>     for(int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 = 0;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 &lt; n;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++){  </a:t>
            </a: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输入数组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rgbClr val="000000"/>
                </a:solidFill>
              </a:rPr>
              <a:t>             </a:t>
            </a:r>
            <a:r>
              <a:rPr lang="en-US" altLang="zh-CN" sz="2400" dirty="0" err="1">
                <a:solidFill>
                  <a:srgbClr val="000000"/>
                </a:solidFill>
              </a:rPr>
              <a:t>scanf</a:t>
            </a:r>
            <a:r>
              <a:rPr lang="en-US" altLang="zh-CN" sz="2400" dirty="0">
                <a:solidFill>
                  <a:srgbClr val="000000"/>
                </a:solidFill>
              </a:rPr>
              <a:t>("%f %f",&amp;xx,&amp;</a:t>
            </a:r>
            <a:r>
              <a:rPr lang="en-US" altLang="zh-CN" sz="2400" dirty="0" err="1">
                <a:solidFill>
                  <a:srgbClr val="000000"/>
                </a:solidFill>
              </a:rPr>
              <a:t>yy</a:t>
            </a:r>
            <a:r>
              <a:rPr lang="en-US" altLang="zh-CN" sz="2400" dirty="0">
                <a:solidFill>
                  <a:srgbClr val="000000"/>
                </a:solidFill>
              </a:rPr>
              <a:t>);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rgbClr val="000000"/>
                </a:solidFill>
              </a:rPr>
              <a:t>             X[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].ID =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; X[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].x = xx; X[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].y = </a:t>
            </a:r>
            <a:r>
              <a:rPr lang="en-US" altLang="zh-CN" sz="2400" dirty="0" err="1">
                <a:solidFill>
                  <a:srgbClr val="000000"/>
                </a:solidFill>
              </a:rPr>
              <a:t>yy</a:t>
            </a:r>
            <a:r>
              <a:rPr lang="en-US" altLang="zh-CN" sz="2400" dirty="0">
                <a:solidFill>
                  <a:srgbClr val="000000"/>
                </a:solidFill>
              </a:rPr>
              <a:t>; }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rgbClr val="000000"/>
                </a:solidFill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</a:rPr>
              <a:t>PointX</a:t>
            </a:r>
            <a:r>
              <a:rPr lang="en-US" altLang="zh-CN" sz="2400" dirty="0">
                <a:solidFill>
                  <a:srgbClr val="000000"/>
                </a:solidFill>
              </a:rPr>
              <a:t>&amp; a; </a:t>
            </a:r>
            <a:r>
              <a:rPr lang="en-US" altLang="zh-CN" sz="2400" dirty="0" err="1">
                <a:solidFill>
                  <a:srgbClr val="000000"/>
                </a:solidFill>
              </a:rPr>
              <a:t>PointX</a:t>
            </a:r>
            <a:r>
              <a:rPr lang="en-US" altLang="zh-CN" sz="2400" dirty="0">
                <a:solidFill>
                  <a:srgbClr val="000000"/>
                </a:solidFill>
              </a:rPr>
              <a:t>&amp; b; float&amp; d;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rgbClr val="000000"/>
                </a:solidFill>
              </a:rPr>
              <a:t>     Cpair2(X, n, a, b, d);   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rgbClr val="000000"/>
                </a:solidFill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</a:rPr>
              <a:t>(“%d, %d, %.2f\n”,</a:t>
            </a:r>
            <a:r>
              <a:rPr lang="en-US" altLang="zh-CN" sz="2400" dirty="0" err="1">
                <a:solidFill>
                  <a:srgbClr val="000000"/>
                </a:solidFill>
              </a:rPr>
              <a:t>a,b,d</a:t>
            </a:r>
            <a:r>
              <a:rPr lang="en-US" altLang="zh-CN" sz="2400" dirty="0">
                <a:solidFill>
                  <a:srgbClr val="000000"/>
                </a:solidFill>
              </a:rPr>
              <a:t>);  </a:t>
            </a: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输出</a:t>
            </a:r>
            <a:r>
              <a:rPr lang="en-US" altLang="zh-CN" sz="2400" dirty="0" err="1">
                <a:solidFill>
                  <a:srgbClr val="FF0000"/>
                </a:solidFill>
              </a:rPr>
              <a:t>a,b,d</a:t>
            </a:r>
            <a:r>
              <a:rPr lang="en-US" altLang="zh-CN" sz="2400" dirty="0">
                <a:solidFill>
                  <a:srgbClr val="000000"/>
                </a:solidFill>
              </a:rPr>
              <a:t>. 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rgbClr val="000000"/>
                </a:solidFill>
              </a:rPr>
              <a:t>} 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14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87"/>
    </mc:Choice>
    <mc:Fallback xmlns="">
      <p:transition spd="slow" advTm="16187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在</a:t>
            </a:r>
            <a:r>
              <a:rPr lang="en-US" altLang="zh-CN" b="1" dirty="0">
                <a:solidFill>
                  <a:srgbClr val="FF0000"/>
                </a:solidFill>
              </a:rPr>
              <a:t>Y[</a:t>
            </a:r>
            <a:r>
              <a:rPr lang="en-US" altLang="zh-CN" b="1" dirty="0" err="1">
                <a:solidFill>
                  <a:srgbClr val="FF0000"/>
                </a:solidFill>
              </a:rPr>
              <a:t>l:r</a:t>
            </a:r>
            <a:r>
              <a:rPr lang="en-US" altLang="zh-CN" b="1" dirty="0">
                <a:solidFill>
                  <a:srgbClr val="FF0000"/>
                </a:solidFill>
              </a:rPr>
              <a:t>]</a:t>
            </a:r>
            <a:r>
              <a:rPr lang="zh-CN" altLang="en-US" b="1" dirty="0"/>
              <a:t>中取最近点对</a:t>
            </a:r>
            <a:endParaRPr lang="en-US" altLang="zh-CN" b="1" baseline="-250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07504" y="1181065"/>
            <a:ext cx="892899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ts val="0"/>
              </a:spcBef>
              <a:buSzPct val="75000"/>
            </a:pPr>
            <a:r>
              <a:rPr lang="en-US" altLang="zh-CN" sz="2400" dirty="0">
                <a:solidFill>
                  <a:srgbClr val="000000"/>
                </a:solidFill>
              </a:rPr>
              <a:t>void closest(</a:t>
            </a:r>
            <a:r>
              <a:rPr lang="en-US" altLang="zh-CN" sz="1600" dirty="0" err="1">
                <a:solidFill>
                  <a:srgbClr val="000000"/>
                </a:solidFill>
              </a:rPr>
              <a:t>PointX</a:t>
            </a:r>
            <a:r>
              <a:rPr lang="en-US" altLang="zh-CN" sz="1600" dirty="0">
                <a:solidFill>
                  <a:srgbClr val="000000"/>
                </a:solidFill>
              </a:rPr>
              <a:t> X[], </a:t>
            </a:r>
            <a:r>
              <a:rPr lang="en-US" altLang="zh-CN" sz="1600" dirty="0" err="1">
                <a:solidFill>
                  <a:srgbClr val="000000"/>
                </a:solidFill>
              </a:rPr>
              <a:t>PointY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Y</a:t>
            </a:r>
            <a:r>
              <a:rPr lang="en-US" altLang="zh-CN" sz="1600" dirty="0">
                <a:solidFill>
                  <a:srgbClr val="000000"/>
                </a:solidFill>
              </a:rPr>
              <a:t>[], </a:t>
            </a:r>
            <a:r>
              <a:rPr lang="en-US" altLang="zh-CN" sz="1600" dirty="0" err="1">
                <a:solidFill>
                  <a:srgbClr val="000000"/>
                </a:solidFill>
              </a:rPr>
              <a:t>PointY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Z</a:t>
            </a:r>
            <a:r>
              <a:rPr lang="en-US" altLang="zh-CN" sz="1600" dirty="0">
                <a:solidFill>
                  <a:srgbClr val="000000"/>
                </a:solidFill>
              </a:rPr>
              <a:t>[], int l, int r, </a:t>
            </a:r>
            <a:r>
              <a:rPr lang="en-US" altLang="zh-CN" sz="1600" dirty="0" err="1">
                <a:solidFill>
                  <a:srgbClr val="000000"/>
                </a:solidFill>
              </a:rPr>
              <a:t>PointX</a:t>
            </a:r>
            <a:r>
              <a:rPr lang="en-US" altLang="zh-CN" sz="1600" dirty="0">
                <a:solidFill>
                  <a:srgbClr val="000000"/>
                </a:solidFill>
              </a:rPr>
              <a:t>&amp; a, </a:t>
            </a:r>
            <a:r>
              <a:rPr lang="en-US" altLang="zh-CN" sz="1600" dirty="0" err="1">
                <a:solidFill>
                  <a:srgbClr val="000000"/>
                </a:solidFill>
              </a:rPr>
              <a:t>PointX</a:t>
            </a:r>
            <a:r>
              <a:rPr lang="en-US" altLang="zh-CN" sz="1600" dirty="0">
                <a:solidFill>
                  <a:srgbClr val="000000"/>
                </a:solidFill>
              </a:rPr>
              <a:t>&amp; b, float&amp; d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</a:p>
          <a:p>
            <a:pPr eaLnBrk="0" hangingPunct="0">
              <a:spcBef>
                <a:spcPts val="0"/>
              </a:spcBef>
              <a:buSzPct val="75000"/>
            </a:pPr>
            <a:r>
              <a:rPr lang="en-US" altLang="zh-CN" sz="2400" dirty="0">
                <a:solidFill>
                  <a:srgbClr val="008000"/>
                </a:solidFill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{ if( r - l &lt;= 2) {</a:t>
            </a:r>
            <a:r>
              <a:rPr lang="zh-CN" altLang="en-US" sz="2400" dirty="0">
                <a:solidFill>
                  <a:srgbClr val="000000"/>
                </a:solidFill>
              </a:rPr>
              <a:t>直接计算</a:t>
            </a:r>
            <a:r>
              <a:rPr lang="en-US" altLang="zh-CN" sz="2400" dirty="0">
                <a:solidFill>
                  <a:srgbClr val="000000"/>
                </a:solidFill>
              </a:rPr>
              <a:t>; return;}           </a:t>
            </a:r>
            <a:r>
              <a:rPr lang="en-US" altLang="zh-CN" sz="2400" dirty="0">
                <a:solidFill>
                  <a:schemeClr val="accent2"/>
                </a:solidFill>
              </a:rPr>
              <a:t>//2</a:t>
            </a:r>
            <a:r>
              <a:rPr lang="zh-CN" altLang="en-US" sz="2400" dirty="0">
                <a:solidFill>
                  <a:schemeClr val="accent2"/>
                </a:solidFill>
              </a:rPr>
              <a:t>点和</a:t>
            </a:r>
            <a:r>
              <a:rPr lang="en-US" altLang="zh-CN" sz="2400" dirty="0">
                <a:solidFill>
                  <a:schemeClr val="accent2"/>
                </a:solidFill>
              </a:rPr>
              <a:t>3</a:t>
            </a:r>
            <a:r>
              <a:rPr lang="zh-CN" altLang="en-US" sz="2400" dirty="0">
                <a:solidFill>
                  <a:schemeClr val="accent2"/>
                </a:solidFill>
              </a:rPr>
              <a:t>点的情形</a:t>
            </a:r>
          </a:p>
          <a:p>
            <a:pPr eaLnBrk="0" hangingPunct="0">
              <a:spcBef>
                <a:spcPts val="0"/>
              </a:spcBef>
              <a:buSzPct val="75000"/>
            </a:pPr>
            <a:r>
              <a:rPr lang="en-US" altLang="zh-CN" sz="2400" dirty="0">
                <a:solidFill>
                  <a:srgbClr val="008000"/>
                </a:solidFill>
              </a:rPr>
              <a:t>2</a:t>
            </a:r>
            <a:r>
              <a:rPr lang="en-US" altLang="zh-CN" sz="2400" dirty="0">
                <a:solidFill>
                  <a:srgbClr val="000000"/>
                </a:solidFill>
              </a:rPr>
              <a:t>   int m=(</a:t>
            </a:r>
            <a:r>
              <a:rPr lang="en-US" altLang="zh-CN" sz="2400" dirty="0" err="1">
                <a:solidFill>
                  <a:srgbClr val="000000"/>
                </a:solidFill>
              </a:rPr>
              <a:t>l+r</a:t>
            </a:r>
            <a:r>
              <a:rPr lang="en-US" altLang="zh-CN" sz="2400" dirty="0">
                <a:solidFill>
                  <a:srgbClr val="000000"/>
                </a:solidFill>
              </a:rPr>
              <a:t>)/2; int f=l, g=m+1; </a:t>
            </a:r>
            <a:r>
              <a:rPr lang="en-US" altLang="zh-CN" sz="2400" dirty="0">
                <a:solidFill>
                  <a:schemeClr val="accent2"/>
                </a:solidFill>
              </a:rPr>
              <a:t>//</a:t>
            </a:r>
            <a:r>
              <a:rPr lang="zh-CN" altLang="en-US" sz="2400" dirty="0">
                <a:solidFill>
                  <a:schemeClr val="accent2"/>
                </a:solidFill>
              </a:rPr>
              <a:t>多于</a:t>
            </a:r>
            <a:r>
              <a:rPr lang="en-US" altLang="zh-CN" sz="2400" dirty="0">
                <a:solidFill>
                  <a:schemeClr val="accent2"/>
                </a:solidFill>
              </a:rPr>
              <a:t>3</a:t>
            </a:r>
            <a:r>
              <a:rPr lang="zh-CN" altLang="en-US" sz="2400" dirty="0">
                <a:solidFill>
                  <a:schemeClr val="accent2"/>
                </a:solidFill>
              </a:rPr>
              <a:t>点的情形分治</a:t>
            </a:r>
            <a:r>
              <a:rPr lang="en-US" altLang="zh-CN" sz="2400" dirty="0">
                <a:solidFill>
                  <a:schemeClr val="accent2"/>
                </a:solidFill>
              </a:rPr>
              <a:t>(Y</a:t>
            </a:r>
            <a:r>
              <a:rPr lang="zh-CN" altLang="en-US" sz="2400" dirty="0">
                <a:solidFill>
                  <a:schemeClr val="accent2"/>
                </a:solidFill>
              </a:rPr>
              <a:t>分到</a:t>
            </a:r>
            <a:r>
              <a:rPr lang="en-US" altLang="zh-CN" sz="2400" dirty="0">
                <a:solidFill>
                  <a:schemeClr val="accent2"/>
                </a:solidFill>
              </a:rPr>
              <a:t>Z</a:t>
            </a:r>
            <a:r>
              <a:rPr lang="zh-CN" altLang="en-US" sz="2400" dirty="0">
                <a:solidFill>
                  <a:schemeClr val="accent2"/>
                </a:solidFill>
              </a:rPr>
              <a:t>中</a:t>
            </a:r>
            <a:r>
              <a:rPr lang="en-US" altLang="zh-CN" sz="2400" dirty="0">
                <a:solidFill>
                  <a:schemeClr val="accent2"/>
                </a:solidFill>
              </a:rPr>
              <a:t>)</a:t>
            </a:r>
          </a:p>
          <a:p>
            <a:pPr eaLnBrk="0" hangingPunct="0">
              <a:spcBef>
                <a:spcPts val="0"/>
              </a:spcBef>
              <a:buSzPct val="75000"/>
            </a:pPr>
            <a:r>
              <a:rPr lang="en-US" altLang="zh-CN" sz="2400" dirty="0">
                <a:solidFill>
                  <a:srgbClr val="008000"/>
                </a:solidFill>
              </a:rPr>
              <a:t>3</a:t>
            </a:r>
            <a:r>
              <a:rPr lang="en-US" altLang="zh-CN" sz="2400" dirty="0">
                <a:solidFill>
                  <a:srgbClr val="000000"/>
                </a:solidFill>
              </a:rPr>
              <a:t>   for(int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</a:rPr>
              <a:t>l;i</a:t>
            </a:r>
            <a:r>
              <a:rPr lang="en-US" altLang="zh-CN" sz="2400" dirty="0">
                <a:solidFill>
                  <a:srgbClr val="000000"/>
                </a:solidFill>
              </a:rPr>
              <a:t>&lt;=</a:t>
            </a:r>
            <a:r>
              <a:rPr lang="en-US" altLang="zh-CN" sz="2400" dirty="0" err="1">
                <a:solidFill>
                  <a:srgbClr val="000000"/>
                </a:solidFill>
              </a:rPr>
              <a:t>r;i</a:t>
            </a:r>
            <a:r>
              <a:rPr lang="en-US" altLang="zh-CN" sz="2400" dirty="0">
                <a:solidFill>
                  <a:srgbClr val="000000"/>
                </a:solidFill>
              </a:rPr>
              <a:t>++)if(</a:t>
            </a:r>
            <a:r>
              <a:rPr lang="en-US" altLang="zh-CN" sz="2400" dirty="0">
                <a:solidFill>
                  <a:srgbClr val="FF0000"/>
                </a:solidFill>
              </a:rPr>
              <a:t>Y[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].p&gt;m</a:t>
            </a:r>
            <a:r>
              <a:rPr lang="en-US" altLang="zh-CN" sz="2400" dirty="0">
                <a:solidFill>
                  <a:srgbClr val="000000"/>
                </a:solidFill>
              </a:rPr>
              <a:t>)Z[g++]=Y[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];else Z[f++] = Y[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]; 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SzPct val="75000"/>
            </a:pPr>
            <a:r>
              <a:rPr lang="en-US" altLang="zh-CN" sz="2400" dirty="0">
                <a:solidFill>
                  <a:srgbClr val="008000"/>
                </a:solidFill>
              </a:rPr>
              <a:t>4</a:t>
            </a:r>
            <a:r>
              <a:rPr lang="en-US" altLang="zh-CN" sz="2400" dirty="0">
                <a:solidFill>
                  <a:srgbClr val="000000"/>
                </a:solidFill>
              </a:rPr>
              <a:t>   closest(</a:t>
            </a:r>
            <a:r>
              <a:rPr lang="en-US" altLang="zh-CN" sz="2400" dirty="0" err="1">
                <a:solidFill>
                  <a:srgbClr val="000000"/>
                </a:solidFill>
              </a:rPr>
              <a:t>X,</a:t>
            </a:r>
            <a:r>
              <a:rPr lang="en-US" altLang="zh-CN" sz="2400" dirty="0" err="1">
                <a:solidFill>
                  <a:srgbClr val="FF0000"/>
                </a:solidFill>
              </a:rPr>
              <a:t>Z,Y</a:t>
            </a:r>
            <a:r>
              <a:rPr lang="en-US" altLang="zh-CN" sz="2400" dirty="0" err="1">
                <a:solidFill>
                  <a:srgbClr val="000000"/>
                </a:solidFill>
              </a:rPr>
              <a:t>,l,m,a,b,d</a:t>
            </a:r>
            <a:r>
              <a:rPr lang="en-US" altLang="zh-CN" sz="2400" dirty="0">
                <a:solidFill>
                  <a:srgbClr val="000000"/>
                </a:solidFill>
              </a:rPr>
              <a:t>);                         </a:t>
            </a:r>
            <a:r>
              <a:rPr lang="en-US" altLang="zh-CN" sz="2400" dirty="0">
                <a:solidFill>
                  <a:schemeClr val="accent2"/>
                </a:solidFill>
              </a:rPr>
              <a:t>//</a:t>
            </a:r>
            <a:r>
              <a:rPr lang="zh-CN" altLang="en-US" sz="2400" dirty="0">
                <a:solidFill>
                  <a:schemeClr val="accent2"/>
                </a:solidFill>
              </a:rPr>
              <a:t>治</a:t>
            </a:r>
            <a:r>
              <a:rPr lang="en-US" altLang="zh-CN" sz="2400" dirty="0">
                <a:solidFill>
                  <a:schemeClr val="accent2"/>
                </a:solidFill>
              </a:rPr>
              <a:t>: </a:t>
            </a:r>
            <a:r>
              <a:rPr lang="zh-CN" altLang="en-US" sz="2400" dirty="0">
                <a:solidFill>
                  <a:schemeClr val="accent2"/>
                </a:solidFill>
              </a:rPr>
              <a:t>左边</a:t>
            </a:r>
            <a:r>
              <a:rPr lang="en-US" altLang="zh-CN" sz="2400" dirty="0">
                <a:solidFill>
                  <a:schemeClr val="accent2"/>
                </a:solidFill>
              </a:rPr>
              <a:t>l:m</a:t>
            </a:r>
          </a:p>
          <a:p>
            <a:pPr eaLnBrk="0" hangingPunct="0">
              <a:spcBef>
                <a:spcPts val="0"/>
              </a:spcBef>
              <a:buSzPct val="75000"/>
            </a:pPr>
            <a:r>
              <a:rPr lang="en-US" altLang="zh-CN" sz="2400" dirty="0">
                <a:solidFill>
                  <a:srgbClr val="008000"/>
                </a:solidFill>
              </a:rPr>
              <a:t>5</a:t>
            </a:r>
            <a:r>
              <a:rPr lang="en-US" altLang="zh-CN" sz="2400" dirty="0">
                <a:solidFill>
                  <a:srgbClr val="000000"/>
                </a:solidFill>
              </a:rPr>
              <a:t>   float </a:t>
            </a:r>
            <a:r>
              <a:rPr lang="en-US" altLang="zh-CN" sz="2400" dirty="0" err="1">
                <a:solidFill>
                  <a:srgbClr val="000000"/>
                </a:solidFill>
              </a:rPr>
              <a:t>dr</a:t>
            </a:r>
            <a:r>
              <a:rPr lang="en-US" altLang="zh-CN" sz="2400" dirty="0">
                <a:solidFill>
                  <a:srgbClr val="000000"/>
                </a:solidFill>
              </a:rPr>
              <a:t>; </a:t>
            </a:r>
            <a:r>
              <a:rPr lang="en-US" altLang="zh-CN" sz="2400" dirty="0" err="1">
                <a:solidFill>
                  <a:srgbClr val="000000"/>
                </a:solidFill>
              </a:rPr>
              <a:t>PointX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ar,br</a:t>
            </a:r>
            <a:r>
              <a:rPr lang="en-US" altLang="zh-CN" sz="2400" dirty="0">
                <a:solidFill>
                  <a:srgbClr val="000000"/>
                </a:solidFill>
              </a:rPr>
              <a:t>; closest(X,Z,Y,m+1,r,</a:t>
            </a:r>
            <a:r>
              <a:rPr lang="en-US" altLang="zh-CN" sz="2400" dirty="0">
                <a:solidFill>
                  <a:srgbClr val="FF0000"/>
                </a:solidFill>
              </a:rPr>
              <a:t>ar,br,dr</a:t>
            </a:r>
            <a:r>
              <a:rPr lang="en-US" altLang="zh-CN" sz="2400" dirty="0">
                <a:solidFill>
                  <a:srgbClr val="000000"/>
                </a:solidFill>
              </a:rPr>
              <a:t>); </a:t>
            </a:r>
            <a:r>
              <a:rPr lang="en-US" altLang="zh-CN" sz="2400" dirty="0">
                <a:solidFill>
                  <a:schemeClr val="accent2"/>
                </a:solidFill>
              </a:rPr>
              <a:t>//</a:t>
            </a:r>
            <a:r>
              <a:rPr lang="zh-CN" altLang="en-US" sz="2400" dirty="0">
                <a:solidFill>
                  <a:schemeClr val="accent2"/>
                </a:solidFill>
              </a:rPr>
              <a:t>治</a:t>
            </a:r>
            <a:r>
              <a:rPr lang="en-US" altLang="zh-CN" sz="2400" dirty="0">
                <a:solidFill>
                  <a:schemeClr val="accent2"/>
                </a:solidFill>
              </a:rPr>
              <a:t>: </a:t>
            </a:r>
            <a:r>
              <a:rPr lang="zh-CN" altLang="en-US" sz="2400" dirty="0">
                <a:solidFill>
                  <a:schemeClr val="accent2"/>
                </a:solidFill>
              </a:rPr>
              <a:t>右边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SzPct val="75000"/>
            </a:pPr>
            <a:r>
              <a:rPr lang="en-US" altLang="zh-CN" sz="2400" dirty="0">
                <a:solidFill>
                  <a:srgbClr val="008000"/>
                </a:solidFill>
              </a:rPr>
              <a:t>6</a:t>
            </a:r>
            <a:r>
              <a:rPr lang="en-US" altLang="zh-CN" sz="2400" dirty="0">
                <a:solidFill>
                  <a:srgbClr val="000000"/>
                </a:solidFill>
              </a:rPr>
              <a:t>   if( </a:t>
            </a:r>
            <a:r>
              <a:rPr lang="en-US" altLang="zh-CN" sz="2400" dirty="0" err="1">
                <a:solidFill>
                  <a:srgbClr val="000000"/>
                </a:solidFill>
              </a:rPr>
              <a:t>dr</a:t>
            </a:r>
            <a:r>
              <a:rPr lang="en-US" altLang="zh-CN" sz="2400" dirty="0">
                <a:solidFill>
                  <a:srgbClr val="000000"/>
                </a:solidFill>
              </a:rPr>
              <a:t> &lt; d ) { a = </a:t>
            </a:r>
            <a:r>
              <a:rPr lang="en-US" altLang="zh-CN" sz="2400" dirty="0" err="1">
                <a:solidFill>
                  <a:srgbClr val="000000"/>
                </a:solidFill>
              </a:rPr>
              <a:t>ar</a:t>
            </a:r>
            <a:r>
              <a:rPr lang="en-US" altLang="zh-CN" sz="2400" dirty="0">
                <a:solidFill>
                  <a:srgbClr val="000000"/>
                </a:solidFill>
              </a:rPr>
              <a:t>; b = </a:t>
            </a:r>
            <a:r>
              <a:rPr lang="en-US" altLang="zh-CN" sz="2400" dirty="0" err="1">
                <a:solidFill>
                  <a:srgbClr val="000000"/>
                </a:solidFill>
              </a:rPr>
              <a:t>br</a:t>
            </a:r>
            <a:r>
              <a:rPr lang="en-US" altLang="zh-CN" sz="2400" dirty="0">
                <a:solidFill>
                  <a:srgbClr val="000000"/>
                </a:solidFill>
              </a:rPr>
              <a:t>; d = </a:t>
            </a:r>
            <a:r>
              <a:rPr lang="en-US" altLang="zh-CN" sz="2400" dirty="0" err="1">
                <a:solidFill>
                  <a:srgbClr val="000000"/>
                </a:solidFill>
              </a:rPr>
              <a:t>dr</a:t>
            </a:r>
            <a:r>
              <a:rPr lang="en-US" altLang="zh-CN" sz="2400" dirty="0">
                <a:solidFill>
                  <a:srgbClr val="000000"/>
                </a:solidFill>
              </a:rPr>
              <a:t>;}                   </a:t>
            </a:r>
            <a:r>
              <a:rPr lang="en-US" altLang="zh-CN" sz="2400" dirty="0">
                <a:solidFill>
                  <a:schemeClr val="accent2"/>
                </a:solidFill>
              </a:rPr>
              <a:t>//</a:t>
            </a:r>
            <a:r>
              <a:rPr lang="zh-CN" altLang="en-US" sz="2400" dirty="0">
                <a:solidFill>
                  <a:schemeClr val="accent2"/>
                </a:solidFill>
              </a:rPr>
              <a:t>合</a:t>
            </a:r>
            <a:r>
              <a:rPr lang="en-US" altLang="zh-CN" sz="2400" dirty="0">
                <a:solidFill>
                  <a:schemeClr val="accent2"/>
                </a:solidFill>
              </a:rPr>
              <a:t>: d</a:t>
            </a:r>
          </a:p>
          <a:p>
            <a:pPr eaLnBrk="0" hangingPunct="0">
              <a:spcBef>
                <a:spcPts val="0"/>
              </a:spcBef>
              <a:buSzPct val="75000"/>
            </a:pPr>
            <a:r>
              <a:rPr lang="en-US" altLang="zh-CN" sz="2400" dirty="0">
                <a:solidFill>
                  <a:srgbClr val="008000"/>
                </a:solidFill>
              </a:rPr>
              <a:t>7</a:t>
            </a:r>
            <a:r>
              <a:rPr lang="en-US" altLang="zh-CN" sz="2400" dirty="0">
                <a:solidFill>
                  <a:srgbClr val="000000"/>
                </a:solidFill>
              </a:rPr>
              <a:t>   Merge(</a:t>
            </a:r>
            <a:r>
              <a:rPr lang="en-US" altLang="zh-CN" sz="2400" dirty="0" err="1">
                <a:solidFill>
                  <a:srgbClr val="000000"/>
                </a:solidFill>
              </a:rPr>
              <a:t>Z,Y,l,m,r</a:t>
            </a:r>
            <a:r>
              <a:rPr lang="en-US" altLang="zh-CN" sz="2400" dirty="0">
                <a:solidFill>
                  <a:srgbClr val="000000"/>
                </a:solidFill>
              </a:rPr>
              <a:t>);      </a:t>
            </a:r>
            <a:r>
              <a:rPr lang="en-US" altLang="zh-CN" sz="2400" dirty="0">
                <a:solidFill>
                  <a:schemeClr val="accent2"/>
                </a:solidFill>
              </a:rPr>
              <a:t>//Z</a:t>
            </a:r>
            <a:r>
              <a:rPr lang="zh-CN" altLang="en-US" sz="2400" dirty="0">
                <a:solidFill>
                  <a:schemeClr val="accent2"/>
                </a:solidFill>
              </a:rPr>
              <a:t>的两个有序段合并到数组</a:t>
            </a:r>
            <a:r>
              <a:rPr lang="en-US" altLang="zh-CN" sz="2400" dirty="0">
                <a:solidFill>
                  <a:srgbClr val="FF0000"/>
                </a:solidFill>
              </a:rPr>
              <a:t>Y[</a:t>
            </a:r>
            <a:r>
              <a:rPr lang="en-US" altLang="zh-CN" sz="2400" dirty="0" err="1">
                <a:solidFill>
                  <a:srgbClr val="FF0000"/>
                </a:solidFill>
              </a:rPr>
              <a:t>l:r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</a:p>
          <a:p>
            <a:pPr eaLnBrk="0" hangingPunct="0">
              <a:spcBef>
                <a:spcPts val="0"/>
              </a:spcBef>
              <a:buSzPct val="75000"/>
            </a:pPr>
            <a:r>
              <a:rPr lang="en-US" altLang="zh-CN" sz="2400" dirty="0">
                <a:solidFill>
                  <a:srgbClr val="008000"/>
                </a:solidFill>
              </a:rPr>
              <a:t>8</a:t>
            </a:r>
            <a:r>
              <a:rPr lang="en-US" altLang="zh-CN" sz="2400" dirty="0">
                <a:solidFill>
                  <a:srgbClr val="000000"/>
                </a:solidFill>
              </a:rPr>
              <a:t>   int k=l; for(int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</a:rPr>
              <a:t>l;i</a:t>
            </a:r>
            <a:r>
              <a:rPr lang="en-US" altLang="zh-CN" sz="2400" dirty="0">
                <a:solidFill>
                  <a:srgbClr val="000000"/>
                </a:solidFill>
              </a:rPr>
              <a:t>&lt;=</a:t>
            </a:r>
            <a:r>
              <a:rPr lang="en-US" altLang="zh-CN" sz="2400" dirty="0" err="1">
                <a:solidFill>
                  <a:srgbClr val="000000"/>
                </a:solidFill>
              </a:rPr>
              <a:t>r;i</a:t>
            </a:r>
            <a:r>
              <a:rPr lang="en-US" altLang="zh-CN" sz="2400" dirty="0">
                <a:solidFill>
                  <a:srgbClr val="000000"/>
                </a:solidFill>
              </a:rPr>
              <a:t>++)  </a:t>
            </a:r>
            <a:r>
              <a:rPr lang="en-US" altLang="zh-CN" sz="2400" dirty="0">
                <a:solidFill>
                  <a:schemeClr val="accent2"/>
                </a:solidFill>
              </a:rPr>
              <a:t>//</a:t>
            </a:r>
            <a:r>
              <a:rPr lang="zh-CN" altLang="en-US" sz="2400" dirty="0">
                <a:solidFill>
                  <a:schemeClr val="accent2"/>
                </a:solidFill>
              </a:rPr>
              <a:t>合</a:t>
            </a:r>
            <a:r>
              <a:rPr lang="en-US" altLang="zh-CN" sz="2400" dirty="0">
                <a:solidFill>
                  <a:schemeClr val="accent2"/>
                </a:solidFill>
              </a:rPr>
              <a:t>:</a:t>
            </a:r>
            <a:r>
              <a:rPr lang="zh-CN" altLang="en-US" sz="2400" dirty="0">
                <a:solidFill>
                  <a:schemeClr val="accent2"/>
                </a:solidFill>
              </a:rPr>
              <a:t>从</a:t>
            </a:r>
            <a:r>
              <a:rPr lang="en-US" altLang="zh-CN" sz="2400" dirty="0">
                <a:solidFill>
                  <a:schemeClr val="accent2"/>
                </a:solidFill>
              </a:rPr>
              <a:t>Y</a:t>
            </a:r>
            <a:r>
              <a:rPr lang="zh-CN" altLang="en-US" sz="2400" dirty="0">
                <a:solidFill>
                  <a:schemeClr val="accent2"/>
                </a:solidFill>
              </a:rPr>
              <a:t>中取</a:t>
            </a:r>
            <a:r>
              <a:rPr lang="en-US" altLang="zh-CN" sz="2400" dirty="0">
                <a:solidFill>
                  <a:schemeClr val="accent2"/>
                </a:solidFill>
              </a:rPr>
              <a:t>d</a:t>
            </a:r>
            <a:r>
              <a:rPr lang="zh-CN" altLang="en-US" sz="2400" dirty="0">
                <a:solidFill>
                  <a:schemeClr val="accent2"/>
                </a:solidFill>
              </a:rPr>
              <a:t>矩形条内点置于</a:t>
            </a:r>
            <a:r>
              <a:rPr lang="en-US" altLang="zh-CN" sz="2400" dirty="0">
                <a:solidFill>
                  <a:schemeClr val="accent2"/>
                </a:solidFill>
              </a:rPr>
              <a:t>Z</a:t>
            </a:r>
            <a:r>
              <a:rPr lang="zh-CN" altLang="en-US" sz="2400" dirty="0">
                <a:solidFill>
                  <a:schemeClr val="accent2"/>
                </a:solidFill>
              </a:rPr>
              <a:t>中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SzPct val="75000"/>
            </a:pPr>
            <a:r>
              <a:rPr lang="en-US" altLang="zh-CN" sz="2400" dirty="0">
                <a:solidFill>
                  <a:srgbClr val="008000"/>
                </a:solidFill>
              </a:rPr>
              <a:t>9</a:t>
            </a:r>
            <a:r>
              <a:rPr lang="en-US" altLang="zh-CN" sz="2400" dirty="0">
                <a:solidFill>
                  <a:srgbClr val="000000"/>
                </a:solidFill>
              </a:rPr>
              <a:t>                       if( fabs( 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en-US" altLang="zh-CN" sz="2400" dirty="0">
                <a:solidFill>
                  <a:srgbClr val="000000"/>
                </a:solidFill>
              </a:rPr>
              <a:t>[m].x - Y[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].x ) &lt; d ) Z[k++] = Y[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];</a:t>
            </a:r>
          </a:p>
          <a:p>
            <a:pPr eaLnBrk="0" hangingPunct="0">
              <a:spcBef>
                <a:spcPts val="0"/>
              </a:spcBef>
              <a:buSzPct val="75000"/>
            </a:pPr>
            <a:r>
              <a:rPr lang="en-US" altLang="zh-CN" sz="2400" dirty="0">
                <a:solidFill>
                  <a:srgbClr val="008000"/>
                </a:solidFill>
              </a:rPr>
              <a:t>10</a:t>
            </a:r>
            <a:r>
              <a:rPr lang="en-US" altLang="zh-CN" sz="2400" dirty="0">
                <a:solidFill>
                  <a:srgbClr val="000000"/>
                </a:solidFill>
              </a:rPr>
              <a:t> for( int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 = 1;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 &lt; k; 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++)     </a:t>
            </a:r>
            <a:r>
              <a:rPr lang="en-US" altLang="zh-CN" sz="2400" dirty="0">
                <a:solidFill>
                  <a:schemeClr val="accent2"/>
                </a:solidFill>
              </a:rPr>
              <a:t>//</a:t>
            </a:r>
            <a:r>
              <a:rPr lang="zh-CN" altLang="en-US" sz="2400" dirty="0">
                <a:solidFill>
                  <a:schemeClr val="accent2"/>
                </a:solidFill>
              </a:rPr>
              <a:t>合</a:t>
            </a:r>
            <a:r>
              <a:rPr lang="en-US" altLang="zh-CN" sz="2400" dirty="0">
                <a:solidFill>
                  <a:schemeClr val="accent2"/>
                </a:solidFill>
              </a:rPr>
              <a:t>: </a:t>
            </a:r>
            <a:r>
              <a:rPr lang="zh-CN" altLang="en-US" sz="2400" dirty="0">
                <a:solidFill>
                  <a:schemeClr val="accent2"/>
                </a:solidFill>
              </a:rPr>
              <a:t>对</a:t>
            </a:r>
            <a:r>
              <a:rPr lang="en-US" altLang="zh-CN" sz="2400" dirty="0">
                <a:solidFill>
                  <a:schemeClr val="accent2"/>
                </a:solidFill>
              </a:rPr>
              <a:t>d</a:t>
            </a:r>
            <a:r>
              <a:rPr lang="zh-CN" altLang="en-US" sz="2400" dirty="0">
                <a:solidFill>
                  <a:schemeClr val="accent2"/>
                </a:solidFill>
              </a:rPr>
              <a:t>矩形条中的每点</a:t>
            </a:r>
            <a:r>
              <a:rPr lang="en-US" altLang="zh-CN" sz="2400" dirty="0">
                <a:solidFill>
                  <a:schemeClr val="accent2"/>
                </a:solidFill>
              </a:rPr>
              <a:t>(Z[l:k-1])</a:t>
            </a:r>
          </a:p>
          <a:p>
            <a:pPr eaLnBrk="0" hangingPunct="0">
              <a:spcBef>
                <a:spcPts val="0"/>
              </a:spcBef>
              <a:buSzPct val="75000"/>
            </a:pPr>
            <a:r>
              <a:rPr lang="en-US" altLang="zh-CN" sz="2400" dirty="0">
                <a:solidFill>
                  <a:srgbClr val="008000"/>
                </a:solidFill>
              </a:rPr>
              <a:t>11</a:t>
            </a:r>
            <a:r>
              <a:rPr lang="en-US" altLang="zh-CN" sz="2400" dirty="0">
                <a:solidFill>
                  <a:srgbClr val="000000"/>
                </a:solidFill>
              </a:rPr>
              <a:t> { for(int j=i+1;</a:t>
            </a:r>
            <a:r>
              <a:rPr lang="en-US" altLang="zh-CN" sz="2400" dirty="0">
                <a:solidFill>
                  <a:srgbClr val="FF0000"/>
                </a:solidFill>
              </a:rPr>
              <a:t>j&lt;k &amp;&amp; Z[j].y-Z[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].y&lt;d</a:t>
            </a:r>
            <a:r>
              <a:rPr lang="en-US" altLang="zh-CN" sz="2400" dirty="0">
                <a:solidFill>
                  <a:srgbClr val="000000"/>
                </a:solidFill>
              </a:rPr>
              <a:t>; </a:t>
            </a:r>
            <a:r>
              <a:rPr lang="en-US" altLang="zh-CN" sz="2400" dirty="0" err="1">
                <a:solidFill>
                  <a:srgbClr val="000000"/>
                </a:solidFill>
              </a:rPr>
              <a:t>j++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  <a:r>
              <a:rPr lang="en-US" altLang="zh-CN" sz="2400" dirty="0">
                <a:solidFill>
                  <a:schemeClr val="accent2"/>
                </a:solidFill>
              </a:rPr>
              <a:t>//</a:t>
            </a:r>
            <a:r>
              <a:rPr lang="zh-CN" altLang="en-US" sz="2400" dirty="0">
                <a:solidFill>
                  <a:schemeClr val="accent2"/>
                </a:solidFill>
              </a:rPr>
              <a:t>合</a:t>
            </a:r>
            <a:r>
              <a:rPr lang="en-US" altLang="zh-CN" sz="2400" dirty="0">
                <a:solidFill>
                  <a:schemeClr val="accent2"/>
                </a:solidFill>
              </a:rPr>
              <a:t>: </a:t>
            </a:r>
            <a:r>
              <a:rPr lang="zh-CN" altLang="en-US" sz="2400" dirty="0">
                <a:solidFill>
                  <a:schemeClr val="accent2"/>
                </a:solidFill>
              </a:rPr>
              <a:t>检查</a:t>
            </a:r>
            <a:r>
              <a:rPr lang="en-US" altLang="zh-CN" sz="2400" dirty="0">
                <a:solidFill>
                  <a:schemeClr val="accent2"/>
                </a:solidFill>
              </a:rPr>
              <a:t>R(</a:t>
            </a:r>
            <a:r>
              <a:rPr lang="en-US" altLang="zh-CN" sz="2400" dirty="0" err="1">
                <a:solidFill>
                  <a:schemeClr val="accent2"/>
                </a:solidFill>
              </a:rPr>
              <a:t>p,d</a:t>
            </a:r>
            <a:r>
              <a:rPr lang="en-US" altLang="zh-CN" sz="2400" dirty="0">
                <a:solidFill>
                  <a:schemeClr val="accent2"/>
                </a:solidFill>
              </a:rPr>
              <a:t>)</a:t>
            </a:r>
            <a:r>
              <a:rPr lang="zh-CN" altLang="en-US" sz="2400" dirty="0">
                <a:solidFill>
                  <a:schemeClr val="accent2"/>
                </a:solidFill>
                <a:sym typeface="Symbol"/>
              </a:rPr>
              <a:t>中点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  <a:p>
            <a:pPr eaLnBrk="0" hangingPunct="0">
              <a:spcBef>
                <a:spcPts val="0"/>
              </a:spcBef>
              <a:buSzPct val="75000"/>
            </a:pPr>
            <a:r>
              <a:rPr lang="en-US" altLang="zh-CN" sz="2400" dirty="0">
                <a:solidFill>
                  <a:srgbClr val="008000"/>
                </a:solidFill>
              </a:rPr>
              <a:t>12</a:t>
            </a:r>
            <a:r>
              <a:rPr lang="en-US" altLang="zh-CN" sz="2400" dirty="0">
                <a:solidFill>
                  <a:srgbClr val="000000"/>
                </a:solidFill>
              </a:rPr>
              <a:t>    {   float </a:t>
            </a:r>
            <a:r>
              <a:rPr lang="en-US" altLang="zh-CN" sz="2400" dirty="0" err="1">
                <a:solidFill>
                  <a:srgbClr val="000000"/>
                </a:solidFill>
              </a:rPr>
              <a:t>dp</a:t>
            </a:r>
            <a:r>
              <a:rPr lang="en-US" altLang="zh-CN" sz="2400" dirty="0">
                <a:solidFill>
                  <a:srgbClr val="000000"/>
                </a:solidFill>
              </a:rPr>
              <a:t> = distance( Z[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], Z[j]);</a:t>
            </a:r>
          </a:p>
          <a:p>
            <a:pPr eaLnBrk="0" hangingPunct="0">
              <a:spcBef>
                <a:spcPts val="0"/>
              </a:spcBef>
              <a:buSzPct val="75000"/>
            </a:pPr>
            <a:r>
              <a:rPr lang="en-US" altLang="zh-CN" sz="2400" dirty="0">
                <a:solidFill>
                  <a:srgbClr val="008000"/>
                </a:solidFill>
              </a:rPr>
              <a:t>13</a:t>
            </a:r>
            <a:r>
              <a:rPr lang="en-US" altLang="zh-CN" sz="2400" dirty="0">
                <a:solidFill>
                  <a:srgbClr val="000000"/>
                </a:solidFill>
              </a:rPr>
              <a:t>         if(</a:t>
            </a:r>
            <a:r>
              <a:rPr lang="en-US" altLang="zh-CN" sz="2400" dirty="0" err="1">
                <a:solidFill>
                  <a:srgbClr val="000000"/>
                </a:solidFill>
              </a:rPr>
              <a:t>dp</a:t>
            </a:r>
            <a:r>
              <a:rPr lang="en-US" altLang="zh-CN" sz="2400" dirty="0">
                <a:solidFill>
                  <a:srgbClr val="000000"/>
                </a:solidFill>
              </a:rPr>
              <a:t>&lt;d){d=</a:t>
            </a:r>
            <a:r>
              <a:rPr lang="en-US" altLang="zh-CN" sz="2400" dirty="0" err="1">
                <a:solidFill>
                  <a:srgbClr val="000000"/>
                </a:solidFill>
              </a:rPr>
              <a:t>dp;</a:t>
            </a:r>
            <a:r>
              <a:rPr lang="en-US" altLang="zh-CN" sz="2400" dirty="0" err="1">
                <a:solidFill>
                  <a:srgbClr val="FF0000"/>
                </a:solidFill>
              </a:rPr>
              <a:t>a</a:t>
            </a:r>
            <a:r>
              <a:rPr lang="en-US" altLang="zh-CN" sz="2400" dirty="0">
                <a:solidFill>
                  <a:srgbClr val="FF0000"/>
                </a:solidFill>
              </a:rPr>
              <a:t>=X[Z[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].p];b=X[Z[j].p]</a:t>
            </a:r>
            <a:r>
              <a:rPr lang="en-US" altLang="zh-CN" sz="2400" dirty="0">
                <a:solidFill>
                  <a:srgbClr val="000000"/>
                </a:solidFill>
              </a:rPr>
              <a:t>;}</a:t>
            </a:r>
            <a:r>
              <a:rPr lang="en-US" altLang="zh-CN" sz="2400" dirty="0">
                <a:solidFill>
                  <a:schemeClr val="accent2"/>
                </a:solidFill>
              </a:rPr>
              <a:t>//</a:t>
            </a:r>
            <a:r>
              <a:rPr lang="zh-CN" altLang="en-US" sz="2400" dirty="0">
                <a:solidFill>
                  <a:schemeClr val="accent2"/>
                </a:solidFill>
              </a:rPr>
              <a:t>合</a:t>
            </a:r>
            <a:r>
              <a:rPr lang="en-US" altLang="zh-CN" sz="2400" dirty="0">
                <a:solidFill>
                  <a:schemeClr val="accent2"/>
                </a:solidFill>
              </a:rPr>
              <a:t>:</a:t>
            </a:r>
            <a:r>
              <a:rPr lang="zh-CN" altLang="en-US" sz="2400" dirty="0">
                <a:solidFill>
                  <a:schemeClr val="accent2"/>
                </a:solidFill>
              </a:rPr>
              <a:t>更新最小距离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SzPct val="75000"/>
            </a:pPr>
            <a:r>
              <a:rPr lang="en-US" altLang="zh-CN" sz="2400" dirty="0">
                <a:solidFill>
                  <a:srgbClr val="008000"/>
                </a:solidFill>
              </a:rPr>
              <a:t>14</a:t>
            </a:r>
            <a:r>
              <a:rPr lang="en-US" altLang="zh-CN" sz="2400" dirty="0">
                <a:solidFill>
                  <a:srgbClr val="000000"/>
                </a:solidFill>
              </a:rPr>
              <a:t>}} }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26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123"/>
    </mc:Choice>
    <mc:Fallback xmlns="">
      <p:transition spd="slow" advTm="1281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361578"/>
            <a:ext cx="9144000" cy="1627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chemeClr val="tx1"/>
                </a:solidFill>
              </a:rPr>
              <a:t>  第</a:t>
            </a:r>
            <a:r>
              <a:rPr lang="en-US" altLang="zh-CN" sz="4800" b="1" dirty="0">
                <a:solidFill>
                  <a:schemeClr val="tx1"/>
                </a:solidFill>
              </a:rPr>
              <a:t>8</a:t>
            </a:r>
            <a:r>
              <a:rPr lang="zh-CN" altLang="en-US" sz="4800" b="1" dirty="0">
                <a:solidFill>
                  <a:schemeClr val="tx1"/>
                </a:solidFill>
              </a:rPr>
              <a:t>章 排序与分治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66A04DE-2E05-4F7B-9DB6-05D712D8B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2060848"/>
            <a:ext cx="578543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itchFamily="2" charset="2"/>
              <a:buNone/>
              <a:defRPr kumimoji="1" sz="3600" b="1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分治原理和主定理</a:t>
            </a:r>
          </a:p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大整数乘法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排序的概念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插入排序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交换排序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选择排序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归并排序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基数排序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内排序算法的分析和比较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线性时间选择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最近点对问题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棋盘覆盖和循环日程表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1835696" y="1556792"/>
            <a:ext cx="5713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>
                <a:solidFill>
                  <a:schemeClr val="tx1"/>
                </a:solidFill>
              </a:rPr>
              <a:t>主要内容来自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zh-CN" altLang="en-US" sz="2800" dirty="0">
                <a:solidFill>
                  <a:schemeClr val="tx1"/>
                </a:solidFill>
              </a:rPr>
              <a:t>殷</a:t>
            </a:r>
            <a:r>
              <a:rPr lang="en-US" altLang="zh-CN" sz="2800" dirty="0">
                <a:solidFill>
                  <a:schemeClr val="tx1"/>
                </a:solidFill>
              </a:rPr>
              <a:t>]</a:t>
            </a:r>
            <a:r>
              <a:rPr lang="zh-CN" altLang="en-US" sz="2800" dirty="0">
                <a:solidFill>
                  <a:schemeClr val="tx1"/>
                </a:solidFill>
              </a:rPr>
              <a:t>第</a:t>
            </a:r>
            <a:r>
              <a:rPr lang="en-US" altLang="zh-CN" sz="2800" dirty="0">
                <a:solidFill>
                  <a:schemeClr val="tx1"/>
                </a:solidFill>
              </a:rPr>
              <a:t>8</a:t>
            </a:r>
            <a:r>
              <a:rPr lang="zh-CN" altLang="en-US" sz="2800" dirty="0">
                <a:solidFill>
                  <a:schemeClr val="tx1"/>
                </a:solidFill>
              </a:rPr>
              <a:t>章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zh-CN" altLang="en-US" dirty="0">
                <a:solidFill>
                  <a:schemeClr val="tx1"/>
                </a:solidFill>
              </a:rPr>
              <a:t>王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章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/>
              <a:t>棋盘覆盖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402473" y="4077072"/>
            <a:ext cx="496161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SzPct val="75000"/>
            </a:pPr>
            <a:r>
              <a:rPr lang="zh-CN" altLang="en-US" sz="2800" dirty="0">
                <a:solidFill>
                  <a:schemeClr val="tx1"/>
                </a:solidFill>
              </a:rPr>
              <a:t>输入</a:t>
            </a:r>
            <a:r>
              <a:rPr lang="en-US" altLang="zh-CN" sz="2800" dirty="0">
                <a:solidFill>
                  <a:schemeClr val="tx1"/>
                </a:solidFill>
              </a:rPr>
              <a:t>: k, </a:t>
            </a:r>
            <a:r>
              <a:rPr lang="zh-CN" altLang="en-US" sz="2800" dirty="0">
                <a:solidFill>
                  <a:schemeClr val="tx1"/>
                </a:solidFill>
              </a:rPr>
              <a:t>代表</a:t>
            </a: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en-US" altLang="zh-CN" sz="2800" baseline="30000" dirty="0">
                <a:solidFill>
                  <a:schemeClr val="tx1"/>
                </a:solidFill>
              </a:rPr>
              <a:t>k</a:t>
            </a:r>
            <a:r>
              <a:rPr lang="en-US" altLang="zh-CN" sz="2800" dirty="0">
                <a:solidFill>
                  <a:schemeClr val="tx1"/>
                </a:solidFill>
                <a:sym typeface="Symbol"/>
              </a:rPr>
              <a:t>2</a:t>
            </a:r>
            <a:r>
              <a:rPr lang="en-US" altLang="zh-CN" sz="2800" baseline="30000" dirty="0">
                <a:solidFill>
                  <a:schemeClr val="tx1"/>
                </a:solidFill>
                <a:sym typeface="Symbol"/>
              </a:rPr>
              <a:t>k</a:t>
            </a:r>
            <a:r>
              <a:rPr lang="zh-CN" altLang="en-US" sz="2800" dirty="0">
                <a:solidFill>
                  <a:schemeClr val="tx1"/>
                </a:solidFill>
                <a:sym typeface="Symbol"/>
              </a:rPr>
              <a:t>棋盘</a:t>
            </a:r>
            <a:endParaRPr lang="en-US" altLang="zh-CN" sz="2800" dirty="0">
              <a:solidFill>
                <a:schemeClr val="tx1"/>
              </a:solidFill>
              <a:sym typeface="Symbol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SzPct val="75000"/>
            </a:pPr>
            <a:r>
              <a:rPr lang="zh-CN" altLang="en-US" dirty="0">
                <a:solidFill>
                  <a:schemeClr val="tx1"/>
                </a:solidFill>
                <a:sym typeface="Symbol"/>
              </a:rPr>
              <a:t>输出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: </a:t>
            </a:r>
            <a:r>
              <a:rPr lang="zh-CN" altLang="en-US" dirty="0">
                <a:solidFill>
                  <a:schemeClr val="tx1"/>
                </a:solidFill>
                <a:sym typeface="Symbol"/>
              </a:rPr>
              <a:t>用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L</a:t>
            </a:r>
            <a:r>
              <a:rPr lang="zh-CN" altLang="en-US" dirty="0">
                <a:solidFill>
                  <a:schemeClr val="tx1"/>
                </a:solidFill>
                <a:sym typeface="Symbol"/>
              </a:rPr>
              <a:t>型骨牌覆盖特殊棋盘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/>
            </a:r>
            <a:br>
              <a:rPr lang="en-US" altLang="zh-CN" dirty="0">
                <a:solidFill>
                  <a:schemeClr val="tx1"/>
                </a:solidFill>
                <a:sym typeface="Symbol"/>
              </a:rPr>
            </a:br>
            <a:r>
              <a:rPr lang="en-US" altLang="zh-CN" dirty="0">
                <a:solidFill>
                  <a:schemeClr val="tx1"/>
                </a:solidFill>
                <a:sym typeface="Symbol"/>
              </a:rPr>
              <a:t>          </a:t>
            </a:r>
            <a:r>
              <a:rPr lang="zh-CN" altLang="en-US" dirty="0">
                <a:solidFill>
                  <a:schemeClr val="tx1"/>
                </a:solidFill>
                <a:sym typeface="Symbol"/>
              </a:rPr>
              <a:t>的方案</a:t>
            </a:r>
            <a:endParaRPr lang="en-US" altLang="zh-CN" dirty="0">
              <a:solidFill>
                <a:schemeClr val="tx1"/>
              </a:solidFill>
              <a:sym typeface="Symbol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SzPct val="75000"/>
            </a:pPr>
            <a:r>
              <a:rPr lang="zh-CN" altLang="en-US" dirty="0">
                <a:solidFill>
                  <a:schemeClr val="tx1"/>
                </a:solidFill>
                <a:sym typeface="Symbol"/>
              </a:rPr>
              <a:t>说明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: </a:t>
            </a:r>
            <a:r>
              <a:rPr lang="zh-CN" altLang="en-US" dirty="0">
                <a:solidFill>
                  <a:schemeClr val="tx1"/>
                </a:solidFill>
                <a:sym typeface="Symbol"/>
              </a:rPr>
              <a:t>如果有很多方案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, </a:t>
            </a:r>
            <a:br>
              <a:rPr lang="en-US" altLang="zh-CN" dirty="0">
                <a:solidFill>
                  <a:schemeClr val="tx1"/>
                </a:solidFill>
                <a:sym typeface="Symbol"/>
              </a:rPr>
            </a:br>
            <a:r>
              <a:rPr lang="en-US" altLang="zh-CN" dirty="0">
                <a:solidFill>
                  <a:schemeClr val="tx1"/>
                </a:solidFill>
                <a:sym typeface="Symbol"/>
              </a:rPr>
              <a:t>          </a:t>
            </a:r>
            <a:r>
              <a:rPr lang="zh-CN" altLang="en-US" dirty="0">
                <a:solidFill>
                  <a:schemeClr val="tx1"/>
                </a:solidFill>
                <a:sym typeface="Symbol"/>
              </a:rPr>
              <a:t>构造出一种方案即可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8" name="Group 2"/>
          <p:cNvGraphicFramePr>
            <a:graphicFrameLocks/>
          </p:cNvGraphicFramePr>
          <p:nvPr>
            <p:extLst/>
          </p:nvPr>
        </p:nvGraphicFramePr>
        <p:xfrm>
          <a:off x="5868144" y="1196752"/>
          <a:ext cx="2808314" cy="2782608"/>
        </p:xfrm>
        <a:graphic>
          <a:graphicData uri="http://schemas.openxmlformats.org/drawingml/2006/table">
            <a:tbl>
              <a:tblPr/>
              <a:tblGrid>
                <a:gridCol w="35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2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7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7" name="Group 2"/>
          <p:cNvGraphicFramePr>
            <a:graphicFrameLocks/>
          </p:cNvGraphicFramePr>
          <p:nvPr>
            <p:extLst/>
          </p:nvPr>
        </p:nvGraphicFramePr>
        <p:xfrm>
          <a:off x="5868144" y="4030768"/>
          <a:ext cx="2808314" cy="2782608"/>
        </p:xfrm>
        <a:graphic>
          <a:graphicData uri="http://schemas.openxmlformats.org/drawingml/2006/table">
            <a:tbl>
              <a:tblPr/>
              <a:tblGrid>
                <a:gridCol w="35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2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7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11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11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11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13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13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14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13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14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14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18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17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19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15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16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17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17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21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15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15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16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16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21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21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633732"/>
              </p:ext>
            </p:extLst>
          </p:nvPr>
        </p:nvGraphicFramePr>
        <p:xfrm>
          <a:off x="620119" y="1863988"/>
          <a:ext cx="936386" cy="929678"/>
        </p:xfrm>
        <a:graphic>
          <a:graphicData uri="http://schemas.openxmlformats.org/drawingml/2006/table">
            <a:tbl>
              <a:tblPr/>
              <a:tblGrid>
                <a:gridCol w="46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28958"/>
              </p:ext>
            </p:extLst>
          </p:nvPr>
        </p:nvGraphicFramePr>
        <p:xfrm>
          <a:off x="1691398" y="1863988"/>
          <a:ext cx="936386" cy="929678"/>
        </p:xfrm>
        <a:graphic>
          <a:graphicData uri="http://schemas.openxmlformats.org/drawingml/2006/table">
            <a:tbl>
              <a:tblPr/>
              <a:tblGrid>
                <a:gridCol w="46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628713"/>
              </p:ext>
            </p:extLst>
          </p:nvPr>
        </p:nvGraphicFramePr>
        <p:xfrm>
          <a:off x="611560" y="3022542"/>
          <a:ext cx="936386" cy="929678"/>
        </p:xfrm>
        <a:graphic>
          <a:graphicData uri="http://schemas.openxmlformats.org/drawingml/2006/table">
            <a:tbl>
              <a:tblPr/>
              <a:tblGrid>
                <a:gridCol w="46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234810"/>
              </p:ext>
            </p:extLst>
          </p:nvPr>
        </p:nvGraphicFramePr>
        <p:xfrm>
          <a:off x="1691680" y="3022542"/>
          <a:ext cx="936386" cy="929678"/>
        </p:xfrm>
        <a:graphic>
          <a:graphicData uri="http://schemas.openxmlformats.org/drawingml/2006/table">
            <a:tbl>
              <a:tblPr/>
              <a:tblGrid>
                <a:gridCol w="46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827584" y="1268760"/>
            <a:ext cx="15953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L</a:t>
            </a:r>
            <a:r>
              <a:rPr lang="zh-CN" altLang="en-US" sz="2800" dirty="0">
                <a:solidFill>
                  <a:schemeClr val="tx1"/>
                </a:solidFill>
              </a:rPr>
              <a:t>型骨牌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122026" y="1465620"/>
            <a:ext cx="18181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2</a:t>
            </a:r>
            <a:r>
              <a:rPr lang="en-US" altLang="zh-CN" baseline="30000" dirty="0">
                <a:solidFill>
                  <a:schemeClr val="tx1"/>
                </a:solidFill>
                <a:sym typeface="Symbol"/>
              </a:rPr>
              <a:t>k</a:t>
            </a:r>
            <a:r>
              <a:rPr lang="zh-CN" altLang="en-US" dirty="0">
                <a:solidFill>
                  <a:schemeClr val="tx1"/>
                </a:solidFill>
                <a:sym typeface="Symbol"/>
              </a:rPr>
              <a:t>棋盘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2942725" y="2101844"/>
            <a:ext cx="2709395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ctr" eaLnBrk="0" hangingPunct="0">
              <a:spcBef>
                <a:spcPct val="10000"/>
              </a:spcBef>
              <a:buSzPct val="75000"/>
            </a:pPr>
            <a:r>
              <a:rPr lang="zh-CN" altLang="en-US" sz="2800" dirty="0">
                <a:solidFill>
                  <a:schemeClr val="tx1"/>
                </a:solidFill>
              </a:rPr>
              <a:t>称被去掉的黑格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 eaLnBrk="0" hangingPunct="0">
              <a:spcBef>
                <a:spcPct val="10000"/>
              </a:spcBef>
              <a:buSzPct val="75000"/>
            </a:pPr>
            <a:r>
              <a:rPr lang="zh-CN" altLang="en-US" sz="2800" dirty="0">
                <a:solidFill>
                  <a:schemeClr val="tx1"/>
                </a:solidFill>
              </a:rPr>
              <a:t>为特殊方格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 eaLnBrk="0" hangingPunct="0">
              <a:spcBef>
                <a:spcPct val="1000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</a:rPr>
              <a:t>棋盘为特殊棋盘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34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3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/>
              <a:t>分治</a:t>
            </a:r>
            <a:r>
              <a:rPr lang="en-US" altLang="zh-CN" sz="4000" b="1" dirty="0"/>
              <a:t>: </a:t>
            </a:r>
            <a:r>
              <a:rPr lang="zh-CN" altLang="en-US" sz="4000" b="1" dirty="0"/>
              <a:t>递归构造</a:t>
            </a:r>
          </a:p>
        </p:txBody>
      </p:sp>
      <p:graphicFrame>
        <p:nvGraphicFramePr>
          <p:cNvPr id="8" name="Group 2"/>
          <p:cNvGraphicFramePr>
            <a:graphicFrameLocks/>
          </p:cNvGraphicFramePr>
          <p:nvPr>
            <p:extLst/>
          </p:nvPr>
        </p:nvGraphicFramePr>
        <p:xfrm>
          <a:off x="2339752" y="1654504"/>
          <a:ext cx="3744417" cy="3718712"/>
        </p:xfrm>
        <a:graphic>
          <a:graphicData uri="http://schemas.openxmlformats.org/drawingml/2006/table">
            <a:tbl>
              <a:tblPr/>
              <a:tblGrid>
                <a:gridCol w="46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1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 bwMode="auto">
          <a:xfrm>
            <a:off x="1691680" y="3501008"/>
            <a:ext cx="5184576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4211960" y="1124744"/>
            <a:ext cx="0" cy="468052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9" name="表格 38"/>
          <p:cNvGraphicFramePr>
            <a:graphicFrameLocks noGrp="1"/>
          </p:cNvGraphicFramePr>
          <p:nvPr>
            <p:extLst/>
          </p:nvPr>
        </p:nvGraphicFramePr>
        <p:xfrm>
          <a:off x="3707904" y="3075386"/>
          <a:ext cx="936386" cy="929678"/>
        </p:xfrm>
        <a:graphic>
          <a:graphicData uri="http://schemas.openxmlformats.org/drawingml/2006/table">
            <a:tbl>
              <a:tblPr/>
              <a:tblGrid>
                <a:gridCol w="46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2018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47"/>
    </mc:Choice>
    <mc:Fallback xmlns="">
      <p:transition spd="slow" advTm="232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大整数乘法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331913" y="1920543"/>
            <a:ext cx="6697662" cy="185897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itchFamily="2" charset="2"/>
              <a:buChar char="l"/>
            </a:pPr>
            <a:r>
              <a:rPr lang="zh-CN" altLang="en-US" sz="2800" dirty="0"/>
              <a:t>输入</a:t>
            </a:r>
            <a:r>
              <a:rPr lang="en-US" altLang="zh-CN" sz="2800" dirty="0"/>
              <a:t>: </a:t>
            </a:r>
            <a:r>
              <a:rPr lang="zh-CN" altLang="en-US" sz="2800" dirty="0"/>
              <a:t>两个</a:t>
            </a:r>
            <a:r>
              <a:rPr lang="en-US" altLang="zh-CN" sz="2800" dirty="0"/>
              <a:t>n</a:t>
            </a:r>
            <a:r>
              <a:rPr lang="zh-CN" altLang="en-US" sz="2800" dirty="0"/>
              <a:t>位二进制数</a:t>
            </a:r>
            <a:r>
              <a:rPr lang="en-US" altLang="zh-CN" sz="2800" dirty="0"/>
              <a:t>X,Y</a:t>
            </a: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itchFamily="2" charset="2"/>
              <a:buChar char="l"/>
            </a:pPr>
            <a:r>
              <a:rPr lang="zh-CN" altLang="en-US" sz="2800" dirty="0"/>
              <a:t>输出</a:t>
            </a:r>
            <a:r>
              <a:rPr lang="en-US" altLang="zh-CN" sz="2800" dirty="0"/>
              <a:t>: X</a:t>
            </a:r>
            <a:r>
              <a:rPr lang="en-US" altLang="zh-CN" sz="2800" dirty="0">
                <a:sym typeface="Symbol" pitchFamily="18" charset="2"/>
              </a:rPr>
              <a:t>Y</a:t>
            </a:r>
            <a:endParaRPr lang="zh-CN" altLang="en-US" sz="2800" dirty="0"/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itchFamily="2" charset="2"/>
              <a:buChar char="l"/>
            </a:pPr>
            <a:r>
              <a:rPr lang="zh-CN" altLang="en-US" sz="2800" dirty="0"/>
              <a:t>输入规模</a:t>
            </a:r>
            <a:r>
              <a:rPr lang="en-US" altLang="zh-CN" sz="2800" dirty="0"/>
              <a:t>: n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130346"/>
              </p:ext>
            </p:extLst>
          </p:nvPr>
        </p:nvGraphicFramePr>
        <p:xfrm>
          <a:off x="5508100" y="2774032"/>
          <a:ext cx="2880324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0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6438"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438">
                <a:tc>
                  <a:txBody>
                    <a:bodyPr/>
                    <a:lstStyle/>
                    <a:p>
                      <a:endParaRPr lang="zh-CN" altLang="en-US" sz="24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ym typeface="Symbol"/>
                        </a:rPr>
                        <a:t>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438">
                <a:tc>
                  <a:txBody>
                    <a:bodyPr/>
                    <a:lstStyle/>
                    <a:p>
                      <a:endParaRPr lang="zh-CN" altLang="en-US" sz="24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438"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438"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+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438"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27"/>
    </mc:Choice>
    <mc:Fallback xmlns="">
      <p:transition spd="slow" advTm="431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/>
              <a:t>分治</a:t>
            </a:r>
            <a:r>
              <a:rPr lang="en-US" altLang="zh-CN" sz="4000" b="1" dirty="0"/>
              <a:t>: </a:t>
            </a:r>
            <a:r>
              <a:rPr lang="zh-CN" altLang="en-US" sz="4000" b="1" dirty="0"/>
              <a:t>递归构造</a:t>
            </a:r>
          </a:p>
        </p:txBody>
      </p:sp>
      <p:graphicFrame>
        <p:nvGraphicFramePr>
          <p:cNvPr id="8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901264"/>
              </p:ext>
            </p:extLst>
          </p:nvPr>
        </p:nvGraphicFramePr>
        <p:xfrm>
          <a:off x="755576" y="1654504"/>
          <a:ext cx="3744417" cy="3718712"/>
        </p:xfrm>
        <a:graphic>
          <a:graphicData uri="http://schemas.openxmlformats.org/drawingml/2006/table">
            <a:tbl>
              <a:tblPr/>
              <a:tblGrid>
                <a:gridCol w="46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1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 bwMode="auto">
          <a:xfrm>
            <a:off x="107504" y="3501008"/>
            <a:ext cx="5184576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2627784" y="1124744"/>
            <a:ext cx="0" cy="468052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990624" y="5643563"/>
          <a:ext cx="6389688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88" name="公式" r:id="rId4" imgW="2565360" imgH="469800" progId="">
                  <p:embed/>
                </p:oleObj>
              </mc:Choice>
              <mc:Fallback>
                <p:oleObj name="公式" r:id="rId4" imgW="2565360" imgH="469800" progId="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24" y="5643563"/>
                        <a:ext cx="6389688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4" name="墨迹 3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911603" y="2781359"/>
              <a:ext cx="2" cy="2"/>
            </p14:xfrm>
          </p:contentPart>
        </mc:Choice>
        <mc:Fallback xmlns="">
          <p:pic>
            <p:nvPicPr>
              <p:cNvPr id="4" name="墨迹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1603" y="2781359"/>
                <a:ext cx="2" cy="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本框 5"/>
          <p:cNvSpPr txBox="1"/>
          <p:nvPr/>
        </p:nvSpPr>
        <p:spPr bwMode="auto">
          <a:xfrm>
            <a:off x="5415043" y="2996952"/>
            <a:ext cx="3028393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>
                <a:solidFill>
                  <a:schemeClr val="tx1"/>
                </a:solidFill>
              </a:rPr>
              <a:t>设</a:t>
            </a:r>
            <a:r>
              <a:rPr lang="en-US" altLang="zh-CN" sz="2800" dirty="0">
                <a:solidFill>
                  <a:schemeClr val="tx1"/>
                </a:solidFill>
              </a:rPr>
              <a:t>T(k)</a:t>
            </a:r>
            <a:r>
              <a:rPr lang="zh-CN" altLang="en-US" sz="2800" dirty="0">
                <a:solidFill>
                  <a:schemeClr val="tx1"/>
                </a:solidFill>
              </a:rPr>
              <a:t>为递归算法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</a:rPr>
              <a:t>覆盖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阶特殊棋盘</a:t>
            </a:r>
            <a:endParaRPr lang="en-US" altLang="zh-CN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>
                <a:solidFill>
                  <a:schemeClr val="tx1"/>
                </a:solidFill>
              </a:rPr>
              <a:t>所需时间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3056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837"/>
    </mc:Choice>
    <mc:Fallback xmlns="">
      <p:transition spd="slow" advTm="1118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编程变量设计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323528" y="1432398"/>
            <a:ext cx="8568952" cy="42288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cs typeface="Times New Roman" pitchFamily="18" charset="0"/>
              </a:rPr>
              <a:t>•  </a:t>
            </a:r>
            <a:r>
              <a:rPr lang="en-US" altLang="zh-CN" sz="2800" dirty="0" err="1">
                <a:cs typeface="Times New Roman" pitchFamily="18" charset="0"/>
              </a:rPr>
              <a:t>tr</a:t>
            </a:r>
            <a:r>
              <a:rPr lang="en-US" altLang="zh-CN" sz="2800" dirty="0">
                <a:cs typeface="Times New Roman" pitchFamily="18" charset="0"/>
              </a:rPr>
              <a:t> </a:t>
            </a:r>
            <a:r>
              <a:rPr lang="zh-CN" altLang="en-US" sz="2800" dirty="0">
                <a:cs typeface="Times New Roman" pitchFamily="18" charset="0"/>
              </a:rPr>
              <a:t>棋盘中左上角方格行号</a:t>
            </a:r>
            <a:endParaRPr lang="en-US" altLang="zh-CN" sz="2800" dirty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cs typeface="Times New Roman" pitchFamily="18" charset="0"/>
              </a:rPr>
              <a:t>•  </a:t>
            </a:r>
            <a:r>
              <a:rPr lang="en-US" altLang="zh-CN" sz="2800" dirty="0" err="1">
                <a:cs typeface="Times New Roman" pitchFamily="18" charset="0"/>
              </a:rPr>
              <a:t>tc</a:t>
            </a:r>
            <a:r>
              <a:rPr lang="en-US" altLang="zh-CN" sz="2800" dirty="0">
                <a:cs typeface="Times New Roman" pitchFamily="18" charset="0"/>
              </a:rPr>
              <a:t> </a:t>
            </a:r>
            <a:r>
              <a:rPr lang="zh-CN" altLang="en-US" sz="2800" dirty="0">
                <a:cs typeface="Times New Roman" pitchFamily="18" charset="0"/>
              </a:rPr>
              <a:t>棋盘中左上角方格列号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cs typeface="Times New Roman" pitchFamily="18" charset="0"/>
              </a:rPr>
              <a:t>•  </a:t>
            </a:r>
            <a:r>
              <a:rPr lang="en-US" altLang="zh-CN" sz="2800" dirty="0" err="1">
                <a:cs typeface="Times New Roman" pitchFamily="18" charset="0"/>
              </a:rPr>
              <a:t>dr</a:t>
            </a:r>
            <a:r>
              <a:rPr lang="en-US" altLang="zh-CN" sz="2800" dirty="0">
                <a:cs typeface="Times New Roman" pitchFamily="18" charset="0"/>
              </a:rPr>
              <a:t> </a:t>
            </a:r>
            <a:r>
              <a:rPr lang="zh-CN" altLang="en-US" sz="2800" dirty="0">
                <a:cs typeface="Times New Roman" pitchFamily="18" charset="0"/>
              </a:rPr>
              <a:t>特殊方格行号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cs typeface="Times New Roman" pitchFamily="18" charset="0"/>
              </a:rPr>
              <a:t>•  dl </a:t>
            </a:r>
            <a:r>
              <a:rPr lang="zh-CN" altLang="en-US" sz="2800" dirty="0">
                <a:cs typeface="Times New Roman" pitchFamily="18" charset="0"/>
              </a:rPr>
              <a:t>特殊方格列号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cs typeface="Times New Roman" pitchFamily="18" charset="0"/>
              </a:rPr>
              <a:t>•  size </a:t>
            </a:r>
            <a:r>
              <a:rPr lang="zh-CN" altLang="en-US" sz="2800" dirty="0">
                <a:cs typeface="Times New Roman" pitchFamily="18" charset="0"/>
              </a:rPr>
              <a:t>棋盘的行数或列数</a:t>
            </a:r>
            <a:r>
              <a:rPr lang="en-US" altLang="zh-CN" sz="2800" dirty="0">
                <a:cs typeface="Times New Roman" pitchFamily="18" charset="0"/>
              </a:rPr>
              <a:t>, </a:t>
            </a:r>
            <a:r>
              <a:rPr lang="zh-CN" altLang="en-US" sz="2800" dirty="0">
                <a:cs typeface="Times New Roman" pitchFamily="18" charset="0"/>
              </a:rPr>
              <a:t>初始</a:t>
            </a:r>
            <a:r>
              <a:rPr lang="en-US" altLang="zh-CN" sz="2800" dirty="0">
                <a:cs typeface="Times New Roman" pitchFamily="18" charset="0"/>
              </a:rPr>
              <a:t>=2</a:t>
            </a:r>
            <a:r>
              <a:rPr lang="en-US" altLang="zh-CN" sz="2800" baseline="30000" dirty="0">
                <a:cs typeface="Times New Roman" pitchFamily="18" charset="0"/>
              </a:rPr>
              <a:t>k</a:t>
            </a:r>
            <a:r>
              <a:rPr lang="en-US" altLang="zh-CN" sz="2800" dirty="0">
                <a:cs typeface="Times New Roman" pitchFamily="18" charset="0"/>
              </a:rPr>
              <a:t>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cs typeface="Times New Roman" pitchFamily="18" charset="0"/>
              </a:rPr>
              <a:t>•  tile </a:t>
            </a:r>
            <a:r>
              <a:rPr lang="zh-CN" altLang="en-US" sz="2800" dirty="0">
                <a:cs typeface="Times New Roman" pitchFamily="18" charset="0"/>
              </a:rPr>
              <a:t>正在赋值的</a:t>
            </a:r>
            <a:r>
              <a:rPr lang="en-US" altLang="zh-CN" sz="2800" dirty="0">
                <a:cs typeface="Times New Roman" pitchFamily="18" charset="0"/>
              </a:rPr>
              <a:t>L</a:t>
            </a:r>
            <a:r>
              <a:rPr lang="zh-CN" altLang="en-US" sz="2800" dirty="0">
                <a:cs typeface="Times New Roman" pitchFamily="18" charset="0"/>
              </a:rPr>
              <a:t>型骨牌的编号</a:t>
            </a:r>
            <a:r>
              <a:rPr lang="en-US" altLang="zh-CN" sz="2800" dirty="0">
                <a:cs typeface="Times New Roman" pitchFamily="18" charset="0"/>
              </a:rPr>
              <a:t>, </a:t>
            </a:r>
            <a:r>
              <a:rPr lang="zh-CN" altLang="en-US" sz="2800" dirty="0">
                <a:cs typeface="Times New Roman" pitchFamily="18" charset="0"/>
              </a:rPr>
              <a:t>初始</a:t>
            </a:r>
            <a:r>
              <a:rPr lang="en-US" altLang="zh-CN" sz="2800" dirty="0">
                <a:cs typeface="Times New Roman" pitchFamily="18" charset="0"/>
              </a:rPr>
              <a:t>0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cs typeface="Times New Roman" pitchFamily="18" charset="0"/>
              </a:rPr>
              <a:t>•  Board[</a:t>
            </a:r>
            <a:r>
              <a:rPr lang="en-US" altLang="zh-CN" sz="2800" dirty="0" err="1">
                <a:cs typeface="Times New Roman" pitchFamily="18" charset="0"/>
              </a:rPr>
              <a:t>i</a:t>
            </a:r>
            <a:r>
              <a:rPr lang="en-US" altLang="zh-CN" sz="2800" dirty="0">
                <a:cs typeface="Times New Roman" pitchFamily="18" charset="0"/>
              </a:rPr>
              <a:t>][j] = t, </a:t>
            </a:r>
            <a:r>
              <a:rPr lang="zh-CN" altLang="en-US" sz="2800" dirty="0">
                <a:cs typeface="Times New Roman" pitchFamily="18" charset="0"/>
              </a:rPr>
              <a:t>方格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dirty="0" err="1">
                <a:cs typeface="Times New Roman" pitchFamily="18" charset="0"/>
              </a:rPr>
              <a:t>i,j</a:t>
            </a:r>
            <a:r>
              <a:rPr lang="en-US" altLang="zh-CN" sz="2800" dirty="0">
                <a:cs typeface="Times New Roman" pitchFamily="18" charset="0"/>
              </a:rPr>
              <a:t>)</a:t>
            </a:r>
            <a:r>
              <a:rPr lang="zh-CN" altLang="en-US" sz="2800" dirty="0">
                <a:cs typeface="Times New Roman" pitchFamily="18" charset="0"/>
              </a:rPr>
              <a:t>被第</a:t>
            </a:r>
            <a:r>
              <a:rPr lang="en-US" altLang="zh-CN" sz="2800" dirty="0">
                <a:cs typeface="Times New Roman" pitchFamily="18" charset="0"/>
              </a:rPr>
              <a:t>t</a:t>
            </a:r>
            <a:r>
              <a:rPr lang="zh-CN" altLang="en-US" sz="2800" dirty="0">
                <a:cs typeface="Times New Roman" pitchFamily="18" charset="0"/>
              </a:rPr>
              <a:t>号骨牌覆盖 </a:t>
            </a:r>
            <a:endParaRPr lang="en-US" altLang="zh-CN" sz="2800" dirty="0">
              <a:cs typeface="Times New Roman" pitchFamily="18" charset="0"/>
            </a:endParaRPr>
          </a:p>
          <a:p>
            <a:r>
              <a:rPr lang="en-US" altLang="zh-CN" sz="2800" dirty="0">
                <a:cs typeface="Times New Roman" pitchFamily="18" charset="0"/>
              </a:rPr>
              <a:t>•  void </a:t>
            </a:r>
            <a:r>
              <a:rPr lang="en-US" altLang="zh-CN" sz="2800" dirty="0" err="1">
                <a:cs typeface="Times New Roman" pitchFamily="18" charset="0"/>
              </a:rPr>
              <a:t>ChessBoard</a:t>
            </a:r>
            <a:r>
              <a:rPr lang="en-US" altLang="zh-CN" sz="2800" dirty="0">
                <a:cs typeface="Times New Roman" pitchFamily="18" charset="0"/>
              </a:rPr>
              <a:t>(</a:t>
            </a:r>
            <a:r>
              <a:rPr lang="en-US" altLang="zh-CN" sz="2800" dirty="0" err="1">
                <a:cs typeface="Times New Roman" pitchFamily="18" charset="0"/>
              </a:rPr>
              <a:t>int</a:t>
            </a:r>
            <a:r>
              <a:rPr lang="en-US" altLang="zh-CN" sz="2800" dirty="0">
                <a:cs typeface="Times New Roman" pitchFamily="18" charset="0"/>
              </a:rPr>
              <a:t> </a:t>
            </a:r>
            <a:r>
              <a:rPr lang="en-US" altLang="zh-CN" sz="2800" dirty="0" err="1">
                <a:cs typeface="Times New Roman" pitchFamily="18" charset="0"/>
              </a:rPr>
              <a:t>tr</a:t>
            </a:r>
            <a:r>
              <a:rPr lang="en-US" altLang="zh-CN" sz="2800" dirty="0">
                <a:cs typeface="Times New Roman" pitchFamily="18" charset="0"/>
              </a:rPr>
              <a:t>, </a:t>
            </a:r>
            <a:r>
              <a:rPr lang="en-US" altLang="zh-CN" sz="2800" dirty="0" err="1">
                <a:cs typeface="Times New Roman" pitchFamily="18" charset="0"/>
              </a:rPr>
              <a:t>int</a:t>
            </a:r>
            <a:r>
              <a:rPr lang="en-US" altLang="zh-CN" sz="2800" dirty="0">
                <a:cs typeface="Times New Roman" pitchFamily="18" charset="0"/>
              </a:rPr>
              <a:t> </a:t>
            </a:r>
            <a:r>
              <a:rPr lang="en-US" altLang="zh-CN" sz="2800" dirty="0" err="1">
                <a:cs typeface="Times New Roman" pitchFamily="18" charset="0"/>
              </a:rPr>
              <a:t>tc</a:t>
            </a:r>
            <a:r>
              <a:rPr lang="en-US" altLang="zh-CN" sz="2800" dirty="0">
                <a:cs typeface="Times New Roman" pitchFamily="18" charset="0"/>
              </a:rPr>
              <a:t>, </a:t>
            </a:r>
            <a:r>
              <a:rPr lang="en-US" altLang="zh-CN" sz="2800" dirty="0" err="1">
                <a:cs typeface="Times New Roman" pitchFamily="18" charset="0"/>
              </a:rPr>
              <a:t>int</a:t>
            </a:r>
            <a:r>
              <a:rPr lang="en-US" altLang="zh-CN" sz="2800" dirty="0">
                <a:cs typeface="Times New Roman" pitchFamily="18" charset="0"/>
              </a:rPr>
              <a:t> </a:t>
            </a:r>
            <a:r>
              <a:rPr lang="en-US" altLang="zh-CN" sz="2800" dirty="0" err="1">
                <a:cs typeface="Times New Roman" pitchFamily="18" charset="0"/>
              </a:rPr>
              <a:t>dr</a:t>
            </a:r>
            <a:r>
              <a:rPr lang="en-US" altLang="zh-CN" sz="2800" dirty="0">
                <a:cs typeface="Times New Roman" pitchFamily="18" charset="0"/>
              </a:rPr>
              <a:t>, </a:t>
            </a:r>
            <a:r>
              <a:rPr lang="en-US" altLang="zh-CN" sz="2800" dirty="0" err="1">
                <a:cs typeface="Times New Roman" pitchFamily="18" charset="0"/>
              </a:rPr>
              <a:t>int</a:t>
            </a:r>
            <a:r>
              <a:rPr lang="en-US" altLang="zh-CN" sz="2800" dirty="0">
                <a:cs typeface="Times New Roman" pitchFamily="18" charset="0"/>
              </a:rPr>
              <a:t> dc, </a:t>
            </a:r>
            <a:r>
              <a:rPr lang="en-US" altLang="zh-CN" sz="2800" dirty="0" err="1">
                <a:cs typeface="Times New Roman" pitchFamily="18" charset="0"/>
              </a:rPr>
              <a:t>int</a:t>
            </a:r>
            <a:r>
              <a:rPr lang="en-US" altLang="zh-CN" sz="2800" dirty="0">
                <a:cs typeface="Times New Roman" pitchFamily="18" charset="0"/>
              </a:rPr>
              <a:t> size) </a:t>
            </a:r>
            <a:endParaRPr lang="zh-CN" alt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829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24"/>
    </mc:Choice>
    <mc:Fallback xmlns="">
      <p:transition spd="slow" advTm="26024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程序设计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611560" y="1253712"/>
            <a:ext cx="8064896" cy="548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Font typeface="Wingdings" pitchFamily="2" charset="2"/>
              <a:buNone/>
            </a:pPr>
            <a:r>
              <a:rPr lang="en-US" altLang="zh-CN" sz="2100" dirty="0">
                <a:cs typeface="Times New Roman" pitchFamily="18" charset="0"/>
              </a:rPr>
              <a:t>void </a:t>
            </a:r>
            <a:r>
              <a:rPr lang="en-US" altLang="zh-CN" sz="2100" dirty="0" err="1">
                <a:cs typeface="Times New Roman" pitchFamily="18" charset="0"/>
              </a:rPr>
              <a:t>ChessBoard</a:t>
            </a:r>
            <a:r>
              <a:rPr lang="en-US" altLang="zh-CN" sz="2100" dirty="0">
                <a:cs typeface="Times New Roman" pitchFamily="18" charset="0"/>
              </a:rPr>
              <a:t>(</a:t>
            </a:r>
            <a:r>
              <a:rPr lang="en-US" altLang="zh-CN" sz="2100" dirty="0" err="1">
                <a:cs typeface="Times New Roman" pitchFamily="18" charset="0"/>
              </a:rPr>
              <a:t>int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 err="1">
                <a:cs typeface="Times New Roman" pitchFamily="18" charset="0"/>
              </a:rPr>
              <a:t>tr</a:t>
            </a:r>
            <a:r>
              <a:rPr lang="en-US" altLang="zh-CN" sz="2100" dirty="0">
                <a:cs typeface="Times New Roman" pitchFamily="18" charset="0"/>
              </a:rPr>
              <a:t>, </a:t>
            </a:r>
            <a:r>
              <a:rPr lang="en-US" altLang="zh-CN" sz="2100" dirty="0" err="1">
                <a:cs typeface="Times New Roman" pitchFamily="18" charset="0"/>
              </a:rPr>
              <a:t>int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 err="1">
                <a:cs typeface="Times New Roman" pitchFamily="18" charset="0"/>
              </a:rPr>
              <a:t>tc</a:t>
            </a:r>
            <a:r>
              <a:rPr lang="en-US" altLang="zh-CN" sz="2100" dirty="0">
                <a:cs typeface="Times New Roman" pitchFamily="18" charset="0"/>
              </a:rPr>
              <a:t>, </a:t>
            </a:r>
            <a:r>
              <a:rPr lang="en-US" altLang="zh-CN" sz="2100" dirty="0" err="1">
                <a:cs typeface="Times New Roman" pitchFamily="18" charset="0"/>
              </a:rPr>
              <a:t>int</a:t>
            </a:r>
            <a:r>
              <a:rPr lang="en-US" altLang="zh-CN" sz="2100" dirty="0">
                <a:cs typeface="Times New Roman" pitchFamily="18" charset="0"/>
              </a:rPr>
              <a:t> </a:t>
            </a:r>
            <a:r>
              <a:rPr lang="en-US" altLang="zh-CN" sz="2100" dirty="0" err="1">
                <a:cs typeface="Times New Roman" pitchFamily="18" charset="0"/>
              </a:rPr>
              <a:t>dr</a:t>
            </a:r>
            <a:r>
              <a:rPr lang="en-US" altLang="zh-CN" sz="2100" dirty="0">
                <a:cs typeface="Times New Roman" pitchFamily="18" charset="0"/>
              </a:rPr>
              <a:t>, </a:t>
            </a:r>
            <a:r>
              <a:rPr lang="en-US" altLang="zh-CN" sz="2100" dirty="0" err="1">
                <a:cs typeface="Times New Roman" pitchFamily="18" charset="0"/>
              </a:rPr>
              <a:t>int</a:t>
            </a:r>
            <a:r>
              <a:rPr lang="en-US" altLang="zh-CN" sz="2100" dirty="0">
                <a:cs typeface="Times New Roman" pitchFamily="18" charset="0"/>
              </a:rPr>
              <a:t> dc, </a:t>
            </a:r>
            <a:r>
              <a:rPr lang="en-US" altLang="zh-CN" sz="2100" dirty="0" err="1">
                <a:cs typeface="Times New Roman" pitchFamily="18" charset="0"/>
              </a:rPr>
              <a:t>int</a:t>
            </a:r>
            <a:r>
              <a:rPr lang="en-US" altLang="zh-CN" sz="2100" dirty="0">
                <a:cs typeface="Times New Roman" pitchFamily="18" charset="0"/>
              </a:rPr>
              <a:t> size)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100" dirty="0">
                <a:cs typeface="Times New Roman" pitchFamily="18" charset="0"/>
              </a:rPr>
              <a:t>{ if (size&lt;2)  return;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100" dirty="0">
                <a:cs typeface="Times New Roman" pitchFamily="18" charset="0"/>
              </a:rPr>
              <a:t>   </a:t>
            </a:r>
            <a:r>
              <a:rPr lang="en-US" altLang="zh-CN" sz="2100" dirty="0" err="1">
                <a:cs typeface="Times New Roman" pitchFamily="18" charset="0"/>
              </a:rPr>
              <a:t>int</a:t>
            </a:r>
            <a:r>
              <a:rPr lang="en-US" altLang="zh-CN" sz="2100" dirty="0">
                <a:cs typeface="Times New Roman" pitchFamily="18" charset="0"/>
              </a:rPr>
              <a:t> t = tile ++,        // L</a:t>
            </a:r>
            <a:r>
              <a:rPr lang="zh-CN" altLang="en-US" sz="2100" dirty="0">
                <a:cs typeface="Times New Roman" pitchFamily="18" charset="0"/>
              </a:rPr>
              <a:t>型骨牌编号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100" dirty="0">
                <a:cs typeface="Times New Roman" pitchFamily="18" charset="0"/>
              </a:rPr>
              <a:t>   </a:t>
            </a:r>
            <a:r>
              <a:rPr lang="en-US" altLang="zh-CN" sz="2100" dirty="0">
                <a:cs typeface="Times New Roman" pitchFamily="18" charset="0"/>
              </a:rPr>
              <a:t>s=size/2;               </a:t>
            </a:r>
            <a:r>
              <a:rPr lang="zh-CN" altLang="en-US" sz="2100" dirty="0">
                <a:cs typeface="Times New Roman" pitchFamily="18" charset="0"/>
              </a:rPr>
              <a:t> </a:t>
            </a:r>
            <a:r>
              <a:rPr lang="en-US" altLang="zh-CN" sz="2100" dirty="0">
                <a:cs typeface="Times New Roman" pitchFamily="18" charset="0"/>
              </a:rPr>
              <a:t>// </a:t>
            </a:r>
            <a:r>
              <a:rPr lang="zh-CN" altLang="en-US" sz="2100" dirty="0">
                <a:cs typeface="Times New Roman" pitchFamily="18" charset="0"/>
              </a:rPr>
              <a:t>子问题棋盘大小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100" dirty="0">
                <a:cs typeface="Times New Roman" pitchFamily="18" charset="0"/>
              </a:rPr>
              <a:t>   </a:t>
            </a:r>
            <a:r>
              <a:rPr lang="en-US" altLang="zh-CN" sz="2100" dirty="0">
                <a:cs typeface="Times New Roman" pitchFamily="18" charset="0"/>
              </a:rPr>
              <a:t>if (</a:t>
            </a:r>
            <a:r>
              <a:rPr lang="en-US" altLang="zh-CN" sz="2100" dirty="0" err="1">
                <a:cs typeface="Times New Roman" pitchFamily="18" charset="0"/>
              </a:rPr>
              <a:t>dr</a:t>
            </a:r>
            <a:r>
              <a:rPr lang="en-US" altLang="zh-CN" sz="2100" dirty="0">
                <a:cs typeface="Times New Roman" pitchFamily="18" charset="0"/>
              </a:rPr>
              <a:t> &lt; </a:t>
            </a:r>
            <a:r>
              <a:rPr lang="en-US" altLang="zh-CN" sz="2100" dirty="0" err="1">
                <a:cs typeface="Times New Roman" pitchFamily="18" charset="0"/>
              </a:rPr>
              <a:t>tr</a:t>
            </a:r>
            <a:r>
              <a:rPr lang="en-US" altLang="zh-CN" sz="2100" dirty="0">
                <a:cs typeface="Times New Roman" pitchFamily="18" charset="0"/>
              </a:rPr>
              <a:t> + s &amp;&amp; dc &lt; </a:t>
            </a:r>
            <a:r>
              <a:rPr lang="en-US" altLang="zh-CN" sz="2100" dirty="0" err="1">
                <a:cs typeface="Times New Roman" pitchFamily="18" charset="0"/>
              </a:rPr>
              <a:t>tc</a:t>
            </a:r>
            <a:r>
              <a:rPr lang="en-US" altLang="zh-CN" sz="2100" dirty="0">
                <a:cs typeface="Times New Roman" pitchFamily="18" charset="0"/>
              </a:rPr>
              <a:t> + s)  </a:t>
            </a:r>
            <a:r>
              <a:rPr lang="en-US" altLang="zh-CN" sz="2100" dirty="0">
                <a:solidFill>
                  <a:srgbClr val="FF0000"/>
                </a:solidFill>
                <a:cs typeface="Times New Roman" pitchFamily="18" charset="0"/>
              </a:rPr>
              <a:t>//</a:t>
            </a:r>
            <a:r>
              <a:rPr lang="zh-CN" altLang="en-US" sz="2100" dirty="0">
                <a:solidFill>
                  <a:srgbClr val="FF0000"/>
                </a:solidFill>
                <a:cs typeface="Times New Roman" pitchFamily="18" charset="0"/>
              </a:rPr>
              <a:t>特殊方格位于左上棋盘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100" dirty="0">
                <a:cs typeface="Times New Roman" pitchFamily="18" charset="0"/>
              </a:rPr>
              <a:t>    </a:t>
            </a:r>
            <a:r>
              <a:rPr lang="zh-CN" altLang="en-US" sz="2100" dirty="0">
                <a:solidFill>
                  <a:srgbClr val="FF0000"/>
                </a:solidFill>
                <a:cs typeface="Times New Roman" pitchFamily="18" charset="0"/>
              </a:rPr>
              <a:t>｛</a:t>
            </a:r>
            <a:r>
              <a:rPr lang="en-US" altLang="zh-CN" sz="2100" dirty="0">
                <a:cs typeface="Times New Roman" pitchFamily="18" charset="0"/>
              </a:rPr>
              <a:t>Board[</a:t>
            </a:r>
            <a:r>
              <a:rPr lang="en-US" altLang="zh-CN" sz="2100" dirty="0" err="1">
                <a:cs typeface="Times New Roman" pitchFamily="18" charset="0"/>
              </a:rPr>
              <a:t>tr</a:t>
            </a:r>
            <a:r>
              <a:rPr lang="en-US" altLang="zh-CN" sz="2100" dirty="0">
                <a:cs typeface="Times New Roman" pitchFamily="18" charset="0"/>
              </a:rPr>
              <a:t> + s - 1][</a:t>
            </a:r>
            <a:r>
              <a:rPr lang="en-US" altLang="zh-CN" sz="2100" dirty="0" err="1">
                <a:cs typeface="Times New Roman" pitchFamily="18" charset="0"/>
              </a:rPr>
              <a:t>tc</a:t>
            </a:r>
            <a:r>
              <a:rPr lang="en-US" altLang="zh-CN" sz="2100" dirty="0">
                <a:cs typeface="Times New Roman" pitchFamily="18" charset="0"/>
              </a:rPr>
              <a:t> + s] = t; </a:t>
            </a:r>
            <a:r>
              <a:rPr lang="zh-CN" altLang="en-US" sz="2100" dirty="0">
                <a:cs typeface="Times New Roman" pitchFamily="18" charset="0"/>
              </a:rPr>
              <a:t>　 </a:t>
            </a:r>
            <a:r>
              <a:rPr lang="en-US" altLang="zh-CN" sz="2100" dirty="0">
                <a:cs typeface="Times New Roman" pitchFamily="18" charset="0"/>
              </a:rPr>
              <a:t>// </a:t>
            </a:r>
            <a:r>
              <a:rPr lang="zh-CN" altLang="en-US" sz="2100" dirty="0">
                <a:cs typeface="Times New Roman" pitchFamily="18" charset="0"/>
              </a:rPr>
              <a:t>记录</a:t>
            </a:r>
            <a:r>
              <a:rPr lang="en-US" altLang="zh-CN" sz="2100" dirty="0">
                <a:cs typeface="Times New Roman" pitchFamily="18" charset="0"/>
              </a:rPr>
              <a:t>t</a:t>
            </a:r>
            <a:r>
              <a:rPr lang="zh-CN" altLang="en-US" sz="2100" dirty="0">
                <a:cs typeface="Times New Roman" pitchFamily="18" charset="0"/>
              </a:rPr>
              <a:t>号骨牌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100" dirty="0">
                <a:cs typeface="Times New Roman" pitchFamily="18" charset="0"/>
              </a:rPr>
              <a:t>        </a:t>
            </a:r>
            <a:r>
              <a:rPr lang="en-US" altLang="zh-CN" sz="2100" dirty="0">
                <a:cs typeface="Times New Roman" pitchFamily="18" charset="0"/>
              </a:rPr>
              <a:t>Board[</a:t>
            </a:r>
            <a:r>
              <a:rPr lang="en-US" altLang="zh-CN" sz="2100" dirty="0" err="1">
                <a:cs typeface="Times New Roman" pitchFamily="18" charset="0"/>
              </a:rPr>
              <a:t>tr</a:t>
            </a:r>
            <a:r>
              <a:rPr lang="en-US" altLang="zh-CN" sz="2100" dirty="0">
                <a:cs typeface="Times New Roman" pitchFamily="18" charset="0"/>
              </a:rPr>
              <a:t> + s][</a:t>
            </a:r>
            <a:r>
              <a:rPr lang="en-US" altLang="zh-CN" sz="2100" dirty="0" err="1">
                <a:cs typeface="Times New Roman" pitchFamily="18" charset="0"/>
              </a:rPr>
              <a:t>tc</a:t>
            </a:r>
            <a:r>
              <a:rPr lang="en-US" altLang="zh-CN" sz="2100" dirty="0">
                <a:cs typeface="Times New Roman" pitchFamily="18" charset="0"/>
              </a:rPr>
              <a:t> + s - 1] = t;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100" dirty="0">
                <a:cs typeface="Times New Roman" pitchFamily="18" charset="0"/>
              </a:rPr>
              <a:t>        Board[</a:t>
            </a:r>
            <a:r>
              <a:rPr lang="en-US" altLang="zh-CN" sz="2100" dirty="0" err="1">
                <a:cs typeface="Times New Roman" pitchFamily="18" charset="0"/>
              </a:rPr>
              <a:t>tr</a:t>
            </a:r>
            <a:r>
              <a:rPr lang="en-US" altLang="zh-CN" sz="2100" dirty="0">
                <a:cs typeface="Times New Roman" pitchFamily="18" charset="0"/>
              </a:rPr>
              <a:t> + s][</a:t>
            </a:r>
            <a:r>
              <a:rPr lang="en-US" altLang="zh-CN" sz="2100" dirty="0" err="1">
                <a:cs typeface="Times New Roman" pitchFamily="18" charset="0"/>
              </a:rPr>
              <a:t>tc</a:t>
            </a:r>
            <a:r>
              <a:rPr lang="en-US" altLang="zh-CN" sz="2100" dirty="0">
                <a:cs typeface="Times New Roman" pitchFamily="18" charset="0"/>
              </a:rPr>
              <a:t> + s] = t;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100" dirty="0">
                <a:cs typeface="Times New Roman" pitchFamily="18" charset="0"/>
              </a:rPr>
              <a:t>        </a:t>
            </a:r>
            <a:r>
              <a:rPr lang="en-US" altLang="zh-CN" sz="2100" dirty="0" err="1">
                <a:cs typeface="Times New Roman" pitchFamily="18" charset="0"/>
              </a:rPr>
              <a:t>ChessBoard</a:t>
            </a:r>
            <a:r>
              <a:rPr lang="en-US" altLang="zh-CN" sz="2100" dirty="0">
                <a:cs typeface="Times New Roman" pitchFamily="18" charset="0"/>
              </a:rPr>
              <a:t> ( </a:t>
            </a:r>
            <a:r>
              <a:rPr lang="en-US" altLang="zh-CN" sz="2100" dirty="0" err="1">
                <a:cs typeface="Times New Roman" pitchFamily="18" charset="0"/>
              </a:rPr>
              <a:t>tr</a:t>
            </a:r>
            <a:r>
              <a:rPr lang="en-US" altLang="zh-CN" sz="2100" dirty="0">
                <a:cs typeface="Times New Roman" pitchFamily="18" charset="0"/>
              </a:rPr>
              <a:t>, </a:t>
            </a:r>
            <a:r>
              <a:rPr lang="en-US" altLang="zh-CN" sz="2100" dirty="0" err="1">
                <a:cs typeface="Times New Roman" pitchFamily="18" charset="0"/>
              </a:rPr>
              <a:t>tc</a:t>
            </a:r>
            <a:r>
              <a:rPr lang="en-US" altLang="zh-CN" sz="2100" dirty="0">
                <a:cs typeface="Times New Roman" pitchFamily="18" charset="0"/>
              </a:rPr>
              <a:t>, </a:t>
            </a:r>
            <a:r>
              <a:rPr lang="en-US" altLang="zh-CN" sz="2100" dirty="0" err="1">
                <a:cs typeface="Times New Roman" pitchFamily="18" charset="0"/>
              </a:rPr>
              <a:t>dr</a:t>
            </a:r>
            <a:r>
              <a:rPr lang="en-US" altLang="zh-CN" sz="2100" dirty="0">
                <a:cs typeface="Times New Roman" pitchFamily="18" charset="0"/>
              </a:rPr>
              <a:t>, dc, s);  // </a:t>
            </a:r>
            <a:r>
              <a:rPr lang="zh-CN" altLang="en-US" sz="2100" dirty="0">
                <a:cs typeface="Times New Roman" pitchFamily="18" charset="0"/>
              </a:rPr>
              <a:t>覆盖其余部分</a:t>
            </a:r>
            <a:endParaRPr lang="en-US" altLang="zh-CN" sz="2100" dirty="0"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100" dirty="0">
                <a:cs typeface="Times New Roman" pitchFamily="18" charset="0"/>
              </a:rPr>
              <a:t>        </a:t>
            </a:r>
            <a:r>
              <a:rPr lang="en-US" altLang="zh-CN" sz="2100" dirty="0" err="1">
                <a:cs typeface="Times New Roman" pitchFamily="18" charset="0"/>
              </a:rPr>
              <a:t>ChessBoard</a:t>
            </a:r>
            <a:r>
              <a:rPr lang="en-US" altLang="zh-CN" sz="2100" dirty="0">
                <a:cs typeface="Times New Roman" pitchFamily="18" charset="0"/>
              </a:rPr>
              <a:t> (</a:t>
            </a:r>
            <a:r>
              <a:rPr lang="en-US" altLang="zh-CN" sz="2100" dirty="0" err="1">
                <a:cs typeface="Times New Roman" pitchFamily="18" charset="0"/>
              </a:rPr>
              <a:t>tr</a:t>
            </a:r>
            <a:r>
              <a:rPr lang="en-US" altLang="zh-CN" sz="2100" dirty="0">
                <a:cs typeface="Times New Roman" pitchFamily="18" charset="0"/>
              </a:rPr>
              <a:t>, </a:t>
            </a:r>
            <a:r>
              <a:rPr lang="en-US" altLang="zh-CN" sz="2100" dirty="0" err="1">
                <a:cs typeface="Times New Roman" pitchFamily="18" charset="0"/>
              </a:rPr>
              <a:t>tc+s</a:t>
            </a:r>
            <a:r>
              <a:rPr lang="en-US" altLang="zh-CN" sz="2100" dirty="0">
                <a:cs typeface="Times New Roman" pitchFamily="18" charset="0"/>
              </a:rPr>
              <a:t>, tr+s-1, </a:t>
            </a:r>
            <a:r>
              <a:rPr lang="en-US" altLang="zh-CN" sz="2100" dirty="0" err="1">
                <a:cs typeface="Times New Roman" pitchFamily="18" charset="0"/>
              </a:rPr>
              <a:t>tc+s</a:t>
            </a:r>
            <a:r>
              <a:rPr lang="en-US" altLang="zh-CN" sz="2100" dirty="0">
                <a:cs typeface="Times New Roman" pitchFamily="18" charset="0"/>
              </a:rPr>
              <a:t>, s); </a:t>
            </a:r>
            <a:endParaRPr lang="zh-CN" altLang="en-US" sz="2100" dirty="0"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100" dirty="0">
                <a:cs typeface="Times New Roman" pitchFamily="18" charset="0"/>
              </a:rPr>
              <a:t>        </a:t>
            </a:r>
            <a:r>
              <a:rPr lang="en-US" altLang="zh-CN" sz="2100" dirty="0" err="1">
                <a:cs typeface="Times New Roman" pitchFamily="18" charset="0"/>
              </a:rPr>
              <a:t>ChessBoard</a:t>
            </a:r>
            <a:r>
              <a:rPr lang="en-US" altLang="zh-CN" sz="2100" dirty="0">
                <a:cs typeface="Times New Roman" pitchFamily="18" charset="0"/>
              </a:rPr>
              <a:t>(</a:t>
            </a:r>
            <a:r>
              <a:rPr lang="en-US" altLang="zh-CN" sz="2100" dirty="0" err="1">
                <a:cs typeface="Times New Roman" pitchFamily="18" charset="0"/>
              </a:rPr>
              <a:t>tr+s</a:t>
            </a:r>
            <a:r>
              <a:rPr lang="en-US" altLang="zh-CN" sz="2100" dirty="0">
                <a:cs typeface="Times New Roman" pitchFamily="18" charset="0"/>
              </a:rPr>
              <a:t>, </a:t>
            </a:r>
            <a:r>
              <a:rPr lang="en-US" altLang="zh-CN" sz="2100" dirty="0" err="1">
                <a:cs typeface="Times New Roman" pitchFamily="18" charset="0"/>
              </a:rPr>
              <a:t>tc</a:t>
            </a:r>
            <a:r>
              <a:rPr lang="en-US" altLang="zh-CN" sz="2100" dirty="0">
                <a:cs typeface="Times New Roman" pitchFamily="18" charset="0"/>
              </a:rPr>
              <a:t>, </a:t>
            </a:r>
            <a:r>
              <a:rPr lang="en-US" altLang="zh-CN" sz="2100" dirty="0" err="1">
                <a:cs typeface="Times New Roman" pitchFamily="18" charset="0"/>
              </a:rPr>
              <a:t>tr+s</a:t>
            </a:r>
            <a:r>
              <a:rPr lang="en-US" altLang="zh-CN" sz="2100" dirty="0">
                <a:cs typeface="Times New Roman" pitchFamily="18" charset="0"/>
              </a:rPr>
              <a:t>, tc+s-1, s);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100" dirty="0">
                <a:cs typeface="Times New Roman" pitchFamily="18" charset="0"/>
              </a:rPr>
              <a:t>        </a:t>
            </a:r>
            <a:r>
              <a:rPr lang="en-US" altLang="zh-CN" sz="2100" dirty="0" err="1">
                <a:cs typeface="Times New Roman" pitchFamily="18" charset="0"/>
              </a:rPr>
              <a:t>ChessBoard</a:t>
            </a:r>
            <a:r>
              <a:rPr lang="en-US" altLang="zh-CN" sz="2100" dirty="0">
                <a:cs typeface="Times New Roman" pitchFamily="18" charset="0"/>
              </a:rPr>
              <a:t>(</a:t>
            </a:r>
            <a:r>
              <a:rPr lang="en-US" altLang="zh-CN" sz="2100" dirty="0" err="1">
                <a:cs typeface="Times New Roman" pitchFamily="18" charset="0"/>
              </a:rPr>
              <a:t>tr+s</a:t>
            </a:r>
            <a:r>
              <a:rPr lang="en-US" altLang="zh-CN" sz="2100" dirty="0">
                <a:cs typeface="Times New Roman" pitchFamily="18" charset="0"/>
              </a:rPr>
              <a:t>, </a:t>
            </a:r>
            <a:r>
              <a:rPr lang="en-US" altLang="zh-CN" sz="2100" dirty="0" err="1">
                <a:cs typeface="Times New Roman" pitchFamily="18" charset="0"/>
              </a:rPr>
              <a:t>tc+s</a:t>
            </a:r>
            <a:r>
              <a:rPr lang="en-US" altLang="zh-CN" sz="2100" dirty="0">
                <a:cs typeface="Times New Roman" pitchFamily="18" charset="0"/>
              </a:rPr>
              <a:t>, </a:t>
            </a:r>
            <a:r>
              <a:rPr lang="en-US" altLang="zh-CN" sz="2100" dirty="0" err="1">
                <a:cs typeface="Times New Roman" pitchFamily="18" charset="0"/>
              </a:rPr>
              <a:t>tr+s</a:t>
            </a:r>
            <a:r>
              <a:rPr lang="en-US" altLang="zh-CN" sz="2100" dirty="0">
                <a:cs typeface="Times New Roman" pitchFamily="18" charset="0"/>
              </a:rPr>
              <a:t>, </a:t>
            </a:r>
            <a:r>
              <a:rPr lang="en-US" altLang="zh-CN" sz="2100" dirty="0" err="1">
                <a:cs typeface="Times New Roman" pitchFamily="18" charset="0"/>
              </a:rPr>
              <a:t>tc+s</a:t>
            </a:r>
            <a:r>
              <a:rPr lang="en-US" altLang="zh-CN" sz="2100" dirty="0">
                <a:cs typeface="Times New Roman" pitchFamily="18" charset="0"/>
              </a:rPr>
              <a:t>, s); </a:t>
            </a:r>
            <a:r>
              <a:rPr lang="en-US" altLang="zh-CN" sz="2100" dirty="0">
                <a:solidFill>
                  <a:srgbClr val="FF0000"/>
                </a:solidFill>
                <a:cs typeface="Times New Roman" pitchFamily="18" charset="0"/>
              </a:rPr>
              <a:t>}</a:t>
            </a:r>
            <a:r>
              <a:rPr lang="en-US" altLang="zh-CN" sz="2100" dirty="0">
                <a:cs typeface="Times New Roman" pitchFamily="18" charset="0"/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100" dirty="0">
                <a:cs typeface="Times New Roman" pitchFamily="18" charset="0"/>
              </a:rPr>
              <a:t>    … //</a:t>
            </a:r>
            <a:r>
              <a:rPr lang="zh-CN" altLang="en-US" sz="2100" dirty="0">
                <a:cs typeface="Times New Roman" pitchFamily="18" charset="0"/>
              </a:rPr>
              <a:t>右上</a:t>
            </a:r>
            <a:r>
              <a:rPr lang="en-US" altLang="zh-CN" sz="2100" dirty="0">
                <a:cs typeface="Times New Roman" pitchFamily="18" charset="0"/>
              </a:rPr>
              <a:t>, </a:t>
            </a:r>
            <a:r>
              <a:rPr lang="zh-CN" altLang="en-US" sz="2100" dirty="0">
                <a:cs typeface="Times New Roman" pitchFamily="18" charset="0"/>
              </a:rPr>
              <a:t>左下</a:t>
            </a:r>
            <a:r>
              <a:rPr lang="en-US" altLang="zh-CN" sz="2100" dirty="0">
                <a:cs typeface="Times New Roman" pitchFamily="18" charset="0"/>
              </a:rPr>
              <a:t>, </a:t>
            </a:r>
            <a:r>
              <a:rPr lang="zh-CN" altLang="en-US" sz="2100" dirty="0">
                <a:cs typeface="Times New Roman" pitchFamily="18" charset="0"/>
              </a:rPr>
              <a:t>右下</a:t>
            </a:r>
            <a:endParaRPr lang="en-US" altLang="zh-CN" sz="2100" dirty="0"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100" dirty="0"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323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76"/>
    </mc:Choice>
    <mc:Fallback xmlns="">
      <p:transition spd="slow" advTm="24276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循环赛日程表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323528" y="1432398"/>
            <a:ext cx="8568952" cy="216059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cs typeface="Times New Roman" pitchFamily="18" charset="0"/>
              </a:rPr>
              <a:t>n=2</a:t>
            </a:r>
            <a:r>
              <a:rPr lang="en-US" altLang="zh-CN" sz="2800" baseline="30000" dirty="0">
                <a:cs typeface="Times New Roman" pitchFamily="18" charset="0"/>
              </a:rPr>
              <a:t>k</a:t>
            </a:r>
            <a:r>
              <a:rPr lang="zh-CN" altLang="en-US" sz="2800" dirty="0">
                <a:cs typeface="Times New Roman" pitchFamily="18" charset="0"/>
              </a:rPr>
              <a:t>球员循环赛</a:t>
            </a:r>
            <a:r>
              <a:rPr lang="en-US" altLang="zh-CN" sz="2800" dirty="0">
                <a:cs typeface="Times New Roman" pitchFamily="18" charset="0"/>
              </a:rPr>
              <a:t>, </a:t>
            </a:r>
            <a:r>
              <a:rPr lang="zh-CN" altLang="en-US" sz="2800" dirty="0">
                <a:cs typeface="Times New Roman" pitchFamily="18" charset="0"/>
              </a:rPr>
              <a:t>设计满足以下要求的比赛日程表</a:t>
            </a:r>
            <a:r>
              <a:rPr lang="en-US" altLang="zh-CN" sz="2800" dirty="0">
                <a:cs typeface="Times New Roman" pitchFamily="18" charset="0"/>
              </a:rPr>
              <a:t>:</a:t>
            </a:r>
            <a:endParaRPr lang="zh-CN" altLang="en-US" sz="2800" dirty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cs typeface="Times New Roman" pitchFamily="18" charset="0"/>
              </a:rPr>
              <a:t> (1) </a:t>
            </a:r>
            <a:r>
              <a:rPr lang="zh-CN" altLang="en-US" sz="2800" dirty="0">
                <a:cs typeface="Times New Roman" pitchFamily="18" charset="0"/>
              </a:rPr>
              <a:t>每个选手必须与其他</a:t>
            </a:r>
            <a:r>
              <a:rPr lang="en-US" altLang="zh-CN" sz="2800" dirty="0">
                <a:cs typeface="Times New Roman" pitchFamily="18" charset="0"/>
              </a:rPr>
              <a:t>n-1</a:t>
            </a:r>
            <a:r>
              <a:rPr lang="zh-CN" altLang="en-US" sz="2800" dirty="0">
                <a:cs typeface="Times New Roman" pitchFamily="18" charset="0"/>
              </a:rPr>
              <a:t>个选手各赛一次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cs typeface="Times New Roman" pitchFamily="18" charset="0"/>
              </a:rPr>
              <a:t> (2) </a:t>
            </a:r>
            <a:r>
              <a:rPr lang="zh-CN" altLang="en-US" sz="2800" dirty="0">
                <a:cs typeface="Times New Roman" pitchFamily="18" charset="0"/>
              </a:rPr>
              <a:t>每个选手一天只能赛一次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cs typeface="Times New Roman" pitchFamily="18" charset="0"/>
              </a:rPr>
              <a:t> (3) </a:t>
            </a:r>
            <a:r>
              <a:rPr lang="zh-CN" altLang="en-US" sz="2800" dirty="0">
                <a:cs typeface="Times New Roman" pitchFamily="18" charset="0"/>
              </a:rPr>
              <a:t>循环赛一共进行</a:t>
            </a:r>
            <a:r>
              <a:rPr lang="en-US" altLang="zh-CN" sz="2800" dirty="0">
                <a:cs typeface="Times New Roman" pitchFamily="18" charset="0"/>
              </a:rPr>
              <a:t>n-1</a:t>
            </a:r>
            <a:r>
              <a:rPr lang="zh-CN" altLang="en-US" sz="2800" dirty="0">
                <a:cs typeface="Times New Roman" pitchFamily="18" charset="0"/>
              </a:rPr>
              <a:t>天</a:t>
            </a:r>
            <a:endParaRPr lang="en-US" altLang="zh-CN" sz="2800" dirty="0"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043609" y="4149080"/>
          <a:ext cx="1653516" cy="18362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球员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644008" y="3537012"/>
          <a:ext cx="3240360" cy="30603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球员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3" name="墨迹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197759" y="5232599"/>
              <a:ext cx="2" cy="2"/>
            </p14:xfrm>
          </p:contentPart>
        </mc:Choice>
        <mc:Fallback xmlns="">
          <p:pic>
            <p:nvPicPr>
              <p:cNvPr id="3" name="墨迹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97759" y="5232599"/>
                <a:ext cx="2" cy="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545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330"/>
    </mc:Choice>
    <mc:Fallback xmlns="">
      <p:transition spd="slow" advTm="117330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循环赛日程表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629025" y="3756025"/>
            <a:ext cx="6604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kumimoji="0" lang="zh-CN" altLang="en-US" sz="2000" dirty="0">
                <a:latin typeface="Times New Roman" pitchFamily="18" charset="0"/>
              </a:rPr>
              <a:t>加</a:t>
            </a:r>
            <a:r>
              <a:rPr kumimoji="0" lang="en-US" altLang="zh-CN" sz="2000" dirty="0">
                <a:latin typeface="Times New Roman" pitchFamily="18" charset="0"/>
              </a:rPr>
              <a:t>4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33400" y="2387600"/>
            <a:ext cx="431800" cy="1728788"/>
          </a:xfrm>
          <a:prstGeom prst="curvedRightArrow">
            <a:avLst>
              <a:gd name="adj1" fmla="val 49323"/>
              <a:gd name="adj2" fmla="val 138294"/>
              <a:gd name="adj3" fmla="val 2825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44525" y="3076575"/>
            <a:ext cx="5762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</a:pPr>
            <a:r>
              <a:rPr kumimoji="0" lang="zh-CN" altLang="en-US" sz="2000">
                <a:latin typeface="Times New Roman" pitchFamily="18" charset="0"/>
              </a:rPr>
              <a:t>加</a:t>
            </a:r>
            <a:r>
              <a:rPr kumimoji="0" lang="en-US" altLang="zh-CN" sz="2000">
                <a:latin typeface="Times New Roman" pitchFamily="18" charset="0"/>
              </a:rPr>
              <a:t>2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497013" y="2603500"/>
            <a:ext cx="21605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kumimoji="0" lang="en-US" altLang="zh-CN" sz="1600">
                <a:latin typeface="Times New Roman" pitchFamily="18" charset="0"/>
              </a:rPr>
              <a:t>(a) 2</a:t>
            </a:r>
            <a:r>
              <a:rPr kumimoji="0" lang="en-US" altLang="zh-CN" sz="1600" i="1" baseline="30000">
                <a:latin typeface="Times New Roman" pitchFamily="18" charset="0"/>
              </a:rPr>
              <a:t>k</a:t>
            </a:r>
            <a:r>
              <a:rPr kumimoji="0" lang="en-US" altLang="zh-CN" sz="1600">
                <a:latin typeface="Times New Roman" pitchFamily="18" charset="0"/>
              </a:rPr>
              <a:t>(</a:t>
            </a:r>
            <a:r>
              <a:rPr kumimoji="0" lang="en-US" altLang="zh-CN" sz="1600" i="1">
                <a:latin typeface="Times New Roman" pitchFamily="18" charset="0"/>
              </a:rPr>
              <a:t>k</a:t>
            </a:r>
            <a:r>
              <a:rPr kumimoji="0" lang="en-US" altLang="zh-CN" sz="1600">
                <a:latin typeface="Times New Roman" pitchFamily="18" charset="0"/>
              </a:rPr>
              <a:t>=1)</a:t>
            </a:r>
            <a:r>
              <a:rPr kumimoji="0" lang="zh-CN" altLang="en-US" sz="1600">
                <a:latin typeface="Times New Roman" pitchFamily="18" charset="0"/>
              </a:rPr>
              <a:t>个选手比赛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28800" y="1739900"/>
            <a:ext cx="1016000" cy="803275"/>
            <a:chOff x="-2" y="-2"/>
            <a:chExt cx="476" cy="772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0" y="0"/>
              <a:ext cx="472" cy="768"/>
              <a:chOff x="0" y="0"/>
              <a:chExt cx="472" cy="768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236" cy="384"/>
                <a:chOff x="0" y="0"/>
                <a:chExt cx="236" cy="384"/>
              </a:xfrm>
            </p:grpSpPr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1</a:t>
                  </a:r>
                </a:p>
                <a:p>
                  <a:pPr algn="just">
                    <a:spcBef>
                      <a:spcPct val="0"/>
                    </a:spcBef>
                  </a:pPr>
                  <a:endParaRPr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3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236" y="0"/>
                <a:ext cx="236" cy="384"/>
                <a:chOff x="236" y="0"/>
                <a:chExt cx="236" cy="384"/>
              </a:xfrm>
            </p:grpSpPr>
            <p:sp>
              <p:nvSpPr>
                <p:cNvPr id="21" name="Rectangle 13"/>
                <p:cNvSpPr>
                  <a:spLocks noChangeArrowheads="1"/>
                </p:cNvSpPr>
                <p:nvPr/>
              </p:nvSpPr>
              <p:spPr bwMode="auto">
                <a:xfrm>
                  <a:off x="279" y="0"/>
                  <a:ext cx="15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2</a:t>
                  </a:r>
                </a:p>
                <a:p>
                  <a:pPr algn="just">
                    <a:spcBef>
                      <a:spcPct val="0"/>
                    </a:spcBef>
                  </a:pPr>
                  <a:endParaRPr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36" y="0"/>
                  <a:ext cx="23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" name="Group 15"/>
              <p:cNvGrpSpPr>
                <a:grpSpLocks/>
              </p:cNvGrpSpPr>
              <p:nvPr/>
            </p:nvGrpSpPr>
            <p:grpSpPr bwMode="auto">
              <a:xfrm>
                <a:off x="0" y="384"/>
                <a:ext cx="236" cy="384"/>
                <a:chOff x="0" y="384"/>
                <a:chExt cx="236" cy="384"/>
              </a:xfrm>
            </p:grpSpPr>
            <p:sp>
              <p:nvSpPr>
                <p:cNvPr id="19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15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2</a:t>
                  </a:r>
                </a:p>
                <a:p>
                  <a:pPr algn="just">
                    <a:spcBef>
                      <a:spcPct val="0"/>
                    </a:spcBef>
                  </a:pPr>
                  <a:endParaRPr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20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23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" name="Group 18"/>
              <p:cNvGrpSpPr>
                <a:grpSpLocks/>
              </p:cNvGrpSpPr>
              <p:nvPr/>
            </p:nvGrpSpPr>
            <p:grpSpPr bwMode="auto">
              <a:xfrm>
                <a:off x="236" y="384"/>
                <a:ext cx="236" cy="384"/>
                <a:chOff x="236" y="384"/>
                <a:chExt cx="236" cy="384"/>
              </a:xfrm>
            </p:grpSpPr>
            <p:sp>
              <p:nvSpPr>
                <p:cNvPr id="17" name="Rectangle 19"/>
                <p:cNvSpPr>
                  <a:spLocks noChangeArrowheads="1"/>
                </p:cNvSpPr>
                <p:nvPr/>
              </p:nvSpPr>
              <p:spPr bwMode="auto">
                <a:xfrm>
                  <a:off x="279" y="384"/>
                  <a:ext cx="15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1</a:t>
                  </a:r>
                </a:p>
                <a:p>
                  <a:pPr algn="just">
                    <a:spcBef>
                      <a:spcPct val="0"/>
                    </a:spcBef>
                  </a:pPr>
                  <a:endParaRPr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36" y="384"/>
                  <a:ext cx="23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12" name="Rectangle 21"/>
            <p:cNvSpPr>
              <a:spLocks noChangeArrowheads="1"/>
            </p:cNvSpPr>
            <p:nvPr/>
          </p:nvSpPr>
          <p:spPr bwMode="auto">
            <a:xfrm>
              <a:off x="-2" y="-2"/>
              <a:ext cx="476" cy="772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1612900" y="3302000"/>
            <a:ext cx="1800225" cy="1389063"/>
            <a:chOff x="-2" y="-2"/>
            <a:chExt cx="720" cy="964"/>
          </a:xfrm>
        </p:grpSpPr>
        <p:grpSp>
          <p:nvGrpSpPr>
            <p:cNvPr id="14" name="Group 23"/>
            <p:cNvGrpSpPr>
              <a:grpSpLocks/>
            </p:cNvGrpSpPr>
            <p:nvPr/>
          </p:nvGrpSpPr>
          <p:grpSpPr bwMode="auto">
            <a:xfrm>
              <a:off x="0" y="0"/>
              <a:ext cx="716" cy="960"/>
              <a:chOff x="0" y="0"/>
              <a:chExt cx="716" cy="960"/>
            </a:xfrm>
          </p:grpSpPr>
          <p:grpSp>
            <p:nvGrpSpPr>
              <p:cNvPr id="15" name="Group 24"/>
              <p:cNvGrpSpPr>
                <a:grpSpLocks/>
              </p:cNvGrpSpPr>
              <p:nvPr/>
            </p:nvGrpSpPr>
            <p:grpSpPr bwMode="auto">
              <a:xfrm>
                <a:off x="0" y="0"/>
                <a:ext cx="358" cy="480"/>
                <a:chOff x="0" y="0"/>
                <a:chExt cx="358" cy="480"/>
              </a:xfrm>
            </p:grpSpPr>
            <p:sp>
              <p:nvSpPr>
                <p:cNvPr id="44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58" cy="48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16" name="Group 2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58" cy="480"/>
                  <a:chOff x="0" y="0"/>
                  <a:chExt cx="358" cy="480"/>
                </a:xfrm>
              </p:grpSpPr>
              <p:sp>
                <p:nvSpPr>
                  <p:cNvPr id="46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72" cy="480"/>
                  </a:xfrm>
                  <a:prstGeom prst="rect">
                    <a:avLst/>
                  </a:prstGeom>
                  <a:solidFill>
                    <a:srgbClr val="CCCC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</a:pPr>
                    <a:r>
                      <a:rPr lang="en-US" altLang="zh-CN" sz="2000">
                        <a:latin typeface="Times New Roman" pitchFamily="18" charset="0"/>
                      </a:rPr>
                      <a:t>1  2</a:t>
                    </a:r>
                  </a:p>
                  <a:p>
                    <a:pPr algn="just">
                      <a:spcBef>
                        <a:spcPct val="0"/>
                      </a:spcBef>
                    </a:pPr>
                    <a:r>
                      <a:rPr lang="en-US" altLang="zh-CN" sz="2000">
                        <a:latin typeface="Times New Roman" pitchFamily="18" charset="0"/>
                      </a:rPr>
                      <a:t>2  1</a:t>
                    </a:r>
                  </a:p>
                  <a:p>
                    <a:pPr algn="just">
                      <a:spcBef>
                        <a:spcPct val="0"/>
                      </a:spcBef>
                    </a:pPr>
                    <a:endParaRPr lang="en-US" altLang="zh-CN" sz="2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7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5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25" name="Group 29"/>
              <p:cNvGrpSpPr>
                <a:grpSpLocks/>
              </p:cNvGrpSpPr>
              <p:nvPr/>
            </p:nvGrpSpPr>
            <p:grpSpPr bwMode="auto">
              <a:xfrm>
                <a:off x="358" y="0"/>
                <a:ext cx="358" cy="480"/>
                <a:chOff x="358" y="0"/>
                <a:chExt cx="358" cy="480"/>
              </a:xfrm>
            </p:grpSpPr>
            <p:sp>
              <p:nvSpPr>
                <p:cNvPr id="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58" y="0"/>
                  <a:ext cx="358" cy="480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26" name="Group 31"/>
                <p:cNvGrpSpPr>
                  <a:grpSpLocks/>
                </p:cNvGrpSpPr>
                <p:nvPr/>
              </p:nvGrpSpPr>
              <p:grpSpPr bwMode="auto">
                <a:xfrm>
                  <a:off x="358" y="0"/>
                  <a:ext cx="358" cy="480"/>
                  <a:chOff x="358" y="0"/>
                  <a:chExt cx="358" cy="480"/>
                </a:xfrm>
              </p:grpSpPr>
              <p:sp>
                <p:nvSpPr>
                  <p:cNvPr id="4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01" y="0"/>
                    <a:ext cx="272" cy="480"/>
                  </a:xfrm>
                  <a:prstGeom prst="rect">
                    <a:avLst/>
                  </a:pr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</a:pPr>
                    <a:r>
                      <a:rPr lang="en-US" altLang="zh-CN" sz="2000" dirty="0">
                        <a:latin typeface="Times New Roman" pitchFamily="18" charset="0"/>
                      </a:rPr>
                      <a:t>3  4</a:t>
                    </a:r>
                  </a:p>
                  <a:p>
                    <a:pPr algn="just">
                      <a:spcBef>
                        <a:spcPct val="0"/>
                      </a:spcBef>
                    </a:pPr>
                    <a:r>
                      <a:rPr lang="en-US" altLang="zh-CN" sz="2000" dirty="0">
                        <a:latin typeface="Times New Roman" pitchFamily="18" charset="0"/>
                      </a:rPr>
                      <a:t>4  3</a:t>
                    </a:r>
                  </a:p>
                  <a:p>
                    <a:pPr algn="just">
                      <a:spcBef>
                        <a:spcPct val="0"/>
                      </a:spcBef>
                    </a:pPr>
                    <a:endParaRPr lang="en-US" altLang="zh-CN" sz="2000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58" y="0"/>
                    <a:ext cx="35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28" name="Group 34"/>
              <p:cNvGrpSpPr>
                <a:grpSpLocks/>
              </p:cNvGrpSpPr>
              <p:nvPr/>
            </p:nvGrpSpPr>
            <p:grpSpPr bwMode="auto">
              <a:xfrm>
                <a:off x="0" y="480"/>
                <a:ext cx="358" cy="480"/>
                <a:chOff x="0" y="480"/>
                <a:chExt cx="358" cy="480"/>
              </a:xfrm>
            </p:grpSpPr>
            <p:sp>
              <p:nvSpPr>
                <p:cNvPr id="36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58" cy="480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29" name="Group 36"/>
                <p:cNvGrpSpPr>
                  <a:grpSpLocks/>
                </p:cNvGrpSpPr>
                <p:nvPr/>
              </p:nvGrpSpPr>
              <p:grpSpPr bwMode="auto">
                <a:xfrm>
                  <a:off x="0" y="480"/>
                  <a:ext cx="358" cy="480"/>
                  <a:chOff x="0" y="480"/>
                  <a:chExt cx="358" cy="480"/>
                </a:xfrm>
              </p:grpSpPr>
              <p:sp>
                <p:nvSpPr>
                  <p:cNvPr id="38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480"/>
                    <a:ext cx="272" cy="480"/>
                  </a:xfrm>
                  <a:prstGeom prst="rect">
                    <a:avLst/>
                  </a:pr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</a:pPr>
                    <a:r>
                      <a:rPr lang="en-US" altLang="zh-CN" sz="2000">
                        <a:latin typeface="Times New Roman" pitchFamily="18" charset="0"/>
                      </a:rPr>
                      <a:t>3  4</a:t>
                    </a:r>
                  </a:p>
                  <a:p>
                    <a:pPr algn="just">
                      <a:spcBef>
                        <a:spcPct val="0"/>
                      </a:spcBef>
                    </a:pPr>
                    <a:r>
                      <a:rPr lang="en-US" altLang="zh-CN" sz="2000">
                        <a:latin typeface="Times New Roman" pitchFamily="18" charset="0"/>
                      </a:rPr>
                      <a:t>4  3</a:t>
                    </a:r>
                  </a:p>
                  <a:p>
                    <a:pPr algn="just">
                      <a:spcBef>
                        <a:spcPct val="0"/>
                      </a:spcBef>
                    </a:pPr>
                    <a:endParaRPr lang="en-US" altLang="zh-CN" sz="2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9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80"/>
                    <a:ext cx="35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30" name="Group 39"/>
              <p:cNvGrpSpPr>
                <a:grpSpLocks/>
              </p:cNvGrpSpPr>
              <p:nvPr/>
            </p:nvGrpSpPr>
            <p:grpSpPr bwMode="auto">
              <a:xfrm>
                <a:off x="358" y="480"/>
                <a:ext cx="358" cy="480"/>
                <a:chOff x="358" y="480"/>
                <a:chExt cx="358" cy="480"/>
              </a:xfrm>
            </p:grpSpPr>
            <p:sp>
              <p:nvSpPr>
                <p:cNvPr id="32" name="Rectangle 40"/>
                <p:cNvSpPr>
                  <a:spLocks noChangeArrowheads="1"/>
                </p:cNvSpPr>
                <p:nvPr/>
              </p:nvSpPr>
              <p:spPr bwMode="auto">
                <a:xfrm>
                  <a:off x="358" y="480"/>
                  <a:ext cx="358" cy="48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31" name="Group 41"/>
                <p:cNvGrpSpPr>
                  <a:grpSpLocks/>
                </p:cNvGrpSpPr>
                <p:nvPr/>
              </p:nvGrpSpPr>
              <p:grpSpPr bwMode="auto">
                <a:xfrm>
                  <a:off x="358" y="480"/>
                  <a:ext cx="358" cy="480"/>
                  <a:chOff x="358" y="480"/>
                  <a:chExt cx="358" cy="480"/>
                </a:xfrm>
              </p:grpSpPr>
              <p:sp>
                <p:nvSpPr>
                  <p:cNvPr id="3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401" y="480"/>
                    <a:ext cx="272" cy="480"/>
                  </a:xfrm>
                  <a:prstGeom prst="rect">
                    <a:avLst/>
                  </a:prstGeom>
                  <a:solidFill>
                    <a:srgbClr val="CCCC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</a:pPr>
                    <a:r>
                      <a:rPr lang="en-US" altLang="zh-CN" sz="2000">
                        <a:latin typeface="Times New Roman" pitchFamily="18" charset="0"/>
                      </a:rPr>
                      <a:t>1  2</a:t>
                    </a:r>
                  </a:p>
                  <a:p>
                    <a:pPr algn="just">
                      <a:spcBef>
                        <a:spcPct val="0"/>
                      </a:spcBef>
                    </a:pPr>
                    <a:r>
                      <a:rPr lang="en-US" altLang="zh-CN" sz="2000">
                        <a:latin typeface="Times New Roman" pitchFamily="18" charset="0"/>
                      </a:rPr>
                      <a:t>2  1</a:t>
                    </a:r>
                  </a:p>
                  <a:p>
                    <a:pPr algn="just">
                      <a:spcBef>
                        <a:spcPct val="0"/>
                      </a:spcBef>
                    </a:pPr>
                    <a:endParaRPr lang="en-US" altLang="zh-CN" sz="2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58" y="480"/>
                    <a:ext cx="35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sp>
          <p:nvSpPr>
            <p:cNvPr id="27" name="Rectangle 44"/>
            <p:cNvSpPr>
              <a:spLocks noChangeArrowheads="1"/>
            </p:cNvSpPr>
            <p:nvPr/>
          </p:nvSpPr>
          <p:spPr bwMode="auto">
            <a:xfrm>
              <a:off x="-2" y="-2"/>
              <a:ext cx="720" cy="96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3" name="Group 45"/>
          <p:cNvGrpSpPr>
            <a:grpSpLocks/>
          </p:cNvGrpSpPr>
          <p:nvPr/>
        </p:nvGrpSpPr>
        <p:grpSpPr bwMode="auto">
          <a:xfrm>
            <a:off x="4708525" y="2132013"/>
            <a:ext cx="3097213" cy="2592387"/>
            <a:chOff x="3061" y="799"/>
            <a:chExt cx="2087" cy="1633"/>
          </a:xfrm>
        </p:grpSpPr>
        <p:grpSp>
          <p:nvGrpSpPr>
            <p:cNvPr id="37" name="Group 46"/>
            <p:cNvGrpSpPr>
              <a:grpSpLocks/>
            </p:cNvGrpSpPr>
            <p:nvPr/>
          </p:nvGrpSpPr>
          <p:grpSpPr bwMode="auto">
            <a:xfrm>
              <a:off x="3065" y="801"/>
              <a:ext cx="1032" cy="815"/>
              <a:chOff x="0" y="0"/>
              <a:chExt cx="587" cy="672"/>
            </a:xfrm>
          </p:grpSpPr>
          <p:sp>
            <p:nvSpPr>
              <p:cNvPr id="66" name="Rectangle 4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7" cy="672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1" name="Group 48"/>
              <p:cNvGrpSpPr>
                <a:grpSpLocks/>
              </p:cNvGrpSpPr>
              <p:nvPr/>
            </p:nvGrpSpPr>
            <p:grpSpPr bwMode="auto">
              <a:xfrm>
                <a:off x="0" y="0"/>
                <a:ext cx="587" cy="672"/>
                <a:chOff x="0" y="0"/>
                <a:chExt cx="587" cy="672"/>
              </a:xfrm>
            </p:grpSpPr>
            <p:sp>
              <p:nvSpPr>
                <p:cNvPr id="68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7" cy="672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dirty="0">
                      <a:latin typeface="Times New Roman" pitchFamily="18" charset="0"/>
                    </a:rPr>
                    <a:t>1   2   3   4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 dirty="0">
                      <a:latin typeface="Times New Roman" pitchFamily="18" charset="0"/>
                    </a:rPr>
                    <a:t>2   1   4   3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 dirty="0">
                      <a:latin typeface="Times New Roman" pitchFamily="18" charset="0"/>
                    </a:rPr>
                    <a:t>3   4   1   2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 dirty="0">
                      <a:latin typeface="Times New Roman" pitchFamily="18" charset="0"/>
                    </a:rPr>
                    <a:t>4   3   2   1</a:t>
                  </a:r>
                </a:p>
              </p:txBody>
            </p:sp>
            <p:sp>
              <p:nvSpPr>
                <p:cNvPr id="69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7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45" name="Group 51"/>
            <p:cNvGrpSpPr>
              <a:grpSpLocks/>
            </p:cNvGrpSpPr>
            <p:nvPr/>
          </p:nvGrpSpPr>
          <p:grpSpPr bwMode="auto">
            <a:xfrm>
              <a:off x="4097" y="801"/>
              <a:ext cx="1047" cy="815"/>
              <a:chOff x="587" y="0"/>
              <a:chExt cx="596" cy="672"/>
            </a:xfrm>
          </p:grpSpPr>
          <p:sp>
            <p:nvSpPr>
              <p:cNvPr id="62" name="Rectangle 52"/>
              <p:cNvSpPr>
                <a:spLocks noChangeArrowheads="1"/>
              </p:cNvSpPr>
              <p:nvPr/>
            </p:nvSpPr>
            <p:spPr bwMode="auto">
              <a:xfrm>
                <a:off x="587" y="0"/>
                <a:ext cx="596" cy="67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8" name="Group 53"/>
              <p:cNvGrpSpPr>
                <a:grpSpLocks/>
              </p:cNvGrpSpPr>
              <p:nvPr/>
            </p:nvGrpSpPr>
            <p:grpSpPr bwMode="auto">
              <a:xfrm>
                <a:off x="587" y="0"/>
                <a:ext cx="596" cy="672"/>
                <a:chOff x="587" y="0"/>
                <a:chExt cx="596" cy="672"/>
              </a:xfrm>
            </p:grpSpPr>
            <p:sp>
              <p:nvSpPr>
                <p:cNvPr id="64" name="Rectangle 54"/>
                <p:cNvSpPr>
                  <a:spLocks noChangeArrowheads="1"/>
                </p:cNvSpPr>
                <p:nvPr/>
              </p:nvSpPr>
              <p:spPr bwMode="auto">
                <a:xfrm>
                  <a:off x="587" y="0"/>
                  <a:ext cx="596" cy="672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5   6   7   8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6   5   8   7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7   8   5   6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8   7   6   5</a:t>
                  </a:r>
                </a:p>
              </p:txBody>
            </p:sp>
            <p:sp>
              <p:nvSpPr>
                <p:cNvPr id="65" name="Rectangle 55"/>
                <p:cNvSpPr>
                  <a:spLocks noChangeArrowheads="1"/>
                </p:cNvSpPr>
                <p:nvPr/>
              </p:nvSpPr>
              <p:spPr bwMode="auto">
                <a:xfrm>
                  <a:off x="587" y="0"/>
                  <a:ext cx="596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49" name="Group 56"/>
            <p:cNvGrpSpPr>
              <a:grpSpLocks/>
            </p:cNvGrpSpPr>
            <p:nvPr/>
          </p:nvGrpSpPr>
          <p:grpSpPr bwMode="auto">
            <a:xfrm>
              <a:off x="3065" y="1616"/>
              <a:ext cx="1032" cy="814"/>
              <a:chOff x="0" y="672"/>
              <a:chExt cx="587" cy="672"/>
            </a:xfrm>
          </p:grpSpPr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0" y="672"/>
                <a:ext cx="587" cy="67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50" name="Group 58"/>
              <p:cNvGrpSpPr>
                <a:grpSpLocks/>
              </p:cNvGrpSpPr>
              <p:nvPr/>
            </p:nvGrpSpPr>
            <p:grpSpPr bwMode="auto">
              <a:xfrm>
                <a:off x="0" y="672"/>
                <a:ext cx="587" cy="672"/>
                <a:chOff x="0" y="672"/>
                <a:chExt cx="587" cy="672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672"/>
                  <a:ext cx="587" cy="672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5   6   7   8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6   5   8   7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7   8   5   6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8   7   6   5</a:t>
                  </a:r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672"/>
                  <a:ext cx="587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51" name="Group 61"/>
            <p:cNvGrpSpPr>
              <a:grpSpLocks/>
            </p:cNvGrpSpPr>
            <p:nvPr/>
          </p:nvGrpSpPr>
          <p:grpSpPr bwMode="auto">
            <a:xfrm>
              <a:off x="4097" y="1616"/>
              <a:ext cx="1047" cy="814"/>
              <a:chOff x="587" y="672"/>
              <a:chExt cx="596" cy="672"/>
            </a:xfrm>
          </p:grpSpPr>
          <p:sp>
            <p:nvSpPr>
              <p:cNvPr id="54" name="Rectangle 62"/>
              <p:cNvSpPr>
                <a:spLocks noChangeArrowheads="1"/>
              </p:cNvSpPr>
              <p:nvPr/>
            </p:nvSpPr>
            <p:spPr bwMode="auto">
              <a:xfrm>
                <a:off x="587" y="672"/>
                <a:ext cx="596" cy="672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52" name="Group 63"/>
              <p:cNvGrpSpPr>
                <a:grpSpLocks/>
              </p:cNvGrpSpPr>
              <p:nvPr/>
            </p:nvGrpSpPr>
            <p:grpSpPr bwMode="auto">
              <a:xfrm>
                <a:off x="587" y="672"/>
                <a:ext cx="596" cy="672"/>
                <a:chOff x="587" y="672"/>
                <a:chExt cx="596" cy="672"/>
              </a:xfrm>
            </p:grpSpPr>
            <p:sp>
              <p:nvSpPr>
                <p:cNvPr id="56" name="Rectangle 64"/>
                <p:cNvSpPr>
                  <a:spLocks noChangeArrowheads="1"/>
                </p:cNvSpPr>
                <p:nvPr/>
              </p:nvSpPr>
              <p:spPr bwMode="auto">
                <a:xfrm>
                  <a:off x="587" y="672"/>
                  <a:ext cx="596" cy="672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1   2   3   4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2   1   4   3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3   4   1   2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4   3   2   1</a:t>
                  </a:r>
                </a:p>
              </p:txBody>
            </p:sp>
            <p:sp>
              <p:nvSpPr>
                <p:cNvPr id="57" name="Rectangle 65"/>
                <p:cNvSpPr>
                  <a:spLocks noChangeArrowheads="1"/>
                </p:cNvSpPr>
                <p:nvPr/>
              </p:nvSpPr>
              <p:spPr bwMode="auto">
                <a:xfrm>
                  <a:off x="587" y="672"/>
                  <a:ext cx="596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53" name="Rectangle 66"/>
            <p:cNvSpPr>
              <a:spLocks noChangeArrowheads="1"/>
            </p:cNvSpPr>
            <p:nvPr/>
          </p:nvSpPr>
          <p:spPr bwMode="auto">
            <a:xfrm>
              <a:off x="3061" y="799"/>
              <a:ext cx="2087" cy="1633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0" name="AutoShape 67"/>
          <p:cNvSpPr>
            <a:spLocks noChangeArrowheads="1"/>
          </p:cNvSpPr>
          <p:nvPr/>
        </p:nvSpPr>
        <p:spPr bwMode="auto">
          <a:xfrm rot="19983628">
            <a:off x="3557588" y="3971925"/>
            <a:ext cx="1079500" cy="288925"/>
          </a:xfrm>
          <a:prstGeom prst="rightArrow">
            <a:avLst>
              <a:gd name="adj1" fmla="val 50000"/>
              <a:gd name="adj2" fmla="val 93407"/>
            </a:avLst>
          </a:prstGeom>
          <a:solidFill>
            <a:schemeClr val="folHlink"/>
          </a:solidFill>
          <a:ln w="6350">
            <a:solidFill>
              <a:schemeClr val="fol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1676400" y="4910138"/>
            <a:ext cx="6046788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kumimoji="0" lang="en-US" altLang="zh-CN" sz="1600" dirty="0">
                <a:latin typeface="Times New Roman" pitchFamily="18" charset="0"/>
              </a:rPr>
              <a:t>(b) 2</a:t>
            </a:r>
            <a:r>
              <a:rPr kumimoji="0" lang="en-US" altLang="zh-CN" sz="1600" i="1" baseline="30000" dirty="0">
                <a:latin typeface="Times New Roman" pitchFamily="18" charset="0"/>
              </a:rPr>
              <a:t>k</a:t>
            </a:r>
            <a:r>
              <a:rPr kumimoji="0" lang="en-US" altLang="zh-CN" sz="1600" dirty="0">
                <a:latin typeface="Times New Roman" pitchFamily="18" charset="0"/>
              </a:rPr>
              <a:t>(</a:t>
            </a:r>
            <a:r>
              <a:rPr kumimoji="0" lang="en-US" altLang="zh-CN" sz="1600" i="1" dirty="0">
                <a:latin typeface="Times New Roman" pitchFamily="18" charset="0"/>
              </a:rPr>
              <a:t>k</a:t>
            </a:r>
            <a:r>
              <a:rPr kumimoji="0" lang="en-US" altLang="zh-CN" sz="1600" dirty="0">
                <a:latin typeface="Times New Roman" pitchFamily="18" charset="0"/>
              </a:rPr>
              <a:t>=2)</a:t>
            </a:r>
            <a:r>
              <a:rPr kumimoji="0" lang="zh-CN" altLang="en-US" sz="1600" dirty="0">
                <a:latin typeface="Times New Roman" pitchFamily="18" charset="0"/>
              </a:rPr>
              <a:t>个选手比赛                                 </a:t>
            </a:r>
            <a:r>
              <a:rPr kumimoji="0" lang="en-US" altLang="zh-CN" sz="1600" dirty="0">
                <a:latin typeface="Times New Roman" pitchFamily="18" charset="0"/>
              </a:rPr>
              <a:t>(c) 2</a:t>
            </a:r>
            <a:r>
              <a:rPr kumimoji="0" lang="en-US" altLang="zh-CN" sz="1600" i="1" baseline="30000" dirty="0">
                <a:latin typeface="Times New Roman" pitchFamily="18" charset="0"/>
              </a:rPr>
              <a:t>k</a:t>
            </a:r>
            <a:r>
              <a:rPr kumimoji="0" lang="en-US" altLang="zh-CN" sz="1600" dirty="0">
                <a:latin typeface="Times New Roman" pitchFamily="18" charset="0"/>
              </a:rPr>
              <a:t>(</a:t>
            </a:r>
            <a:r>
              <a:rPr kumimoji="0" lang="en-US" altLang="zh-CN" sz="1600" i="1" dirty="0">
                <a:latin typeface="Times New Roman" pitchFamily="18" charset="0"/>
              </a:rPr>
              <a:t>k</a:t>
            </a:r>
            <a:r>
              <a:rPr kumimoji="0" lang="en-US" altLang="zh-CN" sz="1600" dirty="0">
                <a:latin typeface="Times New Roman" pitchFamily="18" charset="0"/>
              </a:rPr>
              <a:t>=3)</a:t>
            </a:r>
            <a:r>
              <a:rPr kumimoji="0" lang="zh-CN" altLang="en-US" sz="1600" dirty="0">
                <a:latin typeface="Times New Roman" pitchFamily="18" charset="0"/>
              </a:rPr>
              <a:t>个选手比赛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55" name="墨迹 54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435899" y="3279959"/>
              <a:ext cx="2" cy="2"/>
            </p14:xfrm>
          </p:contentPart>
        </mc:Choice>
        <mc:Fallback xmlns="">
          <p:pic>
            <p:nvPicPr>
              <p:cNvPr id="55" name="墨迹 5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35899" y="3279959"/>
                <a:ext cx="2" cy="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59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95"/>
    </mc:Choice>
    <mc:Fallback xmlns="">
      <p:transition spd="slow" advTm="471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算法作业题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07950" y="1700213"/>
            <a:ext cx="8964613" cy="39733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/>
              <a:t>第二章习题 </a:t>
            </a:r>
            <a:r>
              <a:rPr lang="en-US" altLang="zh-CN" sz="2800" dirty="0"/>
              <a:t>8, 9, 25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2-8. </a:t>
            </a:r>
            <a:r>
              <a:rPr lang="zh-CN" altLang="en-US" sz="2400" dirty="0"/>
              <a:t>设</a:t>
            </a:r>
            <a:r>
              <a:rPr lang="en-US" altLang="zh-CN" sz="2400" dirty="0"/>
              <a:t>n</a:t>
            </a:r>
            <a:r>
              <a:rPr lang="zh-CN" altLang="en-US" sz="2400" dirty="0"/>
              <a:t>个不同的整数排好序后存于</a:t>
            </a:r>
            <a:r>
              <a:rPr lang="en-US" altLang="zh-CN" sz="2400" dirty="0"/>
              <a:t>T[1:n]</a:t>
            </a:r>
            <a:r>
              <a:rPr lang="zh-CN" altLang="en-US" sz="2400" dirty="0"/>
              <a:t>中</a:t>
            </a:r>
            <a:r>
              <a:rPr lang="en-US" altLang="zh-CN" sz="2400" dirty="0"/>
              <a:t>. </a:t>
            </a:r>
            <a:r>
              <a:rPr lang="zh-CN" altLang="en-US" sz="2400" dirty="0"/>
              <a:t>若存在一个下标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en-US" altLang="zh-CN" sz="2400" dirty="0">
                <a:sym typeface="Symbol" pitchFamily="18" charset="2"/>
              </a:rPr>
              <a:t>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</a:t>
            </a:r>
            <a:r>
              <a:rPr lang="en-US" altLang="zh-CN" sz="2400" dirty="0"/>
              <a:t>n, </a:t>
            </a:r>
            <a:r>
              <a:rPr lang="zh-CN" altLang="en-US" sz="2400" dirty="0"/>
              <a:t>使得</a:t>
            </a:r>
            <a:r>
              <a:rPr lang="en-US" altLang="zh-CN" sz="2400" dirty="0"/>
              <a:t>T[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. </a:t>
            </a:r>
            <a:r>
              <a:rPr lang="zh-CN" altLang="en-US" sz="2400" dirty="0"/>
              <a:t>设计一个有效算法找到这个下标</a:t>
            </a:r>
            <a:r>
              <a:rPr lang="en-US" altLang="zh-CN" sz="2400" dirty="0"/>
              <a:t>. </a:t>
            </a:r>
            <a:r>
              <a:rPr lang="zh-CN" altLang="en-US" sz="2400" dirty="0"/>
              <a:t>要求算法在最坏情况下的计算时间</a:t>
            </a:r>
            <a:r>
              <a:rPr lang="en-US" altLang="zh-CN" sz="2400" dirty="0"/>
              <a:t>O(log n).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2.9 </a:t>
            </a:r>
            <a:r>
              <a:rPr lang="zh-CN" altLang="en-US" sz="2400" dirty="0"/>
              <a:t>设</a:t>
            </a:r>
            <a:r>
              <a:rPr lang="en-US" altLang="zh-CN" sz="2400" dirty="0"/>
              <a:t>T[0:n-1]</a:t>
            </a:r>
            <a:r>
              <a:rPr lang="zh-CN" altLang="en-US" sz="2400" dirty="0"/>
              <a:t>是</a:t>
            </a:r>
            <a:r>
              <a:rPr lang="en-US" altLang="zh-CN" sz="2400" dirty="0"/>
              <a:t>n</a:t>
            </a:r>
            <a:r>
              <a:rPr lang="zh-CN" altLang="en-US" sz="2400" dirty="0"/>
              <a:t>个元素的数组</a:t>
            </a:r>
            <a:r>
              <a:rPr lang="en-US" altLang="zh-CN" sz="2400" dirty="0"/>
              <a:t>. </a:t>
            </a:r>
            <a:r>
              <a:rPr lang="zh-CN" altLang="en-US" sz="2400" dirty="0"/>
              <a:t>对任一元素</a:t>
            </a:r>
            <a:r>
              <a:rPr lang="en-US" altLang="zh-CN" sz="2400" dirty="0"/>
              <a:t>x, </a:t>
            </a:r>
            <a:r>
              <a:rPr lang="zh-CN" altLang="en-US" sz="2400" dirty="0"/>
              <a:t>设</a:t>
            </a:r>
            <a:r>
              <a:rPr lang="en-US" altLang="zh-CN" sz="2400" dirty="0"/>
              <a:t>S(x)={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| T[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]=x}.</a:t>
            </a:r>
            <a:r>
              <a:rPr lang="zh-CN" altLang="en-US" sz="2400" dirty="0"/>
              <a:t>当</a:t>
            </a:r>
            <a:r>
              <a:rPr lang="en-US" altLang="zh-CN" sz="2400" dirty="0"/>
              <a:t>|S(x)|&gt;n/2</a:t>
            </a:r>
            <a:r>
              <a:rPr lang="zh-CN" altLang="en-US" sz="2400" dirty="0"/>
              <a:t>时</a:t>
            </a:r>
            <a:r>
              <a:rPr lang="en-US" altLang="zh-CN" sz="2400" dirty="0"/>
              <a:t>, </a:t>
            </a:r>
            <a:r>
              <a:rPr lang="zh-CN" altLang="en-US" sz="2400" dirty="0"/>
              <a:t>称</a:t>
            </a:r>
            <a:r>
              <a:rPr lang="en-US" altLang="zh-CN" sz="2400" dirty="0"/>
              <a:t>x</a:t>
            </a:r>
            <a:r>
              <a:rPr lang="zh-CN" altLang="en-US" sz="2400" dirty="0"/>
              <a:t>为主元素</a:t>
            </a:r>
            <a:r>
              <a:rPr lang="en-US" altLang="zh-CN" sz="2400" dirty="0"/>
              <a:t>. </a:t>
            </a:r>
            <a:r>
              <a:rPr lang="zh-CN" altLang="en-US" sz="2400" dirty="0"/>
              <a:t>设计一个线性时间算法</a:t>
            </a:r>
            <a:r>
              <a:rPr lang="en-US" altLang="zh-CN" sz="2400" dirty="0"/>
              <a:t>, </a:t>
            </a:r>
            <a:r>
              <a:rPr lang="zh-CN" altLang="en-US" sz="2400" dirty="0"/>
              <a:t>确定</a:t>
            </a:r>
            <a:r>
              <a:rPr lang="en-US" altLang="zh-CN" sz="2400" dirty="0"/>
              <a:t>T[0:n-1]</a:t>
            </a:r>
            <a:r>
              <a:rPr lang="zh-CN" altLang="en-US" sz="2400" dirty="0"/>
              <a:t>是否有一个主元素</a:t>
            </a:r>
            <a:r>
              <a:rPr lang="en-US" altLang="zh-CN" sz="2400" dirty="0"/>
              <a:t>. </a:t>
            </a:r>
          </a:p>
          <a:p>
            <a:pPr>
              <a:lnSpc>
                <a:spcPct val="100000"/>
              </a:lnSpc>
            </a:pPr>
            <a:r>
              <a:rPr lang="en-US" altLang="zh-CN" sz="2400" dirty="0"/>
              <a:t>2.25 </a:t>
            </a:r>
            <a:r>
              <a:rPr lang="zh-CN" altLang="en-US" sz="2400" dirty="0"/>
              <a:t>在线性时间选择算法中</a:t>
            </a:r>
            <a:r>
              <a:rPr lang="en-US" altLang="zh-CN" sz="2400" dirty="0"/>
              <a:t>, </a:t>
            </a:r>
            <a:r>
              <a:rPr lang="zh-CN" altLang="en-US" sz="2400" dirty="0"/>
              <a:t>输入元素被划分为</a:t>
            </a:r>
            <a:r>
              <a:rPr lang="en-US" altLang="zh-CN" sz="2400" dirty="0"/>
              <a:t>5</a:t>
            </a:r>
            <a:r>
              <a:rPr lang="zh-CN" altLang="en-US" sz="2400" dirty="0"/>
              <a:t>个一组</a:t>
            </a:r>
            <a:r>
              <a:rPr lang="en-US" altLang="zh-CN" sz="2400" dirty="0"/>
              <a:t>, </a:t>
            </a:r>
            <a:r>
              <a:rPr lang="zh-CN" altLang="en-US" sz="2400" dirty="0"/>
              <a:t>如果将它们划分为</a:t>
            </a:r>
            <a:r>
              <a:rPr lang="en-US" altLang="zh-CN" sz="2400" dirty="0"/>
              <a:t>7</a:t>
            </a:r>
            <a:r>
              <a:rPr lang="zh-CN" altLang="en-US" sz="2400" dirty="0"/>
              <a:t>个一组</a:t>
            </a:r>
            <a:r>
              <a:rPr lang="en-US" altLang="zh-CN" sz="2400" dirty="0"/>
              <a:t>, </a:t>
            </a:r>
            <a:r>
              <a:rPr lang="zh-CN" altLang="en-US" sz="2400" dirty="0"/>
              <a:t>该算法仍然是线性时间算法吗</a:t>
            </a:r>
            <a:r>
              <a:rPr lang="en-US" altLang="zh-CN" sz="2400" dirty="0"/>
              <a:t>? </a:t>
            </a:r>
            <a:r>
              <a:rPr lang="zh-CN" altLang="en-US" sz="2400" dirty="0"/>
              <a:t>划分成</a:t>
            </a:r>
            <a:r>
              <a:rPr lang="en-US" altLang="zh-CN" sz="2400" dirty="0"/>
              <a:t>3</a:t>
            </a:r>
            <a:r>
              <a:rPr lang="zh-CN" altLang="en-US" sz="2400" dirty="0"/>
              <a:t>个一组又怎样</a:t>
            </a:r>
            <a:r>
              <a:rPr lang="en-US" altLang="zh-CN" sz="2400" dirty="0"/>
              <a:t>?</a:t>
            </a:r>
            <a:r>
              <a:rPr lang="zh-CN" altLang="en-US" sz="2800" dirty="0"/>
              <a:t>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3904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587"/>
    </mc:Choice>
    <mc:Fallback xmlns="">
      <p:transition spd="slow" advTm="182587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习题</a:t>
            </a:r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07951" y="1700213"/>
            <a:ext cx="8424490" cy="164352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dirty="0">
                <a:latin typeface="Tahoma" panose="020B0604030504040204" pitchFamily="34" charset="0"/>
              </a:rPr>
              <a:t>     现给出</a:t>
            </a:r>
            <a:r>
              <a:rPr kumimoji="0" lang="en-US" altLang="zh-CN" sz="2800" dirty="0"/>
              <a:t>4</a:t>
            </a:r>
            <a:r>
              <a:rPr kumimoji="0" lang="zh-CN" altLang="en-US" sz="2800" dirty="0">
                <a:latin typeface="Tahoma" panose="020B0604030504040204" pitchFamily="34" charset="0"/>
              </a:rPr>
              <a:t>根电缆，长度分别为</a:t>
            </a:r>
            <a:r>
              <a:rPr kumimoji="0" lang="en-US" altLang="zh-CN" sz="2800" dirty="0"/>
              <a:t>8.02</a:t>
            </a:r>
            <a:r>
              <a:rPr kumimoji="0" lang="zh-CN" altLang="en-US" sz="2800" dirty="0"/>
              <a:t>、</a:t>
            </a:r>
            <a:r>
              <a:rPr kumimoji="0" lang="en-US" altLang="zh-CN" sz="2800" dirty="0"/>
              <a:t>7.43</a:t>
            </a:r>
            <a:r>
              <a:rPr kumimoji="0" lang="zh-CN" altLang="en-US" sz="2800" dirty="0"/>
              <a:t>、</a:t>
            </a:r>
            <a:r>
              <a:rPr kumimoji="0" lang="en-US" altLang="zh-CN" sz="2800" dirty="0"/>
              <a:t> 4.57</a:t>
            </a:r>
            <a:r>
              <a:rPr kumimoji="0" lang="zh-CN" altLang="en-US" sz="2800" dirty="0"/>
              <a:t>、</a:t>
            </a:r>
            <a:r>
              <a:rPr kumimoji="0" lang="en-US" altLang="zh-CN" sz="2800" dirty="0"/>
              <a:t> 5.39</a:t>
            </a:r>
            <a:r>
              <a:rPr kumimoji="0" lang="zh-CN" altLang="en-US" sz="2800" dirty="0"/>
              <a:t>，要你把它们分割成</a:t>
            </a:r>
            <a:r>
              <a:rPr kumimoji="0" lang="en-US" altLang="zh-CN" sz="2800" dirty="0"/>
              <a:t>11</a:t>
            </a:r>
            <a:r>
              <a:rPr kumimoji="0" lang="zh-CN" altLang="en-US" sz="2800" dirty="0"/>
              <a:t>根等长的电缆，每根电缆的最大长度是多少？</a:t>
            </a:r>
            <a:endParaRPr kumimoji="0" lang="zh-CN" altLang="en-US" sz="2800" dirty="0"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3" name="墨迹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327559" y="5051519"/>
              <a:ext cx="2" cy="2"/>
            </p14:xfrm>
          </p:contentPart>
        </mc:Choice>
        <mc:Fallback xmlns="">
          <p:pic>
            <p:nvPicPr>
              <p:cNvPr id="3" name="墨迹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7559" y="5051519"/>
                <a:ext cx="2" cy="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751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197"/>
    </mc:Choice>
    <mc:Fallback xmlns="">
      <p:transition spd="slow" advTm="20019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柯尔莫果洛夫</a:t>
            </a:r>
            <a:r>
              <a:rPr lang="en-US" altLang="zh-CN" b="1" dirty="0"/>
              <a:t>1901-1987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79512" y="1415673"/>
            <a:ext cx="87129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前苏联最伟大的数学家之一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20</a:t>
            </a:r>
            <a:r>
              <a:rPr lang="zh-CN" altLang="en-US" sz="2400" dirty="0">
                <a:solidFill>
                  <a:schemeClr val="tx1"/>
                </a:solidFill>
              </a:rPr>
              <a:t>世纪最伟大的数学家之一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很多领域都有开创性的贡献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概率论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开创现代概率论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信息论</a:t>
            </a:r>
            <a:r>
              <a:rPr lang="en-US" altLang="zh-CN" sz="2400" dirty="0">
                <a:solidFill>
                  <a:schemeClr val="tx1"/>
                </a:solidFill>
              </a:rPr>
              <a:t>, Hilbert</a:t>
            </a:r>
            <a:r>
              <a:rPr lang="zh-CN" altLang="en-US" sz="2400" dirty="0">
                <a:solidFill>
                  <a:schemeClr val="tx1"/>
                </a:solidFill>
              </a:rPr>
              <a:t>第</a:t>
            </a:r>
            <a:r>
              <a:rPr lang="en-US" altLang="zh-CN" sz="2400" dirty="0">
                <a:solidFill>
                  <a:schemeClr val="tx1"/>
                </a:solidFill>
              </a:rPr>
              <a:t>13</a:t>
            </a:r>
            <a:r>
              <a:rPr lang="zh-CN" altLang="en-US" sz="2400" dirty="0">
                <a:solidFill>
                  <a:schemeClr val="tx1"/>
                </a:solidFill>
              </a:rPr>
              <a:t>问题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伪随机序列</a:t>
            </a:r>
            <a:r>
              <a:rPr lang="en-US" altLang="zh-CN" sz="2400" dirty="0">
                <a:solidFill>
                  <a:schemeClr val="tx1"/>
                </a:solidFill>
              </a:rPr>
              <a:t>, Kolmogorov</a:t>
            </a:r>
            <a:r>
              <a:rPr lang="zh-CN" altLang="en-US" sz="2400" dirty="0">
                <a:solidFill>
                  <a:schemeClr val="tx1"/>
                </a:solidFill>
              </a:rPr>
              <a:t>复杂度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拓扑学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上同调理论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动力系统</a:t>
            </a:r>
            <a:r>
              <a:rPr lang="en-US" altLang="zh-CN" sz="2400" dirty="0">
                <a:solidFill>
                  <a:schemeClr val="tx1"/>
                </a:solidFill>
              </a:rPr>
              <a:t>, KAM</a:t>
            </a:r>
            <a:r>
              <a:rPr lang="zh-CN" altLang="en-US" sz="2400" dirty="0">
                <a:solidFill>
                  <a:schemeClr val="tx1"/>
                </a:solidFill>
              </a:rPr>
              <a:t>理论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湍流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优秀的教育家</a:t>
            </a:r>
            <a:r>
              <a:rPr lang="en-US" altLang="zh-CN" sz="2400" dirty="0">
                <a:solidFill>
                  <a:schemeClr val="tx1"/>
                </a:solidFill>
              </a:rPr>
              <a:t/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能把青年人吸引到他研究工作中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形成以他为首的学派 </a:t>
            </a:r>
            <a:r>
              <a:rPr lang="en-US" altLang="zh-CN" sz="2400" dirty="0">
                <a:solidFill>
                  <a:schemeClr val="tx1"/>
                </a:solidFill>
              </a:rPr>
              <a:t/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重视基础教育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亲自领导中学数学教科书的编写工作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581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694"/>
    </mc:Choice>
    <mc:Fallback xmlns="">
      <p:transition spd="slow" advTm="11969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大整数乘法的时间复杂度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66904"/>
              </p:ext>
            </p:extLst>
          </p:nvPr>
        </p:nvGraphicFramePr>
        <p:xfrm>
          <a:off x="539552" y="3334974"/>
          <a:ext cx="2880324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0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6438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438">
                <a:tc>
                  <a:txBody>
                    <a:bodyPr/>
                    <a:lstStyle/>
                    <a:p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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438">
                <a:tc>
                  <a:txBody>
                    <a:bodyPr/>
                    <a:lstStyle/>
                    <a:p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438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438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438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49562" y="1412776"/>
            <a:ext cx="8444876" cy="1643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1952, Kolmogorov</a:t>
            </a:r>
            <a:r>
              <a:rPr lang="zh-CN" altLang="en-US" dirty="0">
                <a:solidFill>
                  <a:schemeClr val="tx1"/>
                </a:solidFill>
              </a:rPr>
              <a:t>猜两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位整数相乘时间耗费为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</a:t>
            </a:r>
            <a:r>
              <a:rPr lang="en-US" altLang="zh-CN" dirty="0">
                <a:solidFill>
                  <a:schemeClr val="tx1"/>
                </a:solidFill>
              </a:rPr>
              <a:t>(n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1960, Kolmogorov</a:t>
            </a:r>
            <a:r>
              <a:rPr lang="zh-CN" altLang="en-US" dirty="0">
                <a:solidFill>
                  <a:schemeClr val="tx1"/>
                </a:solidFill>
              </a:rPr>
              <a:t>在一个讨论班上提出这个猜测</a:t>
            </a:r>
            <a:endParaRPr lang="en-US" altLang="zh-CN" dirty="0">
              <a:solidFill>
                <a:schemeClr val="tx1"/>
              </a:solidFill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zh-CN" altLang="en-US" dirty="0">
                <a:solidFill>
                  <a:schemeClr val="tx1"/>
                </a:solidFill>
              </a:rPr>
              <a:t>一周后</a:t>
            </a:r>
            <a:r>
              <a:rPr lang="en-US" altLang="zh-CN" dirty="0">
                <a:solidFill>
                  <a:schemeClr val="tx1"/>
                </a:solidFill>
              </a:rPr>
              <a:t>23</a:t>
            </a:r>
            <a:r>
              <a:rPr lang="zh-CN" altLang="en-US" dirty="0">
                <a:solidFill>
                  <a:schemeClr val="tx1"/>
                </a:solidFill>
              </a:rPr>
              <a:t>岁的</a:t>
            </a:r>
            <a:r>
              <a:rPr lang="en-US" altLang="zh-CN" dirty="0">
                <a:solidFill>
                  <a:schemeClr val="tx1"/>
                </a:solidFill>
              </a:rPr>
              <a:t>Karatsuba</a:t>
            </a:r>
            <a:r>
              <a:rPr lang="zh-CN" altLang="en-US" dirty="0">
                <a:solidFill>
                  <a:schemeClr val="tx1"/>
                </a:solidFill>
              </a:rPr>
              <a:t>给出</a:t>
            </a:r>
            <a:r>
              <a:rPr lang="en-US" altLang="zh-CN" dirty="0">
                <a:solidFill>
                  <a:schemeClr val="tx1"/>
                </a:solidFill>
              </a:rPr>
              <a:t>O(n</a:t>
            </a:r>
            <a:r>
              <a:rPr lang="en-US" altLang="zh-CN" baseline="30000" dirty="0">
                <a:solidFill>
                  <a:schemeClr val="tx1"/>
                </a:solidFill>
              </a:rPr>
              <a:t>log</a:t>
            </a:r>
            <a:r>
              <a:rPr lang="en-US" altLang="zh-CN" sz="2400" baseline="20000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算法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3995936" y="3416596"/>
            <a:ext cx="4112023" cy="241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位乘法计算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z = x  y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1.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对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从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0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到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n-1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2.    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对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j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从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0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到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n-1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3.          z[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i+j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] += x[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]y[j]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</a:rPr>
              <a:t>注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需要</a:t>
            </a:r>
            <a:r>
              <a:rPr lang="zh-CN" altLang="en-US" sz="2800" dirty="0">
                <a:solidFill>
                  <a:schemeClr val="tx1"/>
                </a:solidFill>
              </a:rPr>
              <a:t>进位处理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054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289"/>
    </mc:Choice>
    <mc:Fallback xmlns="">
      <p:transition spd="slow" advTm="1442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Karatsuba</a:t>
            </a:r>
            <a:r>
              <a:rPr lang="zh-CN" altLang="en-US" b="1" dirty="0"/>
              <a:t>的计算方法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5106" y="1196752"/>
            <a:ext cx="8713788" cy="2893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将</a:t>
            </a:r>
            <a:r>
              <a:rPr lang="en-US" altLang="zh-CN" sz="2800" dirty="0">
                <a:solidFill>
                  <a:schemeClr val="tx1"/>
                </a:solidFill>
              </a:rPr>
              <a:t>X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Y</a:t>
            </a:r>
            <a:r>
              <a:rPr lang="zh-CN" altLang="en-US" sz="2800" dirty="0">
                <a:solidFill>
                  <a:schemeClr val="tx1"/>
                </a:solidFill>
              </a:rPr>
              <a:t>都分两段</a:t>
            </a:r>
            <a:r>
              <a:rPr lang="en-US" altLang="zh-CN" sz="2800" dirty="0">
                <a:solidFill>
                  <a:schemeClr val="tx1"/>
                </a:solidFill>
              </a:rPr>
              <a:t>, </a:t>
            </a:r>
            <a:r>
              <a:rPr lang="zh-CN" altLang="en-US" sz="2800" dirty="0">
                <a:solidFill>
                  <a:schemeClr val="tx1"/>
                </a:solidFill>
              </a:rPr>
              <a:t>即 </a:t>
            </a:r>
            <a:r>
              <a:rPr lang="en-US" altLang="zh-CN" sz="2800" dirty="0">
                <a:solidFill>
                  <a:schemeClr val="tx1"/>
                </a:solidFill>
              </a:rPr>
              <a:t>X=A2</a:t>
            </a:r>
            <a:r>
              <a:rPr lang="en-US" altLang="zh-CN" sz="2800" baseline="30000" dirty="0">
                <a:solidFill>
                  <a:schemeClr val="tx1"/>
                </a:solidFill>
              </a:rPr>
              <a:t>n/2</a:t>
            </a:r>
            <a:r>
              <a:rPr lang="en-US" altLang="zh-CN" sz="2800" dirty="0">
                <a:solidFill>
                  <a:schemeClr val="tx1"/>
                </a:solidFill>
              </a:rPr>
              <a:t>+B,   Y=C2</a:t>
            </a:r>
            <a:r>
              <a:rPr lang="en-US" altLang="zh-CN" sz="2800" baseline="30000" dirty="0">
                <a:solidFill>
                  <a:schemeClr val="tx1"/>
                </a:solidFill>
              </a:rPr>
              <a:t>n/2</a:t>
            </a:r>
            <a:r>
              <a:rPr lang="en-US" altLang="zh-CN" sz="2800" dirty="0">
                <a:solidFill>
                  <a:schemeClr val="tx1"/>
                </a:solidFill>
              </a:rPr>
              <a:t>+D</a:t>
            </a:r>
          </a:p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pt-BR" altLang="zh-CN" sz="2800" dirty="0">
                <a:solidFill>
                  <a:schemeClr val="tx1"/>
                </a:solidFill>
              </a:rPr>
              <a:t>XY=(A2</a:t>
            </a:r>
            <a:r>
              <a:rPr lang="pt-BR" altLang="zh-CN" sz="2800" baseline="30000" dirty="0">
                <a:solidFill>
                  <a:schemeClr val="tx1"/>
                </a:solidFill>
              </a:rPr>
              <a:t>n/2</a:t>
            </a:r>
            <a:r>
              <a:rPr lang="pt-BR" altLang="zh-CN" sz="2800" dirty="0">
                <a:solidFill>
                  <a:schemeClr val="tx1"/>
                </a:solidFill>
              </a:rPr>
              <a:t>+B)(C2</a:t>
            </a:r>
            <a:r>
              <a:rPr lang="pt-BR" altLang="zh-CN" sz="2800" baseline="30000" dirty="0">
                <a:solidFill>
                  <a:schemeClr val="tx1"/>
                </a:solidFill>
              </a:rPr>
              <a:t>n/2</a:t>
            </a:r>
            <a:r>
              <a:rPr lang="pt-BR" altLang="zh-CN" sz="2800" dirty="0">
                <a:solidFill>
                  <a:schemeClr val="tx1"/>
                </a:solidFill>
              </a:rPr>
              <a:t>+D)</a:t>
            </a:r>
          </a:p>
          <a:p>
            <a:pPr>
              <a:spcBef>
                <a:spcPct val="10000"/>
              </a:spcBef>
            </a:pPr>
            <a:r>
              <a:rPr lang="pt-BR" altLang="zh-CN" sz="2800" dirty="0">
                <a:solidFill>
                  <a:schemeClr val="tx1"/>
                </a:solidFill>
              </a:rPr>
              <a:t>       =AC2</a:t>
            </a:r>
            <a:r>
              <a:rPr lang="pt-BR" altLang="zh-CN" sz="2800" baseline="30000" dirty="0">
                <a:solidFill>
                  <a:schemeClr val="tx1"/>
                </a:solidFill>
              </a:rPr>
              <a:t>n</a:t>
            </a:r>
            <a:r>
              <a:rPr lang="pt-BR" altLang="zh-CN" sz="2800" dirty="0">
                <a:solidFill>
                  <a:schemeClr val="tx1"/>
                </a:solidFill>
              </a:rPr>
              <a:t>+(AD+BC) 2</a:t>
            </a:r>
            <a:r>
              <a:rPr lang="pt-BR" altLang="zh-CN" sz="2800" baseline="30000" dirty="0">
                <a:solidFill>
                  <a:schemeClr val="tx1"/>
                </a:solidFill>
              </a:rPr>
              <a:t>n/2</a:t>
            </a:r>
            <a:r>
              <a:rPr lang="pt-BR" altLang="zh-CN" sz="2800" dirty="0">
                <a:solidFill>
                  <a:schemeClr val="tx1"/>
                </a:solidFill>
              </a:rPr>
              <a:t>+BD </a:t>
            </a:r>
          </a:p>
          <a:p>
            <a:pPr>
              <a:spcBef>
                <a:spcPct val="10000"/>
              </a:spcBef>
            </a:pPr>
            <a:r>
              <a:rPr lang="pt-BR" altLang="zh-CN" sz="2800" dirty="0"/>
              <a:t>       </a:t>
            </a:r>
            <a:r>
              <a:rPr lang="pt-BR" altLang="zh-CN" sz="2800" dirty="0">
                <a:solidFill>
                  <a:schemeClr val="tx1"/>
                </a:solidFill>
              </a:rPr>
              <a:t>=</a:t>
            </a:r>
            <a:r>
              <a:rPr lang="pt-BR" altLang="zh-CN" sz="2800" dirty="0"/>
              <a:t> </a:t>
            </a:r>
            <a:r>
              <a:rPr lang="pt-BR" altLang="zh-CN" sz="2800" dirty="0">
                <a:solidFill>
                  <a:srgbClr val="FF3300"/>
                </a:solidFill>
              </a:rPr>
              <a:t>AC</a:t>
            </a:r>
            <a:r>
              <a:rPr lang="pt-BR" altLang="zh-CN" sz="2800" dirty="0">
                <a:solidFill>
                  <a:schemeClr val="tx1"/>
                </a:solidFill>
              </a:rPr>
              <a:t>2</a:t>
            </a:r>
            <a:r>
              <a:rPr lang="pt-BR" altLang="zh-CN" sz="2800" baseline="30000" dirty="0">
                <a:solidFill>
                  <a:schemeClr val="tx1"/>
                </a:solidFill>
              </a:rPr>
              <a:t>n</a:t>
            </a:r>
            <a:r>
              <a:rPr lang="pt-BR" altLang="zh-CN" sz="2800" dirty="0">
                <a:solidFill>
                  <a:schemeClr val="tx1"/>
                </a:solidFill>
              </a:rPr>
              <a:t>+(</a:t>
            </a:r>
            <a:r>
              <a:rPr lang="pt-BR" altLang="zh-CN" sz="2800" dirty="0">
                <a:solidFill>
                  <a:srgbClr val="FF3300"/>
                </a:solidFill>
              </a:rPr>
              <a:t>AC</a:t>
            </a:r>
            <a:r>
              <a:rPr lang="pt-BR" altLang="zh-CN" sz="2800" dirty="0">
                <a:solidFill>
                  <a:schemeClr val="tx1"/>
                </a:solidFill>
              </a:rPr>
              <a:t>+</a:t>
            </a:r>
            <a:r>
              <a:rPr lang="pt-BR" altLang="zh-CN" sz="2800" dirty="0">
                <a:solidFill>
                  <a:srgbClr val="0000FF"/>
                </a:solidFill>
              </a:rPr>
              <a:t>BD</a:t>
            </a:r>
            <a:r>
              <a:rPr lang="en-US" altLang="zh-CN" sz="2800" dirty="0">
                <a:solidFill>
                  <a:schemeClr val="tx1"/>
                </a:solidFill>
              </a:rPr>
              <a:t>-</a:t>
            </a:r>
            <a:r>
              <a:rPr lang="pt-BR" altLang="zh-CN" sz="2800" dirty="0">
                <a:solidFill>
                  <a:srgbClr val="00B050"/>
                </a:solidFill>
              </a:rPr>
              <a:t>(A-B)(C-D)</a:t>
            </a:r>
            <a:r>
              <a:rPr lang="pt-BR" altLang="zh-CN" sz="2800" dirty="0">
                <a:solidFill>
                  <a:schemeClr val="tx1"/>
                </a:solidFill>
              </a:rPr>
              <a:t>)2</a:t>
            </a:r>
            <a:r>
              <a:rPr lang="pt-BR" altLang="zh-CN" sz="2800" baseline="30000" dirty="0">
                <a:solidFill>
                  <a:schemeClr val="tx1"/>
                </a:solidFill>
              </a:rPr>
              <a:t>n/2</a:t>
            </a:r>
            <a:r>
              <a:rPr lang="pt-BR" altLang="zh-CN" sz="2800" dirty="0">
                <a:solidFill>
                  <a:schemeClr val="tx1"/>
                </a:solidFill>
              </a:rPr>
              <a:t>+</a:t>
            </a:r>
            <a:r>
              <a:rPr lang="pt-BR" altLang="zh-CN" sz="2800" dirty="0">
                <a:solidFill>
                  <a:srgbClr val="0000FF"/>
                </a:solidFill>
              </a:rPr>
              <a:t>BD </a:t>
            </a:r>
          </a:p>
          <a:p>
            <a:pPr>
              <a:spcBef>
                <a:spcPct val="10000"/>
              </a:spcBef>
            </a:pPr>
            <a:r>
              <a:rPr lang="pt-BR" altLang="zh-CN" sz="2800" dirty="0">
                <a:solidFill>
                  <a:schemeClr val="tx1"/>
                </a:solidFill>
              </a:rPr>
              <a:t>//</a:t>
            </a:r>
            <a:r>
              <a:rPr lang="zh-CN" altLang="en-US" sz="2800" dirty="0">
                <a:solidFill>
                  <a:schemeClr val="tx1"/>
                </a:solidFill>
              </a:rPr>
              <a:t>增加加减法计算</a:t>
            </a:r>
            <a:r>
              <a:rPr lang="en-US" altLang="zh-CN" sz="2800" dirty="0">
                <a:solidFill>
                  <a:schemeClr val="tx1"/>
                </a:solidFill>
              </a:rPr>
              <a:t>, </a:t>
            </a:r>
            <a:r>
              <a:rPr lang="zh-CN" altLang="en-US" sz="2800" dirty="0">
                <a:solidFill>
                  <a:schemeClr val="tx1"/>
                </a:solidFill>
              </a:rPr>
              <a:t>减少乘法计算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endParaRPr lang="pt-BR" altLang="zh-CN" sz="28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215106" y="4293096"/>
            <a:ext cx="8352928" cy="194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</a:rPr>
              <a:t>例</a:t>
            </a:r>
            <a:r>
              <a:rPr lang="en-US" altLang="zh-CN" dirty="0">
                <a:solidFill>
                  <a:schemeClr val="tx1"/>
                </a:solidFill>
              </a:rPr>
              <a:t>. 1011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 1101 </a:t>
            </a:r>
            <a:r>
              <a:rPr lang="en-US" altLang="zh-CN" dirty="0">
                <a:solidFill>
                  <a:schemeClr val="tx1"/>
                </a:solidFill>
              </a:rPr>
              <a:t>= 10001111   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</a:rPr>
              <a:t>分解</a:t>
            </a:r>
            <a:r>
              <a:rPr lang="en-US" altLang="zh-CN" dirty="0">
                <a:solidFill>
                  <a:schemeClr val="tx1"/>
                </a:solidFill>
              </a:rPr>
              <a:t>: n=4, A=10, B=11, C=11, D=01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</a:rPr>
              <a:t>计算</a:t>
            </a:r>
            <a:r>
              <a:rPr lang="en-US" altLang="zh-CN" dirty="0">
                <a:solidFill>
                  <a:schemeClr val="tx1"/>
                </a:solidFill>
              </a:rPr>
              <a:t>: AC=110, (A-B)(C-D)=-10, BD=11 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</a:rPr>
              <a:t>合并</a:t>
            </a:r>
            <a:r>
              <a:rPr lang="en-US" altLang="zh-CN" dirty="0">
                <a:solidFill>
                  <a:schemeClr val="tx1"/>
                </a:solidFill>
              </a:rPr>
              <a:t>: XY=110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1</a:t>
            </a:r>
            <a:r>
              <a:rPr lang="en-US" altLang="zh-CN" dirty="0">
                <a:solidFill>
                  <a:schemeClr val="tx1"/>
                </a:solidFill>
              </a:rPr>
              <a:t>0000+(110+11+10)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100+11=10001111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78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617"/>
    </mc:Choice>
    <mc:Fallback xmlns="">
      <p:transition spd="slow" advTm="2486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计算过程图示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349625" y="1813520"/>
            <a:ext cx="3124200" cy="53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00881" y="1813520"/>
            <a:ext cx="11427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75457" y="2346920"/>
            <a:ext cx="8255768" cy="914400"/>
            <a:chOff x="395536" y="2058888"/>
            <a:chExt cx="8255768" cy="914400"/>
          </a:xfrm>
        </p:grpSpPr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2402904" y="2058888"/>
              <a:ext cx="6248400" cy="914400"/>
              <a:chOff x="1248" y="1248"/>
              <a:chExt cx="3936" cy="576"/>
            </a:xfrm>
          </p:grpSpPr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H="1">
                <a:off x="1920" y="1296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3696" y="1248"/>
                <a:ext cx="100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1248" y="1584"/>
                <a:ext cx="960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b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2736" y="1584"/>
                <a:ext cx="960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b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4224" y="1584"/>
                <a:ext cx="960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b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348880" y="2060848"/>
              <a:ext cx="1143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333399"/>
                  </a:solidFill>
                  <a:latin typeface="楷体_GB2312" pitchFamily="49" charset="-122"/>
                  <a:ea typeface="楷体_GB2312" pitchFamily="49" charset="-122"/>
                </a:rPr>
                <a:t>分解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95536" y="2564904"/>
              <a:ext cx="129614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ea typeface="仿宋" panose="02010609060101010101" pitchFamily="49" charset="-122"/>
                  <a:cs typeface="Times New Roman" panose="02020603050405020304" pitchFamily="18" charset="0"/>
                </a:rPr>
                <a:t>n/2</a:t>
              </a:r>
              <a:r>
                <a:rPr lang="zh-CN" altLang="en-US" sz="2000" dirty="0">
                  <a:solidFill>
                    <a:schemeClr val="tx1"/>
                  </a:solidFill>
                  <a:ea typeface="仿宋" panose="02010609060101010101" pitchFamily="49" charset="-122"/>
                  <a:cs typeface="Times New Roman" panose="02020603050405020304" pitchFamily="18" charset="0"/>
                </a:rPr>
                <a:t>位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1441" y="3259734"/>
            <a:ext cx="8800728" cy="889346"/>
            <a:chOff x="307776" y="2971702"/>
            <a:chExt cx="8800728" cy="889346"/>
          </a:xfrm>
        </p:grpSpPr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1717104" y="3049490"/>
              <a:ext cx="7391400" cy="762000"/>
              <a:chOff x="816" y="1872"/>
              <a:chExt cx="4656" cy="480"/>
            </a:xfrm>
          </p:grpSpPr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 flipH="1">
                <a:off x="1248" y="187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 flipH="1">
                <a:off x="1680" y="1872"/>
                <a:ext cx="4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1968" y="187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432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b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384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824" y="2160"/>
                <a:ext cx="480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 flipH="1">
                <a:off x="2784" y="187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 flipH="1">
                <a:off x="3216" y="1872"/>
                <a:ext cx="4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3504" y="187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52" y="2160"/>
                <a:ext cx="432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880" y="2160"/>
                <a:ext cx="384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480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 flipH="1">
                <a:off x="4416" y="187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 flipH="1">
                <a:off x="4848" y="1872"/>
                <a:ext cx="4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36" y="187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3984" y="2160"/>
                <a:ext cx="432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4512" y="2160"/>
                <a:ext cx="384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4992" y="2160"/>
                <a:ext cx="480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1628204" y="2971702"/>
              <a:ext cx="1143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333399"/>
                  </a:solidFill>
                  <a:latin typeface="楷体_GB2312" pitchFamily="49" charset="-122"/>
                  <a:ea typeface="楷体_GB2312" pitchFamily="49" charset="-122"/>
                </a:rPr>
                <a:t>分解</a:t>
              </a:r>
            </a:p>
          </p:txBody>
        </p:sp>
        <p:sp>
          <p:nvSpPr>
            <p:cNvPr id="22" name="Text Box 38"/>
            <p:cNvSpPr txBox="1">
              <a:spLocks noChangeArrowheads="1"/>
            </p:cNvSpPr>
            <p:nvPr/>
          </p:nvSpPr>
          <p:spPr bwMode="auto">
            <a:xfrm>
              <a:off x="307776" y="3460938"/>
              <a:ext cx="138390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ea typeface="仿宋" panose="02010609060101010101" pitchFamily="49" charset="-122"/>
                  <a:cs typeface="Times New Roman" panose="02020603050405020304" pitchFamily="18" charset="0"/>
                </a:rPr>
                <a:t>位</a:t>
              </a:r>
            </a:p>
          </p:txBody>
        </p:sp>
      </p:grpSp>
      <p:grpSp>
        <p:nvGrpSpPr>
          <p:cNvPr id="41" name="Group 61"/>
          <p:cNvGrpSpPr>
            <a:grpSpLocks/>
          </p:cNvGrpSpPr>
          <p:nvPr/>
        </p:nvGrpSpPr>
        <p:grpSpPr bwMode="auto">
          <a:xfrm>
            <a:off x="-36512" y="4724995"/>
            <a:ext cx="8796338" cy="746125"/>
            <a:chOff x="75" y="2746"/>
            <a:chExt cx="5541" cy="470"/>
          </a:xfrm>
        </p:grpSpPr>
        <p:sp>
          <p:nvSpPr>
            <p:cNvPr id="42" name="Text Box 62"/>
            <p:cNvSpPr txBox="1">
              <a:spLocks noChangeArrowheads="1"/>
            </p:cNvSpPr>
            <p:nvPr/>
          </p:nvSpPr>
          <p:spPr bwMode="auto">
            <a:xfrm>
              <a:off x="754" y="2746"/>
              <a:ext cx="6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合并</a:t>
              </a:r>
            </a:p>
          </p:txBody>
        </p:sp>
        <p:sp>
          <p:nvSpPr>
            <p:cNvPr id="43" name="Line 63"/>
            <p:cNvSpPr>
              <a:spLocks noChangeShapeType="1"/>
            </p:cNvSpPr>
            <p:nvPr/>
          </p:nvSpPr>
          <p:spPr bwMode="auto">
            <a:xfrm>
              <a:off x="1296" y="278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4" name="Group 64"/>
            <p:cNvGrpSpPr>
              <a:grpSpLocks/>
            </p:cNvGrpSpPr>
            <p:nvPr/>
          </p:nvGrpSpPr>
          <p:grpSpPr bwMode="auto">
            <a:xfrm>
              <a:off x="1248" y="2832"/>
              <a:ext cx="4368" cy="384"/>
              <a:chOff x="960" y="2832"/>
              <a:chExt cx="4368" cy="384"/>
            </a:xfrm>
          </p:grpSpPr>
          <p:sp>
            <p:nvSpPr>
              <p:cNvPr id="46" name="Oval 65"/>
              <p:cNvSpPr>
                <a:spLocks noChangeArrowheads="1"/>
              </p:cNvSpPr>
              <p:nvPr/>
            </p:nvSpPr>
            <p:spPr bwMode="auto">
              <a:xfrm>
                <a:off x="960" y="2976"/>
                <a:ext cx="1104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Oval 66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1104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Oval 67"/>
              <p:cNvSpPr>
                <a:spLocks noChangeArrowheads="1"/>
              </p:cNvSpPr>
              <p:nvPr/>
            </p:nvSpPr>
            <p:spPr bwMode="auto">
              <a:xfrm>
                <a:off x="4224" y="3024"/>
                <a:ext cx="1104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auto">
              <a:xfrm>
                <a:off x="1536" y="28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auto">
              <a:xfrm flipH="1">
                <a:off x="1920" y="2832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auto">
              <a:xfrm>
                <a:off x="2592" y="2832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auto">
              <a:xfrm>
                <a:off x="3120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Line 72"/>
              <p:cNvSpPr>
                <a:spLocks noChangeShapeType="1"/>
              </p:cNvSpPr>
              <p:nvPr/>
            </p:nvSpPr>
            <p:spPr bwMode="auto">
              <a:xfrm flipH="1">
                <a:off x="3504" y="2880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" name="Line 73"/>
              <p:cNvSpPr>
                <a:spLocks noChangeShapeType="1"/>
              </p:cNvSpPr>
              <p:nvPr/>
            </p:nvSpPr>
            <p:spPr bwMode="auto">
              <a:xfrm>
                <a:off x="4224" y="2832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" name="Line 74"/>
              <p:cNvSpPr>
                <a:spLocks noChangeShapeType="1"/>
              </p:cNvSpPr>
              <p:nvPr/>
            </p:nvSpPr>
            <p:spPr bwMode="auto">
              <a:xfrm>
                <a:off x="4752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" name="Line 75"/>
              <p:cNvSpPr>
                <a:spLocks noChangeShapeType="1"/>
              </p:cNvSpPr>
              <p:nvPr/>
            </p:nvSpPr>
            <p:spPr bwMode="auto">
              <a:xfrm flipH="1">
                <a:off x="5136" y="2880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" name="Text Box 76"/>
            <p:cNvSpPr txBox="1">
              <a:spLocks noChangeArrowheads="1"/>
            </p:cNvSpPr>
            <p:nvPr/>
          </p:nvSpPr>
          <p:spPr bwMode="auto">
            <a:xfrm>
              <a:off x="75" y="2928"/>
              <a:ext cx="11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ea typeface="仿宋" panose="02010609060101010101" pitchFamily="49" charset="-122"/>
                  <a:cs typeface="Times New Roman" panose="02020603050405020304" pitchFamily="18" charset="0"/>
                </a:rPr>
                <a:t>n/2</a:t>
              </a:r>
              <a:r>
                <a:rPr lang="zh-CN" altLang="en-US" sz="2000" dirty="0">
                  <a:solidFill>
                    <a:schemeClr val="tx1"/>
                  </a:solidFill>
                  <a:ea typeface="仿宋" panose="02010609060101010101" pitchFamily="49" charset="-122"/>
                  <a:cs typeface="Times New Roman" panose="02020603050405020304" pitchFamily="18" charset="0"/>
                </a:rPr>
                <a:t>位乘积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9433" y="5471120"/>
            <a:ext cx="7862192" cy="838200"/>
            <a:chOff x="179512" y="5183088"/>
            <a:chExt cx="7862192" cy="838200"/>
          </a:xfrm>
        </p:grpSpPr>
        <p:grpSp>
          <p:nvGrpSpPr>
            <p:cNvPr id="58" name="Group 78"/>
            <p:cNvGrpSpPr>
              <a:grpSpLocks/>
            </p:cNvGrpSpPr>
            <p:nvPr/>
          </p:nvGrpSpPr>
          <p:grpSpPr bwMode="auto">
            <a:xfrm>
              <a:off x="2783904" y="5183088"/>
              <a:ext cx="5257800" cy="838200"/>
              <a:chOff x="1488" y="3216"/>
              <a:chExt cx="3312" cy="528"/>
            </a:xfrm>
          </p:grpSpPr>
          <p:sp>
            <p:nvSpPr>
              <p:cNvPr id="61" name="Line 79"/>
              <p:cNvSpPr>
                <a:spLocks noChangeShapeType="1"/>
              </p:cNvSpPr>
              <p:nvPr/>
            </p:nvSpPr>
            <p:spPr bwMode="auto">
              <a:xfrm>
                <a:off x="1488" y="3216"/>
                <a:ext cx="86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Line 80"/>
              <p:cNvSpPr>
                <a:spLocks noChangeShapeType="1"/>
              </p:cNvSpPr>
              <p:nvPr/>
            </p:nvSpPr>
            <p:spPr bwMode="auto">
              <a:xfrm>
                <a:off x="3072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81"/>
              <p:cNvSpPr>
                <a:spLocks noChangeShapeType="1"/>
              </p:cNvSpPr>
              <p:nvPr/>
            </p:nvSpPr>
            <p:spPr bwMode="auto">
              <a:xfrm flipH="1">
                <a:off x="3840" y="3264"/>
                <a:ext cx="96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Oval 82"/>
              <p:cNvSpPr>
                <a:spLocks noChangeArrowheads="1"/>
              </p:cNvSpPr>
              <p:nvPr/>
            </p:nvSpPr>
            <p:spPr bwMode="auto">
              <a:xfrm>
                <a:off x="2064" y="3504"/>
                <a:ext cx="2064" cy="240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9" name="Text Box 83"/>
            <p:cNvSpPr txBox="1">
              <a:spLocks noChangeArrowheads="1"/>
            </p:cNvSpPr>
            <p:nvPr/>
          </p:nvSpPr>
          <p:spPr bwMode="auto">
            <a:xfrm>
              <a:off x="1510680" y="5261138"/>
              <a:ext cx="1981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合并</a:t>
              </a:r>
            </a:p>
          </p:txBody>
        </p:sp>
        <p:sp>
          <p:nvSpPr>
            <p:cNvPr id="60" name="Text Box 84"/>
            <p:cNvSpPr txBox="1">
              <a:spLocks noChangeArrowheads="1"/>
            </p:cNvSpPr>
            <p:nvPr/>
          </p:nvSpPr>
          <p:spPr bwMode="auto">
            <a:xfrm>
              <a:off x="179512" y="5445224"/>
              <a:ext cx="16002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仿宋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dirty="0">
                  <a:solidFill>
                    <a:schemeClr val="tx1"/>
                  </a:solidFill>
                  <a:ea typeface="仿宋" panose="02010609060101010101" pitchFamily="49" charset="-122"/>
                  <a:cs typeface="Times New Roman" panose="02020603050405020304" pitchFamily="18" charset="0"/>
                </a:rPr>
                <a:t>位</a:t>
              </a:r>
              <a:r>
                <a:rPr lang="zh-CN" altLang="en-US" dirty="0">
                  <a:solidFill>
                    <a:schemeClr val="tx1"/>
                  </a:solidFill>
                  <a:ea typeface="楷体_GB2312" pitchFamily="49" charset="-122"/>
                </a:rPr>
                <a:t>乘积</a:t>
              </a:r>
              <a:endParaRPr lang="zh-CN" altLang="en-US" dirty="0">
                <a:solidFill>
                  <a:schemeClr val="tx1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-12575" y="4021832"/>
            <a:ext cx="8960296" cy="743382"/>
            <a:chOff x="107504" y="3733800"/>
            <a:chExt cx="8960296" cy="743382"/>
          </a:xfrm>
        </p:grpSpPr>
        <p:grpSp>
          <p:nvGrpSpPr>
            <p:cNvPr id="66" name="Group 40"/>
            <p:cNvGrpSpPr>
              <a:grpSpLocks/>
            </p:cNvGrpSpPr>
            <p:nvPr/>
          </p:nvGrpSpPr>
          <p:grpSpPr bwMode="auto">
            <a:xfrm>
              <a:off x="1524000" y="3733800"/>
              <a:ext cx="7543800" cy="685800"/>
              <a:chOff x="768" y="2352"/>
              <a:chExt cx="4752" cy="432"/>
            </a:xfrm>
          </p:grpSpPr>
          <p:sp>
            <p:nvSpPr>
              <p:cNvPr id="69" name="Line 41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Oval 42"/>
              <p:cNvSpPr>
                <a:spLocks noChangeArrowheads="1"/>
              </p:cNvSpPr>
              <p:nvPr/>
            </p:nvSpPr>
            <p:spPr bwMode="auto">
              <a:xfrm>
                <a:off x="768" y="2592"/>
                <a:ext cx="480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43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" name="Oval 44"/>
              <p:cNvSpPr>
                <a:spLocks noChangeArrowheads="1"/>
              </p:cNvSpPr>
              <p:nvPr/>
            </p:nvSpPr>
            <p:spPr bwMode="auto">
              <a:xfrm>
                <a:off x="1296" y="2592"/>
                <a:ext cx="480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45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" name="Oval 46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480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47"/>
              <p:cNvSpPr>
                <a:spLocks noChangeShapeType="1"/>
              </p:cNvSpPr>
              <p:nvPr/>
            </p:nvSpPr>
            <p:spPr bwMode="auto">
              <a:xfrm>
                <a:off x="2592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" name="Oval 48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480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Line 49"/>
              <p:cNvSpPr>
                <a:spLocks noChangeShapeType="1"/>
              </p:cNvSpPr>
              <p:nvPr/>
            </p:nvSpPr>
            <p:spPr bwMode="auto">
              <a:xfrm>
                <a:off x="3120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" name="Oval 50"/>
              <p:cNvSpPr>
                <a:spLocks noChangeArrowheads="1"/>
              </p:cNvSpPr>
              <p:nvPr/>
            </p:nvSpPr>
            <p:spPr bwMode="auto">
              <a:xfrm>
                <a:off x="2880" y="2592"/>
                <a:ext cx="480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51"/>
              <p:cNvSpPr>
                <a:spLocks noChangeShapeType="1"/>
              </p:cNvSpPr>
              <p:nvPr/>
            </p:nvSpPr>
            <p:spPr bwMode="auto">
              <a:xfrm>
                <a:off x="3648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" name="Oval 52"/>
              <p:cNvSpPr>
                <a:spLocks noChangeArrowheads="1"/>
              </p:cNvSpPr>
              <p:nvPr/>
            </p:nvSpPr>
            <p:spPr bwMode="auto">
              <a:xfrm>
                <a:off x="3408" y="2592"/>
                <a:ext cx="480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53"/>
              <p:cNvSpPr>
                <a:spLocks noChangeShapeType="1"/>
              </p:cNvSpPr>
              <p:nvPr/>
            </p:nvSpPr>
            <p:spPr bwMode="auto">
              <a:xfrm>
                <a:off x="4224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" name="Oval 54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480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Line 55"/>
              <p:cNvSpPr>
                <a:spLocks noChangeShapeType="1"/>
              </p:cNvSpPr>
              <p:nvPr/>
            </p:nvSpPr>
            <p:spPr bwMode="auto">
              <a:xfrm>
                <a:off x="4752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4" name="Oval 56"/>
              <p:cNvSpPr>
                <a:spLocks noChangeArrowheads="1"/>
              </p:cNvSpPr>
              <p:nvPr/>
            </p:nvSpPr>
            <p:spPr bwMode="auto">
              <a:xfrm>
                <a:off x="4512" y="2592"/>
                <a:ext cx="480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Line 57"/>
              <p:cNvSpPr>
                <a:spLocks noChangeShapeType="1"/>
              </p:cNvSpPr>
              <p:nvPr/>
            </p:nvSpPr>
            <p:spPr bwMode="auto">
              <a:xfrm>
                <a:off x="5280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6" name="Oval 58"/>
              <p:cNvSpPr>
                <a:spLocks noChangeArrowheads="1"/>
              </p:cNvSpPr>
              <p:nvPr/>
            </p:nvSpPr>
            <p:spPr bwMode="auto">
              <a:xfrm>
                <a:off x="5040" y="2592"/>
                <a:ext cx="480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" name="Text Box 59"/>
            <p:cNvSpPr txBox="1">
              <a:spLocks noChangeArrowheads="1"/>
            </p:cNvSpPr>
            <p:nvPr/>
          </p:nvSpPr>
          <p:spPr bwMode="auto">
            <a:xfrm>
              <a:off x="1736304" y="3759423"/>
              <a:ext cx="110750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求解</a:t>
              </a:r>
            </a:p>
          </p:txBody>
        </p:sp>
        <p:sp>
          <p:nvSpPr>
            <p:cNvPr id="68" name="Text Box 60"/>
            <p:cNvSpPr txBox="1">
              <a:spLocks noChangeArrowheads="1"/>
            </p:cNvSpPr>
            <p:nvPr/>
          </p:nvSpPr>
          <p:spPr bwMode="auto">
            <a:xfrm>
              <a:off x="107504" y="4077072"/>
              <a:ext cx="15462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ea typeface="仿宋" panose="02010609060101010101" pitchFamily="49" charset="-122"/>
                  <a:cs typeface="Times New Roman" panose="02020603050405020304" pitchFamily="18" charset="0"/>
                </a:rPr>
                <a:t>位乘积</a:t>
              </a:r>
            </a:p>
          </p:txBody>
        </p:sp>
      </p:grpSp>
      <p:sp>
        <p:nvSpPr>
          <p:cNvPr id="87" name="矩形 86"/>
          <p:cNvSpPr/>
          <p:nvPr/>
        </p:nvSpPr>
        <p:spPr>
          <a:xfrm>
            <a:off x="154134" y="1252570"/>
            <a:ext cx="6736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pt-BR" altLang="zh-CN" dirty="0">
                <a:solidFill>
                  <a:schemeClr val="tx1"/>
                </a:solidFill>
              </a:rPr>
              <a:t>XY =</a:t>
            </a:r>
            <a:r>
              <a:rPr lang="pt-BR" altLang="zh-CN" dirty="0"/>
              <a:t> </a:t>
            </a:r>
            <a:r>
              <a:rPr lang="pt-BR" altLang="zh-CN" dirty="0">
                <a:solidFill>
                  <a:srgbClr val="FF3300"/>
                </a:solidFill>
              </a:rPr>
              <a:t>AC</a:t>
            </a:r>
            <a:r>
              <a:rPr lang="pt-BR" altLang="zh-CN" dirty="0">
                <a:solidFill>
                  <a:schemeClr val="tx1"/>
                </a:solidFill>
              </a:rPr>
              <a:t>2</a:t>
            </a:r>
            <a:r>
              <a:rPr lang="pt-BR" altLang="zh-CN" baseline="30000" dirty="0">
                <a:solidFill>
                  <a:schemeClr val="tx1"/>
                </a:solidFill>
              </a:rPr>
              <a:t>n</a:t>
            </a:r>
            <a:r>
              <a:rPr lang="pt-BR" altLang="zh-CN" dirty="0">
                <a:solidFill>
                  <a:schemeClr val="tx1"/>
                </a:solidFill>
              </a:rPr>
              <a:t>+(</a:t>
            </a:r>
            <a:r>
              <a:rPr lang="pt-BR" altLang="zh-CN" dirty="0">
                <a:solidFill>
                  <a:srgbClr val="FF3300"/>
                </a:solidFill>
              </a:rPr>
              <a:t>AC</a:t>
            </a:r>
            <a:r>
              <a:rPr lang="pt-BR" altLang="zh-CN" dirty="0">
                <a:solidFill>
                  <a:schemeClr val="tx1"/>
                </a:solidFill>
              </a:rPr>
              <a:t>+</a:t>
            </a:r>
            <a:r>
              <a:rPr lang="pt-BR" altLang="zh-CN" dirty="0">
                <a:solidFill>
                  <a:srgbClr val="0000FF"/>
                </a:solidFill>
              </a:rPr>
              <a:t>BD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pt-BR" altLang="zh-CN" dirty="0">
                <a:solidFill>
                  <a:srgbClr val="00B050"/>
                </a:solidFill>
              </a:rPr>
              <a:t>(A-B)(C-D)</a:t>
            </a:r>
            <a:r>
              <a:rPr lang="pt-BR" altLang="zh-CN" dirty="0">
                <a:solidFill>
                  <a:schemeClr val="tx1"/>
                </a:solidFill>
              </a:rPr>
              <a:t>)2</a:t>
            </a:r>
            <a:r>
              <a:rPr lang="pt-BR" altLang="zh-CN" baseline="30000" dirty="0">
                <a:solidFill>
                  <a:schemeClr val="tx1"/>
                </a:solidFill>
              </a:rPr>
              <a:t>n/2</a:t>
            </a:r>
            <a:r>
              <a:rPr lang="pt-BR" altLang="zh-CN" dirty="0">
                <a:solidFill>
                  <a:schemeClr val="tx1"/>
                </a:solidFill>
              </a:rPr>
              <a:t>+</a:t>
            </a:r>
            <a:r>
              <a:rPr lang="pt-BR" altLang="zh-CN" dirty="0">
                <a:solidFill>
                  <a:srgbClr val="0000FF"/>
                </a:solidFill>
              </a:rPr>
              <a:t>BD 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574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943"/>
    </mc:Choice>
    <mc:Fallback xmlns="">
      <p:transition spd="slow" advTm="117943"/>
    </mc:Fallback>
  </mc:AlternateContent>
  <p:extLst mod="1">
    <p:ext uri="{3A86A75C-4F4B-4683-9AE1-C65F6400EC91}">
      <p14:laserTraceLst xmlns:p14="http://schemas.microsoft.com/office/powerpoint/2010/main">
        <p14:tracePtLst>
          <p14:tracePt t="56244" x="7621588" y="4213225"/>
          <p14:tracePt t="56501" x="7577138" y="4213225"/>
          <p14:tracePt t="56533" x="7237413" y="4198938"/>
          <p14:tracePt t="56556" x="6270625" y="4148138"/>
          <p14:tracePt t="56589" x="4930775" y="4206875"/>
          <p14:tracePt t="56622" x="3709988" y="4349750"/>
          <p14:tracePt t="56655" x="2762250" y="4454525"/>
          <p14:tracePt t="56688" x="2403475" y="4435475"/>
          <p14:tracePt t="56710" x="2338388" y="4414838"/>
          <p14:tracePt t="56743" x="2246313" y="4368800"/>
          <p14:tracePt t="56776" x="2128838" y="4330700"/>
          <p14:tracePt t="56809" x="2017713" y="4310063"/>
          <p14:tracePt t="56843" x="1847850" y="4278313"/>
          <p14:tracePt t="56876" x="1566863" y="4213225"/>
          <p14:tracePt t="56898" x="1528763" y="4206875"/>
          <p14:tracePt t="56932" x="1528763" y="4179888"/>
          <p14:tracePt t="56964" x="1528763" y="4114800"/>
          <p14:tracePt t="56996" x="1528763" y="4056063"/>
          <p14:tracePt t="57029" x="1547813" y="4030663"/>
          <p14:tracePt t="57061" x="1554163" y="4016375"/>
          <p14:tracePt t="57136" x="1587500" y="4081463"/>
          <p14:tracePt t="57171" x="1763713" y="4232275"/>
          <p14:tracePt t="57204" x="1900238" y="4244975"/>
          <p14:tracePt t="57236" x="1920875" y="4127500"/>
          <p14:tracePt t="57259" x="1868488" y="4003675"/>
          <p14:tracePt t="57293" x="1744663" y="3898900"/>
          <p14:tracePt t="57326" x="1658938" y="3879850"/>
          <p14:tracePt t="57360" x="1600200" y="3879850"/>
          <p14:tracePt t="57370" x="1587500" y="3905250"/>
          <p14:tracePt t="57404" x="1600200" y="4010025"/>
          <p14:tracePt t="57437" x="1724025" y="4075113"/>
          <p14:tracePt t="57470" x="1881188" y="4081463"/>
          <p14:tracePt t="57494" x="2024063" y="4030663"/>
          <p14:tracePt t="57527" x="2070100" y="3957638"/>
          <p14:tracePt t="57561" x="1979613" y="3873500"/>
          <p14:tracePt t="57595" x="1887538" y="3867150"/>
          <p14:tracePt t="57617" x="1822450" y="3898900"/>
          <p14:tracePt t="57640" x="1789113" y="3963988"/>
          <p14:tracePt t="57651" x="1789113" y="3990975"/>
          <p14:tracePt t="57685" x="1803400" y="4068763"/>
          <p14:tracePt t="57718" x="1841500" y="4068763"/>
          <p14:tracePt t="57751" x="1868488" y="4056063"/>
          <p14:tracePt t="57774" x="1868488" y="4003675"/>
          <p14:tracePt t="57807" x="1868488" y="3944938"/>
          <p14:tracePt t="57841" x="1868488" y="3919538"/>
          <p14:tracePt t="57874" x="1847850" y="3911600"/>
          <p14:tracePt t="57906" x="1803400" y="3944938"/>
          <p14:tracePt t="57940" x="1789113" y="3990975"/>
          <p14:tracePt t="57963" x="1789113" y="4003675"/>
          <p14:tracePt t="57996" x="1862138" y="4010025"/>
          <p14:tracePt t="58029" x="1920875" y="3990975"/>
          <p14:tracePt t="58062" x="1939925" y="3957638"/>
          <p14:tracePt t="58095" x="1868488" y="3873500"/>
          <p14:tracePt t="58118" x="1736725" y="3840163"/>
          <p14:tracePt t="58140" x="1633538" y="3833813"/>
          <p14:tracePt t="58164" x="1489075" y="3873500"/>
          <p14:tracePt t="58197" x="1377950" y="4003675"/>
          <p14:tracePt t="58230" x="1377950" y="4068763"/>
          <p14:tracePt t="58263" x="1463675" y="4081463"/>
          <p14:tracePt t="58296" x="1711325" y="4049713"/>
          <p14:tracePt t="58329" x="1985963" y="3970338"/>
          <p14:tracePt t="58362" x="2097088" y="3879850"/>
          <p14:tracePt t="58384" x="2051050" y="3802063"/>
          <p14:tracePt t="58417" x="1887538" y="3741738"/>
          <p14:tracePt t="58451" x="1711325" y="3741738"/>
          <p14:tracePt t="58487" x="1600200" y="3814763"/>
          <p14:tracePt t="58512" x="1593850" y="3963988"/>
          <p14:tracePt t="58524" x="1625600" y="4016375"/>
          <p14:tracePt t="58561" x="1803400" y="4127500"/>
          <p14:tracePt t="58595" x="1920875" y="4114800"/>
          <p14:tracePt t="58618" x="1985963" y="4043363"/>
          <p14:tracePt t="58644" x="1992313" y="3970338"/>
          <p14:tracePt t="58667" x="1992313" y="3898900"/>
          <p14:tracePt t="58701" x="1881188" y="3833813"/>
          <p14:tracePt t="58734" x="1704975" y="3833813"/>
          <p14:tracePt t="58759" x="1600200" y="3944938"/>
          <p14:tracePt t="58791" x="1574800" y="4062413"/>
          <p14:tracePt t="58824" x="1652588" y="4121150"/>
          <p14:tracePt t="58857" x="1757363" y="4121150"/>
          <p14:tracePt t="58889" x="1822450" y="4003675"/>
          <p14:tracePt t="58923" x="1835150" y="3932238"/>
          <p14:tracePt t="58955" x="1730375" y="3911600"/>
          <p14:tracePt t="58978" x="1698625" y="3911600"/>
          <p14:tracePt t="59010" x="1684338" y="3944938"/>
          <p14:tracePt t="59044" x="1711325" y="3990975"/>
          <p14:tracePt t="59087" x="1862138" y="4030663"/>
          <p14:tracePt t="59120" x="2063750" y="4030663"/>
          <p14:tracePt t="59142" x="2332038" y="3990975"/>
          <p14:tracePt t="59166" x="2619375" y="3898900"/>
          <p14:tracePt t="59200" x="2755900" y="3833813"/>
          <p14:tracePt t="59233" x="2755900" y="3802063"/>
          <p14:tracePt t="59266" x="2755900" y="3794125"/>
          <p14:tracePt t="59310" x="2736850" y="3787775"/>
          <p14:tracePt t="59343" x="2592388" y="3781425"/>
          <p14:tracePt t="59377" x="2533650" y="3873500"/>
          <p14:tracePt t="59399" x="2533650" y="3898900"/>
          <p14:tracePt t="59432" x="2533650" y="3932238"/>
          <p14:tracePt t="59487" x="2566988" y="3932238"/>
          <p14:tracePt t="59543" x="2566988" y="3879850"/>
          <p14:tracePt t="59576" x="2514600" y="3840163"/>
          <p14:tracePt t="59619" x="2508250" y="3852863"/>
          <p14:tracePt t="59641" x="2508250" y="3944938"/>
          <p14:tracePt t="59664" x="2592388" y="4030663"/>
          <p14:tracePt t="59687" x="2659063" y="4049713"/>
          <p14:tracePt t="59720" x="2749550" y="4037013"/>
          <p14:tracePt t="59753" x="2755900" y="3932238"/>
          <p14:tracePt t="59776" x="2690813" y="3867150"/>
          <p14:tracePt t="59810" x="2671763" y="3860800"/>
          <p14:tracePt t="59843" x="2671763" y="3879850"/>
          <p14:tracePt t="59877" x="2730500" y="3886200"/>
          <p14:tracePt t="59909" x="2768600" y="3879850"/>
          <p14:tracePt t="59952" x="2768600" y="3860800"/>
          <p14:tracePt t="60028" x="2768600" y="3846513"/>
          <p14:tracePt t="60074" x="2743200" y="3873500"/>
          <p14:tracePt t="60107" x="2736850" y="3938588"/>
          <p14:tracePt t="60140" x="2736850" y="3963988"/>
          <p14:tracePt t="60183" x="2743200" y="3970338"/>
          <p14:tracePt t="60216" x="2768600" y="3951288"/>
          <p14:tracePt t="60250" x="2755900" y="3873500"/>
          <p14:tracePt t="60283" x="2638425" y="3846513"/>
          <p14:tracePt t="60305" x="2598738" y="3867150"/>
          <p14:tracePt t="60339" x="2598738" y="3944938"/>
          <p14:tracePt t="60372" x="2659063" y="3970338"/>
          <p14:tracePt t="60405" x="2709863" y="3944938"/>
          <p14:tracePt t="60439" x="2724150" y="3932238"/>
          <p14:tracePt t="60515" x="2717800" y="3963988"/>
          <p14:tracePt t="60559" x="2808288" y="3978275"/>
          <p14:tracePt t="60592" x="2959100" y="3957638"/>
          <p14:tracePt t="60604" x="2965450" y="3957638"/>
          <p14:tracePt t="60636" x="3043238" y="3932238"/>
          <p14:tracePt t="60671" x="3225800" y="3892550"/>
          <p14:tracePt t="60704" x="3240088" y="3892550"/>
          <p14:tracePt t="60737" x="3240088" y="3886200"/>
          <p14:tracePt t="60792" x="3271838" y="3957638"/>
          <p14:tracePt t="60826" x="3324225" y="4108450"/>
          <p14:tracePt t="60858" x="3487738" y="4095750"/>
          <p14:tracePt t="60892" x="3663950" y="3879850"/>
          <p14:tracePt t="60915" x="3756025" y="3722688"/>
          <p14:tracePt t="60947" x="3709988" y="3559175"/>
          <p14:tracePt t="60980" x="3579813" y="3546475"/>
          <p14:tracePt t="61013" x="3513138" y="3617913"/>
          <p14:tracePt t="61048" x="3506788" y="3775075"/>
          <p14:tracePt t="61081" x="3546475" y="3821113"/>
          <p14:tracePt t="61103" x="3559175" y="3821113"/>
          <p14:tracePt t="61136" x="3573463" y="3808413"/>
          <p14:tracePt t="61170" x="3441700" y="3787775"/>
          <p14:tracePt t="61203" x="3317875" y="3827463"/>
          <p14:tracePt t="61236" x="3305175" y="3925888"/>
          <p14:tracePt t="61259" x="3336925" y="3957638"/>
          <p14:tracePt t="61293" x="3382963" y="3963988"/>
          <p14:tracePt t="61326" x="3395663" y="3827463"/>
          <p14:tracePt t="61360" x="3344863" y="3794125"/>
          <p14:tracePt t="61372" x="3336925" y="3794125"/>
          <p14:tracePt t="61405" x="3317875" y="3892550"/>
          <p14:tracePt t="61438" x="3317875" y="3938588"/>
          <p14:tracePt t="61470" x="3336925" y="3938588"/>
          <p14:tracePt t="61493" x="3389313" y="3925888"/>
          <p14:tracePt t="61526" x="3579813" y="3925888"/>
          <p14:tracePt t="61558" x="3787775" y="3925888"/>
          <p14:tracePt t="61592" x="4068763" y="3879850"/>
          <p14:tracePt t="61625" x="4121150" y="3852863"/>
          <p14:tracePt t="61669" x="4102100" y="3846513"/>
          <p14:tracePt t="61703" x="4068763" y="3840163"/>
          <p14:tracePt t="61735" x="4049713" y="3852863"/>
          <p14:tracePt t="61758" x="4056063" y="3860800"/>
          <p14:tracePt t="61822" x="4068763" y="3860800"/>
          <p14:tracePt t="61856" x="4121150" y="3860800"/>
          <p14:tracePt t="61889" x="4108450" y="3852863"/>
          <p14:tracePt t="61921" x="4068763" y="3840163"/>
          <p14:tracePt t="61954" x="4016375" y="3833813"/>
          <p14:tracePt t="62295" x="4016375" y="3827463"/>
          <p14:tracePt t="62361" x="4010025" y="3860800"/>
          <p14:tracePt t="62393" x="4075113" y="3911600"/>
          <p14:tracePt t="62416" x="4089400" y="3925888"/>
          <p14:tracePt t="62449" x="4121150" y="3944938"/>
          <p14:tracePt t="62481" x="4154488" y="3984625"/>
          <p14:tracePt t="62515" x="4160838" y="3990975"/>
          <p14:tracePt t="62612" x="4160838" y="3997325"/>
          <p14:tracePt t="62667" x="4160838" y="4003675"/>
          <p14:tracePt t="62731" x="4154488" y="4010025"/>
          <p14:tracePt t="62807" x="4133850" y="4010025"/>
          <p14:tracePt t="62841" x="3963988" y="3984625"/>
          <p14:tracePt t="62873" x="3690938" y="3963988"/>
          <p14:tracePt t="62907" x="3135313" y="3867150"/>
          <p14:tracePt t="62939" x="2495550" y="3735388"/>
          <p14:tracePt t="62972" x="2214563" y="3735388"/>
          <p14:tracePt t="62995" x="2122488" y="3781425"/>
          <p14:tracePt t="63030" x="2201863" y="4010025"/>
          <p14:tracePt t="63064" x="2344738" y="4192588"/>
          <p14:tracePt t="63087" x="2351088" y="4192588"/>
          <p14:tracePt t="63121" x="2436813" y="4062413"/>
          <p14:tracePt t="63155" x="2671763" y="3867150"/>
          <p14:tracePt t="63189" x="2932113" y="3722688"/>
          <p14:tracePt t="63213" x="2997200" y="3670300"/>
          <p14:tracePt t="63282" x="2952750" y="3932238"/>
          <p14:tracePt t="63307" x="2952750" y="4173538"/>
          <p14:tracePt t="63342" x="2984500" y="4337050"/>
          <p14:tracePt t="63375" x="3070225" y="4310063"/>
          <p14:tracePt t="63409" x="3219450" y="4049713"/>
          <p14:tracePt t="63420" x="3225800" y="4003675"/>
          <p14:tracePt t="63453" x="3233738" y="3827463"/>
          <p14:tracePt t="63486" x="3082925" y="3735388"/>
          <p14:tracePt t="63510" x="2913063" y="3709988"/>
          <p14:tracePt t="63544" x="2789238" y="3735388"/>
          <p14:tracePt t="63577" x="2762250" y="3821113"/>
          <p14:tracePt t="63611" x="2867025" y="3984625"/>
          <p14:tracePt t="63645" x="2971800" y="4010025"/>
          <p14:tracePt t="63668" x="3089275" y="3978275"/>
          <p14:tracePt t="63701" x="3225800" y="3781425"/>
          <p14:tracePt t="63735" x="3259138" y="3657600"/>
          <p14:tracePt t="63769" x="3206750" y="3598863"/>
          <p14:tracePt t="63792" x="3141663" y="3592513"/>
          <p14:tracePt t="63826" x="2887663" y="3676650"/>
          <p14:tracePt t="63859" x="2789238" y="3821113"/>
          <p14:tracePt t="63892" x="2814638" y="3951288"/>
          <p14:tracePt t="63915" x="2946400" y="3978275"/>
          <p14:tracePt t="63950" x="3049588" y="3978275"/>
          <p14:tracePt t="63983" x="3095625" y="3932238"/>
          <p14:tracePt t="64017" x="3089275" y="3879850"/>
          <p14:tracePt t="64040" x="3024188" y="3852863"/>
          <p14:tracePt t="64075" x="2847975" y="3840163"/>
          <p14:tracePt t="64108" x="2730500" y="3911600"/>
          <p14:tracePt t="64142" x="2724150" y="4016375"/>
          <p14:tracePt t="64166" x="2730500" y="4030663"/>
          <p14:tracePt t="64200" x="2776538" y="4030663"/>
          <p14:tracePt t="64234" x="2814638" y="3879850"/>
          <p14:tracePt t="64268" x="2820988" y="3808413"/>
          <p14:tracePt t="64313" x="2730500" y="3735388"/>
          <p14:tracePt t="64348" x="2495550" y="3729038"/>
          <p14:tracePt t="64371" x="2325688" y="3749675"/>
          <p14:tracePt t="64404" x="2286000" y="3768725"/>
          <p14:tracePt t="64437" x="2351088" y="3802063"/>
          <p14:tracePt t="64472" x="2586038" y="3833813"/>
          <p14:tracePt t="64494" x="2776538" y="3833813"/>
          <p14:tracePt t="64528" x="2919413" y="3814763"/>
          <p14:tracePt t="64562" x="2932113" y="3794125"/>
          <p14:tracePt t="64595" x="2906713" y="3781425"/>
          <p14:tracePt t="64639" x="2900363" y="3781425"/>
          <p14:tracePt t="64862" x="2894013" y="3781425"/>
          <p14:tracePt t="64979" x="2894013" y="3768725"/>
          <p14:tracePt t="65231" x="2887663" y="3768725"/>
          <p14:tracePt t="65296" x="2867025" y="3768725"/>
          <p14:tracePt t="65329" x="2847975" y="3768725"/>
          <p14:tracePt t="65363" x="2827338" y="3781425"/>
          <p14:tracePt t="65386" x="2808288" y="3787775"/>
          <p14:tracePt t="65420" x="2789238" y="3794125"/>
          <p14:tracePt t="65454" x="2782888" y="3802063"/>
          <p14:tracePt t="65498" x="2736850" y="3808413"/>
          <p14:tracePt t="65530" x="2625725" y="3873500"/>
          <p14:tracePt t="65564" x="2455863" y="3951288"/>
          <p14:tracePt t="65597" x="2338388" y="3978275"/>
          <p14:tracePt t="65620" x="2311400" y="3978275"/>
          <p14:tracePt t="65643" x="2273300" y="3978275"/>
          <p14:tracePt t="65666" x="2239963" y="3978275"/>
          <p14:tracePt t="65699" x="2187575" y="3978275"/>
          <p14:tracePt t="65733" x="2082800" y="3978275"/>
          <p14:tracePt t="65766" x="1841500" y="4003675"/>
          <p14:tracePt t="65800" x="1677988" y="4056063"/>
          <p14:tracePt t="65823" x="1671638" y="4062413"/>
          <p14:tracePt t="65858" x="1665288" y="4037013"/>
          <p14:tracePt t="65935" x="1671638" y="4030663"/>
          <p14:tracePt t="65969" x="1692275" y="4016375"/>
          <p14:tracePt t="66088" x="1711325" y="4043363"/>
          <p14:tracePt t="66122" x="1795463" y="4121150"/>
          <p14:tracePt t="66135" x="1816100" y="4127500"/>
          <p14:tracePt t="66169" x="1841500" y="4148138"/>
          <p14:tracePt t="66245" x="1828800" y="4140200"/>
          <p14:tracePt t="66279" x="1828800" y="4133850"/>
          <p14:tracePt t="66313" x="1822450" y="4108450"/>
          <p14:tracePt t="66347" x="1822450" y="4075113"/>
          <p14:tracePt t="66370" x="1822450" y="4056063"/>
          <p14:tracePt t="66478" x="1828800" y="4075113"/>
          <p14:tracePt t="66513" x="1841500" y="4140200"/>
          <p14:tracePt t="66546" x="1847850" y="4167188"/>
          <p14:tracePt t="66643" x="1854200" y="4167188"/>
          <p14:tracePt t="66688" x="1881188" y="4089400"/>
          <p14:tracePt t="66722" x="1912938" y="3990975"/>
          <p14:tracePt t="66767" x="1912938" y="3978275"/>
          <p14:tracePt t="66801" x="1900238" y="3978275"/>
          <p14:tracePt t="66823" x="1887538" y="3970338"/>
          <p14:tracePt t="66858" x="1887538" y="4056063"/>
          <p14:tracePt t="66892" x="1900238" y="4278313"/>
          <p14:tracePt t="66925" x="1912938" y="4402138"/>
          <p14:tracePt t="67001" x="1912938" y="4383088"/>
          <p14:tracePt t="67047" x="1933575" y="4337050"/>
          <p14:tracePt t="67080" x="1933575" y="4259263"/>
          <p14:tracePt t="67113" x="1933575" y="4179888"/>
          <p14:tracePt t="67136" x="1927225" y="4154488"/>
          <p14:tracePt t="67171" x="1920875" y="4148138"/>
          <p14:tracePt t="67280" x="1912938" y="4140200"/>
          <p14:tracePt t="67561" x="1900238" y="4140200"/>
          <p14:tracePt t="67904" x="1881188" y="4127500"/>
          <p14:tracePt t="67939" x="1763713" y="3957638"/>
          <p14:tracePt t="67962" x="1751013" y="3932238"/>
          <p14:tracePt t="68019" x="1841500" y="4068763"/>
          <p14:tracePt t="68041" x="1887538" y="4179888"/>
          <p14:tracePt t="68064" x="1906588" y="4383088"/>
          <p14:tracePt t="68087" x="1906588" y="4513263"/>
          <p14:tracePt t="68122" x="1920875" y="4552950"/>
          <p14:tracePt t="68167" x="1920875" y="4454525"/>
          <p14:tracePt t="68200" x="1920875" y="4265613"/>
          <p14:tracePt t="68232" x="1847850" y="4133850"/>
          <p14:tracePt t="68267" x="1795463" y="4075113"/>
          <p14:tracePt t="68301" x="1736725" y="4075113"/>
          <p14:tracePt t="68323" x="1724025" y="4225925"/>
          <p14:tracePt t="68356" x="1730375" y="4532313"/>
          <p14:tracePt t="68392" x="1736725" y="4735513"/>
          <p14:tracePt t="68425" x="1704975" y="4664075"/>
          <p14:tracePt t="68437" x="1684338" y="4597400"/>
          <p14:tracePt t="68471" x="1612900" y="4383088"/>
          <p14:tracePt t="68494" x="1547813" y="4244975"/>
          <p14:tracePt t="68529" x="1508125" y="4167188"/>
          <p14:tracePt t="68576" x="1508125" y="4160838"/>
          <p14:tracePt t="68608" x="1554163" y="4213225"/>
          <p14:tracePt t="68642" x="1658938" y="4368800"/>
          <p14:tracePt t="68675" x="1677988" y="4395788"/>
          <p14:tracePt t="68731" x="1677988" y="4343400"/>
          <p14:tracePt t="68764" x="1684338" y="4259263"/>
          <p14:tracePt t="68798" x="1692275" y="4186238"/>
          <p14:tracePt t="68833" x="1698625" y="4160838"/>
          <p14:tracePt t="68889" x="1692275" y="4310063"/>
          <p14:tracePt t="68922" x="1677988" y="4591050"/>
          <p14:tracePt t="68955" x="1677988" y="4624388"/>
          <p14:tracePt t="69000" x="1665288" y="4525963"/>
          <p14:tracePt t="69036" x="1658938" y="4330700"/>
          <p14:tracePt t="69058" x="1658938" y="4219575"/>
          <p14:tracePt t="69092" x="1639888" y="4186238"/>
          <p14:tracePt t="69136" x="1639888" y="4198938"/>
          <p14:tracePt t="69171" x="1717675" y="4389438"/>
          <p14:tracePt t="69204" x="1763713" y="4487863"/>
          <p14:tracePt t="69249" x="1763713" y="4479925"/>
          <p14:tracePt t="69283" x="1704975" y="4259263"/>
          <p14:tracePt t="69317" x="1684338" y="4192588"/>
          <p14:tracePt t="69362" x="1692275" y="4278313"/>
          <p14:tracePt t="69385" x="1692275" y="4330700"/>
          <p14:tracePt t="69418" x="1646238" y="4441825"/>
          <p14:tracePt t="69440" x="1625600" y="4454525"/>
          <p14:tracePt t="69463" x="1612900" y="4454525"/>
          <p14:tracePt t="69496" x="1593850" y="4356100"/>
          <p14:tracePt t="69529" x="1581150" y="4206875"/>
          <p14:tracePt t="69564" x="1554163" y="4173538"/>
          <p14:tracePt t="69609" x="1593850" y="4271963"/>
          <p14:tracePt t="69643" x="1757363" y="4611688"/>
          <p14:tracePt t="69677" x="1835150" y="4748213"/>
          <p14:tracePt t="69700" x="1841500" y="4735513"/>
          <p14:tracePt t="69734" x="1828800" y="4467225"/>
          <p14:tracePt t="69767" x="1776413" y="4173538"/>
          <p14:tracePt t="69801" x="1770063" y="4016375"/>
          <p14:tracePt t="69824" x="1770063" y="4003675"/>
          <p14:tracePt t="69859" x="1828800" y="4127500"/>
          <p14:tracePt t="69892" x="1868488" y="4291013"/>
          <p14:tracePt t="69926" x="1874838" y="4368800"/>
          <p14:tracePt t="69982" x="1868488" y="4356100"/>
          <p14:tracePt t="70016" x="1847850" y="4310063"/>
          <p14:tracePt t="70050" x="1828800" y="4244975"/>
          <p14:tracePt t="70083" x="1828800" y="4225925"/>
          <p14:tracePt t="70105" x="1835150" y="4238625"/>
          <p14:tracePt t="70139" x="1887538" y="4435475"/>
          <p14:tracePt t="70174" x="1900238" y="4525963"/>
          <p14:tracePt t="70207" x="1900238" y="4532313"/>
          <p14:tracePt t="70229" x="1906588" y="4500563"/>
          <p14:tracePt t="70264" x="2038350" y="4389438"/>
          <p14:tracePt t="70298" x="2332038" y="4219575"/>
          <p14:tracePt t="70332" x="2665413" y="4068763"/>
          <p14:tracePt t="70355" x="2801938" y="3997325"/>
          <p14:tracePt t="70390" x="2835275" y="3925888"/>
          <p14:tracePt t="70423" x="2835275" y="3879850"/>
          <p14:tracePt t="70458" x="2827338" y="3846513"/>
          <p14:tracePt t="70558" x="2835275" y="3833813"/>
          <p14:tracePt t="70593" x="2860675" y="3879850"/>
          <p14:tracePt t="70627" x="2913063" y="4232275"/>
          <p14:tracePt t="70639" x="2913063" y="4356100"/>
          <p14:tracePt t="70672" x="2913063" y="4605338"/>
          <p14:tracePt t="70705" x="2887663" y="4624388"/>
          <p14:tracePt t="70740" x="2808288" y="4435475"/>
          <p14:tracePt t="70763" x="2768600" y="4324350"/>
          <p14:tracePt t="70798" x="2671763" y="4173538"/>
          <p14:tracePt t="70832" x="2619375" y="4075113"/>
          <p14:tracePt t="70855" x="2606675" y="4056063"/>
          <p14:tracePt t="70890" x="2606675" y="4043363"/>
          <p14:tracePt t="70925" x="2606675" y="4037013"/>
          <p14:tracePt t="71002" x="2632075" y="4259263"/>
          <p14:tracePt t="71036" x="2632075" y="4519613"/>
          <p14:tracePt t="71058" x="2632075" y="4584700"/>
          <p14:tracePt t="71112" x="2671763" y="4467225"/>
          <p14:tracePt t="71135" x="2801938" y="4310063"/>
          <p14:tracePt t="71168" x="3030538" y="4140200"/>
          <p14:tracePt t="71202" x="3494088" y="3867150"/>
          <p14:tracePt t="71235" x="3873500" y="3683000"/>
          <p14:tracePt t="71270" x="4160838" y="3605213"/>
          <p14:tracePt t="71293" x="4192588" y="3592513"/>
          <p14:tracePt t="71358" x="4095750" y="3611563"/>
          <p14:tracePt t="71393" x="4062413" y="3670300"/>
          <p14:tracePt t="71417" x="4043363" y="3762375"/>
          <p14:tracePt t="71451" x="4003675" y="4037013"/>
          <p14:tracePt t="71484" x="3984625" y="4265613"/>
          <p14:tracePt t="71519" x="3978275" y="4389438"/>
          <p14:tracePt t="71595" x="4010025" y="4278313"/>
          <p14:tracePt t="71629" x="4068763" y="4089400"/>
          <p14:tracePt t="71641" x="4081463" y="4062413"/>
          <p14:tracePt t="71674" x="4173538" y="3932238"/>
          <p14:tracePt t="71698" x="4238625" y="3898900"/>
          <p14:tracePt t="71731" x="4356100" y="3860800"/>
          <p14:tracePt t="71765" x="4383088" y="3860800"/>
          <p14:tracePt t="71798" x="4414838" y="3911600"/>
          <p14:tracePt t="71832" x="4441825" y="4108450"/>
          <p14:tracePt t="71857" x="4441825" y="4232275"/>
          <p14:tracePt t="71890" x="4454525" y="4383088"/>
          <p14:tracePt t="71925" x="4473575" y="4408488"/>
          <p14:tracePt t="71971" x="4494213" y="4324350"/>
          <p14:tracePt t="72005" x="4584700" y="4160838"/>
          <p14:tracePt t="72028" x="4760913" y="4075113"/>
          <p14:tracePt t="72061" x="4957763" y="4037013"/>
          <p14:tracePt t="72095" x="5100638" y="4127500"/>
          <p14:tracePt t="72128" x="5211763" y="4303713"/>
          <p14:tracePt t="72140" x="5218113" y="4337050"/>
          <p14:tracePt t="72175" x="5257800" y="4356100"/>
          <p14:tracePt t="72198" x="5322888" y="4362450"/>
          <p14:tracePt t="72232" x="5446713" y="4362450"/>
          <p14:tracePt t="72266" x="5570538" y="4310063"/>
          <p14:tracePt t="72300" x="5662613" y="4303713"/>
          <p14:tracePt t="72323" x="5792788" y="4376738"/>
          <p14:tracePt t="72357" x="5956300" y="4546600"/>
          <p14:tracePt t="72392" x="6008688" y="4584700"/>
          <p14:tracePt t="72425" x="6067425" y="4427538"/>
          <p14:tracePt t="72448" x="6191250" y="4225925"/>
          <p14:tracePt t="72482" x="6342063" y="4108450"/>
          <p14:tracePt t="72495" x="6354763" y="4108450"/>
          <p14:tracePt t="72529" x="6551613" y="4330700"/>
          <p14:tracePt t="72562" x="6654800" y="4473575"/>
          <p14:tracePt t="72606" x="6654800" y="4467225"/>
          <p14:tracePt t="72640" x="6642100" y="4435475"/>
          <p14:tracePt t="72675" x="6635750" y="4414838"/>
          <p14:tracePt t="72904" x="6635750" y="4421188"/>
          <p14:tracePt t="72981" x="6623050" y="4427538"/>
          <p14:tracePt t="73014" x="6616700" y="4435475"/>
          <p14:tracePt t="73143" x="6616700" y="4441825"/>
          <p14:tracePt t="74049" x="6616700" y="4448175"/>
          <p14:tracePt t="74083" x="6635750" y="4448175"/>
          <p14:tracePt t="74161" x="6524625" y="4448175"/>
          <p14:tracePt t="74185" x="6329363" y="4448175"/>
          <p14:tracePt t="74219" x="5851525" y="4546600"/>
          <p14:tracePt t="74252" x="5511800" y="4637088"/>
          <p14:tracePt t="74286" x="5486400" y="4643438"/>
          <p14:tracePt t="74341" x="5486400" y="4637088"/>
          <p14:tracePt t="74419" x="5492750" y="4637088"/>
          <p14:tracePt t="74454" x="5427663" y="4643438"/>
          <p14:tracePt t="74487" x="5381625" y="4656138"/>
          <p14:tracePt t="74798" x="5356225" y="4656138"/>
          <p14:tracePt t="74908" x="5245100" y="4656138"/>
          <p14:tracePt t="74942" x="5062538" y="4643438"/>
          <p14:tracePt t="74965" x="4767263" y="4643438"/>
          <p14:tracePt t="74998" x="4095750" y="4624388"/>
          <p14:tracePt t="75034" x="3624263" y="4670425"/>
          <p14:tracePt t="75067" x="3468688" y="4716463"/>
          <p14:tracePt t="75091" x="3336925" y="4722813"/>
          <p14:tracePt t="75125" x="3076575" y="4722813"/>
          <p14:tracePt t="75159" x="2952750" y="4722813"/>
          <p14:tracePt t="75194" x="2762250" y="4708525"/>
          <p14:tracePt t="75216" x="2665413" y="4695825"/>
          <p14:tracePt t="75250" x="2520950" y="4695825"/>
          <p14:tracePt t="75284" x="2403475" y="4702175"/>
          <p14:tracePt t="75319" x="2292350" y="4729163"/>
          <p14:tracePt t="75341" x="2135188" y="4729163"/>
          <p14:tracePt t="75375" x="1847850" y="4729163"/>
          <p14:tracePt t="75409" x="1671638" y="4735513"/>
          <p14:tracePt t="75442" x="1652588" y="4735513"/>
          <p14:tracePt t="75465" x="1652588" y="4741863"/>
          <p14:tracePt t="75500" x="2384425" y="5048250"/>
          <p14:tracePt t="75533" x="3454400" y="5316538"/>
          <p14:tracePt t="75567" x="3860800" y="5349875"/>
          <p14:tracePt t="75590" x="3867150" y="5349875"/>
          <p14:tracePt t="75624" x="3840163" y="5329238"/>
          <p14:tracePt t="75659" x="3657600" y="5291138"/>
          <p14:tracePt t="75683" x="3506788" y="5224463"/>
          <p14:tracePt t="75718" x="3284538" y="5106988"/>
          <p14:tracePt t="75752" x="3175000" y="5022850"/>
          <p14:tracePt t="75785" x="3135313" y="4995863"/>
          <p14:tracePt t="75808" x="3101975" y="4995863"/>
          <p14:tracePt t="75865" x="3116263" y="4976813"/>
          <p14:tracePt t="75888" x="3148013" y="4945063"/>
          <p14:tracePt t="75921" x="3233738" y="4878388"/>
          <p14:tracePt t="75956" x="3259138" y="4859338"/>
          <p14:tracePt t="76033" x="3252788" y="4865688"/>
          <p14:tracePt t="76067" x="3252788" y="4872038"/>
          <p14:tracePt t="76251" x="3252788" y="4884738"/>
          <p14:tracePt t="76595" x="3271838" y="4930775"/>
          <p14:tracePt t="76639" x="3225800" y="4976813"/>
          <p14:tracePt t="76672" x="3148013" y="5022850"/>
          <p14:tracePt t="76706" x="2965450" y="4989513"/>
          <p14:tracePt t="76739" x="2554288" y="4748213"/>
          <p14:tracePt t="76762" x="2063750" y="4427538"/>
          <p14:tracePt t="76796" x="790575" y="3487738"/>
          <p14:tracePt t="76829" x="541338" y="3089275"/>
          <p14:tracePt t="76865" x="450850" y="2755900"/>
          <p14:tracePt t="76887" x="261938" y="2390775"/>
          <p14:tracePt t="76921" x="92075" y="2005013"/>
          <p14:tracePt t="76954" x="77788" y="1782763"/>
          <p14:tracePt t="76987" x="58738" y="1717675"/>
          <p14:tracePt t="77032" x="58738" y="1711325"/>
          <p14:tracePt t="77065" x="163513" y="1751013"/>
          <p14:tracePt t="77099" x="254000" y="1763713"/>
          <p14:tracePt t="77143" x="261938" y="1763713"/>
          <p14:tracePt t="77178" x="306388" y="1763713"/>
          <p14:tracePt t="77201" x="373063" y="1776413"/>
          <p14:tracePt t="77235" x="593725" y="1789113"/>
          <p14:tracePt t="77246" x="666750" y="1789113"/>
          <p14:tracePt t="77280" x="914400" y="1789113"/>
          <p14:tracePt t="77314" x="1044575" y="1744663"/>
          <p14:tracePt t="77360" x="1044575" y="1736725"/>
          <p14:tracePt t="77394" x="1044575" y="1717675"/>
          <p14:tracePt t="77428" x="1044575" y="1677988"/>
          <p14:tracePt t="77473" x="1031875" y="1652588"/>
          <p14:tracePt t="77496" x="985838" y="1639888"/>
          <p14:tracePt t="77530" x="815975" y="1619250"/>
          <p14:tracePt t="77565" x="614363" y="1600200"/>
          <p14:tracePt t="77599" x="587375" y="1600200"/>
          <p14:tracePt t="77623" x="620713" y="1619250"/>
          <p14:tracePt t="77645" x="815975" y="1671638"/>
          <p14:tracePt t="77677" x="1423988" y="1730375"/>
          <p14:tracePt t="77699" x="1979613" y="1724025"/>
          <p14:tracePt t="77733" x="2468563" y="1658938"/>
          <p14:tracePt t="77766" x="2684463" y="1581150"/>
          <p14:tracePt t="77799" x="2749550" y="1522413"/>
          <p14:tracePt t="77832" x="2749550" y="1508125"/>
          <p14:tracePt t="77856" x="2659063" y="1501775"/>
          <p14:tracePt t="77890" x="2378075" y="1463675"/>
          <p14:tracePt t="77924" x="1841500" y="1404938"/>
          <p14:tracePt t="77959" x="1522413" y="1404938"/>
          <p14:tracePt t="77982" x="1325563" y="1404938"/>
          <p14:tracePt t="78017" x="1241425" y="1463675"/>
          <p14:tracePt t="78051" x="1331913" y="1652588"/>
          <p14:tracePt t="78074" x="1455738" y="1736725"/>
          <p14:tracePt t="78113" x="1985963" y="1854200"/>
          <p14:tracePt t="78137" x="2501900" y="1854200"/>
          <p14:tracePt t="78171" x="3082925" y="1782763"/>
          <p14:tracePt t="78205" x="3441700" y="1639888"/>
          <p14:tracePt t="78238" x="3617913" y="1560513"/>
          <p14:tracePt t="78272" x="3632200" y="1554163"/>
          <p14:tracePt t="78295" x="3632200" y="1528763"/>
          <p14:tracePt t="78329" x="3500438" y="1482725"/>
          <p14:tracePt t="78363" x="3298825" y="1455738"/>
          <p14:tracePt t="78397" x="3089275" y="1436688"/>
          <p14:tracePt t="78421" x="2906713" y="1423988"/>
          <p14:tracePt t="78455" x="2514600" y="1423988"/>
          <p14:tracePt t="78488" x="2201863" y="1423988"/>
          <p14:tracePt t="78512" x="2076450" y="1436688"/>
          <p14:tracePt t="78545" x="2038350" y="1463675"/>
          <p14:tracePt t="78579" x="2032000" y="1495425"/>
          <p14:tracePt t="78590" x="2032000" y="1501775"/>
          <p14:tracePt t="78623" x="2063750" y="1535113"/>
          <p14:tracePt t="78646" x="2090738" y="1574800"/>
          <p14:tracePt t="78669" x="2122488" y="1593850"/>
          <p14:tracePt t="78703" x="2286000" y="1639888"/>
          <p14:tracePt t="78737" x="2501900" y="1658938"/>
          <p14:tracePt t="78771" x="2684463" y="1671638"/>
          <p14:tracePt t="78794" x="2808288" y="1711325"/>
          <p14:tracePt t="78828" x="3017838" y="1730375"/>
          <p14:tracePt t="78862" x="3160713" y="1730375"/>
          <p14:tracePt t="78896" x="3336925" y="1684338"/>
          <p14:tracePt t="78920" x="3462338" y="1658938"/>
          <p14:tracePt t="78953" x="3592513" y="1646238"/>
          <p14:tracePt t="78987" x="3657600" y="1646238"/>
          <p14:tracePt t="79021" x="3722688" y="1625600"/>
          <p14:tracePt t="79045" x="3794125" y="1606550"/>
          <p14:tracePt t="79079" x="3827463" y="1593850"/>
          <p14:tracePt t="79124" x="3821113" y="1535113"/>
          <p14:tracePt t="79147" x="3768725" y="1476375"/>
          <p14:tracePt t="79170" x="3657600" y="1411288"/>
          <p14:tracePt t="79203" x="3363913" y="1331913"/>
          <p14:tracePt t="79214" x="3271838" y="1319213"/>
          <p14:tracePt t="79248" x="3011488" y="1279525"/>
          <p14:tracePt t="79283" x="2684463" y="1279525"/>
          <p14:tracePt t="79317" x="2403475" y="1279525"/>
          <p14:tracePt t="79339" x="2162175" y="1279525"/>
          <p14:tracePt t="79374" x="1874838" y="1279525"/>
          <p14:tracePt t="79407" x="1646238" y="1293813"/>
          <p14:tracePt t="79441" x="1560513" y="1325563"/>
          <p14:tracePt t="79474" x="1547813" y="1338263"/>
          <p14:tracePt t="79496" x="1535113" y="1371600"/>
          <p14:tracePt t="79532" x="1489075" y="1417638"/>
          <p14:tracePt t="79565" x="1476375" y="1443038"/>
          <p14:tracePt t="79598" x="1476375" y="1455738"/>
          <p14:tracePt t="79622" x="1482725" y="1463675"/>
          <p14:tracePt t="79645" x="1489075" y="1470025"/>
          <p14:tracePt t="79668" x="1535113" y="1476375"/>
          <p14:tracePt t="79703" x="1665288" y="1522413"/>
          <p14:tracePt t="79736" x="1868488" y="1554163"/>
          <p14:tracePt t="79771" x="2135188" y="1554163"/>
          <p14:tracePt t="79794" x="2260600" y="1554163"/>
          <p14:tracePt t="79828" x="2520950" y="1554163"/>
          <p14:tracePt t="79863" x="2703513" y="1554163"/>
          <p14:tracePt t="79897" x="2860675" y="1554163"/>
          <p14:tracePt t="79920" x="2938463" y="1554163"/>
          <p14:tracePt t="79954" x="3063875" y="1554163"/>
          <p14:tracePt t="79988" x="3167063" y="1547813"/>
          <p14:tracePt t="80033" x="3175000" y="1547813"/>
          <p14:tracePt t="80077" x="3175000" y="1541463"/>
          <p14:tracePt t="80111" x="3175000" y="1535113"/>
          <p14:tracePt t="80781" x="3187700" y="1547813"/>
          <p14:tracePt t="80826" x="3187700" y="1554163"/>
          <p14:tracePt t="80919" x="3187700" y="1560513"/>
          <p14:tracePt t="81178" x="3181350" y="1574800"/>
          <p14:tracePt t="81201" x="3175000" y="1581150"/>
          <p14:tracePt t="82694" x="3175000" y="1587500"/>
          <p14:tracePt t="84095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Karatsuba</a:t>
            </a:r>
            <a:r>
              <a:rPr lang="zh-CN" altLang="en-US" b="1" dirty="0"/>
              <a:t>算法的时间复杂度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528" y="1196752"/>
            <a:ext cx="8713788" cy="16558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pt-BR" altLang="zh-CN" sz="2400" dirty="0">
                <a:solidFill>
                  <a:schemeClr val="tx1"/>
                </a:solidFill>
              </a:rPr>
              <a:t>(A2</a:t>
            </a:r>
            <a:r>
              <a:rPr lang="pt-BR" altLang="zh-CN" sz="2400" baseline="30000" dirty="0">
                <a:solidFill>
                  <a:schemeClr val="tx1"/>
                </a:solidFill>
              </a:rPr>
              <a:t>n/2</a:t>
            </a:r>
            <a:r>
              <a:rPr lang="pt-BR" altLang="zh-CN" sz="2400" dirty="0">
                <a:solidFill>
                  <a:schemeClr val="tx1"/>
                </a:solidFill>
              </a:rPr>
              <a:t>+B)(C2</a:t>
            </a:r>
            <a:r>
              <a:rPr lang="pt-BR" altLang="zh-CN" sz="2400" baseline="30000" dirty="0">
                <a:solidFill>
                  <a:schemeClr val="tx1"/>
                </a:solidFill>
              </a:rPr>
              <a:t>n/2</a:t>
            </a:r>
            <a:r>
              <a:rPr lang="pt-BR" altLang="zh-CN" sz="2400" dirty="0">
                <a:solidFill>
                  <a:schemeClr val="tx1"/>
                </a:solidFill>
              </a:rPr>
              <a:t>+D) = </a:t>
            </a:r>
            <a:r>
              <a:rPr lang="pt-BR" altLang="zh-CN" sz="2400" dirty="0">
                <a:solidFill>
                  <a:srgbClr val="FF3300"/>
                </a:solidFill>
              </a:rPr>
              <a:t>AC</a:t>
            </a:r>
            <a:r>
              <a:rPr lang="pt-BR" altLang="zh-CN" sz="2400" dirty="0">
                <a:solidFill>
                  <a:schemeClr val="tx1"/>
                </a:solidFill>
              </a:rPr>
              <a:t>2</a:t>
            </a:r>
            <a:r>
              <a:rPr lang="pt-BR" altLang="zh-CN" sz="2400" baseline="30000" dirty="0">
                <a:solidFill>
                  <a:schemeClr val="tx1"/>
                </a:solidFill>
              </a:rPr>
              <a:t>n</a:t>
            </a:r>
            <a:r>
              <a:rPr lang="pt-BR" altLang="zh-CN" sz="2400" dirty="0">
                <a:solidFill>
                  <a:schemeClr val="tx1"/>
                </a:solidFill>
              </a:rPr>
              <a:t>+(</a:t>
            </a:r>
            <a:r>
              <a:rPr lang="pt-BR" altLang="zh-CN" sz="2400" dirty="0">
                <a:solidFill>
                  <a:srgbClr val="FF3300"/>
                </a:solidFill>
              </a:rPr>
              <a:t>AC</a:t>
            </a:r>
            <a:r>
              <a:rPr lang="pt-BR" altLang="zh-CN" sz="2400" dirty="0">
                <a:solidFill>
                  <a:schemeClr val="tx1"/>
                </a:solidFill>
              </a:rPr>
              <a:t>+</a:t>
            </a:r>
            <a:r>
              <a:rPr lang="pt-BR" altLang="zh-CN" sz="2400" dirty="0">
                <a:solidFill>
                  <a:srgbClr val="C00000"/>
                </a:solidFill>
              </a:rPr>
              <a:t>BD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lang="pt-BR" altLang="zh-CN" sz="2400" dirty="0">
                <a:solidFill>
                  <a:srgbClr val="FF3399"/>
                </a:solidFill>
              </a:rPr>
              <a:t>(A-B)(C-D</a:t>
            </a:r>
            <a:r>
              <a:rPr lang="pt-BR" altLang="zh-CN" sz="2400" dirty="0">
                <a:solidFill>
                  <a:schemeClr val="tx1"/>
                </a:solidFill>
              </a:rPr>
              <a:t>))2</a:t>
            </a:r>
            <a:r>
              <a:rPr lang="pt-BR" altLang="zh-CN" sz="2400" baseline="30000" dirty="0">
                <a:solidFill>
                  <a:schemeClr val="tx1"/>
                </a:solidFill>
              </a:rPr>
              <a:t>n/2</a:t>
            </a:r>
            <a:r>
              <a:rPr lang="pt-BR" altLang="zh-CN" sz="2400" dirty="0">
                <a:solidFill>
                  <a:schemeClr val="tx1"/>
                </a:solidFill>
              </a:rPr>
              <a:t>+</a:t>
            </a:r>
            <a:r>
              <a:rPr lang="pt-BR" altLang="zh-CN" sz="2400" dirty="0">
                <a:solidFill>
                  <a:srgbClr val="C00000"/>
                </a:solidFill>
              </a:rPr>
              <a:t>BD</a:t>
            </a:r>
          </a:p>
          <a:p>
            <a:pPr>
              <a:spcBef>
                <a:spcPct val="1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一次</a:t>
            </a:r>
            <a:r>
              <a:rPr lang="en-US" altLang="zh-CN" sz="2800" dirty="0">
                <a:solidFill>
                  <a:schemeClr val="tx1"/>
                </a:solidFill>
              </a:rPr>
              <a:t>n</a:t>
            </a:r>
            <a:r>
              <a:rPr lang="zh-CN" altLang="en-US" sz="2800" dirty="0">
                <a:solidFill>
                  <a:schemeClr val="tx1"/>
                </a:solidFill>
              </a:rPr>
              <a:t>位乘法转为</a:t>
            </a:r>
            <a:r>
              <a:rPr lang="en-US" altLang="zh-CN" sz="2800" dirty="0">
                <a:solidFill>
                  <a:schemeClr val="tx1"/>
                </a:solidFill>
              </a:rPr>
              <a:t>3</a:t>
            </a:r>
            <a:r>
              <a:rPr lang="zh-CN" altLang="en-US" sz="2800" dirty="0">
                <a:solidFill>
                  <a:schemeClr val="tx1"/>
                </a:solidFill>
              </a:rPr>
              <a:t>次</a:t>
            </a:r>
            <a:r>
              <a:rPr lang="en-US" altLang="zh-CN" sz="2800" dirty="0">
                <a:solidFill>
                  <a:schemeClr val="tx1"/>
                </a:solidFill>
              </a:rPr>
              <a:t>n/2</a:t>
            </a:r>
            <a:r>
              <a:rPr lang="zh-CN" altLang="en-US" sz="2800" dirty="0">
                <a:solidFill>
                  <a:schemeClr val="tx1"/>
                </a:solidFill>
              </a:rPr>
              <a:t>位乘法</a:t>
            </a:r>
            <a:r>
              <a:rPr lang="en-US" altLang="zh-CN" sz="2800" dirty="0">
                <a:solidFill>
                  <a:schemeClr val="tx1"/>
                </a:solidFill>
              </a:rPr>
              <a:t>, 5</a:t>
            </a:r>
            <a:r>
              <a:rPr lang="zh-CN" altLang="en-US" sz="2800" dirty="0">
                <a:solidFill>
                  <a:schemeClr val="tx1"/>
                </a:solidFill>
              </a:rPr>
              <a:t>次</a:t>
            </a:r>
            <a:r>
              <a:rPr lang="en-US" altLang="zh-CN" sz="2800" dirty="0">
                <a:solidFill>
                  <a:schemeClr val="tx1"/>
                </a:solidFill>
              </a:rPr>
              <a:t>n</a:t>
            </a:r>
            <a:r>
              <a:rPr lang="zh-CN" altLang="en-US" sz="2800" dirty="0">
                <a:solidFill>
                  <a:schemeClr val="tx1"/>
                </a:solidFill>
              </a:rPr>
              <a:t>位加法</a:t>
            </a:r>
            <a:r>
              <a:rPr lang="en-US" altLang="zh-CN" sz="2800" dirty="0">
                <a:solidFill>
                  <a:schemeClr val="tx1"/>
                </a:solidFill>
              </a:rPr>
              <a:t>, 2</a:t>
            </a:r>
            <a:r>
              <a:rPr lang="zh-CN" altLang="en-US" sz="2800" dirty="0">
                <a:solidFill>
                  <a:schemeClr val="tx1"/>
                </a:solidFill>
              </a:rPr>
              <a:t>次移位 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记</a:t>
            </a:r>
            <a:r>
              <a:rPr lang="en-US" altLang="zh-CN" sz="2800" dirty="0">
                <a:solidFill>
                  <a:schemeClr val="tx1"/>
                </a:solidFill>
              </a:rPr>
              <a:t>n</a:t>
            </a:r>
            <a:r>
              <a:rPr lang="zh-CN" altLang="en-US" sz="2800" dirty="0">
                <a:solidFill>
                  <a:schemeClr val="tx1"/>
                </a:solidFill>
              </a:rPr>
              <a:t>位乘法时间耗费为</a:t>
            </a:r>
            <a:r>
              <a:rPr lang="en-US" altLang="zh-CN" sz="2800" dirty="0">
                <a:solidFill>
                  <a:schemeClr val="tx1"/>
                </a:solidFill>
              </a:rPr>
              <a:t>T(n), </a:t>
            </a:r>
            <a:r>
              <a:rPr lang="zh-CN" altLang="en-US" sz="2800" dirty="0">
                <a:solidFill>
                  <a:schemeClr val="tx1"/>
                </a:solidFill>
              </a:rPr>
              <a:t>则有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559775"/>
              </p:ext>
            </p:extLst>
          </p:nvPr>
        </p:nvGraphicFramePr>
        <p:xfrm>
          <a:off x="971600" y="2763069"/>
          <a:ext cx="502920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30" name="公式" r:id="rId4" imgW="2019240" imgH="469800" progId="Equation.3">
                  <p:embed/>
                </p:oleObj>
              </mc:Choice>
              <mc:Fallback>
                <p:oleObj name="公式" r:id="rId4" imgW="2019240" imgH="469800" progId="Equation.3">
                  <p:embed/>
                  <p:pic>
                    <p:nvPicPr>
                      <p:cNvPr id="1863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763069"/>
                        <a:ext cx="5029200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72008" y="3789040"/>
                <a:ext cx="8965308" cy="267733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>
                <a:lvl1pPr marL="571500" indent="-571500">
                  <a:lnSpc>
                    <a:spcPct val="120000"/>
                  </a:lnSpc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lnSpc>
                    <a:spcPct val="120000"/>
                  </a:lnSpc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lnSpc>
                    <a:spcPct val="120000"/>
                  </a:lnSpc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lnSpc>
                    <a:spcPct val="120000"/>
                  </a:lnSpc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lnSpc>
                    <a:spcPct val="120000"/>
                  </a:lnSpc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hangingPunct="0">
                  <a:lnSpc>
                    <a:spcPct val="130000"/>
                  </a:lnSpc>
                  <a:spcBef>
                    <a:spcPct val="10000"/>
                  </a:spcBef>
                  <a:buSzPct val="75000"/>
                  <a:buFont typeface="Wingdings" pitchFamily="2" charset="2"/>
                  <a:buNone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T(n)=3T(n/2)+</a:t>
                </a:r>
                <a:r>
                  <a:rPr lang="en-US" altLang="zh-CN" sz="2800" dirty="0" err="1">
                    <a:solidFill>
                      <a:schemeClr val="tx1"/>
                    </a:solidFill>
                  </a:rPr>
                  <a:t>cn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=3(3T(n/2</a:t>
                </a:r>
                <a:r>
                  <a:rPr lang="en-US" altLang="zh-CN" sz="28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)+</a:t>
                </a:r>
                <a:r>
                  <a:rPr lang="en-US" altLang="zh-CN" sz="2800" dirty="0" err="1">
                    <a:solidFill>
                      <a:schemeClr val="tx1"/>
                    </a:solidFill>
                  </a:rPr>
                  <a:t>cn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/2)+</a:t>
                </a:r>
                <a:r>
                  <a:rPr lang="en-US" altLang="zh-CN" sz="2800" dirty="0" err="1">
                    <a:solidFill>
                      <a:schemeClr val="tx1"/>
                    </a:solidFill>
                  </a:rPr>
                  <a:t>cn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=3</a:t>
                </a:r>
                <a:r>
                  <a:rPr lang="en-US" altLang="zh-CN" sz="28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T(n/2</a:t>
                </a:r>
                <a:r>
                  <a:rPr lang="en-US" altLang="zh-CN" sz="28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)+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cn+cn </a:t>
                </a:r>
              </a:p>
              <a:p>
                <a:pPr eaLnBrk="0" hangingPunct="0">
                  <a:lnSpc>
                    <a:spcPct val="130000"/>
                  </a:lnSpc>
                  <a:spcBef>
                    <a:spcPct val="10000"/>
                  </a:spcBef>
                  <a:buSzPct val="75000"/>
                  <a:buFont typeface="Wingdings" pitchFamily="2" charset="2"/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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800" dirty="0" err="1">
                    <a:solidFill>
                      <a:schemeClr val="tx1"/>
                    </a:solidFill>
                  </a:rPr>
                  <a:t>cn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(1+(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 +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  <a:r>
                  <a:rPr lang="en-US" altLang="zh-CN" sz="28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+ … +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  <a:r>
                  <a:rPr lang="en-US" altLang="zh-CN" sz="2800" baseline="30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),      //k 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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log</a:t>
                </a:r>
                <a:r>
                  <a:rPr lang="en-US" altLang="zh-CN" sz="28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n?</a:t>
                </a:r>
              </a:p>
              <a:p>
                <a:pPr eaLnBrk="0" hangingPunct="0">
                  <a:lnSpc>
                    <a:spcPct val="130000"/>
                  </a:lnSpc>
                  <a:spcBef>
                    <a:spcPct val="10000"/>
                  </a:spcBef>
                  <a:buSzPct val="75000"/>
                  <a:buFont typeface="Wingdings" pitchFamily="2" charset="2"/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          = </a:t>
                </a:r>
                <a:r>
                  <a:rPr lang="en-US" altLang="zh-CN" sz="2800" dirty="0" err="1">
                    <a:solidFill>
                      <a:schemeClr val="tx1"/>
                    </a:solidFill>
                  </a:rPr>
                  <a:t>cn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  <a:r>
                  <a:rPr lang="en-US" altLang="zh-CN" sz="2800" baseline="30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(1+(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 +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  <a:r>
                  <a:rPr lang="en-US" altLang="zh-CN" sz="28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+ … +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  <a:r>
                  <a:rPr lang="en-US" altLang="zh-CN" sz="2800" baseline="30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) 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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3cn</a:t>
                </a:r>
                <a:r>
                  <a:rPr lang="en-US" altLang="zh-CN" sz="2800" baseline="30000" dirty="0">
                    <a:solidFill>
                      <a:schemeClr val="tx1"/>
                    </a:solidFill>
                  </a:rPr>
                  <a:t>log</a:t>
                </a:r>
                <a:r>
                  <a:rPr lang="en-US" altLang="zh-CN" sz="2000" baseline="20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2800" baseline="30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?</a:t>
                </a:r>
              </a:p>
              <a:p>
                <a:pPr eaLnBrk="0" hangingPunct="0">
                  <a:lnSpc>
                    <a:spcPct val="130000"/>
                  </a:lnSpc>
                  <a:spcBef>
                    <a:spcPct val="10000"/>
                  </a:spcBef>
                  <a:buSzPct val="75000"/>
                  <a:buFont typeface="Wingdings" pitchFamily="2" charset="2"/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          = O(n</a:t>
                </a:r>
                <a:r>
                  <a:rPr lang="en-US" altLang="zh-CN" sz="2800" baseline="30000" dirty="0">
                    <a:solidFill>
                      <a:schemeClr val="tx1"/>
                    </a:solidFill>
                  </a:rPr>
                  <a:t>log</a:t>
                </a:r>
                <a:r>
                  <a:rPr lang="en-US" altLang="zh-CN" sz="2000" baseline="20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2800" baseline="30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) </a:t>
                </a:r>
                <a:r>
                  <a:rPr lang="en-US" altLang="zh-CN" sz="2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 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O(n</a:t>
                </a:r>
                <a:r>
                  <a:rPr lang="en-US" altLang="zh-CN" sz="2800" baseline="30000" dirty="0">
                    <a:solidFill>
                      <a:schemeClr val="tx1"/>
                    </a:solidFill>
                  </a:rPr>
                  <a:t>1.58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8" y="3789040"/>
                <a:ext cx="8965308" cy="2677336"/>
              </a:xfrm>
              <a:prstGeom prst="rect">
                <a:avLst/>
              </a:prstGeom>
              <a:blipFill>
                <a:blip r:embed="rId8"/>
                <a:stretch>
                  <a:fillRect l="-476" r="-1701" b="-341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6255912" y="2618909"/>
            <a:ext cx="27814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根据分治主定理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= O(n</a:t>
            </a:r>
            <a:r>
              <a:rPr lang="en-US" altLang="zh-CN" baseline="30000" dirty="0">
                <a:solidFill>
                  <a:schemeClr val="tx1"/>
                </a:solidFill>
              </a:rPr>
              <a:t>log</a:t>
            </a:r>
            <a:r>
              <a:rPr lang="en-US" altLang="zh-CN" sz="2000" baseline="20000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5536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231"/>
    </mc:Choice>
    <mc:Fallback xmlns="">
      <p:transition spd="slow" advTm="392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  <p:bldP spid="2" grpId="0"/>
    </p:bldLst>
  </p:timing>
  <p:extLst mod="1">
    <p:ext uri="{3A86A75C-4F4B-4683-9AE1-C65F6400EC91}">
      <p14:laserTraceLst xmlns:p14="http://schemas.microsoft.com/office/powerpoint/2010/main">
        <p14:tracePtLst>
          <p14:tracePt t="102453" x="5133975" y="5349875"/>
          <p14:tracePt t="102630" x="5127625" y="5329238"/>
          <p14:tracePt t="102663" x="5016500" y="5257800"/>
          <p14:tracePt t="102674" x="4970463" y="5211763"/>
          <p14:tracePt t="102708" x="4708525" y="5081588"/>
          <p14:tracePt t="102740" x="4303713" y="4800600"/>
          <p14:tracePt t="102774" x="3821113" y="4356100"/>
          <p14:tracePt t="102807" x="3416300" y="3932238"/>
          <p14:tracePt t="102839" x="3278188" y="3827463"/>
          <p14:tracePt t="102850" x="3219450" y="3802063"/>
          <p14:tracePt t="102885" x="3213100" y="3802063"/>
          <p14:tracePt t="102917" x="3213100" y="3794125"/>
          <p14:tracePt t="102949" x="3213100" y="3762375"/>
          <p14:tracePt t="102961" x="3219450" y="3690938"/>
          <p14:tracePt t="102996" x="3219450" y="3513138"/>
          <p14:tracePt t="103027" x="3160713" y="3336925"/>
          <p14:tracePt t="103093" x="3135313" y="3395663"/>
          <p14:tracePt t="103124" x="3200400" y="3527425"/>
          <p14:tracePt t="103135" x="3219450" y="3552825"/>
          <p14:tracePt t="103160" x="3278188" y="3617913"/>
          <p14:tracePt t="103195" x="3376613" y="3657600"/>
          <p14:tracePt t="103231" x="3500438" y="3598863"/>
          <p14:tracePt t="103261" x="3565525" y="3441700"/>
          <p14:tracePt t="103271" x="3565525" y="3395663"/>
          <p14:tracePt t="103306" x="3559175" y="3357563"/>
          <p14:tracePt t="103340" x="3506788" y="3344863"/>
          <p14:tracePt t="103371" x="3403600" y="3416300"/>
          <p14:tracePt t="103383" x="3382963" y="3454400"/>
          <p14:tracePt t="103409" x="3292475" y="3586163"/>
          <p14:tracePt t="103443" x="3265488" y="3676650"/>
          <p14:tracePt t="103477" x="3305175" y="3768725"/>
          <p14:tracePt t="103512" x="3435350" y="3821113"/>
          <p14:tracePt t="103523" x="3448050" y="3821113"/>
          <p14:tracePt t="103560" x="3494088" y="3768725"/>
          <p14:tracePt t="103590" x="3506788" y="3703638"/>
          <p14:tracePt t="103602" x="3513138" y="3663950"/>
          <p14:tracePt t="103649" x="3513138" y="3651250"/>
          <p14:tracePt t="103684" x="3435350" y="3663950"/>
          <p14:tracePt t="103714" x="3351213" y="3735388"/>
          <p14:tracePt t="103725" x="3344863" y="3762375"/>
          <p14:tracePt t="103760" x="3344863" y="3781425"/>
          <p14:tracePt t="103791" x="3344863" y="3787775"/>
          <p14:tracePt t="103825" x="3376613" y="3781425"/>
          <p14:tracePt t="103856" x="3382963" y="3775075"/>
          <p14:tracePt t="104135" x="3370263" y="3741738"/>
          <p14:tracePt t="104240" x="3175000" y="3546475"/>
          <p14:tracePt t="104275" x="3070225" y="3540125"/>
          <p14:tracePt t="104310" x="2984500" y="3611563"/>
          <p14:tracePt t="104342" x="2959100" y="3749675"/>
          <p14:tracePt t="104353" x="2959100" y="3802063"/>
          <p14:tracePt t="104388" x="2997200" y="3886200"/>
          <p14:tracePt t="104419" x="3049588" y="3898900"/>
          <p14:tracePt t="104430" x="3076575" y="3898900"/>
          <p14:tracePt t="104466" x="3225800" y="3802063"/>
          <p14:tracePt t="104496" x="3317875" y="3690938"/>
          <p14:tracePt t="104507" x="3324225" y="3670300"/>
          <p14:tracePt t="104542" x="3336925" y="3644900"/>
          <p14:tracePt t="104572" x="3336925" y="3611563"/>
          <p14:tracePt t="104583" x="3317875" y="3586163"/>
          <p14:tracePt t="104673" x="3160713" y="3573463"/>
          <p14:tracePt t="104709" x="3148013" y="3579813"/>
          <p14:tracePt t="104745" x="3135313" y="3632200"/>
          <p14:tracePt t="104776" x="3141663" y="3670300"/>
          <p14:tracePt t="104787" x="3148013" y="3670300"/>
          <p14:tracePt t="104822" x="3284538" y="3690938"/>
          <p14:tracePt t="104858" x="3376613" y="3638550"/>
          <p14:tracePt t="104888" x="3389313" y="3559175"/>
          <p14:tracePt t="104899" x="3389313" y="3546475"/>
          <p14:tracePt t="104934" x="3305175" y="3521075"/>
          <p14:tracePt t="105033" x="3206750" y="3527425"/>
          <p14:tracePt t="105069" x="3194050" y="3533775"/>
          <p14:tracePt t="105104" x="3175000" y="3552825"/>
          <p14:tracePt t="105182" x="3175000" y="3559175"/>
          <p14:tracePt t="105302" x="3160713" y="3559175"/>
          <p14:tracePt t="105339" x="3154363" y="3559175"/>
          <p14:tracePt t="105386" x="3135313" y="3559175"/>
          <p14:tracePt t="105894" x="3122613" y="3552825"/>
          <p14:tracePt t="105931" x="3101975" y="3533775"/>
          <p14:tracePt t="105969" x="2971800" y="3435350"/>
          <p14:tracePt t="106001" x="2854325" y="3330575"/>
          <p14:tracePt t="106012" x="2841625" y="3317875"/>
          <p14:tracePt t="106033" x="2814638" y="3311525"/>
          <p14:tracePt t="106044" x="2795588" y="3311525"/>
          <p14:tracePt t="106068" x="2743200" y="3344863"/>
          <p14:tracePt t="106105" x="2703513" y="3409950"/>
          <p14:tracePt t="106139" x="2671763" y="3468688"/>
          <p14:tracePt t="106170" x="2665413" y="3481388"/>
          <p14:tracePt t="106201" x="2671763" y="3500438"/>
          <p14:tracePt t="106212" x="2671763" y="3513138"/>
          <p14:tracePt t="106238" x="2703513" y="3552825"/>
          <p14:tracePt t="106271" x="2801938" y="3676650"/>
          <p14:tracePt t="106306" x="3036888" y="3833813"/>
          <p14:tracePt t="106340" x="3219450" y="3919538"/>
          <p14:tracePt t="106370" x="3357563" y="3919538"/>
          <p14:tracePt t="106381" x="3389313" y="3886200"/>
          <p14:tracePt t="106416" x="3533775" y="3794125"/>
          <p14:tracePt t="106426" x="3546475" y="3781425"/>
          <p14:tracePt t="106462" x="3546475" y="3697288"/>
          <p14:tracePt t="106495" x="3533775" y="3592513"/>
          <p14:tracePt t="106529" x="3521075" y="3521075"/>
          <p14:tracePt t="106560" x="3409950" y="3481388"/>
          <p14:tracePt t="106571" x="3363913" y="3475038"/>
          <p14:tracePt t="106604" x="3160713" y="3435350"/>
          <p14:tracePt t="106638" x="2952750" y="3416300"/>
          <p14:tracePt t="106668" x="2782888" y="3403600"/>
          <p14:tracePt t="106678" x="2730500" y="3403600"/>
          <p14:tracePt t="106712" x="2598738" y="3500438"/>
          <p14:tracePt t="106746" x="2573338" y="3592513"/>
          <p14:tracePt t="106779" x="2566988" y="3703638"/>
          <p14:tracePt t="106810" x="2638425" y="3873500"/>
          <p14:tracePt t="106820" x="2651125" y="3886200"/>
          <p14:tracePt t="106854" x="2736850" y="3951288"/>
          <p14:tracePt t="106887" x="2873375" y="3957638"/>
          <p14:tracePt t="106919" x="3049588" y="3938588"/>
          <p14:tracePt t="106929" x="3122613" y="3905250"/>
          <p14:tracePt t="106963" x="3240088" y="3827463"/>
          <p14:tracePt t="106997" x="3336925" y="3697288"/>
          <p14:tracePt t="107028" x="3382963" y="3644900"/>
          <p14:tracePt t="107059" x="3389313" y="3624263"/>
          <p14:tracePt t="107070" x="3389313" y="3617913"/>
          <p14:tracePt t="107105" x="3271838" y="3513138"/>
          <p14:tracePt t="107205" x="2867025" y="3311525"/>
          <p14:tracePt t="107236" x="2776538" y="3311525"/>
          <p14:tracePt t="107247" x="2749550" y="3317875"/>
          <p14:tracePt t="107271" x="2717800" y="3409950"/>
          <p14:tracePt t="107307" x="2659063" y="3579813"/>
          <p14:tracePt t="107341" x="2651125" y="3651250"/>
          <p14:tracePt t="107371" x="2659063" y="3741738"/>
          <p14:tracePt t="107382" x="2684463" y="3768725"/>
          <p14:tracePt t="107417" x="2743200" y="3808413"/>
          <p14:tracePt t="107450" x="2879725" y="3814763"/>
          <p14:tracePt t="107481" x="3108325" y="3787775"/>
          <p14:tracePt t="107492" x="3160713" y="3756025"/>
          <p14:tracePt t="107526" x="3357563" y="3611563"/>
          <p14:tracePt t="107561" x="3409950" y="3521075"/>
          <p14:tracePt t="107592" x="3409950" y="3487738"/>
          <p14:tracePt t="107603" x="3395663" y="3468688"/>
          <p14:tracePt t="107638" x="3298825" y="3376613"/>
          <p14:tracePt t="107669" x="3160713" y="3292475"/>
          <p14:tracePt t="107680" x="3101975" y="3259138"/>
          <p14:tracePt t="107700" x="3049588" y="3240088"/>
          <p14:tracePt t="107711" x="3030538" y="3240088"/>
          <p14:tracePt t="107745" x="2913063" y="3233738"/>
          <p14:tracePt t="107779" x="2820988" y="3298825"/>
          <p14:tracePt t="107809" x="2768600" y="3435350"/>
          <p14:tracePt t="107820" x="2762250" y="3481388"/>
          <p14:tracePt t="107853" x="2755900" y="3573463"/>
          <p14:tracePt t="107887" x="2782888" y="3644900"/>
          <p14:tracePt t="107918" x="2820988" y="3676650"/>
          <p14:tracePt t="107928" x="2854325" y="3703638"/>
          <p14:tracePt t="107953" x="2900363" y="3709988"/>
          <p14:tracePt t="107983" x="2959100" y="3722688"/>
          <p14:tracePt t="107993" x="2997200" y="3722688"/>
          <p14:tracePt t="108026" x="3063875" y="3756025"/>
          <p14:tracePt t="108060" x="3082925" y="3762375"/>
          <p14:tracePt t="108090" x="3101975" y="3756025"/>
          <p14:tracePt t="108101" x="3108325" y="3749675"/>
          <p14:tracePt t="108135" x="3122613" y="3735388"/>
          <p14:tracePt t="108169" x="3154363" y="3598863"/>
          <p14:tracePt t="108199" x="3160713" y="3527425"/>
          <p14:tracePt t="108210" x="3160713" y="3513138"/>
          <p14:tracePt t="108243" x="3128963" y="3500438"/>
          <p14:tracePt t="108345" x="2867025" y="3441700"/>
          <p14:tracePt t="108376" x="2814638" y="3454400"/>
          <p14:tracePt t="108387" x="2776538" y="3475038"/>
          <p14:tracePt t="108412" x="2762250" y="3513138"/>
          <p14:tracePt t="108448" x="2762250" y="3586163"/>
          <p14:tracePt t="108482" x="2847975" y="3716338"/>
          <p14:tracePt t="108513" x="2925763" y="3802063"/>
          <p14:tracePt t="108523" x="2932113" y="3808413"/>
          <p14:tracePt t="108557" x="2978150" y="3814763"/>
          <p14:tracePt t="108591" x="2984500" y="3814763"/>
          <p14:tracePt t="108622" x="3030538" y="3781425"/>
          <p14:tracePt t="108633" x="3070225" y="3741738"/>
          <p14:tracePt t="108668" x="3101975" y="3690938"/>
          <p14:tracePt t="108702" x="3101975" y="3638550"/>
          <p14:tracePt t="108733" x="3082925" y="3579813"/>
          <p14:tracePt t="108744" x="3030538" y="3552825"/>
          <p14:tracePt t="108778" x="2913063" y="3521075"/>
          <p14:tracePt t="108809" x="2835275" y="3513138"/>
          <p14:tracePt t="108820" x="2827338" y="3513138"/>
          <p14:tracePt t="108855" x="2768600" y="3513138"/>
          <p14:tracePt t="108888" x="2730500" y="3552825"/>
          <p14:tracePt t="108919" x="2730500" y="3605213"/>
          <p14:tracePt t="108930" x="2730500" y="3644900"/>
          <p14:tracePt t="108964" x="2835275" y="3716338"/>
          <p14:tracePt t="109000" x="2906713" y="3749675"/>
          <p14:tracePt t="109030" x="2938463" y="3749675"/>
          <p14:tracePt t="109074" x="2946400" y="3749675"/>
          <p14:tracePt t="109160" x="2938463" y="3741738"/>
          <p14:tracePt t="109256" x="2938463" y="3768725"/>
          <p14:tracePt t="109363" x="2997200" y="3697288"/>
          <p14:tracePt t="109398" x="3089275" y="3546475"/>
          <p14:tracePt t="109434" x="3108325" y="3454400"/>
          <p14:tracePt t="109480" x="3043238" y="3448050"/>
          <p14:tracePt t="109583" x="2971800" y="3429000"/>
          <p14:tracePt t="109618" x="2913063" y="3429000"/>
          <p14:tracePt t="109664" x="2860675" y="3429000"/>
          <p14:tracePt t="109699" x="2814638" y="3454400"/>
          <p14:tracePt t="109734" x="2801938" y="3487738"/>
          <p14:tracePt t="109764" x="2795588" y="3506788"/>
          <p14:tracePt t="109809" x="2820988" y="3552825"/>
          <p14:tracePt t="109841" x="2873375" y="3605213"/>
          <p14:tracePt t="109852" x="2900363" y="3617913"/>
          <p14:tracePt t="109888" x="2997200" y="3651250"/>
          <p14:tracePt t="109919" x="3128963" y="3683000"/>
          <p14:tracePt t="109930" x="3200400" y="3690938"/>
          <p14:tracePt t="109968" x="3344863" y="3690938"/>
          <p14:tracePt t="110003" x="3382963" y="3683000"/>
          <p14:tracePt t="110074" x="3376613" y="3651250"/>
          <p14:tracePt t="110105" x="3317875" y="3598863"/>
          <p14:tracePt t="110115" x="3305175" y="3586163"/>
          <p14:tracePt t="110149" x="3259138" y="3565525"/>
          <p14:tracePt t="110183" x="3246438" y="3565525"/>
          <p14:tracePt t="110718" x="3240088" y="3579813"/>
          <p14:tracePt t="110748" x="3240088" y="3605213"/>
          <p14:tracePt t="110855" x="3240088" y="3611563"/>
          <p14:tracePt t="111120" x="3225800" y="3611563"/>
          <p14:tracePt t="111355" x="3225800" y="3579813"/>
          <p14:tracePt t="111402" x="3225800" y="3559175"/>
          <p14:tracePt t="111573" x="3213100" y="3552825"/>
          <p14:tracePt t="111607" x="3206750" y="3552825"/>
          <p14:tracePt t="111641" x="3213100" y="3573463"/>
          <p14:tracePt t="111653" x="3246438" y="3598863"/>
          <p14:tracePt t="111728" x="4244975" y="3768725"/>
          <p14:tracePt t="111778" x="5211763" y="3716338"/>
          <p14:tracePt t="111844" x="6002338" y="3533775"/>
          <p14:tracePt t="111909" x="6067425" y="3494088"/>
          <p14:tracePt t="111955" x="6100763" y="3494088"/>
          <p14:tracePt t="111989" x="6113463" y="3494088"/>
          <p14:tracePt t="112023" x="6132513" y="3494088"/>
          <p14:tracePt t="112057" x="6172200" y="3494088"/>
          <p14:tracePt t="112068" x="6197600" y="3494088"/>
          <p14:tracePt t="112101" x="6342063" y="3454400"/>
          <p14:tracePt t="112132" x="6577013" y="3454400"/>
          <p14:tracePt t="112165" x="6870700" y="3448050"/>
          <p14:tracePt t="112197" x="7237413" y="3494088"/>
          <p14:tracePt t="112229" x="7315200" y="3598863"/>
          <p14:tracePt t="112262" x="7315200" y="3624263"/>
          <p14:tracePt t="112571" x="7321550" y="3579813"/>
          <p14:tracePt t="112603" x="7327900" y="3533775"/>
          <p14:tracePt t="112636" x="7340600" y="3506788"/>
          <p14:tracePt t="112668" x="7386638" y="3521075"/>
          <p14:tracePt t="112733" x="7392988" y="3506788"/>
          <p14:tracePt t="112776" x="7392988" y="3475038"/>
          <p14:tracePt t="112809" x="7361238" y="3429000"/>
          <p14:tracePt t="112842" x="7354888" y="3395663"/>
          <p14:tracePt t="112864" x="7348538" y="3389313"/>
          <p14:tracePt t="112929" x="7334250" y="3389313"/>
          <p14:tracePt t="112962" x="7308850" y="3395663"/>
          <p14:tracePt t="112995" x="7296150" y="3395663"/>
          <p14:tracePt t="113134" x="7296150" y="3409950"/>
          <p14:tracePt t="113168" x="7380288" y="3454400"/>
          <p14:tracePt t="113200" x="7432675" y="3481388"/>
          <p14:tracePt t="113233" x="7445375" y="3487738"/>
          <p14:tracePt t="113286" x="7451725" y="3487738"/>
          <p14:tracePt t="113432" x="7432675" y="3513138"/>
          <p14:tracePt t="113508" x="7407275" y="3494088"/>
          <p14:tracePt t="113541" x="7373938" y="3475038"/>
          <p14:tracePt t="113575" x="7348538" y="3454400"/>
          <p14:tracePt t="113608" x="7327900" y="3441700"/>
          <p14:tracePt t="113916" x="7348538" y="3441700"/>
          <p14:tracePt t="114055" x="7348538" y="3435350"/>
          <p14:tracePt t="114152" x="7373938" y="3448050"/>
          <p14:tracePt t="114183" x="7386638" y="3454400"/>
          <p14:tracePt t="114305" x="7386638" y="3448050"/>
          <p14:tracePt t="114568" x="7380288" y="3448050"/>
          <p14:tracePt t="114600" x="7373938" y="3448050"/>
          <p14:tracePt t="114789" x="7354888" y="3448050"/>
          <p14:tracePt t="115371" x="7386638" y="3429000"/>
          <p14:tracePt t="115404" x="7439025" y="3409950"/>
          <p14:tracePt t="115436" x="7510463" y="3403600"/>
          <p14:tracePt t="115469" x="7518400" y="3403600"/>
          <p14:tracePt t="115574" x="7537450" y="3403600"/>
          <p14:tracePt t="115607" x="7569200" y="3395663"/>
          <p14:tracePt t="115629" x="7608888" y="3389313"/>
          <p14:tracePt t="115663" x="7621588" y="3389313"/>
          <p14:tracePt t="115696" x="7635875" y="3382963"/>
          <p14:tracePt t="115824" x="7642225" y="3376613"/>
          <p14:tracePt t="115903" x="7661275" y="3363913"/>
          <p14:tracePt t="115936" x="7673975" y="3351213"/>
          <p14:tracePt t="115960" x="7680325" y="3336925"/>
          <p14:tracePt t="115993" x="7688263" y="3324225"/>
          <p14:tracePt t="116027" x="7688263" y="3298825"/>
          <p14:tracePt t="116150" x="7680325" y="3305175"/>
          <p14:tracePt t="116183" x="7627938" y="3311525"/>
          <p14:tracePt t="116216" x="7466013" y="3336925"/>
          <p14:tracePt t="116239" x="7308850" y="3336925"/>
          <p14:tracePt t="116272" x="7053263" y="3317875"/>
          <p14:tracePt t="116306" x="6969125" y="3284538"/>
          <p14:tracePt t="116339" x="6956425" y="3284538"/>
          <p14:tracePt t="116372" x="6935788" y="3284538"/>
          <p14:tracePt t="116491" x="6929438" y="3292475"/>
          <p14:tracePt t="116524" x="6916738" y="3317875"/>
          <p14:tracePt t="116558" x="6904038" y="3351213"/>
          <p14:tracePt t="116592" x="6916738" y="3435350"/>
          <p14:tracePt t="116614" x="6935788" y="3500438"/>
          <p14:tracePt t="116648" x="6950075" y="3513138"/>
          <p14:tracePt t="116712" x="6956425" y="3521075"/>
          <p14:tracePt t="116746" x="6981825" y="3521075"/>
          <p14:tracePt t="116780" x="7053263" y="3494088"/>
          <p14:tracePt t="116804" x="7145338" y="3475038"/>
          <p14:tracePt t="116838" x="7289800" y="3441700"/>
          <p14:tracePt t="116872" x="7334250" y="3441700"/>
          <p14:tracePt t="117058" x="7348538" y="3448050"/>
          <p14:tracePt t="117102" x="7361238" y="3448050"/>
          <p14:tracePt t="117136" x="7419975" y="3448050"/>
          <p14:tracePt t="117171" x="7562850" y="3448050"/>
          <p14:tracePt t="117215" x="7569200" y="3448050"/>
          <p14:tracePt t="117462" x="7577138" y="3441700"/>
          <p14:tracePt t="117572" x="7577138" y="3448050"/>
          <p14:tracePt t="117615" x="7569200" y="3454400"/>
          <p14:tracePt t="147480" x="7158038" y="3540125"/>
          <p14:tracePt t="147513" x="4899025" y="3898900"/>
          <p14:tracePt t="147544" x="2938463" y="4318000"/>
          <p14:tracePt t="147579" x="2005013" y="4473575"/>
          <p14:tracePt t="147614" x="1939925" y="4500563"/>
          <p14:tracePt t="147637" x="1939925" y="4494213"/>
          <p14:tracePt t="147670" x="1952625" y="4467225"/>
          <p14:tracePt t="147702" x="1887538" y="4454525"/>
          <p14:tracePt t="147735" x="1300163" y="4454525"/>
          <p14:tracePt t="147767" x="627063" y="4362450"/>
          <p14:tracePt t="147799" x="549275" y="4337050"/>
          <p14:tracePt t="147843" x="587375" y="4337050"/>
          <p14:tracePt t="147877" x="608013" y="4337050"/>
          <p14:tracePt t="147912" x="646113" y="4337050"/>
          <p14:tracePt t="147933" x="652463" y="4349750"/>
          <p14:tracePt t="147967" x="692150" y="4356100"/>
          <p14:tracePt t="147999" x="790575" y="4362450"/>
          <p14:tracePt t="148032" x="1038225" y="4402138"/>
          <p14:tracePt t="148066" x="1312863" y="4402138"/>
          <p14:tracePt t="148088" x="1482725" y="4402138"/>
          <p14:tracePt t="148122" x="1508125" y="4402138"/>
          <p14:tracePt t="148189" x="1566863" y="4408488"/>
          <p14:tracePt t="148223" x="1717675" y="4441825"/>
          <p14:tracePt t="148268" x="1744663" y="4454525"/>
          <p14:tracePt t="148301" x="1789113" y="4454525"/>
          <p14:tracePt t="148324" x="1803400" y="4454525"/>
          <p14:tracePt t="148380" x="1933575" y="4467225"/>
          <p14:tracePt t="148403" x="2239963" y="4467225"/>
          <p14:tracePt t="148436" x="2495550" y="4467225"/>
          <p14:tracePt t="148469" x="2501900" y="4467225"/>
          <p14:tracePt t="148514" x="2598738" y="4479925"/>
          <p14:tracePt t="148536" x="2730500" y="4479925"/>
          <p14:tracePt t="148558" x="2749550" y="4479925"/>
          <p14:tracePt t="148592" x="2755900" y="4479925"/>
          <p14:tracePt t="148917" x="2762250" y="4479925"/>
          <p14:tracePt t="149058" x="2776538" y="4479925"/>
          <p14:tracePt t="149092" x="2762250" y="4487863"/>
          <p14:tracePt t="150063" x="2743200" y="4500563"/>
          <p14:tracePt t="150138" x="2730500" y="4500563"/>
          <p14:tracePt t="150172" x="2671763" y="4500563"/>
          <p14:tracePt t="150248" x="2613025" y="4487863"/>
          <p14:tracePt t="150282" x="2533650" y="4460875"/>
          <p14:tracePt t="150316" x="2514600" y="4441825"/>
          <p14:tracePt t="150339" x="2489200" y="4421188"/>
          <p14:tracePt t="150373" x="2481263" y="4414838"/>
          <p14:tracePt t="150621" x="2468563" y="4395788"/>
          <p14:tracePt t="150656" x="2468563" y="4389438"/>
          <p14:tracePt t="150699" x="2449513" y="4376738"/>
          <p14:tracePt t="150733" x="2273300" y="4265613"/>
          <p14:tracePt t="150766" x="2044700" y="4173538"/>
          <p14:tracePt t="150777" x="1952625" y="4154488"/>
          <p14:tracePt t="150810" x="1881188" y="4114800"/>
          <p14:tracePt t="150844" x="1874838" y="4089400"/>
          <p14:tracePt t="150877" x="1847850" y="4056063"/>
          <p14:tracePt t="150910" x="1782763" y="4037013"/>
          <p14:tracePt t="150941" x="1606550" y="4037013"/>
          <p14:tracePt t="150952" x="1516063" y="4037013"/>
          <p14:tracePt t="150987" x="1279525" y="4037013"/>
          <p14:tracePt t="151017" x="1176338" y="4037013"/>
          <p14:tracePt t="151028" x="1168400" y="4049713"/>
          <p14:tracePt t="151088" x="1149350" y="4160838"/>
          <p14:tracePt t="151118" x="1149350" y="4179888"/>
          <p14:tracePt t="151148" x="1162050" y="4206875"/>
          <p14:tracePt t="151205" x="1162050" y="4225925"/>
          <p14:tracePt t="151239" x="1201738" y="4265613"/>
          <p14:tracePt t="151250" x="1208088" y="4271963"/>
          <p14:tracePt t="151283" x="1266825" y="4343400"/>
          <p14:tracePt t="151317" x="1346200" y="4383088"/>
          <p14:tracePt t="151339" x="1390650" y="4414838"/>
          <p14:tracePt t="151373" x="1423988" y="4414838"/>
          <p14:tracePt t="151406" x="1508125" y="4402138"/>
          <p14:tracePt t="151440" x="1593850" y="4376738"/>
          <p14:tracePt t="151473" x="1625600" y="4368800"/>
          <p14:tracePt t="151505" x="1704975" y="4318000"/>
          <p14:tracePt t="151529" x="1770063" y="4278313"/>
          <p14:tracePt t="151563" x="1795463" y="4244975"/>
          <p14:tracePt t="151608" x="1795463" y="4179888"/>
          <p14:tracePt t="151641" x="1795463" y="4140200"/>
          <p14:tracePt t="151686" x="1795463" y="4095750"/>
          <p14:tracePt t="151718" x="1770063" y="4056063"/>
          <p14:tracePt t="151752" x="1730375" y="4049713"/>
          <p14:tracePt t="151787" x="1671638" y="4049713"/>
          <p14:tracePt t="151817" x="1633538" y="4049713"/>
          <p14:tracePt t="151829" x="1612900" y="4049713"/>
          <p14:tracePt t="151856" x="1560513" y="4068763"/>
          <p14:tracePt t="151892" x="1508125" y="4121150"/>
          <p14:tracePt t="151927" x="1463675" y="4219575"/>
          <p14:tracePt t="151950" x="1455738" y="4259263"/>
          <p14:tracePt t="151985" x="1501775" y="4310063"/>
          <p14:tracePt t="152019" x="1581150" y="4337050"/>
          <p14:tracePt t="152030" x="1606550" y="4337050"/>
          <p14:tracePt t="152063" x="1736725" y="4318000"/>
          <p14:tracePt t="152099" x="1816100" y="4251325"/>
          <p14:tracePt t="152121" x="1841500" y="4225925"/>
          <p14:tracePt t="152156" x="1847850" y="4206875"/>
          <p14:tracePt t="152203" x="1847850" y="4192588"/>
          <p14:tracePt t="152237" x="1828800" y="4173538"/>
          <p14:tracePt t="152261" x="1763713" y="4167188"/>
          <p14:tracePt t="152297" x="1730375" y="4167188"/>
          <p14:tracePt t="152424" x="1736725" y="4154488"/>
          <p14:tracePt t="152470" x="1736725" y="4127500"/>
          <p14:tracePt t="152504" x="1711325" y="4037013"/>
          <p14:tracePt t="152536" x="1665288" y="3957638"/>
          <p14:tracePt t="152568" x="1625600" y="3827463"/>
          <p14:tracePt t="152580" x="1625600" y="3821113"/>
          <p14:tracePt t="152606" x="1600200" y="3762375"/>
          <p14:tracePt t="152642" x="1566863" y="3676650"/>
          <p14:tracePt t="152679" x="1560513" y="3638550"/>
          <p14:tracePt t="152712" x="1560513" y="3605213"/>
          <p14:tracePt t="152724" x="1560513" y="3598863"/>
          <p14:tracePt t="152747" x="1547813" y="3586163"/>
          <p14:tracePt t="152782" x="1541463" y="3546475"/>
          <p14:tracePt t="152890" x="1566863" y="3573463"/>
          <p14:tracePt t="152924" x="1684338" y="3690938"/>
          <p14:tracePt t="152959" x="1920875" y="3867150"/>
          <p14:tracePt t="152989" x="2162175" y="3997325"/>
          <p14:tracePt t="153000" x="2273300" y="4056063"/>
          <p14:tracePt t="153034" x="2422525" y="4173538"/>
          <p14:tracePt t="153065" x="2632075" y="4324350"/>
          <p14:tracePt t="153076" x="2684463" y="4349750"/>
          <p14:tracePt t="153109" x="2841625" y="4454525"/>
          <p14:tracePt t="153142" x="3036888" y="4591050"/>
          <p14:tracePt t="153175" x="3370263" y="4716463"/>
          <p14:tracePt t="153198" x="3487738" y="4735513"/>
          <p14:tracePt t="153232" x="3697288" y="4735513"/>
          <p14:tracePt t="153266" x="3787775" y="4722813"/>
          <p14:tracePt t="153298" x="3808413" y="4702175"/>
          <p14:tracePt t="153341" x="3821113" y="4695825"/>
          <p14:tracePt t="153386" x="3821113" y="4689475"/>
          <p14:tracePt t="153420" x="3821113" y="4670425"/>
          <p14:tracePt t="153452" x="3821113" y="4664075"/>
          <p14:tracePt t="153573" x="3808413" y="4643438"/>
          <p14:tracePt t="153606" x="3802063" y="4637088"/>
          <p14:tracePt t="153639" x="3794125" y="4630738"/>
          <p14:tracePt t="153672" x="3781425" y="4611688"/>
          <p14:tracePt t="153706" x="3729038" y="4578350"/>
          <p14:tracePt t="153739" x="3586163" y="4552950"/>
          <p14:tracePt t="153761" x="3403600" y="4519613"/>
          <p14:tracePt t="153795" x="2906713" y="4343400"/>
          <p14:tracePt t="153828" x="2344738" y="4160838"/>
          <p14:tracePt t="153862" x="2141538" y="4089400"/>
          <p14:tracePt t="153895" x="2149475" y="4056063"/>
          <p14:tracePt t="153918" x="2174875" y="4037013"/>
          <p14:tracePt t="153953" x="2227263" y="4003675"/>
          <p14:tracePt t="153988" x="2292350" y="3951288"/>
          <p14:tracePt t="154018" x="2325688" y="3911600"/>
          <p14:tracePt t="154029" x="2332038" y="3905250"/>
          <p14:tracePt t="154065" x="2338388" y="3886200"/>
          <p14:tracePt t="154153" x="2351088" y="3879850"/>
          <p14:tracePt t="154190" x="2501900" y="3879850"/>
          <p14:tracePt t="154221" x="2632075" y="3846513"/>
          <p14:tracePt t="154233" x="2638425" y="3840163"/>
          <p14:tracePt t="154342" x="2665413" y="3833813"/>
          <p14:tracePt t="154378" x="2690813" y="3821113"/>
          <p14:tracePt t="154410" x="2776538" y="3802063"/>
          <p14:tracePt t="154421" x="2789238" y="3794125"/>
          <p14:tracePt t="154457" x="2801938" y="3781425"/>
          <p14:tracePt t="154644" x="2841625" y="3781425"/>
          <p14:tracePt t="154676" x="2847975" y="3781425"/>
          <p14:tracePt t="154722" x="2925763" y="3794125"/>
          <p14:tracePt t="154756" x="3043238" y="3794125"/>
          <p14:tracePt t="154878" x="3063875" y="3802063"/>
          <p14:tracePt t="154910" x="3076575" y="3802063"/>
          <p14:tracePt t="154945" x="3108325" y="3802063"/>
          <p14:tracePt t="154976" x="3122613" y="3802063"/>
          <p14:tracePt t="155007" x="3175000" y="3787775"/>
          <p14:tracePt t="155019" x="3181350" y="3787775"/>
          <p14:tracePt t="155040" x="3194050" y="3787775"/>
          <p14:tracePt t="155172" x="3200400" y="3781425"/>
          <p14:tracePt t="155207" x="3135313" y="3808413"/>
          <p14:tracePt t="155239" x="3135313" y="3840163"/>
          <p14:tracePt t="155608" x="3128963" y="3846513"/>
          <p14:tracePt t="155644" x="3128963" y="3867150"/>
          <p14:tracePt t="155678" x="3128963" y="3938588"/>
          <p14:tracePt t="155709" x="3141663" y="4095750"/>
          <p14:tracePt t="155720" x="3135313" y="4167188"/>
          <p14:tracePt t="155759" x="3154363" y="4303713"/>
          <p14:tracePt t="155770" x="3160713" y="4337050"/>
          <p14:tracePt t="155793" x="3160713" y="4383088"/>
          <p14:tracePt t="155825" x="3160713" y="4427538"/>
          <p14:tracePt t="155858" x="3160713" y="4441825"/>
          <p14:tracePt t="155891" x="3160713" y="4454525"/>
          <p14:tracePt t="155924" x="3175000" y="4473575"/>
          <p14:tracePt t="155958" x="3175000" y="4479925"/>
          <p14:tracePt t="156013" x="3181350" y="4494213"/>
          <p14:tracePt t="156036" x="3181350" y="4513263"/>
          <p14:tracePt t="156156" x="3200400" y="4513263"/>
          <p14:tracePt t="156190" x="3213100" y="4506913"/>
          <p14:tracePt t="156350" x="3246438" y="4500563"/>
          <p14:tracePt t="156373" x="3305175" y="4479925"/>
          <p14:tracePt t="156407" x="3317875" y="4467225"/>
          <p14:tracePt t="156528" x="3317875" y="4460875"/>
          <p14:tracePt t="156563" x="3317875" y="4441825"/>
          <p14:tracePt t="156640" x="3317875" y="4435475"/>
          <p14:tracePt t="156685" x="3292475" y="4435475"/>
          <p14:tracePt t="156719" x="3246438" y="4435475"/>
          <p14:tracePt t="156753" x="3225800" y="4435475"/>
          <p14:tracePt t="156797" x="3219450" y="4427538"/>
          <p14:tracePt t="156937" x="3213100" y="4427538"/>
          <p14:tracePt t="156971" x="3225800" y="4414838"/>
          <p14:tracePt t="157004" x="3317875" y="4389438"/>
          <p14:tracePt t="157037" x="3376613" y="4362450"/>
          <p14:tracePt t="157189" x="3389313" y="4362450"/>
          <p14:tracePt t="157436" x="3395663" y="4362450"/>
          <p14:tracePt t="157610" x="3429000" y="4356100"/>
          <p14:tracePt t="157644" x="3462338" y="4343400"/>
          <p14:tracePt t="157765" x="3468688" y="4343400"/>
          <p14:tracePt t="157799" x="3513138" y="4343400"/>
          <p14:tracePt t="157832" x="3586163" y="4343400"/>
          <p14:tracePt t="157856" x="3644900" y="4337050"/>
          <p14:tracePt t="157890" x="3670300" y="4337050"/>
          <p14:tracePt t="157923" x="3676650" y="4337050"/>
          <p14:tracePt t="157958" x="3690938" y="4337050"/>
          <p14:tracePt t="158000" x="3703638" y="4337050"/>
          <p14:tracePt t="158033" x="3741738" y="4337050"/>
          <p14:tracePt t="158065" x="3781425" y="4337050"/>
          <p14:tracePt t="158097" x="3808413" y="4337050"/>
          <p14:tracePt t="158128" x="3821113" y="4337050"/>
          <p14:tracePt t="158160" x="3860800" y="4337050"/>
          <p14:tracePt t="158204" x="3886200" y="4337050"/>
          <p14:tracePt t="158237" x="3925888" y="4337050"/>
          <p14:tracePt t="158269" x="3963988" y="4337050"/>
          <p14:tracePt t="158302" x="3978275" y="4337050"/>
          <p14:tracePt t="158936" x="3984625" y="4337050"/>
          <p14:tracePt t="158970" x="3990975" y="4337050"/>
          <p14:tracePt t="159014" x="3997325" y="4337050"/>
          <p14:tracePt t="159091" x="4037013" y="4337050"/>
          <p14:tracePt t="159124" x="4121150" y="4337050"/>
          <p14:tracePt t="159157" x="4133850" y="4337050"/>
          <p14:tracePt t="159203" x="4154488" y="4330700"/>
          <p14:tracePt t="159236" x="4238625" y="4310063"/>
          <p14:tracePt t="159269" x="4271963" y="4303713"/>
          <p14:tracePt t="159344" x="4278313" y="4303713"/>
          <p14:tracePt t="160050" x="4284663" y="4303713"/>
          <p14:tracePt t="160749" x="4291013" y="4303713"/>
          <p14:tracePt t="160826" x="4303713" y="4303713"/>
          <p14:tracePt t="160859" x="4343400" y="4303713"/>
          <p14:tracePt t="160893" x="4435475" y="4310063"/>
          <p14:tracePt t="160927" x="4519613" y="4318000"/>
          <p14:tracePt t="160950" x="4546600" y="4324350"/>
          <p14:tracePt t="160984" x="4611688" y="4337050"/>
          <p14:tracePt t="161007" x="4643438" y="4337050"/>
          <p14:tracePt t="161029" x="4664075" y="4337050"/>
          <p14:tracePt t="161062" x="4670425" y="4356100"/>
          <p14:tracePt t="161095" x="4683125" y="4383088"/>
          <p14:tracePt t="161129" x="4683125" y="4479925"/>
          <p14:tracePt t="161344" x="4695825" y="4479925"/>
          <p14:tracePt t="161378" x="4708525" y="4479925"/>
          <p14:tracePt t="161423" x="4708525" y="4460875"/>
          <p14:tracePt t="161456" x="4722813" y="4454525"/>
          <p14:tracePt t="161500" x="4741863" y="4454525"/>
          <p14:tracePt t="161533" x="4846638" y="4448175"/>
          <p14:tracePt t="161565" x="4884738" y="4427538"/>
          <p14:tracePt t="161600" x="4892675" y="4427538"/>
          <p14:tracePt t="161644" x="4899025" y="4421188"/>
          <p14:tracePt t="161722" x="4911725" y="4408488"/>
          <p14:tracePt t="161755" x="4930775" y="4395788"/>
          <p14:tracePt t="161789" x="4930775" y="4389438"/>
          <p14:tracePt t="162501" x="4937125" y="4389438"/>
          <p14:tracePt t="162528" x="4957763" y="4383088"/>
          <p14:tracePt t="162554" x="5003800" y="4376738"/>
          <p14:tracePt t="162580" x="5041900" y="4362450"/>
          <p14:tracePt t="162615" x="5113338" y="4362450"/>
          <p14:tracePt t="162638" x="5165725" y="4356100"/>
          <p14:tracePt t="162674" x="5211763" y="4349750"/>
          <p14:tracePt t="163580" x="5211763" y="4343400"/>
          <p14:tracePt t="163659" x="5205413" y="4337050"/>
          <p14:tracePt t="163695" x="5199063" y="4330700"/>
          <p14:tracePt t="163813" x="5199063" y="4324350"/>
          <p14:tracePt t="163876" x="5199063" y="4318000"/>
          <p14:tracePt t="163944" x="5186363" y="4297363"/>
          <p14:tracePt t="163966" x="5159375" y="4291013"/>
          <p14:tracePt t="163999" x="5133975" y="4291013"/>
          <p14:tracePt t="164032" x="5062538" y="4303713"/>
          <p14:tracePt t="164066" x="4970463" y="4318000"/>
          <p14:tracePt t="164131" x="4989513" y="4318000"/>
          <p14:tracePt t="164186" x="4689475" y="4395788"/>
          <p14:tracePt t="164219" x="3997325" y="4494213"/>
          <p14:tracePt t="164252" x="3598863" y="4519613"/>
          <p14:tracePt t="164285" x="3330575" y="4460875"/>
          <p14:tracePt t="164317" x="3160713" y="4368800"/>
          <p14:tracePt t="164349" x="2938463" y="4318000"/>
          <p14:tracePt t="164372" x="2755900" y="4310063"/>
          <p14:tracePt t="164406" x="2665413" y="4303713"/>
          <p14:tracePt t="164440" x="2651125" y="4297363"/>
          <p14:tracePt t="164473" x="2625725" y="4284663"/>
          <p14:tracePt t="164507" x="2547938" y="4259263"/>
          <p14:tracePt t="164530" x="2390775" y="4251325"/>
          <p14:tracePt t="164563" x="1965325" y="4251325"/>
          <p14:tracePt t="164597" x="1619250" y="4251325"/>
          <p14:tracePt t="164630" x="1606550" y="4251325"/>
          <p14:tracePt t="164833" x="1633538" y="4265613"/>
          <p14:tracePt t="164866" x="1744663" y="4291013"/>
          <p14:tracePt t="164888" x="1828800" y="4297363"/>
          <p14:tracePt t="164922" x="1927225" y="4303713"/>
          <p14:tracePt t="166126" x="1933575" y="4303713"/>
          <p14:tracePt t="166222" x="1992313" y="4356100"/>
          <p14:tracePt t="166256" x="2286000" y="4519613"/>
          <p14:tracePt t="166279" x="2795588" y="4695825"/>
          <p14:tracePt t="166313" x="3821113" y="4840288"/>
          <p14:tracePt t="166346" x="4976813" y="4846638"/>
          <p14:tracePt t="166379" x="5199063" y="4833938"/>
          <p14:tracePt t="166413" x="5205413" y="4826000"/>
          <p14:tracePt t="166457" x="5218113" y="4800600"/>
          <p14:tracePt t="166490" x="5264150" y="4767263"/>
          <p14:tracePt t="166524" x="5291138" y="4748213"/>
          <p14:tracePt t="166536" x="5297488" y="4748213"/>
          <p14:tracePt t="166569" x="5310188" y="4676775"/>
          <p14:tracePt t="166592" x="5322888" y="4649788"/>
          <p14:tracePt t="166625" x="5349875" y="4591050"/>
          <p14:tracePt t="166660" x="5356225" y="4559300"/>
          <p14:tracePt t="166693" x="5356225" y="4546600"/>
          <p14:tracePt t="166812" x="5356225" y="4532313"/>
          <p14:tracePt t="166845" x="5356225" y="4525963"/>
          <p14:tracePt t="166952" x="5362575" y="4519613"/>
          <p14:tracePt t="166986" x="5387975" y="4500563"/>
          <p14:tracePt t="167019" x="5394325" y="4500563"/>
          <p14:tracePt t="167053" x="5421313" y="4559300"/>
          <p14:tracePt t="167086" x="5421313" y="4584700"/>
          <p14:tracePt t="167271" x="5414963" y="4565650"/>
          <p14:tracePt t="167303" x="5446713" y="4500563"/>
          <p14:tracePt t="167336" x="5467350" y="4467225"/>
          <p14:tracePt t="167358" x="5480050" y="4441825"/>
          <p14:tracePt t="167391" x="5505450" y="4421188"/>
          <p14:tracePt t="167425" x="5532438" y="4402138"/>
          <p14:tracePt t="167468" x="5551488" y="4389438"/>
          <p14:tracePt t="167501" x="5557838" y="4383088"/>
          <p14:tracePt t="167535" x="5578475" y="4368800"/>
          <p14:tracePt t="167568" x="5630863" y="4368800"/>
          <p14:tracePt t="167602" x="5748338" y="4368800"/>
          <p14:tracePt t="167624" x="5780088" y="4368800"/>
          <p14:tracePt t="167661" x="5807075" y="4368800"/>
          <p14:tracePt t="167686" x="5819775" y="4356100"/>
          <p14:tracePt t="167721" x="5903913" y="4330700"/>
          <p14:tracePt t="167755" x="5930900" y="4318000"/>
          <p14:tracePt t="167800" x="5949950" y="4297363"/>
          <p14:tracePt t="167833" x="5956300" y="4259263"/>
          <p14:tracePt t="167866" x="5924550" y="4206875"/>
          <p14:tracePt t="167898" x="5845175" y="4148138"/>
          <p14:tracePt t="167920" x="5813425" y="4127500"/>
          <p14:tracePt t="167954" x="5702300" y="4108450"/>
          <p14:tracePt t="167987" x="5656263" y="4121150"/>
          <p14:tracePt t="168022" x="5591175" y="4291013"/>
          <p14:tracePt t="168033" x="5578475" y="4337050"/>
          <p14:tracePt t="168066" x="5591175" y="4414838"/>
          <p14:tracePt t="168100" x="5734050" y="4421188"/>
          <p14:tracePt t="168123" x="5851525" y="4389438"/>
          <p14:tracePt t="168157" x="5872163" y="4343400"/>
          <p14:tracePt t="168190" x="5884863" y="4278313"/>
          <p14:tracePt t="168224" x="5878513" y="4244975"/>
          <p14:tracePt t="168258" x="5859463" y="4232275"/>
          <p14:tracePt t="168281" x="5813425" y="4225925"/>
          <p14:tracePt t="168304" x="5807075" y="4225925"/>
          <p14:tracePt t="168327" x="5780088" y="4225925"/>
          <p14:tracePt t="168359" x="5761038" y="4244975"/>
          <p14:tracePt t="168392" x="5761038" y="4251325"/>
          <p14:tracePt t="168437" x="5767388" y="4251325"/>
          <p14:tracePt t="169239" x="5773738" y="4251325"/>
          <p14:tracePt t="169379" x="5754688" y="4265613"/>
          <p14:tracePt t="169423" x="5754688" y="4278313"/>
          <p14:tracePt t="169529" x="5754688" y="4284663"/>
          <p14:tracePt t="169628" x="5754688" y="4297363"/>
          <p14:tracePt t="169662" x="5780088" y="4324350"/>
          <p14:tracePt t="169696" x="5807075" y="4343400"/>
          <p14:tracePt t="169718" x="5813425" y="4349750"/>
          <p14:tracePt t="169752" x="5838825" y="4383088"/>
          <p14:tracePt t="169786" x="5924550" y="4389438"/>
          <p14:tracePt t="169819" x="5983288" y="4389438"/>
          <p14:tracePt t="169852" x="6021388" y="4402138"/>
          <p14:tracePt t="169876" x="6042025" y="4414838"/>
          <p14:tracePt t="169909" x="6061075" y="4467225"/>
          <p14:tracePt t="169945" x="6061075" y="4525963"/>
          <p14:tracePt t="169968" x="6054725" y="4538663"/>
          <p14:tracePt t="170259" x="6042025" y="4532313"/>
          <p14:tracePt t="170295" x="6042025" y="4525963"/>
          <p14:tracePt t="170327" x="6048375" y="4519613"/>
          <p14:tracePt t="170360" x="6048375" y="4506913"/>
          <p14:tracePt t="170393" x="6113463" y="4473575"/>
          <p14:tracePt t="170427" x="6153150" y="4460875"/>
          <p14:tracePt t="170460" x="6237288" y="4448175"/>
          <p14:tracePt t="170484" x="6302375" y="4435475"/>
          <p14:tracePt t="170517" x="6440488" y="4427538"/>
          <p14:tracePt t="170540" x="6511925" y="4421188"/>
          <p14:tracePt t="170562" x="6524625" y="4414838"/>
          <p14:tracePt t="170639" x="6545263" y="4408488"/>
          <p14:tracePt t="170672" x="6564313" y="4402138"/>
          <p14:tracePt t="170726" x="6577013" y="4395788"/>
          <p14:tracePt t="170748" x="6604000" y="4376738"/>
          <p14:tracePt t="170782" x="6610350" y="4368800"/>
          <p14:tracePt t="170846" x="6610350" y="4362450"/>
          <p14:tracePt t="170891" x="6596063" y="4337050"/>
          <p14:tracePt t="170924" x="6557963" y="4318000"/>
          <p14:tracePt t="171000" x="6545263" y="4310063"/>
          <p14:tracePt t="171033" x="6524625" y="4303713"/>
          <p14:tracePt t="171944" x="6551613" y="4303713"/>
          <p14:tracePt t="171976" x="6662738" y="4303713"/>
          <p14:tracePt t="172009" x="6734175" y="4303713"/>
          <p14:tracePt t="172032" x="6740525" y="4303713"/>
          <p14:tracePt t="172077" x="6753225" y="4303713"/>
          <p14:tracePt t="172110" x="6759575" y="4303713"/>
          <p14:tracePt t="172144" x="6773863" y="4297363"/>
          <p14:tracePt t="172177" x="6786563" y="4297363"/>
          <p14:tracePt t="173175" x="6799263" y="4284663"/>
          <p14:tracePt t="173208" x="6805613" y="4284663"/>
          <p14:tracePt t="173252" x="6824663" y="4284663"/>
          <p14:tracePt t="173287" x="6942138" y="4284663"/>
          <p14:tracePt t="173320" x="7002463" y="4278313"/>
          <p14:tracePt t="173484" x="7040563" y="4278313"/>
          <p14:tracePt t="173517" x="7080250" y="4278313"/>
          <p14:tracePt t="174142" x="7080250" y="4291013"/>
          <p14:tracePt t="174186" x="7080250" y="4297363"/>
          <p14:tracePt t="174690" x="7080250" y="4303713"/>
          <p14:tracePt t="175004" x="7105650" y="4303713"/>
          <p14:tracePt t="175037" x="7138988" y="4303713"/>
          <p14:tracePt t="175520" x="7132638" y="4303713"/>
          <p14:tracePt t="175554" x="7126288" y="4303713"/>
          <p14:tracePt t="175877" x="7138988" y="4303713"/>
          <p14:tracePt t="175910" x="7158038" y="4303713"/>
          <p14:tracePt t="175944" x="7164388" y="4303713"/>
          <p14:tracePt t="176077" x="7178675" y="4303713"/>
          <p14:tracePt t="176109" x="7191375" y="4297363"/>
          <p14:tracePt t="176142" x="7216775" y="4297363"/>
          <p14:tracePt t="176658" x="7204075" y="4297363"/>
          <p14:tracePt t="176692" x="7197725" y="4297363"/>
          <p14:tracePt t="176768" x="7170738" y="4297363"/>
          <p14:tracePt t="176801" x="7119938" y="4291013"/>
          <p14:tracePt t="176834" x="7061200" y="4271963"/>
          <p14:tracePt t="176867" x="7040563" y="4271963"/>
          <p14:tracePt t="176953" x="7027863" y="4271963"/>
          <p14:tracePt t="176986" x="7015163" y="4271963"/>
          <p14:tracePt t="177020" x="7002463" y="4271963"/>
          <p14:tracePt t="177289" x="7021513" y="4271963"/>
          <p14:tracePt t="177322" x="7073900" y="4284663"/>
          <p14:tracePt t="177343" x="7105650" y="4291013"/>
          <p14:tracePt t="177377" x="7138988" y="4297363"/>
          <p14:tracePt t="177412" x="7151688" y="4303713"/>
          <p14:tracePt t="177958" x="7138988" y="4303713"/>
          <p14:tracePt t="178077" x="7132638" y="4310063"/>
          <p14:tracePt t="178142" x="7138988" y="4310063"/>
          <p14:tracePt t="178176" x="7178675" y="4310063"/>
          <p14:tracePt t="178209" x="7216775" y="4310063"/>
          <p14:tracePt t="178242" x="7243763" y="4310063"/>
          <p14:tracePt t="178274" x="7256463" y="4310063"/>
          <p14:tracePt t="178427" x="7256463" y="4303713"/>
          <p14:tracePt t="178802" x="7237413" y="4303713"/>
          <p14:tracePt t="178929" x="7275513" y="4324350"/>
          <p14:tracePt t="178962" x="7334250" y="4330700"/>
          <p14:tracePt t="178984" x="7367588" y="4330700"/>
          <p14:tracePt t="179019" x="7426325" y="4318000"/>
          <p14:tracePt t="179041" x="7466013" y="4318000"/>
          <p14:tracePt t="179063" x="7504113" y="4318000"/>
          <p14:tracePt t="179095" x="7543800" y="4318000"/>
          <p14:tracePt t="179129" x="7635875" y="4324350"/>
          <p14:tracePt t="179162" x="7667625" y="4324350"/>
          <p14:tracePt t="179579" x="7667625" y="4337050"/>
          <p14:tracePt t="179601" x="7680325" y="4356100"/>
          <p14:tracePt t="179634" x="7726363" y="4448175"/>
          <p14:tracePt t="179657" x="7772400" y="4552950"/>
          <p14:tracePt t="179914" x="7732713" y="4519613"/>
          <p14:tracePt t="179937" x="7713663" y="4467225"/>
          <p14:tracePt t="179971" x="7688263" y="4454525"/>
          <p14:tracePt t="180017" x="7694613" y="4448175"/>
          <p14:tracePt t="180039" x="7720013" y="4441825"/>
          <p14:tracePt t="180072" x="7766050" y="4421188"/>
          <p14:tracePt t="180094" x="7785100" y="4408488"/>
          <p14:tracePt t="180128" x="7870825" y="4368800"/>
          <p14:tracePt t="180162" x="7975600" y="4343400"/>
          <p14:tracePt t="180195" x="8020050" y="4330700"/>
          <p14:tracePt t="180270" x="8040688" y="4310063"/>
          <p14:tracePt t="180368" x="8059738" y="4310063"/>
          <p14:tracePt t="180884" x="8078788" y="4349750"/>
          <p14:tracePt t="180916" x="8085138" y="4408488"/>
          <p14:tracePt t="180938" x="8085138" y="4427538"/>
          <p14:tracePt t="180971" x="8040688" y="4500563"/>
          <p14:tracePt t="181005" x="7818438" y="4532313"/>
          <p14:tracePt t="181040" x="7237413" y="4546600"/>
          <p14:tracePt t="181063" x="6419850" y="4546600"/>
          <p14:tracePt t="181096" x="5675313" y="4519613"/>
          <p14:tracePt t="181130" x="5434013" y="4448175"/>
          <p14:tracePt t="181163" x="5414963" y="4427538"/>
          <p14:tracePt t="181207" x="5387975" y="4421188"/>
          <p14:tracePt t="181240" x="5362575" y="4408488"/>
          <p14:tracePt t="181274" x="5270500" y="4362450"/>
          <p14:tracePt t="181297" x="5199063" y="4349750"/>
          <p14:tracePt t="181330" x="5140325" y="4324350"/>
          <p14:tracePt t="181365" x="5106988" y="4303713"/>
          <p14:tracePt t="181398" x="5087938" y="4291013"/>
          <p14:tracePt t="181443" x="5048250" y="4265613"/>
          <p14:tracePt t="181476" x="5029200" y="4259263"/>
          <p14:tracePt t="181541" x="5022850" y="4259263"/>
          <p14:tracePt t="181564" x="5016500" y="4259263"/>
          <p14:tracePt t="181641" x="4995863" y="4259263"/>
          <p14:tracePt t="181675" x="4945063" y="4324350"/>
          <p14:tracePt t="181709" x="4945063" y="4356100"/>
          <p14:tracePt t="181743" x="4989513" y="4362450"/>
          <p14:tracePt t="181775" x="5159375" y="4362450"/>
          <p14:tracePt t="181798" x="5245100" y="4362450"/>
          <p14:tracePt t="181831" x="5257800" y="4362450"/>
          <p14:tracePt t="181863" x="5224463" y="4297363"/>
          <p14:tracePt t="181896" x="5153025" y="4251325"/>
          <p14:tracePt t="181931" x="4833938" y="4244975"/>
          <p14:tracePt t="181942" x="4729163" y="4244975"/>
          <p14:tracePt t="181975" x="4291013" y="4337050"/>
          <p14:tracePt t="182009" x="4225925" y="4356100"/>
          <p14:tracePt t="182066" x="4271963" y="4356100"/>
          <p14:tracePt t="182099" x="4513263" y="4356100"/>
          <p14:tracePt t="182131" x="4643438" y="4376738"/>
          <p14:tracePt t="182302" x="4506913" y="4310063"/>
          <p14:tracePt t="182335" x="4284663" y="4265613"/>
          <p14:tracePt t="182368" x="3919538" y="4225925"/>
          <p14:tracePt t="182402" x="3573463" y="4219575"/>
          <p14:tracePt t="182425" x="3389313" y="4213225"/>
          <p14:tracePt t="182459" x="3278188" y="4198938"/>
          <p14:tracePt t="182492" x="3141663" y="4179888"/>
          <p14:tracePt t="182525" x="3089275" y="4173538"/>
          <p14:tracePt t="182602" x="2959100" y="4173538"/>
          <p14:tracePt t="182635" x="2879725" y="4179888"/>
          <p14:tracePt t="182680" x="2906713" y="4173538"/>
          <p14:tracePt t="182819" x="2919413" y="4173538"/>
          <p14:tracePt t="182861" x="2932113" y="4173538"/>
          <p14:tracePt t="182895" x="2971800" y="4179888"/>
          <p14:tracePt t="182928" x="2990850" y="4179888"/>
          <p14:tracePt t="183300" x="3089275" y="4198938"/>
          <p14:tracePt t="183333" x="3709988" y="4284663"/>
          <p14:tracePt t="183366" x="4297363" y="4303713"/>
          <p14:tracePt t="183399" x="4572000" y="4303713"/>
          <p14:tracePt t="183434" x="4729163" y="4303713"/>
          <p14:tracePt t="183456" x="4800600" y="4303713"/>
          <p14:tracePt t="183489" x="4813300" y="4303713"/>
          <p14:tracePt t="183522" x="4833938" y="4291013"/>
          <p14:tracePt t="183534" x="4859338" y="4284663"/>
          <p14:tracePt t="183567" x="4937125" y="4278313"/>
          <p14:tracePt t="183600" x="4970463" y="4265613"/>
          <p14:tracePt t="183674" x="4989513" y="4259263"/>
          <p14:tracePt t="183708" x="5010150" y="4251325"/>
          <p14:tracePt t="184956" x="5054600" y="4244975"/>
          <p14:tracePt t="184990" x="5075238" y="4244975"/>
          <p14:tracePt t="185087" x="5100638" y="4244975"/>
          <p14:tracePt t="185120" x="5153025" y="4244975"/>
          <p14:tracePt t="185142" x="5173663" y="4244975"/>
          <p14:tracePt t="185474" x="5153025" y="4251325"/>
          <p14:tracePt t="185507" x="5106988" y="4291013"/>
          <p14:tracePt t="185540" x="5159375" y="4460875"/>
          <p14:tracePt t="185563" x="5270500" y="4572000"/>
          <p14:tracePt t="185597" x="5675313" y="4695825"/>
          <p14:tracePt t="185631" x="6067425" y="4695825"/>
          <p14:tracePt t="185665" x="6518275" y="4689475"/>
          <p14:tracePt t="185698" x="6799263" y="4643438"/>
          <p14:tracePt t="185720" x="6870700" y="4624388"/>
          <p14:tracePt t="185754" x="6897688" y="4611688"/>
          <p14:tracePt t="185785" x="6929438" y="4584700"/>
          <p14:tracePt t="185818" x="7021513" y="4552950"/>
          <p14:tracePt t="185852" x="7216775" y="4532313"/>
          <p14:tracePt t="185863" x="7243763" y="4525963"/>
          <p14:tracePt t="185897" x="7340600" y="4506913"/>
          <p14:tracePt t="185930" x="7491413" y="4500563"/>
          <p14:tracePt t="185963" x="7700963" y="4454525"/>
          <p14:tracePt t="185995" x="7772400" y="4427538"/>
          <p14:tracePt t="186019" x="7818438" y="4408488"/>
          <p14:tracePt t="186042" x="7883525" y="4389438"/>
          <p14:tracePt t="186065" x="7954963" y="4362450"/>
          <p14:tracePt t="186130" x="7929563" y="4408488"/>
          <p14:tracePt t="186163" x="7889875" y="4467225"/>
          <p14:tracePt t="186412" x="7864475" y="4343400"/>
          <p14:tracePt t="186445" x="7837488" y="4310063"/>
          <p14:tracePt t="186479" x="7843838" y="4291013"/>
          <p14:tracePt t="186512" x="7889875" y="4278313"/>
          <p14:tracePt t="186535" x="7916863" y="4265613"/>
          <p14:tracePt t="186569" x="7975600" y="4232275"/>
          <p14:tracePt t="186602" x="8099425" y="4192588"/>
          <p14:tracePt t="186634" x="8131175" y="4186238"/>
          <p14:tracePt t="186679" x="8164513" y="4206875"/>
          <p14:tracePt t="186712" x="8196263" y="4251325"/>
          <p14:tracePt t="186735" x="8235950" y="4284663"/>
          <p14:tracePt t="186769" x="8269288" y="4291013"/>
          <p14:tracePt t="186802" x="8340725" y="4291013"/>
          <p14:tracePt t="186835" x="8445500" y="4291013"/>
          <p14:tracePt t="186868" x="8458200" y="4291013"/>
          <p14:tracePt t="186891" x="8470900" y="4291013"/>
          <p14:tracePt t="186924" x="8529638" y="4284663"/>
          <p14:tracePt t="187160" x="8535988" y="4284663"/>
          <p14:tracePt t="187194" x="8556625" y="4284663"/>
          <p14:tracePt t="187226" x="8588375" y="4284663"/>
          <p14:tracePt t="187260" x="8615363" y="4278313"/>
          <p14:tracePt t="187283" x="8693150" y="4278313"/>
          <p14:tracePt t="187321" x="8764588" y="4278313"/>
          <p14:tracePt t="187354" x="8797925" y="4278313"/>
          <p14:tracePt t="187376" x="8823325" y="4278313"/>
          <p14:tracePt t="188347" x="8758238" y="4278313"/>
          <p14:tracePt t="188381" x="8667750" y="4278313"/>
          <p14:tracePt t="188415" x="8640763" y="4278313"/>
          <p14:tracePt t="188448" x="8628063" y="4278313"/>
          <p14:tracePt t="188535" x="8621713" y="4278313"/>
          <p14:tracePt t="188569" x="8621713" y="4284663"/>
          <p14:tracePt t="188754" x="8621713" y="4291013"/>
          <p14:tracePt t="188925" x="8621713" y="4303713"/>
          <p14:tracePt t="188979" x="8621713" y="4310063"/>
          <p14:tracePt t="189603" x="8594725" y="4303713"/>
          <p14:tracePt t="189635" x="8523288" y="4278313"/>
          <p14:tracePt t="189668" x="8242300" y="4238625"/>
          <p14:tracePt t="189680" x="8078788" y="4219575"/>
          <p14:tracePt t="189714" x="7119938" y="4140200"/>
          <p14:tracePt t="189737" x="6669088" y="4095750"/>
          <p14:tracePt t="189771" x="6434138" y="4081463"/>
          <p14:tracePt t="189804" x="6388100" y="4081463"/>
          <p14:tracePt t="189838" x="6323013" y="4114800"/>
          <p14:tracePt t="189861" x="6283325" y="4173538"/>
          <p14:tracePt t="189893" x="6243638" y="4219575"/>
          <p14:tracePt t="189927" x="6243638" y="4259263"/>
          <p14:tracePt t="189960" x="6367463" y="4310063"/>
          <p14:tracePt t="189994" x="6604000" y="4362450"/>
          <p14:tracePt t="190028" x="6897688" y="4368800"/>
          <p14:tracePt t="190040" x="7086600" y="4368800"/>
          <p14:tracePt t="190074" x="7281863" y="4343400"/>
          <p14:tracePt t="190096" x="7302500" y="4310063"/>
          <p14:tracePt t="190130" x="7308850" y="4238625"/>
          <p14:tracePt t="190163" x="7308850" y="4173538"/>
          <p14:tracePt t="190196" x="7262813" y="4089400"/>
          <p14:tracePt t="190229" x="7132638" y="4016375"/>
          <p14:tracePt t="190262" x="6994525" y="4010025"/>
          <p14:tracePt t="190284" x="6897688" y="4043363"/>
          <p14:tracePt t="190319" x="6681788" y="4213225"/>
          <p14:tracePt t="190351" x="6662738" y="4303713"/>
          <p14:tracePt t="190385" x="6799263" y="4441825"/>
          <p14:tracePt t="190408" x="7015163" y="4479925"/>
          <p14:tracePt t="190442" x="7367588" y="4487863"/>
          <p14:tracePt t="190476" x="7583488" y="4389438"/>
          <p14:tracePt t="190509" x="7524750" y="4244975"/>
          <p14:tracePt t="190520" x="7478713" y="4206875"/>
          <p14:tracePt t="190542" x="7275513" y="4148138"/>
          <p14:tracePt t="190565" x="7086600" y="4140200"/>
          <p14:tracePt t="190598" x="6838950" y="4179888"/>
          <p14:tracePt t="190631" x="6740525" y="4324350"/>
          <p14:tracePt t="190666" x="6765925" y="4402138"/>
          <p14:tracePt t="190699" x="6824663" y="4435475"/>
          <p14:tracePt t="190722" x="6838950" y="4435475"/>
          <p14:tracePt t="191043" x="6891338" y="4408488"/>
          <p14:tracePt t="191065" x="7086600" y="4368800"/>
          <p14:tracePt t="191098" x="7170738" y="4303713"/>
          <p14:tracePt t="191131" x="7197725" y="4198938"/>
          <p14:tracePt t="191164" x="7178675" y="4140200"/>
          <p14:tracePt t="191198" x="7015163" y="4095750"/>
          <p14:tracePt t="191220" x="6942138" y="4081463"/>
          <p14:tracePt t="191253" x="6780213" y="4081463"/>
          <p14:tracePt t="191287" x="6662738" y="4225925"/>
          <p14:tracePt t="191322" x="6629400" y="4427538"/>
          <p14:tracePt t="191356" x="6746875" y="4538663"/>
          <p14:tracePt t="191378" x="6942138" y="4546600"/>
          <p14:tracePt t="191412" x="7237413" y="4500563"/>
          <p14:tracePt t="191446" x="7327900" y="4402138"/>
          <p14:tracePt t="191479" x="7308850" y="4284663"/>
          <p14:tracePt t="191502" x="7269163" y="4206875"/>
          <p14:tracePt t="191536" x="7185025" y="4154488"/>
          <p14:tracePt t="191569" x="7046913" y="4140200"/>
          <p14:tracePt t="191602" x="6811963" y="4173538"/>
          <p14:tracePt t="191635" x="6589713" y="4362450"/>
          <p14:tracePt t="191658" x="6564313" y="4460875"/>
          <p14:tracePt t="191691" x="6669088" y="4565650"/>
          <p14:tracePt t="191724" x="6929438" y="4597400"/>
          <p14:tracePt t="191757" x="7223125" y="4584700"/>
          <p14:tracePt t="191791" x="7308850" y="4500563"/>
          <p14:tracePt t="191824" x="7302500" y="4389438"/>
          <p14:tracePt t="191846" x="7223125" y="4310063"/>
          <p14:tracePt t="191879" x="7099300" y="4232275"/>
          <p14:tracePt t="191912" x="6935788" y="4244975"/>
          <p14:tracePt t="191945" x="6811963" y="4383088"/>
          <p14:tracePt t="191979" x="6786563" y="4546600"/>
          <p14:tracePt t="192012" x="6851650" y="4664075"/>
          <p14:tracePt t="192036" x="7002463" y="4695825"/>
          <p14:tracePt t="192069" x="7231063" y="4702175"/>
          <p14:tracePt t="192102" x="7281863" y="4683125"/>
          <p14:tracePt t="194148" x="7269163" y="4683125"/>
          <p14:tracePt t="194225" x="7250113" y="4689475"/>
          <p14:tracePt t="194258" x="7204075" y="4722813"/>
          <p14:tracePt t="194291" x="7231063" y="4781550"/>
          <p14:tracePt t="194324" x="7275513" y="4884738"/>
          <p14:tracePt t="194346" x="7281863" y="4970463"/>
          <p14:tracePt t="194380" x="7223125" y="5048250"/>
          <p14:tracePt t="194414" x="6897688" y="5146675"/>
          <p14:tracePt t="194448" x="5668963" y="5159375"/>
          <p14:tracePt t="194471" x="4513263" y="5113338"/>
          <p14:tracePt t="194504" x="3403600" y="4983163"/>
          <p14:tracePt t="194538" x="3233738" y="4964113"/>
          <p14:tracePt t="194572" x="3305175" y="4983163"/>
          <p14:tracePt t="194820" x="3351213" y="4957763"/>
          <p14:tracePt t="194852" x="3357563" y="4930775"/>
          <p14:tracePt t="194886" x="3330575" y="4918075"/>
          <p14:tracePt t="194908" x="3298825" y="4905375"/>
          <p14:tracePt t="194941" x="3070225" y="4905375"/>
          <p14:tracePt t="194974" x="2900363" y="4911725"/>
          <p14:tracePt t="195007" x="2724150" y="4924425"/>
          <p14:tracePt t="195042" x="2625725" y="4930775"/>
          <p14:tracePt t="195065" x="2619375" y="4930775"/>
          <p14:tracePt t="195120" x="2606675" y="4930775"/>
          <p14:tracePt t="195196" x="2606675" y="4918075"/>
          <p14:tracePt t="195230" x="2613025" y="4905375"/>
          <p14:tracePt t="195350" x="2547938" y="4905375"/>
          <p14:tracePt t="195418" x="2468563" y="4918075"/>
          <p14:tracePt t="195441" x="2363788" y="4957763"/>
          <p14:tracePt t="195473" x="2286000" y="4995863"/>
          <p14:tracePt t="195507" x="2279650" y="5010150"/>
          <p14:tracePt t="195541" x="2292350" y="5035550"/>
          <p14:tracePt t="195575" x="2325688" y="5106988"/>
          <p14:tracePt t="195831" x="2332038" y="5100638"/>
          <p14:tracePt t="195864" x="2332038" y="5068888"/>
          <p14:tracePt t="195897" x="2332038" y="5054600"/>
          <p14:tracePt t="195942" x="2332038" y="5022850"/>
          <p14:tracePt t="195974" x="2319338" y="5010150"/>
          <p14:tracePt t="196114" x="2305050" y="5003800"/>
          <p14:tracePt t="196147" x="2292350" y="5003800"/>
          <p14:tracePt t="196180" x="2273300" y="5003800"/>
          <p14:tracePt t="196214" x="2220913" y="5003800"/>
          <p14:tracePt t="196247" x="2174875" y="5003800"/>
          <p14:tracePt t="196270" x="2141538" y="5003800"/>
          <p14:tracePt t="196304" x="2076450" y="5003800"/>
          <p14:tracePt t="196338" x="2044700" y="4995863"/>
          <p14:tracePt t="196362" x="2017713" y="4995863"/>
          <p14:tracePt t="196396" x="1998663" y="4995863"/>
          <p14:tracePt t="196430" x="1946275" y="4995863"/>
          <p14:tracePt t="196464" x="1874838" y="4995863"/>
          <p14:tracePt t="196497" x="1841500" y="5003800"/>
          <p14:tracePt t="196520" x="1828800" y="5010150"/>
          <p14:tracePt t="196544" x="1816100" y="5010150"/>
          <p14:tracePt t="196588" x="1763713" y="5029200"/>
          <p14:tracePt t="196622" x="1560513" y="5041900"/>
          <p14:tracePt t="196644" x="1535113" y="5041900"/>
          <p14:tracePt t="196678" x="1516063" y="5041900"/>
          <p14:tracePt t="196821" x="1508125" y="5054600"/>
          <p14:tracePt t="196854" x="1495425" y="5062538"/>
          <p14:tracePt t="197027" x="1501775" y="5081588"/>
          <p14:tracePt t="197370" x="1495425" y="5081588"/>
          <p14:tracePt t="197426" x="1489075" y="5081588"/>
          <p14:tracePt t="197458" x="1482725" y="5081588"/>
          <p14:tracePt t="197558" x="1587500" y="5081588"/>
          <p14:tracePt t="197591" x="1646238" y="5075238"/>
          <p14:tracePt t="197613" x="1665288" y="5075238"/>
          <p14:tracePt t="198012" x="1692275" y="5068888"/>
          <p14:tracePt t="198036" x="1763713" y="5068888"/>
          <p14:tracePt t="198070" x="1828800" y="5062538"/>
          <p14:tracePt t="198114" x="1854200" y="5041900"/>
          <p14:tracePt t="198147" x="1862138" y="5041900"/>
          <p14:tracePt t="198191" x="1868488" y="5029200"/>
          <p14:tracePt t="198223" x="1893888" y="5016500"/>
          <p14:tracePt t="198523" x="1893888" y="5010150"/>
          <p14:tracePt t="198535" x="1893888" y="5016500"/>
          <p14:tracePt t="198569" x="1881188" y="5022850"/>
          <p14:tracePt t="198602" x="1887538" y="5029200"/>
          <p14:tracePt t="198635" x="2325688" y="5081588"/>
          <p14:tracePt t="198669" x="3833813" y="5068888"/>
          <p14:tracePt t="198693" x="5316538" y="4930775"/>
          <p14:tracePt t="198725" x="6394450" y="4767263"/>
          <p14:tracePt t="198759" x="6654800" y="4741863"/>
          <p14:tracePt t="198792" x="6545263" y="4878388"/>
          <p14:tracePt t="198825" x="6518275" y="4905375"/>
          <p14:tracePt t="199010" x="6511925" y="4865688"/>
          <p14:tracePt t="199044" x="6570663" y="4781550"/>
          <p14:tracePt t="199066" x="6654800" y="4702175"/>
          <p14:tracePt t="199100" x="6845300" y="4656138"/>
          <p14:tracePt t="199133" x="7185025" y="4618038"/>
          <p14:tracePt t="199165" x="7478713" y="4572000"/>
          <p14:tracePt t="199198" x="7497763" y="4559300"/>
          <p14:tracePt t="199242" x="7550150" y="4532313"/>
          <p14:tracePt t="199275" x="7759700" y="4494213"/>
          <p14:tracePt t="199307" x="8072438" y="4473575"/>
          <p14:tracePt t="199340" x="8497888" y="4473575"/>
          <p14:tracePt t="199363" x="8890000" y="4473575"/>
          <p14:tracePt t="199397" x="8974138" y="4435475"/>
          <p14:tracePt t="199431" x="8967788" y="4421188"/>
          <p14:tracePt t="199464" x="8967788" y="4408488"/>
          <p14:tracePt t="199487" x="8967788" y="4383088"/>
          <p14:tracePt t="199521" x="8934450" y="4343400"/>
          <p14:tracePt t="199545" x="8934450" y="4330700"/>
          <p14:tracePt t="199567" x="8928100" y="4310063"/>
          <p14:tracePt t="199601" x="8863013" y="4271963"/>
          <p14:tracePt t="199635" x="8720138" y="4244975"/>
          <p14:tracePt t="199669" x="8680450" y="4244975"/>
          <p14:tracePt t="199693" x="8647113" y="4284663"/>
          <p14:tracePt t="199727" x="8609013" y="4395788"/>
          <p14:tracePt t="199760" x="8653463" y="4441825"/>
          <p14:tracePt t="199826" x="8726488" y="4427538"/>
          <p14:tracePt t="199848" x="8890000" y="4337050"/>
          <p14:tracePt t="199882" x="8986838" y="4219575"/>
          <p14:tracePt t="199915" x="8928100" y="4140200"/>
          <p14:tracePt t="199950" x="8810625" y="4081463"/>
          <p14:tracePt t="199972" x="8785225" y="4062413"/>
          <p14:tracePt t="200005" x="8778875" y="4056063"/>
          <p14:tracePt t="200039" x="8705850" y="4095750"/>
          <p14:tracePt t="200072" x="8647113" y="4238625"/>
          <p14:tracePt t="200106" x="8602663" y="4303713"/>
          <p14:tracePt t="200129" x="8594725" y="4343400"/>
          <p14:tracePt t="200163" x="8609013" y="4376738"/>
          <p14:tracePt t="200197" x="8726488" y="4389438"/>
          <p14:tracePt t="200228" x="8823325" y="4356100"/>
          <p14:tracePt t="200261" x="8856663" y="4318000"/>
          <p14:tracePt t="200296" x="8882063" y="4225925"/>
          <p14:tracePt t="200317" x="8890000" y="4179888"/>
          <p14:tracePt t="200350" x="8875713" y="4089400"/>
          <p14:tracePt t="200385" x="8751888" y="4030663"/>
          <p14:tracePt t="200418" x="8693150" y="4010025"/>
          <p14:tracePt t="200441" x="8661400" y="4010025"/>
          <p14:tracePt t="200475" x="8609013" y="4049713"/>
          <p14:tracePt t="200508" x="8550275" y="4148138"/>
          <p14:tracePt t="200540" x="8523288" y="4225925"/>
          <p14:tracePt t="200575" x="8523288" y="4278313"/>
          <p14:tracePt t="200597" x="8550275" y="4310063"/>
          <p14:tracePt t="200631" x="8720138" y="4343400"/>
          <p14:tracePt t="200665" x="8810625" y="4324350"/>
          <p14:tracePt t="200700" x="8856663" y="4278313"/>
          <p14:tracePt t="200722" x="8882063" y="4244975"/>
          <p14:tracePt t="200756" x="8909050" y="4179888"/>
          <p14:tracePt t="200789" x="8896350" y="4114800"/>
          <p14:tracePt t="200822" x="8875713" y="4089400"/>
          <p14:tracePt t="200864" x="8837613" y="4081463"/>
          <p14:tracePt t="200898" x="8680450" y="4081463"/>
          <p14:tracePt t="200932" x="8594725" y="4133850"/>
          <p14:tracePt t="200966" x="8542338" y="4179888"/>
          <p14:tracePt t="200989" x="8535988" y="4225925"/>
          <p14:tracePt t="201022" x="8582025" y="4343400"/>
          <p14:tracePt t="201046" x="8621713" y="4362450"/>
          <p14:tracePt t="201069" x="8647113" y="4368800"/>
          <p14:tracePt t="201103" x="8720138" y="4368800"/>
          <p14:tracePt t="201136" x="8739188" y="4349750"/>
          <p14:tracePt t="201180" x="8751888" y="4318000"/>
          <p14:tracePt t="201214" x="8770938" y="4265613"/>
          <p14:tracePt t="201248" x="8764588" y="4238625"/>
          <p14:tracePt t="201270" x="8732838" y="4225925"/>
          <p14:tracePt t="201292" x="8720138" y="4219575"/>
          <p14:tracePt t="201347" x="8705850" y="4238625"/>
          <p14:tracePt t="201381" x="8667750" y="4291013"/>
          <p14:tracePt t="201416" x="8667750" y="4330700"/>
          <p14:tracePt t="201449" x="8674100" y="4362450"/>
          <p14:tracePt t="201482" x="8712200" y="4368800"/>
          <p14:tracePt t="201505" x="8764588" y="4368800"/>
          <p14:tracePt t="201539" x="8850313" y="4303713"/>
          <p14:tracePt t="201573" x="8850313" y="4297363"/>
          <p14:tracePt t="201617" x="8850313" y="4291013"/>
          <p14:tracePt t="201661" x="8843963" y="4291013"/>
          <p14:tracePt t="201716" x="8831263" y="4297363"/>
          <p14:tracePt t="201738" x="8816975" y="4310063"/>
          <p14:tracePt t="201772" x="8785225" y="4330700"/>
          <p14:tracePt t="201805" x="8739188" y="4362450"/>
          <p14:tracePt t="201838" x="8542338" y="4454525"/>
          <p14:tracePt t="201849" x="8458200" y="4494213"/>
          <p14:tracePt t="201883" x="7524750" y="4806950"/>
          <p14:tracePt t="201916" x="5740400" y="5068888"/>
          <p14:tracePt t="201950" x="3709988" y="5068888"/>
          <p14:tracePt t="201961" x="3357563" y="5068888"/>
          <p14:tracePt t="201994" x="2397125" y="5068888"/>
          <p14:tracePt t="202028" x="1933575" y="5068888"/>
          <p14:tracePt t="202040" x="1854200" y="5068888"/>
          <p14:tracePt t="202075" x="1730375" y="5075238"/>
          <p14:tracePt t="202101" x="1600200" y="5100638"/>
          <p14:tracePt t="202133" x="1535113" y="5127625"/>
          <p14:tracePt t="202165" x="1495425" y="5127625"/>
          <p14:tracePt t="202197" x="1293813" y="5127625"/>
          <p14:tracePt t="202229" x="1109663" y="5127625"/>
          <p14:tracePt t="202261" x="1182688" y="5127625"/>
          <p14:tracePt t="202293" x="1411288" y="5106988"/>
          <p14:tracePt t="202325" x="1449388" y="5075238"/>
          <p14:tracePt t="202348" x="1470025" y="5068888"/>
          <p14:tracePt t="202381" x="1554163" y="5054600"/>
          <p14:tracePt t="202415" x="1606550" y="5029200"/>
          <p14:tracePt t="202460" x="1633538" y="5022850"/>
          <p14:tracePt t="202494" x="1704975" y="5003800"/>
          <p14:tracePt t="202526" x="1711325" y="5003800"/>
          <p14:tracePt t="202629" x="1724025" y="5003800"/>
          <p14:tracePt t="202662" x="1724025" y="5010150"/>
          <p14:tracePt t="202695" x="1782763" y="5035550"/>
          <p14:tracePt t="202729" x="1952625" y="5041900"/>
          <p14:tracePt t="202761" x="2162175" y="5041900"/>
          <p14:tracePt t="202794" x="2403475" y="5041900"/>
          <p14:tracePt t="202826" x="2481263" y="5041900"/>
          <p14:tracePt t="202848" x="2495550" y="5035550"/>
          <p14:tracePt t="202933" x="2533650" y="5022850"/>
          <p14:tracePt t="202967" x="2566988" y="4995863"/>
          <p14:tracePt t="203121" x="2547938" y="4970463"/>
          <p14:tracePt t="203144" x="2540000" y="4937125"/>
          <p14:tracePt t="203177" x="2508250" y="4892675"/>
          <p14:tracePt t="203211" x="2489200" y="4859338"/>
          <p14:tracePt t="203244" x="2455863" y="4846638"/>
          <p14:tracePt t="203277" x="2416175" y="4846638"/>
          <p14:tracePt t="203311" x="2311400" y="4878388"/>
          <p14:tracePt t="203334" x="2266950" y="4924425"/>
          <p14:tracePt t="203368" x="2252663" y="4983163"/>
          <p14:tracePt t="203412" x="2292350" y="4989513"/>
          <p14:tracePt t="203617" x="2403475" y="4964113"/>
          <p14:tracePt t="203652" x="3233738" y="4872038"/>
          <p14:tracePt t="203686" x="4892675" y="4643438"/>
          <p14:tracePt t="203709" x="5681663" y="4525963"/>
          <p14:tracePt t="203742" x="6205538" y="4460875"/>
          <p14:tracePt t="203776" x="6654800" y="4395788"/>
          <p14:tracePt t="203809" x="6832600" y="4337050"/>
          <p14:tracePt t="203831" x="6883400" y="4303713"/>
          <p14:tracePt t="203865" x="6950075" y="4271963"/>
          <p14:tracePt t="203899" x="7034213" y="4232275"/>
          <p14:tracePt t="203932" x="7191375" y="4219575"/>
          <p14:tracePt t="203966" x="7380288" y="4198938"/>
          <p14:tracePt t="203988" x="7392988" y="4186238"/>
          <p14:tracePt t="204022" x="7419975" y="4186238"/>
          <p14:tracePt t="204045" x="7562850" y="4154488"/>
          <p14:tracePt t="204067" x="7753350" y="4121150"/>
          <p14:tracePt t="204100" x="7791450" y="4108450"/>
          <p14:tracePt t="204134" x="7877175" y="4127500"/>
          <p14:tracePt t="204168" x="8145463" y="4133850"/>
          <p14:tracePt t="204200" x="8170863" y="4133850"/>
          <p14:tracePt t="204491" x="8204200" y="4133850"/>
          <p14:tracePt t="204524" x="8210550" y="4127500"/>
          <p14:tracePt t="204557" x="8196263" y="4114800"/>
          <p14:tracePt t="204591" x="8158163" y="4127500"/>
          <p14:tracePt t="204614" x="8078788" y="4160838"/>
          <p14:tracePt t="204648" x="7954963" y="4278313"/>
          <p14:tracePt t="204683" x="7948613" y="4318000"/>
          <p14:tracePt t="204707" x="7975600" y="4324350"/>
          <p14:tracePt t="204740" x="8066088" y="4291013"/>
          <p14:tracePt t="204774" x="8151813" y="4265613"/>
          <p14:tracePt t="204807" x="8158163" y="4238625"/>
          <p14:tracePt t="204841" x="8040688" y="4186238"/>
          <p14:tracePt t="204863" x="7929563" y="4167188"/>
          <p14:tracePt t="204885" x="7883525" y="4167188"/>
          <p14:tracePt t="204918" x="7870825" y="4167188"/>
          <p14:tracePt t="204942" x="7850188" y="4167188"/>
          <p14:tracePt t="204975" x="7812088" y="4265613"/>
          <p14:tracePt t="204997" x="7805738" y="4303713"/>
          <p14:tracePt t="205031" x="7818438" y="4343400"/>
          <p14:tracePt t="205043" x="7824788" y="4349750"/>
          <p14:tracePt t="205076" x="7850188" y="4362450"/>
          <p14:tracePt t="205099" x="7935913" y="4343400"/>
          <p14:tracePt t="205131" x="8066088" y="4251325"/>
          <p14:tracePt t="205164" x="8078788" y="4219575"/>
          <p14:tracePt t="205196" x="8047038" y="4179888"/>
          <p14:tracePt t="205231" x="8026400" y="4179888"/>
          <p14:tracePt t="205264" x="7975600" y="4206875"/>
          <p14:tracePt t="205286" x="7961313" y="4238625"/>
          <p14:tracePt t="205321" x="7961313" y="4259263"/>
          <p14:tracePt t="205353" x="7967663" y="4265613"/>
          <p14:tracePt t="205473" x="7975600" y="4278313"/>
          <p14:tracePt t="205506" x="7856538" y="4376738"/>
          <p14:tracePt t="205539" x="7602538" y="4565650"/>
          <p14:tracePt t="205573" x="6577013" y="5010150"/>
          <p14:tracePt t="205607" x="4389438" y="5349875"/>
          <p14:tracePt t="205618" x="4016375" y="5362575"/>
          <p14:tracePt t="205652" x="3305175" y="5362575"/>
          <p14:tracePt t="205685" x="3043238" y="5362575"/>
          <p14:tracePt t="205708" x="3005138" y="5362575"/>
          <p14:tracePt t="205775" x="3011488" y="5387975"/>
          <p14:tracePt t="205819" x="3017838" y="5387975"/>
          <p14:tracePt t="206045" x="3017838" y="5375275"/>
          <p14:tracePt t="206100" x="3011488" y="5362575"/>
          <p14:tracePt t="206134" x="3005138" y="5329238"/>
          <p14:tracePt t="206167" x="3005138" y="5303838"/>
          <p14:tracePt t="206201" x="3017838" y="5251450"/>
          <p14:tracePt t="206233" x="3233738" y="5048250"/>
          <p14:tracePt t="206255" x="3802063" y="4911725"/>
          <p14:tracePt t="206288" x="5564188" y="4676775"/>
          <p14:tracePt t="206321" x="7073900" y="4532313"/>
          <p14:tracePt t="206355" x="7785100" y="4473575"/>
          <p14:tracePt t="206388" x="7948613" y="4441825"/>
          <p14:tracePt t="206433" x="7902575" y="4427538"/>
          <p14:tracePt t="206466" x="7877175" y="4427538"/>
          <p14:tracePt t="206543" x="7843838" y="4408488"/>
          <p14:tracePt t="206577" x="7772400" y="4362450"/>
          <p14:tracePt t="206599" x="7642225" y="4318000"/>
          <p14:tracePt t="206634" x="7296150" y="4265613"/>
          <p14:tracePt t="206668" x="7092950" y="4265613"/>
          <p14:tracePt t="206702" x="6988175" y="4330700"/>
          <p14:tracePt t="206724" x="6950075" y="4408488"/>
          <p14:tracePt t="206756" x="6942138" y="4435475"/>
          <p14:tracePt t="206789" x="6969125" y="4435475"/>
          <p14:tracePt t="206821" x="7040563" y="4395788"/>
          <p14:tracePt t="206854" x="7067550" y="4349750"/>
          <p14:tracePt t="206887" x="7053263" y="4284663"/>
          <p14:tracePt t="206910" x="7040563" y="4271963"/>
          <p14:tracePt t="206944" x="6950075" y="4251325"/>
          <p14:tracePt t="206977" x="6759575" y="4265613"/>
          <p14:tracePt t="207010" x="6688138" y="4343400"/>
          <p14:tracePt t="207045" x="6721475" y="4362450"/>
          <p14:tracePt t="207068" x="6824663" y="4362450"/>
          <p14:tracePt t="207101" x="6883400" y="4343400"/>
          <p14:tracePt t="207134" x="6870700" y="4337050"/>
          <p14:tracePt t="207168" x="6623050" y="4330700"/>
          <p14:tracePt t="207201" x="6564313" y="4362450"/>
          <p14:tracePt t="207223" x="6564313" y="4383088"/>
          <p14:tracePt t="207256" x="6524625" y="4454525"/>
          <p14:tracePt t="207288" x="6329363" y="4683125"/>
          <p14:tracePt t="207321" x="5662613" y="5068888"/>
          <p14:tracePt t="207353" x="4133850" y="5335588"/>
          <p14:tracePt t="207388" x="3017838" y="5349875"/>
          <p14:tracePt t="207421" x="2730500" y="5322888"/>
          <p14:tracePt t="207443" x="2697163" y="5297488"/>
          <p14:tracePt t="207477" x="2678113" y="5297488"/>
          <p14:tracePt t="207510" x="2632075" y="5291138"/>
          <p14:tracePt t="207544" x="2560638" y="5245100"/>
          <p14:tracePt t="207577" x="2397125" y="5180013"/>
          <p14:tracePt t="207600" x="2273300" y="5113338"/>
          <p14:tracePt t="207636" x="2286000" y="5081588"/>
          <p14:tracePt t="207661" x="2409825" y="5010150"/>
          <p14:tracePt t="207697" x="2533650" y="4945063"/>
          <p14:tracePt t="207732" x="2632075" y="4918075"/>
          <p14:tracePt t="207765" x="2717800" y="4892675"/>
          <p14:tracePt t="207851" x="2724150" y="4892675"/>
          <p14:tracePt t="207981" x="2644775" y="4911725"/>
          <p14:tracePt t="208015" x="2416175" y="4951413"/>
          <p14:tracePt t="208038" x="2208213" y="4951413"/>
          <p14:tracePt t="208072" x="1946275" y="4951413"/>
          <p14:tracePt t="208106" x="1789113" y="4951413"/>
          <p14:tracePt t="208138" x="1581150" y="4951413"/>
          <p14:tracePt t="208162" x="1397000" y="4951413"/>
          <p14:tracePt t="208194" x="1319213" y="4951413"/>
          <p14:tracePt t="208227" x="1312863" y="4951413"/>
          <p14:tracePt t="208260" x="1306513" y="4951413"/>
          <p14:tracePt t="208305" x="1325563" y="4951413"/>
          <p14:tracePt t="208368" x="1346200" y="4951413"/>
          <p14:tracePt t="208403" x="1535113" y="4951413"/>
          <p14:tracePt t="208426" x="1998663" y="4937125"/>
          <p14:tracePt t="208459" x="2867025" y="4892675"/>
          <p14:tracePt t="208493" x="3043238" y="4892675"/>
          <p14:tracePt t="208525" x="3070225" y="4905375"/>
          <p14:tracePt t="208558" x="3108325" y="4930775"/>
          <p14:tracePt t="208592" x="3116263" y="4930775"/>
          <p14:tracePt t="208646" x="3181350" y="4945063"/>
          <p14:tracePt t="208680" x="3298825" y="4951413"/>
          <p14:tracePt t="208961" x="3298825" y="4957763"/>
          <p14:tracePt t="209872" x="3441700" y="4957763"/>
          <p14:tracePt t="209883" x="3487738" y="4957763"/>
          <p14:tracePt t="209916" x="3690938" y="4957763"/>
          <p14:tracePt t="209948" x="3781425" y="4957763"/>
          <p14:tracePt t="209981" x="3827463" y="4957763"/>
          <p14:tracePt t="210014" x="3846513" y="4957763"/>
          <p14:tracePt t="210037" x="3873500" y="4957763"/>
          <p14:tracePt t="210510" x="3879850" y="4957763"/>
          <p14:tracePt t="212085" x="3827463" y="4957763"/>
          <p14:tracePt t="212120" x="3598863" y="4957763"/>
          <p14:tracePt t="212152" x="3135313" y="4957763"/>
          <p14:tracePt t="212186" x="2965450" y="4957763"/>
          <p14:tracePt t="212208" x="2808288" y="4957763"/>
          <p14:tracePt t="212242" x="2606675" y="4970463"/>
          <p14:tracePt t="212275" x="2527300" y="4983163"/>
          <p14:tracePt t="212350" x="2547938" y="4983163"/>
          <p14:tracePt t="212385" x="2814638" y="4983163"/>
          <p14:tracePt t="212418" x="3454400" y="4957763"/>
          <p14:tracePt t="212451" x="3846513" y="4945063"/>
          <p14:tracePt t="212634" x="3905250" y="4945063"/>
          <p14:tracePt t="212668" x="4062413" y="4976813"/>
          <p14:tracePt t="213431" x="4068763" y="4976813"/>
          <p14:tracePt t="213465" x="4068763" y="4957763"/>
          <p14:tracePt t="213499" x="4068763" y="4951413"/>
          <p14:tracePt t="213726" x="4102100" y="4976813"/>
          <p14:tracePt t="213759" x="4160838" y="5022850"/>
          <p14:tracePt t="213792" x="4291013" y="5029200"/>
          <p14:tracePt t="213803" x="4297363" y="5029200"/>
          <p14:tracePt t="213837" x="4310063" y="5022850"/>
          <p14:tracePt t="213881" x="4343400" y="5022850"/>
          <p14:tracePt t="213913" x="4408488" y="4995863"/>
          <p14:tracePt t="213947" x="4421188" y="4989513"/>
          <p14:tracePt t="214400" x="4435475" y="4989513"/>
          <p14:tracePt t="214434" x="4479925" y="4989513"/>
          <p14:tracePt t="214479" x="4546600" y="4989513"/>
          <p14:tracePt t="214512" x="4611688" y="5003800"/>
          <p14:tracePt t="214696" x="4624388" y="5003800"/>
          <p14:tracePt t="214728" x="4643438" y="5003800"/>
          <p14:tracePt t="214773" x="4649788" y="5003800"/>
          <p14:tracePt t="214947" x="4664075" y="5003800"/>
          <p14:tracePt t="215024" x="4670425" y="5003800"/>
          <p14:tracePt t="215047" x="4670425" y="5022850"/>
          <p14:tracePt t="215069" x="4670425" y="5035550"/>
          <p14:tracePt t="215102" x="4683125" y="5062538"/>
          <p14:tracePt t="215137" x="4689475" y="5068888"/>
          <p14:tracePt t="215180" x="4656138" y="5087938"/>
          <p14:tracePt t="215213" x="4611688" y="5100638"/>
          <p14:tracePt t="215257" x="4532313" y="5100638"/>
          <p14:tracePt t="215290" x="4467225" y="5100638"/>
          <p14:tracePt t="215323" x="4441825" y="5100638"/>
          <p14:tracePt t="215388" x="4427538" y="5100638"/>
          <p14:tracePt t="215529" x="4421188" y="5100638"/>
          <p14:tracePt t="215594" x="4448175" y="5075238"/>
          <p14:tracePt t="215617" x="4473575" y="5041900"/>
          <p14:tracePt t="215650" x="4546600" y="5003800"/>
          <p14:tracePt t="215684" x="4584700" y="4970463"/>
          <p14:tracePt t="215717" x="4618038" y="4957763"/>
          <p14:tracePt t="215772" x="4630738" y="4957763"/>
          <p14:tracePt t="215807" x="4664075" y="4957763"/>
          <p14:tracePt t="215840" x="4676775" y="4957763"/>
          <p14:tracePt t="215884" x="4695825" y="4957763"/>
          <p14:tracePt t="215917" x="4729163" y="4957763"/>
          <p14:tracePt t="216167" x="4735513" y="4957763"/>
          <p14:tracePt t="216201" x="4748213" y="4957763"/>
          <p14:tracePt t="216234" x="4767263" y="4964113"/>
          <p14:tracePt t="216648" x="4781550" y="4957763"/>
          <p14:tracePt t="216683" x="4794250" y="4945063"/>
          <p14:tracePt t="216759" x="4800600" y="4930775"/>
          <p14:tracePt t="216808" x="4819650" y="4924425"/>
          <p14:tracePt t="216841" x="4852988" y="4924425"/>
          <p14:tracePt t="216852" x="4852988" y="4918075"/>
          <p14:tracePt t="216884" x="4892675" y="4911725"/>
          <p14:tracePt t="216916" x="4899025" y="4911725"/>
          <p14:tracePt t="217381" x="4905375" y="4911725"/>
          <p14:tracePt t="217543" x="4892675" y="4905375"/>
          <p14:tracePt t="217576" x="4884738" y="4899025"/>
          <p14:tracePt t="217609" x="4872038" y="4892675"/>
          <p14:tracePt t="217867" x="4852988" y="4892675"/>
          <p14:tracePt t="217998" x="4846638" y="4884738"/>
          <p14:tracePt t="218355" x="4872038" y="4884738"/>
          <p14:tracePt t="218388" x="4957763" y="4884738"/>
          <p14:tracePt t="218421" x="5068888" y="4899025"/>
          <p14:tracePt t="218455" x="5106988" y="4930775"/>
          <p14:tracePt t="218477" x="5100638" y="4957763"/>
          <p14:tracePt t="218510" x="5010150" y="4983163"/>
          <p14:tracePt t="218543" x="5003800" y="4995863"/>
          <p14:tracePt t="218725" x="4995863" y="4995863"/>
          <p14:tracePt t="218758" x="4964113" y="4957763"/>
          <p14:tracePt t="218792" x="4964113" y="4945063"/>
          <p14:tracePt t="218825" x="4995863" y="4930775"/>
          <p14:tracePt t="218869" x="5016500" y="4905375"/>
          <p14:tracePt t="218902" x="5062538" y="4846638"/>
          <p14:tracePt t="218934" x="5094288" y="4787900"/>
          <p14:tracePt t="218967" x="5100638" y="4760913"/>
          <p14:tracePt t="219042" x="5094288" y="4741863"/>
          <p14:tracePt t="219087" x="5075238" y="4741863"/>
          <p14:tracePt t="219120" x="5016500" y="4775200"/>
          <p14:tracePt t="219153" x="4945063" y="4865688"/>
          <p14:tracePt t="219185" x="4945063" y="4878388"/>
          <p14:tracePt t="219218" x="5048250" y="4878388"/>
          <p14:tracePt t="219252" x="5100638" y="4833938"/>
          <p14:tracePt t="219295" x="5075238" y="4760913"/>
          <p14:tracePt t="219318" x="5016500" y="4729163"/>
          <p14:tracePt t="219351" x="4945063" y="4708525"/>
          <p14:tracePt t="219385" x="4899025" y="4722813"/>
          <p14:tracePt t="219418" x="4859338" y="4833938"/>
          <p14:tracePt t="219453" x="4899025" y="4872038"/>
          <p14:tracePt t="219475" x="4957763" y="4872038"/>
          <p14:tracePt t="219509" x="5048250" y="4813300"/>
          <p14:tracePt t="219542" x="5062538" y="4748213"/>
          <p14:tracePt t="219576" x="5016500" y="4708525"/>
          <p14:tracePt t="219609" x="4905375" y="4695825"/>
          <p14:tracePt t="219654" x="4872038" y="4741863"/>
          <p14:tracePt t="219688" x="4878388" y="4840288"/>
          <p14:tracePt t="219711" x="4899025" y="4846638"/>
          <p14:tracePt t="219744" x="4945063" y="4846638"/>
          <p14:tracePt t="219779" x="4995863" y="4754563"/>
          <p14:tracePt t="219812" x="4976813" y="4708525"/>
          <p14:tracePt t="219856" x="4964113" y="4708525"/>
          <p14:tracePt t="219890" x="4918075" y="4819650"/>
          <p14:tracePt t="219913" x="4924425" y="4840288"/>
          <p14:tracePt t="219947" x="4976813" y="4833938"/>
          <p14:tracePt t="219981" x="5003800" y="4781550"/>
          <p14:tracePt t="220014" x="4995863" y="4729163"/>
          <p14:tracePt t="220047" x="4826000" y="4716463"/>
          <p14:tracePt t="220070" x="4787900" y="4722813"/>
          <p14:tracePt t="220103" x="4787900" y="4781550"/>
          <p14:tracePt t="220136" x="4951413" y="4806950"/>
          <p14:tracePt t="220169" x="5035550" y="4787900"/>
          <p14:tracePt t="220180" x="5035550" y="4781550"/>
          <p14:tracePt t="220213" x="4945063" y="4670425"/>
          <p14:tracePt t="220247" x="4872038" y="4649788"/>
          <p14:tracePt t="220280" x="4859338" y="4676775"/>
          <p14:tracePt t="220303" x="4859338" y="4702175"/>
          <p14:tracePt t="220337" x="4899025" y="4708525"/>
          <p14:tracePt t="220358" x="4911725" y="4708525"/>
          <p14:tracePt t="220433" x="4846638" y="4708525"/>
          <p14:tracePt t="220479" x="4833938" y="4708525"/>
          <p14:tracePt t="220545" x="4826000" y="4716463"/>
          <p14:tracePt t="220579" x="4826000" y="4735513"/>
          <p14:tracePt t="220601" x="4826000" y="4741863"/>
          <p14:tracePt t="220634" x="4840288" y="4748213"/>
          <p14:tracePt t="220668" x="4878388" y="4781550"/>
          <p14:tracePt t="220701" x="5165725" y="4859338"/>
          <p14:tracePt t="220733" x="5884863" y="4918075"/>
          <p14:tracePt t="220766" x="6811963" y="4937125"/>
          <p14:tracePt t="220790" x="7315200" y="4937125"/>
          <p14:tracePt t="220824" x="7478713" y="4951413"/>
          <p14:tracePt t="220858" x="7269163" y="5035550"/>
          <p14:tracePt t="220890" x="7237413" y="5035550"/>
          <p14:tracePt t="221202" x="7223125" y="5041900"/>
          <p14:tracePt t="221236" x="7112000" y="5041900"/>
          <p14:tracePt t="221258" x="6988175" y="5041900"/>
          <p14:tracePt t="221290" x="6792913" y="5041900"/>
          <p14:tracePt t="221324" x="6551613" y="5054600"/>
          <p14:tracePt t="221357" x="6394450" y="5054600"/>
          <p14:tracePt t="221390" x="6381750" y="5054600"/>
          <p14:tracePt t="221607" x="6400800" y="5054600"/>
          <p14:tracePt t="221640" x="6511925" y="5048250"/>
          <p14:tracePt t="221663" x="6604000" y="5048250"/>
          <p14:tracePt t="221697" x="6654800" y="5048250"/>
          <p14:tracePt t="221806" x="6669088" y="5048250"/>
          <p14:tracePt t="221839" x="6746875" y="5048250"/>
          <p14:tracePt t="221872" x="6838950" y="5048250"/>
          <p14:tracePt t="221905" x="6916738" y="5048250"/>
          <p14:tracePt t="221917" x="6923088" y="5048250"/>
          <p14:tracePt t="221963" x="6929438" y="5048250"/>
          <p14:tracePt t="222135" x="6950075" y="5048250"/>
          <p14:tracePt t="222168" x="6962775" y="5048250"/>
          <p14:tracePt t="222244" x="6969125" y="5048250"/>
          <p14:tracePt t="223157" x="6975475" y="5048250"/>
          <p14:tracePt t="223233" x="6975475" y="5054600"/>
          <p14:tracePt t="223297" x="6975475" y="5075238"/>
          <p14:tracePt t="223329" x="6975475" y="5081588"/>
          <p14:tracePt t="223385" x="6975475" y="5087938"/>
          <p14:tracePt t="223461" x="6988175" y="5087938"/>
          <p14:tracePt t="223495" x="7008813" y="5075238"/>
          <p14:tracePt t="223528" x="7046913" y="5062538"/>
          <p14:tracePt t="223563" x="7086600" y="5022850"/>
          <p14:tracePt t="223586" x="7086600" y="4983163"/>
          <p14:tracePt t="223619" x="7080250" y="4957763"/>
          <p14:tracePt t="223665" x="7053263" y="4951413"/>
          <p14:tracePt t="223698" x="6969125" y="4951413"/>
          <p14:tracePt t="223731" x="6942138" y="4970463"/>
          <p14:tracePt t="223763" x="6942138" y="5003800"/>
          <p14:tracePt t="223808" x="6942138" y="5010150"/>
          <p14:tracePt t="223853" x="7027863" y="5010150"/>
          <p14:tracePt t="223886" x="7080250" y="4989513"/>
          <p14:tracePt t="223994" x="7067550" y="4995863"/>
          <p14:tracePt t="224027" x="7053263" y="5003800"/>
          <p14:tracePt t="224061" x="7040563" y="5003800"/>
          <p14:tracePt t="224179" x="7027863" y="5003800"/>
          <p14:tracePt t="224213" x="7015163" y="5003800"/>
          <p14:tracePt t="229932" x="7002463" y="5003800"/>
          <p14:tracePt t="229965" x="7138988" y="5003800"/>
          <p14:tracePt t="229994" x="7321550" y="4924425"/>
          <p14:tracePt t="230029" x="7289800" y="4572000"/>
          <p14:tracePt t="230042" x="7185025" y="4414838"/>
          <p14:tracePt t="230079" x="6681788" y="3781425"/>
          <p14:tracePt t="230102" x="6484938" y="3573463"/>
          <p14:tracePt t="230136" x="6323013" y="3376613"/>
          <p14:tracePt t="230169" x="6184900" y="3298825"/>
          <p14:tracePt t="230202" x="5989638" y="3206750"/>
          <p14:tracePt t="230237" x="5813425" y="3148013"/>
          <p14:tracePt t="230268" x="5637213" y="3148013"/>
          <p14:tracePt t="230278" x="5584825" y="3148013"/>
          <p14:tracePt t="230313" x="5316538" y="3240088"/>
          <p14:tracePt t="230344" x="5283200" y="3265488"/>
          <p14:tracePt t="230549" x="5238750" y="3219450"/>
          <p14:tracePt t="230580" x="5180013" y="3063875"/>
          <p14:tracePt t="230592" x="5146675" y="3063875"/>
          <p14:tracePt t="230627" x="4760913" y="3063875"/>
          <p14:tracePt t="230659" x="4473575" y="3063875"/>
          <p14:tracePt t="230671" x="4408488" y="3063875"/>
          <p14:tracePt t="230696" x="4213225" y="3070225"/>
          <p14:tracePt t="230780" x="4003675" y="3055938"/>
          <p14:tracePt t="230925" x="3867150" y="3101975"/>
          <p14:tracePt t="230956" x="3592513" y="3175000"/>
          <p14:tracePt t="230967" x="3552825" y="3187700"/>
          <p14:tracePt t="231015" x="3573463" y="3175000"/>
          <p14:tracePt t="231049" x="3657600" y="3167063"/>
          <p14:tracePt t="231081" x="3762375" y="3167063"/>
          <p14:tracePt t="231093" x="3879850" y="3187700"/>
          <p14:tracePt t="231120" x="4140200" y="3246438"/>
          <p14:tracePt t="231157" x="4538663" y="3344863"/>
          <p14:tracePt t="231190" x="4565650" y="3357563"/>
          <p14:tracePt t="231252" x="4552950" y="3422650"/>
          <p14:tracePt t="231284" x="4546600" y="3475038"/>
          <p14:tracePt t="231295" x="4546600" y="3500438"/>
          <p14:tracePt t="231332" x="4546600" y="3814763"/>
          <p14:tracePt t="231362" x="4708525" y="4291013"/>
          <p14:tracePt t="231395" x="4995863" y="4748213"/>
          <p14:tracePt t="231407" x="5048250" y="4840288"/>
          <p14:tracePt t="231431" x="5068888" y="4924425"/>
          <p14:tracePt t="231463" x="5100638" y="5127625"/>
          <p14:tracePt t="231496" x="5127625" y="5276850"/>
          <p14:tracePt t="231531" x="5127625" y="5310188"/>
          <p14:tracePt t="231579" x="5146675" y="5322888"/>
          <p14:tracePt t="231611" x="5159375" y="5322888"/>
          <p14:tracePt t="231653" x="5173663" y="5316538"/>
          <p14:tracePt t="231706" x="5186363" y="5303838"/>
          <p14:tracePt t="231727" x="5186363" y="5283200"/>
          <p14:tracePt t="231759" x="5186363" y="5238750"/>
          <p14:tracePt t="231792" x="5186363" y="5232400"/>
          <p14:tracePt t="231825" x="5180013" y="5224463"/>
          <p14:tracePt t="231859" x="5010150" y="5146675"/>
          <p14:tracePt t="231892" x="4775200" y="5062538"/>
          <p14:tracePt t="231925" x="4676775" y="5048250"/>
          <p14:tracePt t="231947" x="4605338" y="5048250"/>
          <p14:tracePt t="231981" x="4538663" y="5048250"/>
          <p14:tracePt t="232014" x="4376738" y="5048250"/>
          <p14:tracePt t="232048" x="3984625" y="5003800"/>
          <p14:tracePt t="232072" x="3389313" y="4970463"/>
          <p14:tracePt t="232105" x="2378075" y="4970463"/>
          <p14:tracePt t="232138" x="1887538" y="4983163"/>
          <p14:tracePt t="232171" x="1874838" y="4995863"/>
          <p14:tracePt t="232215" x="1920875" y="4995863"/>
          <p14:tracePt t="232248" x="1927225" y="4989513"/>
          <p14:tracePt t="232282" x="1920875" y="4964113"/>
          <p14:tracePt t="232325" x="1906588" y="4964113"/>
          <p14:tracePt t="232358" x="1874838" y="4983163"/>
          <p14:tracePt t="232390" x="1854200" y="4995863"/>
          <p14:tracePt t="232541" x="1868488" y="4995863"/>
          <p14:tracePt t="232998" x="1862138" y="4983163"/>
          <p14:tracePt t="233032" x="1841500" y="4964113"/>
          <p14:tracePt t="233139" x="1822450" y="4970463"/>
          <p14:tracePt t="233172" x="1789113" y="4989513"/>
          <p14:tracePt t="233206" x="1724025" y="5016500"/>
          <p14:tracePt t="233228" x="1684338" y="5041900"/>
          <p14:tracePt t="233262" x="1612900" y="5094288"/>
          <p14:tracePt t="233296" x="1574800" y="5127625"/>
          <p14:tracePt t="233330" x="1554163" y="5159375"/>
          <p14:tracePt t="233373" x="1541463" y="5173663"/>
          <p14:tracePt t="233417" x="1535113" y="5173663"/>
          <p14:tracePt t="233514" x="1516063" y="5165725"/>
          <p14:tracePt t="233548" x="1495425" y="5165725"/>
          <p14:tracePt t="233902" x="1476375" y="5165725"/>
          <p14:tracePt t="233934" x="1470025" y="5165725"/>
          <p14:tracePt t="241293" x="1482725" y="5146675"/>
          <p14:tracePt t="241327" x="1535113" y="5106988"/>
          <p14:tracePt t="241360" x="1795463" y="4930775"/>
          <p14:tracePt t="241393" x="3389313" y="4467225"/>
          <p14:tracePt t="241427" x="5408613" y="4114800"/>
          <p14:tracePt t="241450" x="6088063" y="3970338"/>
          <p14:tracePt t="241486" x="6119813" y="3951288"/>
          <p14:tracePt t="241532" x="6107113" y="3951288"/>
          <p14:tracePt t="241544" x="6107113" y="3944938"/>
          <p14:tracePt t="241578" x="6107113" y="3938588"/>
          <p14:tracePt t="241625" x="6107113" y="3925888"/>
          <p14:tracePt t="241661" x="6107113" y="3898900"/>
          <p14:tracePt t="241671" x="6107113" y="3892550"/>
          <p14:tracePt t="241718" x="6100763" y="3879850"/>
          <p14:tracePt t="241763" x="6100763" y="3833813"/>
          <p14:tracePt t="241799" x="6100763" y="3663950"/>
          <p14:tracePt t="241834" x="6132513" y="3605213"/>
          <p14:tracePt t="241865" x="6132513" y="3592513"/>
          <p14:tracePt t="241964" x="6146800" y="3586163"/>
          <p14:tracePt t="241998" x="6146800" y="3605213"/>
          <p14:tracePt t="242033" x="6283325" y="3638550"/>
          <p14:tracePt t="242044" x="6348413" y="3638550"/>
          <p14:tracePt t="242078" x="6805613" y="3632200"/>
          <p14:tracePt t="242112" x="7145338" y="3605213"/>
          <p14:tracePt t="242146" x="7308850" y="3552825"/>
          <p14:tracePt t="242168" x="7334250" y="3494088"/>
          <p14:tracePt t="242202" x="7380288" y="3395663"/>
          <p14:tracePt t="242236" x="7445375" y="3298825"/>
          <p14:tracePt t="242269" x="7491413" y="3240088"/>
          <p14:tracePt t="242293" x="7524750" y="3194050"/>
          <p14:tracePt t="242327" x="7543800" y="3141663"/>
          <p14:tracePt t="242360" x="7531100" y="3089275"/>
          <p14:tracePt t="242393" x="7380288" y="3024188"/>
          <p14:tracePt t="242426" x="7231063" y="3017838"/>
          <p14:tracePt t="242448" x="7151688" y="3017838"/>
          <p14:tracePt t="242482" x="7021513" y="3128963"/>
          <p14:tracePt t="242515" x="6877050" y="3324225"/>
          <p14:tracePt t="242549" x="6805613" y="3500438"/>
          <p14:tracePt t="242582" x="6851650" y="3552825"/>
          <p14:tracePt t="242605" x="7021513" y="3598863"/>
          <p14:tracePt t="242638" x="7281863" y="3598863"/>
          <p14:tracePt t="242672" x="7537450" y="3559175"/>
          <p14:tracePt t="242705" x="7772400" y="3494088"/>
          <p14:tracePt t="242738" x="7812088" y="3454400"/>
          <p14:tracePt t="242761" x="7818438" y="3416300"/>
          <p14:tracePt t="242795" x="7870825" y="3265488"/>
          <p14:tracePt t="242828" x="7896225" y="3043238"/>
          <p14:tracePt t="242840" x="7864475" y="3005138"/>
          <p14:tracePt t="242873" x="7642225" y="2894013"/>
          <p14:tracePt t="242907" x="7308850" y="2854325"/>
          <p14:tracePt t="242940" x="7132638" y="2867025"/>
          <p14:tracePt t="242963" x="7080250" y="2913063"/>
          <p14:tracePt t="242996" x="7046913" y="3024188"/>
          <p14:tracePt t="243030" x="7053263" y="3175000"/>
          <p14:tracePt t="243042" x="7073900" y="3213100"/>
          <p14:tracePt t="243076" x="7158038" y="3284538"/>
          <p14:tracePt t="243110" x="7243763" y="3344863"/>
          <p14:tracePt t="243144" x="7315200" y="3344863"/>
          <p14:tracePt t="243167" x="7367588" y="3344863"/>
          <p14:tracePt t="243199" x="7399338" y="3305175"/>
          <p14:tracePt t="243233" x="7386638" y="3233738"/>
          <p14:tracePt t="243266" x="7373938" y="3200400"/>
          <p14:tracePt t="243302" x="7361238" y="3187700"/>
          <p14:tracePt t="243340" x="7354888" y="3194050"/>
          <p14:tracePt t="243376" x="7321550" y="3252788"/>
          <p14:tracePt t="243409" x="7296150" y="3305175"/>
          <p14:tracePt t="243434" x="7289800" y="3311525"/>
          <p14:tracePt t="243501" x="7262813" y="3311525"/>
          <p14:tracePt t="243549" x="7223125" y="3311525"/>
          <p14:tracePt t="243582" x="7170738" y="3330575"/>
          <p14:tracePt t="243604" x="7145338" y="3336925"/>
          <p14:tracePt t="243636" x="7138988" y="3336925"/>
          <p14:tracePt t="243701" x="7132638" y="3317875"/>
          <p14:tracePt t="243735" x="7132638" y="3298825"/>
          <p14:tracePt t="243833" x="7132638" y="3292475"/>
          <p14:tracePt t="243995" x="7132638" y="3336925"/>
          <p14:tracePt t="244028" x="7145338" y="3403600"/>
          <p14:tracePt t="244051" x="7145338" y="3454400"/>
          <p14:tracePt t="244073" x="7145338" y="3475038"/>
          <p14:tracePt t="244107" x="7158038" y="3494088"/>
          <p14:tracePt t="244141" x="7185025" y="3521075"/>
          <p14:tracePt t="244152" x="7185025" y="3527425"/>
          <p14:tracePt t="244218" x="7185025" y="3546475"/>
          <p14:tracePt t="244251" x="7126288" y="3617913"/>
          <p14:tracePt t="244285" x="6929438" y="3762375"/>
          <p14:tracePt t="244307" x="6845300" y="3808413"/>
          <p14:tracePt t="244340" x="6635750" y="3951288"/>
          <p14:tracePt t="244374" x="6361113" y="4173538"/>
          <p14:tracePt t="244407" x="6107113" y="4395788"/>
          <p14:tracePt t="244443" x="5918200" y="4611688"/>
          <p14:tracePt t="244466" x="5813425" y="4716463"/>
          <p14:tracePt t="244499" x="5761038" y="4806950"/>
          <p14:tracePt t="244533" x="5754688" y="4813300"/>
          <p14:tracePt t="244588" x="5748338" y="4819650"/>
          <p14:tracePt t="244677" x="5740400" y="4819650"/>
          <p14:tracePt t="244720" x="5727700" y="4813300"/>
          <p14:tracePt t="244797" x="5721350" y="4813300"/>
          <p14:tracePt t="249404" x="5578475" y="4741863"/>
          <p14:tracePt t="249437" x="5526088" y="4729163"/>
          <p14:tracePt t="249474" x="5511800" y="4729163"/>
          <p14:tracePt t="249496" x="5421313" y="4760913"/>
          <p14:tracePt t="249551" x="5322888" y="4826000"/>
          <p14:tracePt t="249585" x="4689475" y="5100638"/>
          <p14:tracePt t="249607" x="3867150" y="5486400"/>
          <p14:tracePt t="249641" x="3213100" y="5727700"/>
          <p14:tracePt t="249675" x="3049588" y="5748338"/>
          <p14:tracePt t="249721" x="3049588" y="5761038"/>
          <p14:tracePt t="249765" x="3070225" y="5761038"/>
          <p14:tracePt t="249841" x="3082925" y="5734050"/>
          <p14:tracePt t="249875" x="3089275" y="5649913"/>
          <p14:tracePt t="249908" x="3089275" y="5578475"/>
          <p14:tracePt t="249942" x="3082925" y="5519738"/>
          <p14:tracePt t="249965" x="3082925" y="5414963"/>
          <p14:tracePt t="249998" x="3036888" y="5199063"/>
          <p14:tracePt t="250033" x="3036888" y="5186363"/>
          <p14:tracePt t="250171" x="3036888" y="5180013"/>
          <p14:tracePt t="250236" x="3036888" y="5133975"/>
          <p14:tracePt t="250269" x="3082925" y="5062538"/>
          <p14:tracePt t="250303" x="3194050" y="5003800"/>
          <p14:tracePt t="250325" x="3225800" y="4983163"/>
          <p14:tracePt t="250358" x="3225800" y="4930775"/>
          <p14:tracePt t="250380" x="3194050" y="4892675"/>
          <p14:tracePt t="250402" x="3049588" y="4865688"/>
          <p14:tracePt t="250435" x="2749550" y="4852988"/>
          <p14:tracePt t="250468" x="2481263" y="4852988"/>
          <p14:tracePt t="250502" x="2397125" y="4872038"/>
          <p14:tracePt t="250513" x="2390775" y="4892675"/>
          <p14:tracePt t="250545" x="2357438" y="4983163"/>
          <p14:tracePt t="250578" x="2363788" y="5075238"/>
          <p14:tracePt t="250612" x="2436813" y="5106988"/>
          <p14:tracePt t="250645" x="2625725" y="5133975"/>
          <p14:tracePt t="250668" x="2841625" y="5133975"/>
          <p14:tracePt t="250701" x="3389313" y="5121275"/>
          <p14:tracePt t="250734" x="4356100" y="5106988"/>
          <p14:tracePt t="250746" x="4448175" y="5100638"/>
          <p14:tracePt t="250780" x="4656138" y="5054600"/>
          <p14:tracePt t="250813" x="4676775" y="4957763"/>
          <p14:tracePt t="250846" x="4649788" y="4872038"/>
          <p14:tracePt t="250879" x="4494213" y="4767263"/>
          <p14:tracePt t="250912" x="4244975" y="4716463"/>
          <p14:tracePt t="250935" x="4016375" y="4716463"/>
          <p14:tracePt t="250968" x="3409950" y="4716463"/>
          <p14:tracePt t="251001" x="2717800" y="4716463"/>
          <p14:tracePt t="251035" x="2208213" y="4781550"/>
          <p14:tracePt t="251046" x="2063750" y="4813300"/>
          <p14:tracePt t="251079" x="2005013" y="4840288"/>
          <p14:tracePt t="251112" x="2024063" y="4884738"/>
          <p14:tracePt t="251146" x="2044700" y="4937125"/>
          <p14:tracePt t="251168" x="2063750" y="4970463"/>
          <p14:tracePt t="251202" x="2174875" y="5022850"/>
          <p14:tracePt t="251234" x="2384425" y="5068888"/>
          <p14:tracePt t="251268" x="2659063" y="5068888"/>
          <p14:tracePt t="251301" x="3030538" y="5068888"/>
          <p14:tracePt t="251335" x="3814763" y="5022850"/>
          <p14:tracePt t="251358" x="4081463" y="4964113"/>
          <p14:tracePt t="251392" x="4291013" y="4911725"/>
          <p14:tracePt t="251431" x="4421188" y="4826000"/>
          <p14:tracePt t="251453" x="4454525" y="4794250"/>
          <p14:tracePt t="251487" x="4441825" y="4735513"/>
          <p14:tracePt t="251511" x="4383088" y="4689475"/>
          <p14:tracePt t="251546" x="4225925" y="4591050"/>
          <p14:tracePt t="251579" x="4010025" y="4513263"/>
          <p14:tracePt t="251612" x="3552825" y="4500563"/>
          <p14:tracePt t="251646" x="2709863" y="4559300"/>
          <p14:tracePt t="251669" x="2455863" y="4597400"/>
          <p14:tracePt t="251702" x="2174875" y="4695825"/>
          <p14:tracePt t="251723" x="2155825" y="4741863"/>
          <p14:tracePt t="251746" x="2193925" y="4826000"/>
          <p14:tracePt t="251780" x="2311400" y="4899025"/>
          <p14:tracePt t="251813" x="2378075" y="4951413"/>
          <p14:tracePt t="251847" x="2566988" y="5054600"/>
          <p14:tracePt t="251880" x="2820988" y="5127625"/>
          <p14:tracePt t="251903" x="3167063" y="5127625"/>
          <p14:tracePt t="251937" x="3873500" y="5100638"/>
          <p14:tracePt t="251970" x="4546600" y="5022850"/>
          <p14:tracePt t="252003" x="4878388" y="4976813"/>
          <p14:tracePt t="252038" x="4937125" y="4957763"/>
          <p14:tracePt t="252049" x="4951413" y="4937125"/>
          <p14:tracePt t="252083" x="4951413" y="4911725"/>
          <p14:tracePt t="252106" x="4951413" y="4884738"/>
          <p14:tracePt t="252140" x="4884738" y="4767263"/>
          <p14:tracePt t="252172" x="4708525" y="4643438"/>
          <p14:tracePt t="252206" x="4330700" y="4584700"/>
          <p14:tracePt t="252239" x="3559175" y="4584700"/>
          <p14:tracePt t="252271" x="2659063" y="4584700"/>
          <p14:tracePt t="252293" x="2279650" y="4591050"/>
          <p14:tracePt t="252326" x="1952625" y="4618038"/>
          <p14:tracePt t="252360" x="1835150" y="4643438"/>
          <p14:tracePt t="252394" x="1835150" y="4695825"/>
          <p14:tracePt t="252427" x="1854200" y="4748213"/>
          <p14:tracePt t="252449" x="1874838" y="4794250"/>
          <p14:tracePt t="252483" x="1939925" y="4878388"/>
          <p14:tracePt t="252516" x="2057400" y="4976813"/>
          <p14:tracePt t="252550" x="2239963" y="5041900"/>
          <p14:tracePt t="252561" x="2351088" y="5048250"/>
          <p14:tracePt t="252594" x="2651125" y="5048250"/>
          <p14:tracePt t="252627" x="2978150" y="5054600"/>
          <p14:tracePt t="252661" x="3324225" y="5062538"/>
          <p14:tracePt t="252684" x="3617913" y="5062538"/>
          <p14:tracePt t="252717" x="3919538" y="5062538"/>
          <p14:tracePt t="252750" x="4133850" y="5054600"/>
          <p14:tracePt t="252762" x="4192588" y="5041900"/>
          <p14:tracePt t="252796" x="4441825" y="4937125"/>
          <p14:tracePt t="252829" x="4630738" y="4846638"/>
          <p14:tracePt t="252862" x="4637088" y="4813300"/>
          <p14:tracePt t="252895" x="4630738" y="4775200"/>
          <p14:tracePt t="252928" x="4597400" y="4748213"/>
          <p14:tracePt t="252950" x="4532313" y="4729163"/>
          <p14:tracePt t="252984" x="4049713" y="4618038"/>
          <p14:tracePt t="253017" x="3448050" y="4494213"/>
          <p14:tracePt t="253051" x="2925763" y="4421188"/>
          <p14:tracePt t="253084" x="2214563" y="4421188"/>
          <p14:tracePt t="253107" x="1751013" y="4487863"/>
          <p14:tracePt t="253140" x="1619250" y="4532313"/>
          <p14:tracePt t="253174" x="1619250" y="4584700"/>
          <p14:tracePt t="253185" x="1619250" y="4597400"/>
          <p14:tracePt t="253219" x="1612900" y="4649788"/>
          <p14:tracePt t="253293" x="1625600" y="4716463"/>
          <p14:tracePt t="253327" x="1724025" y="4884738"/>
          <p14:tracePt t="253361" x="1939925" y="5048250"/>
          <p14:tracePt t="253393" x="2174875" y="5153025"/>
          <p14:tracePt t="253427" x="2351088" y="5199063"/>
          <p14:tracePt t="253459" x="2560638" y="5211763"/>
          <p14:tracePt t="253481" x="2795588" y="5205413"/>
          <p14:tracePt t="253515" x="3187700" y="5127625"/>
          <p14:tracePt t="253549" x="3565525" y="5121275"/>
          <p14:tracePt t="253582" x="4003675" y="5081588"/>
          <p14:tracePt t="253614" x="4232275" y="5010150"/>
          <p14:tracePt t="253647" x="4244975" y="4976813"/>
          <p14:tracePt t="253669" x="4244975" y="4945063"/>
          <p14:tracePt t="253703" x="4225925" y="4787900"/>
          <p14:tracePt t="253735" x="4179888" y="4676775"/>
          <p14:tracePt t="253768" x="4108450" y="4630738"/>
          <p14:tracePt t="253801" x="3879850" y="4591050"/>
          <p14:tracePt t="253834" x="3389313" y="4584700"/>
          <p14:tracePt t="253856" x="2873375" y="4584700"/>
          <p14:tracePt t="253889" x="2279650" y="4584700"/>
          <p14:tracePt t="253922" x="1939925" y="4578350"/>
          <p14:tracePt t="253956" x="1828800" y="4578350"/>
          <p14:tracePt t="253989" x="1816100" y="4676775"/>
          <p14:tracePt t="254022" x="1822450" y="4760913"/>
          <p14:tracePt t="254044" x="1835150" y="4833938"/>
          <p14:tracePt t="254077" x="1900238" y="4937125"/>
          <p14:tracePt t="254110" x="1979613" y="5010150"/>
          <p14:tracePt t="254143" x="2076450" y="5075238"/>
          <p14:tracePt t="254175" x="2266950" y="5180013"/>
          <p14:tracePt t="254208" x="2749550" y="5232400"/>
          <p14:tracePt t="254242" x="3481388" y="5232400"/>
          <p14:tracePt t="254264" x="4049713" y="5232400"/>
          <p14:tracePt t="254298" x="4591050" y="5232400"/>
          <p14:tracePt t="254330" x="4892675" y="5165725"/>
          <p14:tracePt t="254364" x="4995863" y="5035550"/>
          <p14:tracePt t="254387" x="5003800" y="4976813"/>
          <p14:tracePt t="254419" x="4989513" y="4911725"/>
          <p14:tracePt t="254454" x="4976813" y="4872038"/>
          <p14:tracePt t="254487" x="4872038" y="4787900"/>
          <p14:tracePt t="254520" x="4716463" y="4695825"/>
          <p14:tracePt t="254554" x="4487863" y="4559300"/>
          <p14:tracePt t="254576" x="4179888" y="4494213"/>
          <p14:tracePt t="254610" x="3527425" y="4460875"/>
          <p14:tracePt t="254644" x="2906713" y="4487863"/>
          <p14:tracePt t="254679" x="2403475" y="4683125"/>
          <p14:tracePt t="254702" x="2279650" y="4748213"/>
          <p14:tracePt t="254736" x="2122488" y="4865688"/>
          <p14:tracePt t="254769" x="2122488" y="4899025"/>
          <p14:tracePt t="254803" x="2122488" y="4945063"/>
          <p14:tracePt t="254825" x="2135188" y="4989513"/>
          <p14:tracePt t="254858" x="2181225" y="5075238"/>
          <p14:tracePt t="254892" x="2384425" y="5245100"/>
          <p14:tracePt t="254925" x="2659063" y="5322888"/>
          <p14:tracePt t="254958" x="3370263" y="5341938"/>
          <p14:tracePt t="254970" x="3533775" y="5341938"/>
          <p14:tracePt t="255003" x="4198938" y="5322888"/>
          <p14:tracePt t="255036" x="4605338" y="5245100"/>
          <p14:tracePt t="255048" x="4754563" y="5224463"/>
          <p14:tracePt t="255081" x="4918075" y="5192713"/>
          <p14:tracePt t="255115" x="4918075" y="5165725"/>
          <p14:tracePt t="255159" x="4918075" y="5100638"/>
          <p14:tracePt t="255192" x="4905375" y="4995863"/>
          <p14:tracePt t="255225" x="4800600" y="4918075"/>
          <p14:tracePt t="255247" x="4708525" y="4905375"/>
          <p14:tracePt t="255280" x="4643438" y="4905375"/>
          <p14:tracePt t="255314" x="4584700" y="4905375"/>
          <p14:tracePt t="255359" x="4565650" y="4905375"/>
          <p14:tracePt t="255520" x="4538663" y="4918075"/>
          <p14:tracePt t="255552" x="4408488" y="4970463"/>
          <p14:tracePt t="255575" x="4192588" y="5016500"/>
          <p14:tracePt t="255610" x="3552825" y="5048250"/>
          <p14:tracePt t="255643" x="2827338" y="5048250"/>
          <p14:tracePt t="255677" x="2378075" y="5048250"/>
          <p14:tracePt t="255701" x="2338388" y="5048250"/>
          <p14:tracePt t="255797" x="2351088" y="5048250"/>
          <p14:tracePt t="255971" x="2378075" y="5035550"/>
          <p14:tracePt t="256003" x="2455863" y="5035550"/>
          <p14:tracePt t="256037" x="2619375" y="5035550"/>
          <p14:tracePt t="256048" x="2736850" y="5035550"/>
          <p14:tracePt t="256080" x="3036888" y="5035550"/>
          <p14:tracePt t="256112" x="3240088" y="5035550"/>
          <p14:tracePt t="256146" x="3357563" y="5029200"/>
          <p14:tracePt t="256179" x="3389313" y="5022850"/>
          <p14:tracePt t="257084" x="3403600" y="5022850"/>
          <p14:tracePt t="257117" x="3422650" y="5022850"/>
          <p14:tracePt t="257192" x="3435350" y="5016500"/>
          <p14:tracePt t="257225" x="3454400" y="4995863"/>
          <p14:tracePt t="257248" x="3481388" y="4989513"/>
          <p14:tracePt t="257281" x="3513138" y="4989513"/>
          <p14:tracePt t="257316" x="3552825" y="4989513"/>
          <p14:tracePt t="257349" x="3624263" y="4989513"/>
          <p14:tracePt t="257372" x="3735388" y="4989513"/>
          <p14:tracePt t="257406" x="3814763" y="4989513"/>
          <p14:tracePt t="257440" x="3821113" y="4989513"/>
          <p14:tracePt t="257485" x="3860800" y="5010150"/>
          <p14:tracePt t="257519" x="3898900" y="5016500"/>
          <p14:tracePt t="257595" x="3944938" y="5016500"/>
          <p14:tracePt t="257629" x="4049713" y="4995863"/>
          <p14:tracePt t="257662" x="4121150" y="4989513"/>
          <p14:tracePt t="257685" x="4133850" y="4989513"/>
          <p14:tracePt t="257718" x="4154488" y="4989513"/>
          <p14:tracePt t="257752" x="4179888" y="5003800"/>
          <p14:tracePt t="257786" x="4232275" y="5029200"/>
          <p14:tracePt t="257819" x="4297363" y="5048250"/>
          <p14:tracePt t="257843" x="4318000" y="5048250"/>
          <p14:tracePt t="259373" x="4330700" y="5054600"/>
          <p14:tracePt t="259407" x="4337050" y="5062538"/>
          <p14:tracePt t="259451" x="4356100" y="5062538"/>
          <p14:tracePt t="259485" x="4402138" y="5068888"/>
          <p14:tracePt t="259518" x="4494213" y="5087938"/>
          <p14:tracePt t="259551" x="4670425" y="5094288"/>
          <p14:tracePt t="259585" x="4819650" y="5094288"/>
          <p14:tracePt t="259607" x="4840288" y="5087938"/>
          <p14:tracePt t="261358" x="4846638" y="5087938"/>
          <p14:tracePt t="261487" x="4859338" y="5087938"/>
          <p14:tracePt t="261531" x="4767263" y="5113338"/>
          <p14:tracePt t="261553" x="4427538" y="5186363"/>
          <p14:tracePt t="261576" x="4075113" y="5257800"/>
          <p14:tracePt t="261608" x="4022725" y="5264150"/>
          <p14:tracePt t="261642" x="4022725" y="5238750"/>
          <p14:tracePt t="261676" x="4049713" y="5186363"/>
          <p14:tracePt t="261710" x="4075113" y="5165725"/>
          <p14:tracePt t="261733" x="4102100" y="5153025"/>
          <p14:tracePt t="261766" x="4167188" y="5133975"/>
          <p14:tracePt t="261801" x="4310063" y="5127625"/>
          <p14:tracePt t="261834" x="4519613" y="5113338"/>
          <p14:tracePt t="261867" x="4819650" y="5087938"/>
          <p14:tracePt t="261889" x="4918075" y="5081588"/>
          <p14:tracePt t="261923" x="4976813" y="5081588"/>
          <p14:tracePt t="261956" x="4983163" y="5081588"/>
          <p14:tracePt t="262045" x="5003800" y="5081588"/>
          <p14:tracePt t="262079" x="5022850" y="5062538"/>
          <p14:tracePt t="262112" x="5041900" y="5041900"/>
          <p14:tracePt t="262252" x="5029200" y="5041900"/>
          <p14:tracePt t="262297" x="5003800" y="5041900"/>
          <p14:tracePt t="262330" x="4983163" y="5029200"/>
          <p14:tracePt t="262374" x="4957763" y="5029200"/>
          <p14:tracePt t="262409" x="4905375" y="5029200"/>
          <p14:tracePt t="262443" x="4819650" y="5029200"/>
          <p14:tracePt t="262477" x="4605338" y="5087938"/>
          <p14:tracePt t="262498" x="4349750" y="5165725"/>
          <p14:tracePt t="262531" x="3638550" y="5316538"/>
          <p14:tracePt t="262556" x="3005138" y="5473700"/>
          <p14:tracePt t="262580" x="2508250" y="5610225"/>
          <p14:tracePt t="262614" x="2279650" y="5681663"/>
          <p14:tracePt t="262638" x="2260600" y="5689600"/>
          <p14:tracePt t="262671" x="2252663" y="5689600"/>
          <p14:tracePt t="262736" x="2187575" y="5681663"/>
          <p14:tracePt t="262769" x="2063750" y="5668963"/>
          <p14:tracePt t="262802" x="2038350" y="5668963"/>
          <p14:tracePt t="262846" x="2038350" y="5662613"/>
          <p14:tracePt t="262880" x="2076450" y="5616575"/>
          <p14:tracePt t="262891" x="2082800" y="5603875"/>
          <p14:tracePt t="262924" x="2109788" y="5557838"/>
          <p14:tracePt t="262957" x="2109788" y="5532438"/>
          <p14:tracePt t="262990" x="2024063" y="5505450"/>
          <p14:tracePt t="263023" x="1979613" y="5505450"/>
          <p14:tracePt t="263045" x="1952625" y="5499100"/>
          <p14:tracePt t="263079" x="1927225" y="5532438"/>
          <p14:tracePt t="263113" x="1920875" y="5695950"/>
          <p14:tracePt t="263146" x="1920875" y="5721350"/>
          <p14:tracePt t="263179" x="1965325" y="5721350"/>
          <p14:tracePt t="263202" x="2032000" y="5662613"/>
          <p14:tracePt t="263235" x="2082800" y="5584825"/>
          <p14:tracePt t="263269" x="2097088" y="5402263"/>
          <p14:tracePt t="263302" x="2017713" y="5276850"/>
          <p14:tracePt t="263335" x="1906588" y="5238750"/>
          <p14:tracePt t="263357" x="1789113" y="5303838"/>
          <p14:tracePt t="263392" x="1717675" y="5564188"/>
          <p14:tracePt t="263426" x="1717675" y="5610225"/>
          <p14:tracePt t="263459" x="1854200" y="5622925"/>
          <p14:tracePt t="263493" x="2005013" y="5551488"/>
          <p14:tracePt t="263516" x="2044700" y="5486400"/>
          <p14:tracePt t="263550" x="2017713" y="5414963"/>
          <p14:tracePt t="263584" x="1906588" y="5335588"/>
          <p14:tracePt t="263595" x="1874838" y="5335588"/>
          <p14:tracePt t="263628" x="1816100" y="5387975"/>
          <p14:tracePt t="263662" x="1795463" y="5570538"/>
          <p14:tracePt t="263695" x="1887538" y="5616575"/>
          <p14:tracePt t="263716" x="2011363" y="5578475"/>
          <p14:tracePt t="263750" x="2070100" y="5499100"/>
          <p14:tracePt t="263783" x="2076450" y="5434013"/>
          <p14:tracePt t="263816" x="2051050" y="5381625"/>
          <p14:tracePt t="263848" x="1906588" y="5368925"/>
          <p14:tracePt t="263880" x="1782763" y="5499100"/>
          <p14:tracePt t="263913" x="1763713" y="5630863"/>
          <p14:tracePt t="263935" x="1770063" y="5656263"/>
          <p14:tracePt t="263969" x="1887538" y="5662613"/>
          <p14:tracePt t="264002" x="2011363" y="5584825"/>
          <p14:tracePt t="264035" x="2051050" y="5557838"/>
          <p14:tracePt t="264047" x="2051050" y="5545138"/>
          <p14:tracePt t="264081" x="1998663" y="5467350"/>
          <p14:tracePt t="264114" x="1854200" y="5402263"/>
          <p14:tracePt t="264147" x="1736725" y="5394325"/>
          <p14:tracePt t="264170" x="1698625" y="5505450"/>
          <p14:tracePt t="264203" x="1717675" y="5630863"/>
          <p14:tracePt t="264235" x="1816100" y="5675313"/>
          <p14:tracePt t="264270" x="1933575" y="5656263"/>
          <p14:tracePt t="264300" x="1998663" y="5557838"/>
          <p14:tracePt t="264334" x="2005013" y="5473700"/>
          <p14:tracePt t="264367" x="1958975" y="5421313"/>
          <p14:tracePt t="264390" x="1900238" y="5414963"/>
          <p14:tracePt t="264424" x="1776413" y="5564188"/>
          <p14:tracePt t="264458" x="1776413" y="5649913"/>
          <p14:tracePt t="264491" x="1854200" y="5662613"/>
          <p14:tracePt t="264514" x="1912938" y="5662613"/>
          <p14:tracePt t="264547" x="1933575" y="5637213"/>
          <p14:tracePt t="264581" x="1939925" y="5603875"/>
          <p14:tracePt t="264614" x="1939925" y="5597525"/>
          <p14:tracePt t="265833" x="1952625" y="5597525"/>
          <p14:tracePt t="265866" x="1973263" y="5597525"/>
          <p14:tracePt t="265898" x="2051050" y="5570538"/>
          <p14:tracePt t="265922" x="2208213" y="5519738"/>
          <p14:tracePt t="265955" x="2554288" y="5461000"/>
          <p14:tracePt t="265989" x="2789238" y="5394325"/>
          <p14:tracePt t="266021" x="2841625" y="5356225"/>
          <p14:tracePt t="266055" x="2854325" y="5335588"/>
          <p14:tracePt t="266079" x="2873375" y="5322888"/>
          <p14:tracePt t="266111" x="2900363" y="5291138"/>
          <p14:tracePt t="266144" x="2913063" y="5257800"/>
          <p14:tracePt t="266178" x="2919413" y="5257800"/>
          <p14:tracePt t="266210" x="2913063" y="5232400"/>
          <p14:tracePt t="266233" x="2900363" y="5211763"/>
          <p14:tracePt t="266267" x="2867025" y="5173663"/>
          <p14:tracePt t="266300" x="2847975" y="5153025"/>
          <p14:tracePt t="266332" x="2847975" y="5146675"/>
          <p14:tracePt t="266441" x="2827338" y="5153025"/>
          <p14:tracePt t="266474" x="2801938" y="5159375"/>
          <p14:tracePt t="266507" x="2789238" y="5165725"/>
          <p14:tracePt t="266551" x="2768600" y="5180013"/>
          <p14:tracePt t="266585" x="2743200" y="5205413"/>
          <p14:tracePt t="266608" x="2736850" y="5211763"/>
          <p14:tracePt t="266662" x="2724150" y="5218113"/>
          <p14:tracePt t="266695" x="2709863" y="5238750"/>
          <p14:tracePt t="266719" x="2703513" y="5251450"/>
          <p14:tracePt t="266754" x="2671763" y="5316538"/>
          <p14:tracePt t="266787" x="2659063" y="5381625"/>
          <p14:tracePt t="266821" x="2659063" y="5440363"/>
          <p14:tracePt t="266844" x="2659063" y="5473700"/>
          <p14:tracePt t="266878" x="2659063" y="5505450"/>
          <p14:tracePt t="266913" x="2665413" y="5584825"/>
          <p14:tracePt t="266946" x="2665413" y="5637213"/>
          <p14:tracePt t="266968" x="2684463" y="5675313"/>
          <p14:tracePt t="266991" x="2703513" y="5702300"/>
          <p14:tracePt t="267023" x="2736850" y="5727700"/>
          <p14:tracePt t="267132" x="2762250" y="5761038"/>
          <p14:tracePt t="267155" x="2782888" y="5780088"/>
          <p14:tracePt t="267189" x="2795588" y="5799138"/>
          <p14:tracePt t="267221" x="2795588" y="5807075"/>
          <p14:tracePt t="267436" x="2789238" y="5786438"/>
          <p14:tracePt t="267470" x="2776538" y="5773738"/>
          <p14:tracePt t="267503" x="2776538" y="5767388"/>
          <p14:tracePt t="267580" x="2755900" y="5748338"/>
          <p14:tracePt t="267625" x="2743200" y="5708650"/>
          <p14:tracePt t="267658" x="2730500" y="5675313"/>
          <p14:tracePt t="267852" x="2762250" y="5649913"/>
          <p14:tracePt t="267875" x="2820988" y="5643563"/>
          <p14:tracePt t="267908" x="2879725" y="5643563"/>
          <p14:tracePt t="267941" x="2919413" y="5643563"/>
          <p14:tracePt t="267974" x="2925763" y="5643563"/>
          <p14:tracePt t="268017" x="2959100" y="5643563"/>
          <p14:tracePt t="268051" x="3017838" y="5643563"/>
          <p14:tracePt t="268084" x="3043238" y="5649913"/>
          <p14:tracePt t="268117" x="3055938" y="5662613"/>
          <p14:tracePt t="268139" x="3070225" y="5668963"/>
          <p14:tracePt t="268174" x="3082925" y="5668963"/>
          <p14:tracePt t="268396" x="3108325" y="5668963"/>
          <p14:tracePt t="268432" x="3181350" y="5662613"/>
          <p14:tracePt t="268456" x="3213100" y="5662613"/>
          <p14:tracePt t="268489" x="3233738" y="5662613"/>
          <p14:tracePt t="268534" x="3265488" y="5662613"/>
          <p14:tracePt t="268567" x="3305175" y="5662613"/>
          <p14:tracePt t="268600" x="3336925" y="5656263"/>
          <p14:tracePt t="268633" x="3376613" y="5649913"/>
          <p14:tracePt t="268677" x="3389313" y="5643563"/>
          <p14:tracePt t="268722" x="3435350" y="5622925"/>
          <p14:tracePt t="268884" x="3494088" y="5622925"/>
          <p14:tracePt t="268907" x="3632200" y="5622925"/>
          <p14:tracePt t="268941" x="3846513" y="5622925"/>
          <p14:tracePt t="268973" x="3879850" y="5622925"/>
          <p14:tracePt t="269160" x="3905250" y="5622925"/>
          <p14:tracePt t="269193" x="3938588" y="5622925"/>
          <p14:tracePt t="269238" x="3963988" y="5622925"/>
          <p14:tracePt t="269272" x="3970338" y="5610225"/>
          <p14:tracePt t="269306" x="4010025" y="5578475"/>
          <p14:tracePt t="269329" x="4037013" y="5564188"/>
          <p14:tracePt t="269363" x="4056063" y="5557838"/>
          <p14:tracePt t="269408" x="4068763" y="5557838"/>
          <p14:tracePt t="269442" x="4179888" y="5564188"/>
          <p14:tracePt t="269475" x="4251325" y="5564188"/>
          <p14:tracePt t="269509" x="4291013" y="5564188"/>
          <p14:tracePt t="269532" x="4318000" y="5564188"/>
          <p14:tracePt t="269555" x="4362450" y="5564188"/>
          <p14:tracePt t="269578" x="4414838" y="5564188"/>
          <p14:tracePt t="269611" x="4448175" y="5564188"/>
          <p14:tracePt t="269645" x="4578350" y="5564188"/>
          <p14:tracePt t="269679" x="4695825" y="5564188"/>
          <p14:tracePt t="269702" x="4760913" y="5551488"/>
          <p14:tracePt t="269757" x="4840288" y="5557838"/>
          <p14:tracePt t="269780" x="5016500" y="5564188"/>
          <p14:tracePt t="269814" x="5270500" y="5564188"/>
          <p14:tracePt t="269846" x="5356225" y="5564188"/>
          <p14:tracePt t="269879" x="5368925" y="5564188"/>
          <p14:tracePt t="269912" x="5375275" y="5564188"/>
          <p14:tracePt t="269978" x="5387975" y="5570538"/>
          <p14:tracePt t="270053" x="5394325" y="5570538"/>
          <p14:tracePt t="270086" x="5414963" y="5570538"/>
          <p14:tracePt t="270109" x="5434013" y="5584825"/>
          <p14:tracePt t="270142" x="5446713" y="5591175"/>
          <p14:tracePt t="270176" x="5453063" y="5591175"/>
          <p14:tracePt t="270208" x="5461000" y="5591175"/>
          <p14:tracePt t="270337" x="5467350" y="5597525"/>
          <p14:tracePt t="270628" x="5486400" y="5597525"/>
          <p14:tracePt t="270672" x="5486400" y="5584825"/>
          <p14:tracePt t="270769" x="5505450" y="5578475"/>
          <p14:tracePt t="270802" x="5519738" y="5578475"/>
          <p14:tracePt t="270846" x="5551488" y="5578475"/>
          <p14:tracePt t="270878" x="5551488" y="5570538"/>
          <p14:tracePt t="270912" x="5564188" y="5570538"/>
          <p14:tracePt t="270945" x="5578475" y="5564188"/>
          <p14:tracePt t="271009" x="5597525" y="5564188"/>
          <p14:tracePt t="271031" x="5610225" y="5570538"/>
          <p14:tracePt t="271053" x="5616575" y="5584825"/>
          <p14:tracePt t="271394" x="5616575" y="5591175"/>
          <p14:tracePt t="271533" x="5616575" y="5584825"/>
          <p14:tracePt t="271556" x="5603875" y="5570538"/>
          <p14:tracePt t="271578" x="5597525" y="5570538"/>
          <p14:tracePt t="272175" x="5578475" y="5551488"/>
          <p14:tracePt t="272208" x="5570538" y="5545138"/>
          <p14:tracePt t="272519" x="5564188" y="5551488"/>
          <p14:tracePt t="272595" x="5545138" y="5532438"/>
          <p14:tracePt t="272628" x="5480050" y="5408613"/>
          <p14:tracePt t="272662" x="5316538" y="5251450"/>
          <p14:tracePt t="272695" x="5127625" y="5199063"/>
          <p14:tracePt t="272728" x="4892675" y="5186363"/>
          <p14:tracePt t="272750" x="4689475" y="5180013"/>
          <p14:tracePt t="272783" x="4368800" y="5180013"/>
          <p14:tracePt t="272816" x="4030663" y="5180013"/>
          <p14:tracePt t="272849" x="3586163" y="5159375"/>
          <p14:tracePt t="272860" x="3494088" y="5159375"/>
          <p14:tracePt t="272892" x="3128963" y="5180013"/>
          <p14:tracePt t="272925" x="2900363" y="5232400"/>
          <p14:tracePt t="272958" x="2860675" y="5251450"/>
          <p14:tracePt t="272991" x="2847975" y="5291138"/>
          <p14:tracePt t="273024" x="2835275" y="5322888"/>
          <p14:tracePt t="273057" x="2795588" y="5362575"/>
          <p14:tracePt t="273080" x="2782888" y="5381625"/>
          <p14:tracePt t="273114" x="2730500" y="5473700"/>
          <p14:tracePt t="273148" x="2697163" y="5630863"/>
          <p14:tracePt t="273181" x="2762250" y="5807075"/>
          <p14:tracePt t="273203" x="2913063" y="5884863"/>
          <p14:tracePt t="273236" x="3233738" y="5903913"/>
          <p14:tracePt t="273270" x="3644900" y="5903913"/>
          <p14:tracePt t="273303" x="4192588" y="5903913"/>
          <p14:tracePt t="273337" x="4649788" y="5903913"/>
          <p14:tracePt t="273359" x="4872038" y="5903913"/>
          <p14:tracePt t="273393" x="5087938" y="5903913"/>
          <p14:tracePt t="273426" x="5387975" y="5799138"/>
          <p14:tracePt t="273460" x="5486400" y="5740400"/>
          <p14:tracePt t="273492" x="5492750" y="5668963"/>
          <p14:tracePt t="273525" x="5538788" y="5538788"/>
          <p14:tracePt t="273548" x="5545138" y="5446713"/>
          <p14:tracePt t="273582" x="5341938" y="5310188"/>
          <p14:tracePt t="273614" x="5087938" y="5218113"/>
          <p14:tracePt t="273648" x="4833938" y="5146675"/>
          <p14:tracePt t="273681" x="4538663" y="5140325"/>
          <p14:tracePt t="273703" x="4095750" y="5140325"/>
          <p14:tracePt t="273737" x="3454400" y="5140325"/>
          <p14:tracePt t="273770" x="3089275" y="5140325"/>
          <p14:tracePt t="273803" x="2841625" y="5186363"/>
          <p14:tracePt t="273836" x="2638425" y="5270500"/>
          <p14:tracePt t="273859" x="2489200" y="5341938"/>
          <p14:tracePt t="273892" x="2357438" y="5421313"/>
          <p14:tracePt t="273925" x="2305050" y="5446713"/>
          <p14:tracePt t="273970" x="2298700" y="5480050"/>
          <p14:tracePt t="274003" x="2292350" y="5538788"/>
          <p14:tracePt t="274036" x="2351088" y="5656263"/>
          <p14:tracePt t="274068" x="2520950" y="5780088"/>
          <p14:tracePt t="274102" x="2709863" y="5872163"/>
          <p14:tracePt t="274125" x="2900363" y="5903913"/>
          <p14:tracePt t="274158" x="3403600" y="5903913"/>
          <p14:tracePt t="274190" x="4049713" y="5851525"/>
          <p14:tracePt t="274223" x="4584700" y="5767388"/>
          <p14:tracePt t="274257" x="4983163" y="5727700"/>
          <p14:tracePt t="274291" x="5232400" y="5668963"/>
          <p14:tracePt t="274313" x="5232400" y="5662613"/>
          <p14:tracePt t="274347" x="5232400" y="5610225"/>
          <p14:tracePt t="274380" x="5232400" y="5480050"/>
          <p14:tracePt t="274413" x="5165725" y="5341938"/>
          <p14:tracePt t="274447" x="4995863" y="5218113"/>
          <p14:tracePt t="274469" x="4846638" y="5173663"/>
          <p14:tracePt t="274503" x="4649788" y="5159375"/>
          <p14:tracePt t="274536" x="4160838" y="5159375"/>
          <p14:tracePt t="274548" x="3840163" y="5159375"/>
          <p14:tracePt t="274581" x="3240088" y="5218113"/>
          <p14:tracePt t="274613" x="2919413" y="5276850"/>
          <p14:tracePt t="274647" x="2820988" y="5310188"/>
          <p14:tracePt t="274679" x="2820988" y="5341938"/>
          <p14:tracePt t="274713" x="2820988" y="5421313"/>
          <p14:tracePt t="274735" x="2827338" y="5499100"/>
          <p14:tracePt t="274770" x="2879725" y="5643563"/>
          <p14:tracePt t="274802" x="2932113" y="5727700"/>
          <p14:tracePt t="274835" x="3063875" y="5832475"/>
          <p14:tracePt t="274868" x="3324225" y="5859463"/>
          <p14:tracePt t="274890" x="3644900" y="5859463"/>
          <p14:tracePt t="274923" x="4114800" y="5859463"/>
          <p14:tracePt t="274957" x="4506913" y="5859463"/>
          <p14:tracePt t="274990" x="4872038" y="5826125"/>
          <p14:tracePt t="275024" x="5035550" y="5792788"/>
          <p14:tracePt t="275047" x="5035550" y="5773738"/>
          <p14:tracePt t="275082" x="5035550" y="5727700"/>
          <p14:tracePt t="275117" x="5035550" y="5681663"/>
          <p14:tracePt t="275141" x="5035550" y="5656263"/>
          <p14:tracePt t="275177" x="5029200" y="5637213"/>
          <p14:tracePt t="275221" x="5029200" y="5610225"/>
          <p14:tracePt t="275254" x="4964113" y="5526088"/>
          <p14:tracePt t="275286" x="4708525" y="5394325"/>
          <p14:tracePt t="275319" x="4160838" y="5224463"/>
          <p14:tracePt t="275352" x="3802063" y="5186363"/>
          <p14:tracePt t="275386" x="3513138" y="5211763"/>
          <p14:tracePt t="275410" x="3416300" y="5297488"/>
          <p14:tracePt t="275443" x="3395663" y="5394325"/>
          <p14:tracePt t="275476" x="3395663" y="5492750"/>
          <p14:tracePt t="275510" x="3395663" y="5545138"/>
          <p14:tracePt t="275554" x="3395663" y="5557838"/>
          <p14:tracePt t="275599" x="3422650" y="5578475"/>
          <p14:tracePt t="275634" x="3506788" y="5637213"/>
          <p14:tracePt t="275666" x="3533775" y="5668963"/>
          <p14:tracePt t="275987" x="3540125" y="5616575"/>
          <p14:tracePt t="276021" x="3540125" y="5610225"/>
          <p14:tracePt t="277053" x="3552825" y="5610225"/>
          <p14:tracePt t="277571" x="3552825" y="5597525"/>
          <p14:tracePt t="277604" x="3552825" y="5591175"/>
          <p14:tracePt t="278412" x="3559175" y="5584825"/>
          <p14:tracePt t="278691" x="3552825" y="5557838"/>
          <p14:tracePt t="278725" x="3546475" y="5538788"/>
          <p14:tracePt t="278759" x="3546475" y="5526088"/>
          <p14:tracePt t="278845" x="3546475" y="5570538"/>
          <p14:tracePt t="278879" x="3573463" y="5616575"/>
          <p14:tracePt t="278912" x="3579813" y="5643563"/>
          <p14:tracePt t="278986" x="3579813" y="5630863"/>
          <p14:tracePt t="279019" x="3579813" y="5622925"/>
          <p14:tracePt t="279769" x="3586163" y="5622925"/>
          <p14:tracePt t="279975" x="3586163" y="5610225"/>
          <p14:tracePt t="280020" x="3586163" y="5597525"/>
          <p14:tracePt t="280550" x="3586163" y="5603875"/>
          <p14:tracePt t="280882" x="3592513" y="5603875"/>
          <p14:tracePt t="281555" x="3605213" y="5610225"/>
          <p14:tracePt t="281773" x="3617913" y="5630863"/>
          <p14:tracePt t="281805" x="3638550" y="5643563"/>
          <p14:tracePt t="281838" x="3644900" y="5649913"/>
          <p14:tracePt t="281893" x="3651250" y="5649913"/>
          <p14:tracePt t="281957" x="3657600" y="5649913"/>
          <p14:tracePt t="282128" x="3657600" y="5630863"/>
          <p14:tracePt t="282161" x="3657600" y="5622925"/>
          <p14:tracePt t="282194" x="3657600" y="5616575"/>
          <p14:tracePt t="282322" x="3657600" y="5603875"/>
          <p14:tracePt t="282345" x="3657600" y="5597525"/>
          <p14:tracePt t="282455" x="3657600" y="5610225"/>
          <p14:tracePt t="282489" x="3651250" y="5630863"/>
          <p14:tracePt t="283190" x="3651250" y="5616575"/>
          <p14:tracePt t="283222" x="3651250" y="5610225"/>
          <p14:tracePt t="283254" x="3651250" y="5591175"/>
          <p14:tracePt t="283601" x="3657600" y="5603875"/>
          <p14:tracePt t="283689" x="3663950" y="5597525"/>
          <p14:tracePt t="283723" x="3663950" y="5591175"/>
          <p14:tracePt t="283756" x="3663950" y="5584825"/>
          <p14:tracePt t="283876" x="3676650" y="5597525"/>
          <p14:tracePt t="283910" x="3703638" y="5610225"/>
          <p14:tracePt t="283943" x="3768725" y="5616575"/>
          <p14:tracePt t="283976" x="3827463" y="5637213"/>
          <p14:tracePt t="284009" x="3840163" y="5643563"/>
          <p14:tracePt t="284042" x="3846513" y="5649913"/>
          <p14:tracePt t="284097" x="3860800" y="5649913"/>
          <p14:tracePt t="284129" x="3932238" y="5630863"/>
          <p14:tracePt t="284164" x="4075113" y="5584825"/>
          <p14:tracePt t="284196" x="4154488" y="5570538"/>
          <p14:tracePt t="284229" x="4173538" y="5551488"/>
          <p14:tracePt t="284262" x="4114800" y="5434013"/>
          <p14:tracePt t="284284" x="3963988" y="5291138"/>
          <p14:tracePt t="284318" x="3729038" y="5180013"/>
          <p14:tracePt t="284352" x="3481388" y="5159375"/>
          <p14:tracePt t="284386" x="3292475" y="5224463"/>
          <p14:tracePt t="284409" x="3187700" y="5310188"/>
          <p14:tracePt t="284444" x="3070225" y="5434013"/>
          <p14:tracePt t="284477" x="3063875" y="5519738"/>
          <p14:tracePt t="284511" x="3063875" y="5578475"/>
          <p14:tracePt t="284533" x="3089275" y="5603875"/>
          <p14:tracePt t="284556" x="3141663" y="5616575"/>
          <p14:tracePt t="284589" x="3330575" y="5681663"/>
          <p14:tracePt t="284611" x="3565525" y="5727700"/>
          <p14:tracePt t="284644" x="4206875" y="5780088"/>
          <p14:tracePt t="284677" x="4637088" y="5780088"/>
          <p14:tracePt t="284711" x="4970463" y="5780088"/>
          <p14:tracePt t="284744" x="5199063" y="5681663"/>
          <p14:tracePt t="284777" x="5257800" y="5584825"/>
          <p14:tracePt t="284800" x="5264150" y="5519738"/>
          <p14:tracePt t="284834" x="5165725" y="5421313"/>
          <p14:tracePt t="284868" x="4899025" y="5341938"/>
          <p14:tracePt t="284902" x="4664075" y="5276850"/>
          <p14:tracePt t="284925" x="4506913" y="5257800"/>
          <p14:tracePt t="284958" x="4133850" y="5257800"/>
          <p14:tracePt t="284990" x="3703638" y="5257800"/>
          <p14:tracePt t="285024" x="3271838" y="5257800"/>
          <p14:tracePt t="285057" x="2894013" y="5375275"/>
          <p14:tracePt t="285090" x="2724150" y="5473700"/>
          <p14:tracePt t="285113" x="2703513" y="5532438"/>
          <p14:tracePt t="285147" x="2736850" y="5689600"/>
          <p14:tracePt t="285159" x="2749550" y="5715000"/>
          <p14:tracePt t="285192" x="2814638" y="5792788"/>
          <p14:tracePt t="285224" x="2913063" y="5878513"/>
          <p14:tracePt t="285258" x="3101975" y="6002338"/>
          <p14:tracePt t="285291" x="3867150" y="6042025"/>
          <p14:tracePt t="285315" x="4206875" y="6042025"/>
          <p14:tracePt t="285347" x="4976813" y="5962650"/>
          <p14:tracePt t="285381" x="5499100" y="5845175"/>
          <p14:tracePt t="285414" x="5675313" y="5748338"/>
          <p14:tracePt t="285449" x="5656263" y="5662613"/>
          <p14:tracePt t="285471" x="5578475" y="5591175"/>
          <p14:tracePt t="285504" x="5538788" y="5519738"/>
          <p14:tracePt t="285537" x="5511800" y="5446713"/>
          <p14:tracePt t="285549" x="5473700" y="5408613"/>
          <p14:tracePt t="285583" x="5322888" y="5310188"/>
          <p14:tracePt t="285616" x="5081588" y="5238750"/>
          <p14:tracePt t="285647" x="4775200" y="5224463"/>
          <p14:tracePt t="285681" x="4402138" y="5224463"/>
          <p14:tracePt t="285715" x="4043363" y="5264150"/>
          <p14:tracePt t="285738" x="3990975" y="5291138"/>
          <p14:tracePt t="285772" x="3919538" y="5381625"/>
          <p14:tracePt t="285805" x="3892550" y="5486400"/>
          <p14:tracePt t="285838" x="4049713" y="5603875"/>
          <p14:tracePt t="285860" x="4238625" y="5649913"/>
          <p14:tracePt t="285894" x="4630738" y="5656263"/>
          <p14:tracePt t="285928" x="5106988" y="5656263"/>
          <p14:tracePt t="285961" x="5545138" y="5656263"/>
          <p14:tracePt t="285994" x="5622925" y="5656263"/>
          <p14:tracePt t="286081" x="5622925" y="5643563"/>
          <p14:tracePt t="286146" x="5630863" y="5643563"/>
          <p14:tracePt t="286180" x="5643563" y="5637213"/>
          <p14:tracePt t="286321" x="5649913" y="5630863"/>
          <p14:tracePt t="286475" x="5649913" y="5616575"/>
          <p14:tracePt t="286509" x="5643563" y="5597525"/>
          <p14:tracePt t="286553" x="5630863" y="5570538"/>
          <p14:tracePt t="286587" x="5591175" y="5519738"/>
          <p14:tracePt t="286621" x="5440363" y="5402263"/>
          <p14:tracePt t="286644" x="5232400" y="5335588"/>
          <p14:tracePt t="286678" x="4865688" y="5322888"/>
          <p14:tracePt t="286710" x="4414838" y="5322888"/>
          <p14:tracePt t="286743" x="3932238" y="5394325"/>
          <p14:tracePt t="286776" x="3586163" y="5434013"/>
          <p14:tracePt t="286799" x="3454400" y="5492750"/>
          <p14:tracePt t="286833" x="3324225" y="5603875"/>
          <p14:tracePt t="286866" x="3292475" y="5675313"/>
          <p14:tracePt t="286901" x="3330575" y="5786438"/>
          <p14:tracePt t="286934" x="3441700" y="5878513"/>
          <p14:tracePt t="286956" x="3552825" y="5962650"/>
          <p14:tracePt t="286990" x="3709988" y="5989638"/>
          <p14:tracePt t="287022" x="4030663" y="5989638"/>
          <p14:tracePt t="287056" x="4427538" y="5989638"/>
          <p14:tracePt t="287080" x="4716463" y="5989638"/>
          <p14:tracePt t="287113" x="4964113" y="5962650"/>
          <p14:tracePt t="287146" x="5205413" y="5832475"/>
          <p14:tracePt t="287180" x="5297488" y="5761038"/>
          <p14:tracePt t="287214" x="5276850" y="5689600"/>
          <p14:tracePt t="287236" x="5218113" y="5622925"/>
          <p14:tracePt t="287270" x="5140325" y="5538788"/>
          <p14:tracePt t="287304" x="4970463" y="5427663"/>
          <p14:tracePt t="287336" x="4689475" y="5362575"/>
          <p14:tracePt t="287369" x="4238625" y="5297488"/>
          <p14:tracePt t="287402" x="3762375" y="5270500"/>
          <p14:tracePt t="287425" x="3500438" y="5270500"/>
          <p14:tracePt t="287460" x="3278188" y="5322888"/>
          <p14:tracePt t="287493" x="3200400" y="5402263"/>
          <p14:tracePt t="287526" x="3082925" y="5492750"/>
          <p14:tracePt t="287559" x="3005138" y="5591175"/>
          <p14:tracePt t="287582" x="2997200" y="5637213"/>
          <p14:tracePt t="287615" x="3005138" y="5734050"/>
          <p14:tracePt t="287649" x="3089275" y="5851525"/>
          <p14:tracePt t="287683" x="3284538" y="5943600"/>
          <p14:tracePt t="287705" x="3481388" y="5995988"/>
          <p14:tracePt t="287740" x="4219575" y="6048375"/>
          <p14:tracePt t="287774" x="4833938" y="5956300"/>
          <p14:tracePt t="287807" x="5205413" y="5799138"/>
          <p14:tracePt t="287831" x="5310188" y="5715000"/>
          <p14:tracePt t="287863" x="5316538" y="5630863"/>
          <p14:tracePt t="287896" x="5316538" y="5551488"/>
          <p14:tracePt t="287929" x="5316538" y="5453063"/>
          <p14:tracePt t="287962" x="5218113" y="5335588"/>
          <p14:tracePt t="287995" x="4964113" y="5245100"/>
          <p14:tracePt t="288019" x="4637088" y="5186363"/>
          <p14:tracePt t="288042" x="4389438" y="5186363"/>
          <p14:tracePt t="288054" x="4030663" y="5186363"/>
          <p14:tracePt t="288088" x="3598863" y="5186363"/>
          <p14:tracePt t="288122" x="3487738" y="5186363"/>
          <p14:tracePt t="288144" x="3475038" y="5238750"/>
          <p14:tracePt t="288177" x="3448050" y="5375275"/>
          <p14:tracePt t="288211" x="3462338" y="5557838"/>
          <p14:tracePt t="288245" x="3540125" y="5780088"/>
          <p14:tracePt t="288268" x="3592513" y="5872163"/>
          <p14:tracePt t="288301" x="3729038" y="5969000"/>
          <p14:tracePt t="288334" x="3879850" y="5983288"/>
          <p14:tracePt t="288367" x="4075113" y="5983288"/>
          <p14:tracePt t="288401" x="4441825" y="5924550"/>
          <p14:tracePt t="288424" x="4748213" y="5832475"/>
          <p14:tracePt t="288458" x="4918075" y="5754688"/>
          <p14:tracePt t="288492" x="4924425" y="5662613"/>
          <p14:tracePt t="288524" x="4878388" y="5545138"/>
          <p14:tracePt t="288558" x="4689475" y="5375275"/>
          <p14:tracePt t="288580" x="4546600" y="5297488"/>
          <p14:tracePt t="288614" x="4337050" y="5251450"/>
          <p14:tracePt t="288648" x="3997325" y="5232400"/>
          <p14:tracePt t="288681" x="3611563" y="5232400"/>
          <p14:tracePt t="288715" x="3409950" y="5316538"/>
          <p14:tracePt t="288738" x="3344863" y="5381625"/>
          <p14:tracePt t="288772" x="3317875" y="5486400"/>
          <p14:tracePt t="288784" x="3317875" y="5519738"/>
          <p14:tracePt t="288817" x="3363913" y="5649913"/>
          <p14:tracePt t="288850" x="3448050" y="5767388"/>
          <p14:tracePt t="288884" x="3657600" y="5910263"/>
          <p14:tracePt t="288895" x="3749675" y="5937250"/>
          <p14:tracePt t="288929" x="4160838" y="5983288"/>
          <p14:tracePt t="288963" x="4519613" y="5983288"/>
          <p14:tracePt t="288996" x="4806950" y="5859463"/>
          <p14:tracePt t="289018" x="4924425" y="5780088"/>
          <p14:tracePt t="289052" x="5106988" y="5603875"/>
          <p14:tracePt t="289086" x="5054600" y="5480050"/>
          <p14:tracePt t="289120" x="4859338" y="5368925"/>
          <p14:tracePt t="289143" x="4708525" y="5329238"/>
          <p14:tracePt t="289176" x="4506913" y="5291138"/>
          <p14:tracePt t="289210" x="4271963" y="5291138"/>
          <p14:tracePt t="289243" x="3919538" y="5291138"/>
          <p14:tracePt t="289277" x="3676650" y="5387975"/>
          <p14:tracePt t="289299" x="3598863" y="5446713"/>
          <p14:tracePt t="289332" x="3422650" y="5668963"/>
          <p14:tracePt t="289354" x="3409950" y="5754688"/>
          <p14:tracePt t="289387" x="3494088" y="5878513"/>
          <p14:tracePt t="289410" x="3697288" y="5903913"/>
          <p14:tracePt t="289444" x="4337050" y="5910263"/>
          <p14:tracePt t="289477" x="4722813" y="5910263"/>
          <p14:tracePt t="289511" x="5022850" y="5838825"/>
          <p14:tracePt t="289544" x="5245100" y="5681663"/>
          <p14:tracePt t="289556" x="5335588" y="5597525"/>
          <p14:tracePt t="289590" x="5329238" y="5519738"/>
          <p14:tracePt t="289612" x="5186363" y="5467350"/>
          <p14:tracePt t="289646" x="4970463" y="5421313"/>
          <p14:tracePt t="289680" x="4649788" y="5408613"/>
          <p14:tracePt t="289714" x="4186238" y="5408613"/>
          <p14:tracePt t="289737" x="3905250" y="5408613"/>
          <p14:tracePt t="289771" x="3762375" y="5434013"/>
          <p14:tracePt t="289805" x="3741738" y="5519738"/>
          <p14:tracePt t="289839" x="3735388" y="5637213"/>
          <p14:tracePt t="289872" x="3729038" y="5761038"/>
          <p14:tracePt t="289894" x="3768725" y="5859463"/>
          <p14:tracePt t="289927" x="3984625" y="5983288"/>
          <p14:tracePt t="289960" x="4219575" y="5983288"/>
          <p14:tracePt t="289987" x="4349750" y="5956300"/>
          <p14:tracePt t="290026" x="4559300" y="5872163"/>
          <p14:tracePt t="290052" x="4702175" y="5773738"/>
          <p14:tracePt t="290089" x="4775200" y="5708650"/>
          <p14:tracePt t="290112" x="4787900" y="5668963"/>
          <p14:tracePt t="290146" x="4781550" y="5610225"/>
          <p14:tracePt t="290178" x="4664075" y="5505450"/>
          <p14:tracePt t="290211" x="4479925" y="5414963"/>
          <p14:tracePt t="290244" x="4160838" y="5408613"/>
          <p14:tracePt t="290276" x="4075113" y="5408613"/>
          <p14:tracePt t="290321" x="4075113" y="5421313"/>
          <p14:tracePt t="290365" x="4075113" y="5427663"/>
          <p14:tracePt t="290632" x="4075113" y="5440363"/>
          <p14:tracePt t="290666" x="4102100" y="5440363"/>
          <p14:tracePt t="290818" x="4127500" y="5480050"/>
          <p14:tracePt t="290851" x="4284663" y="5564188"/>
          <p14:tracePt t="290883" x="4538663" y="5662613"/>
          <p14:tracePt t="290916" x="5016500" y="5721350"/>
          <p14:tracePt t="290927" x="5081588" y="5721350"/>
          <p14:tracePt t="290960" x="5316538" y="5721350"/>
          <p14:tracePt t="290994" x="5551488" y="5721350"/>
          <p14:tracePt t="291026" x="5799138" y="5721350"/>
          <p14:tracePt t="291059" x="5976938" y="5721350"/>
          <p14:tracePt t="291082" x="6008688" y="5708650"/>
          <p14:tracePt t="291115" x="6048375" y="5708650"/>
          <p14:tracePt t="291148" x="6126163" y="5708650"/>
          <p14:tracePt t="291181" x="6100763" y="5878513"/>
          <p14:tracePt t="291225" x="6094413" y="5878513"/>
          <p14:tracePt t="291409" x="6088063" y="5878513"/>
          <p14:tracePt t="291444" x="6119813" y="5851525"/>
          <p14:tracePt t="291478" x="6132513" y="5799138"/>
          <p14:tracePt t="291511" x="6138863" y="5780088"/>
          <p14:tracePt t="291544" x="6146800" y="5748338"/>
          <p14:tracePt t="291556" x="6165850" y="5727700"/>
          <p14:tracePt t="291568" x="6178550" y="5715000"/>
          <p14:tracePt t="291601" x="6211888" y="5702300"/>
          <p14:tracePt t="291634" x="6218238" y="5689600"/>
          <p14:tracePt t="291988" x="6230938" y="5681663"/>
          <p14:tracePt t="292021" x="6249988" y="5675313"/>
          <p14:tracePt t="292585" x="6264275" y="5675313"/>
          <p14:tracePt t="292619" x="6276975" y="5675313"/>
          <p14:tracePt t="292653" x="6302375" y="5675313"/>
          <p14:tracePt t="292698" x="6348413" y="5675313"/>
          <p14:tracePt t="292732" x="6413500" y="5675313"/>
          <p14:tracePt t="292755" x="6453188" y="5675313"/>
          <p14:tracePt t="292789" x="6484938" y="5668963"/>
          <p14:tracePt t="292973" x="6518275" y="5649913"/>
          <p14:tracePt t="293006" x="6596063" y="5637213"/>
          <p14:tracePt t="293040" x="6635750" y="5630863"/>
          <p14:tracePt t="293192" x="6642100" y="5630863"/>
          <p14:tracePt t="293258" x="6662738" y="5637213"/>
          <p14:tracePt t="293636" x="6635750" y="5637213"/>
          <p14:tracePt t="293669" x="6551613" y="5637213"/>
          <p14:tracePt t="293692" x="6524625" y="5637213"/>
          <p14:tracePt t="293724" x="6518275" y="5637213"/>
          <p14:tracePt t="293833" x="6505575" y="5637213"/>
          <p14:tracePt t="294160" x="6499225" y="5637213"/>
          <p14:tracePt t="294194" x="6453188" y="5630863"/>
          <p14:tracePt t="294227" x="6413500" y="5616575"/>
          <p14:tracePt t="294260" x="6381750" y="5610225"/>
          <p14:tracePt t="294305" x="6375400" y="5610225"/>
          <p14:tracePt t="294371" x="6367463" y="5610225"/>
          <p14:tracePt t="294393" x="6361113" y="5610225"/>
          <p14:tracePt t="294428" x="6361113" y="5616575"/>
          <p14:tracePt t="294666" x="6375400" y="5616575"/>
          <p14:tracePt t="294700" x="6407150" y="5616575"/>
          <p14:tracePt t="294722" x="6434138" y="5616575"/>
          <p14:tracePt t="294755" x="6465888" y="5616575"/>
          <p14:tracePt t="295132" x="6492875" y="5616575"/>
          <p14:tracePt t="295165" x="6551613" y="5616575"/>
          <p14:tracePt t="295198" x="6589713" y="5616575"/>
          <p14:tracePt t="295305" x="6610350" y="5622925"/>
          <p14:tracePt t="295347" x="6629400" y="5630863"/>
          <p14:tracePt t="295521" x="6629400" y="5622925"/>
          <p14:tracePt t="295997" x="6675438" y="5610225"/>
          <p14:tracePt t="296007" x="6694488" y="5603875"/>
          <p14:tracePt t="296041" x="6740525" y="5603875"/>
          <p14:tracePt t="296052" x="6746875" y="5603875"/>
          <p14:tracePt t="296194" x="6765925" y="5597525"/>
          <p14:tracePt t="296228" x="6811963" y="5597525"/>
          <p14:tracePt t="296261" x="6838950" y="5597525"/>
          <p14:tracePt t="296337" x="6858000" y="5597525"/>
          <p14:tracePt t="296370" x="6891338" y="5603875"/>
          <p14:tracePt t="296404" x="6929438" y="5603875"/>
          <p14:tracePt t="296426" x="6981825" y="5603875"/>
          <p14:tracePt t="296461" x="7008813" y="5603875"/>
          <p14:tracePt t="296494" x="7015163" y="5591175"/>
          <p14:tracePt t="297270" x="7015163" y="5578475"/>
          <p14:tracePt t="297304" x="7002463" y="5551488"/>
          <p14:tracePt t="297337" x="6994525" y="5545138"/>
          <p14:tracePt t="297521" x="6962775" y="5545138"/>
          <p14:tracePt t="297556" x="6923088" y="5570538"/>
          <p14:tracePt t="297589" x="6904038" y="5578475"/>
          <p14:tracePt t="297665" x="6897688" y="5578475"/>
          <p14:tracePt t="297700" x="6864350" y="5584825"/>
          <p14:tracePt t="297723" x="6845300" y="5584825"/>
          <p14:tracePt t="297756" x="6811963" y="5597525"/>
          <p14:tracePt t="297791" x="6792913" y="5597525"/>
          <p14:tracePt t="297823" x="6773863" y="5597525"/>
          <p14:tracePt t="297857" x="6765925" y="5597525"/>
          <p14:tracePt t="298942" x="6799263" y="5557838"/>
          <p14:tracePt t="298976" x="6864350" y="5511800"/>
          <p14:tracePt t="299009" x="6883400" y="5499100"/>
          <p14:tracePt t="299043" x="6910388" y="5499100"/>
          <p14:tracePt t="299055" x="6942138" y="5499100"/>
          <p14:tracePt t="299088" x="7015163" y="5499100"/>
          <p14:tracePt t="299122" x="7067550" y="5499100"/>
          <p14:tracePt t="299166" x="7080250" y="5499100"/>
          <p14:tracePt t="299348" x="7086600" y="5499100"/>
          <p14:tracePt t="299522" x="7067550" y="5480050"/>
          <p14:tracePt t="299557" x="6929438" y="5461000"/>
          <p14:tracePt t="299590" x="6419850" y="5461000"/>
          <p14:tracePt t="299621" x="5675313" y="5532438"/>
          <p14:tracePt t="299644" x="5329238" y="5564188"/>
          <p14:tracePt t="299678" x="4368800" y="5564188"/>
          <p14:tracePt t="299712" x="3651250" y="5564188"/>
          <p14:tracePt t="299745" x="3336925" y="5511800"/>
          <p14:tracePt t="299779" x="3187700" y="5511800"/>
          <p14:tracePt t="299803" x="3095625" y="5551488"/>
          <p14:tracePt t="299836" x="2946400" y="5637213"/>
          <p14:tracePt t="299868" x="2717800" y="5702300"/>
          <p14:tracePt t="299902" x="2554288" y="5715000"/>
          <p14:tracePt t="299934" x="2533650" y="5715000"/>
          <p14:tracePt t="299957" x="2363788" y="5715000"/>
          <p14:tracePt t="299992" x="1998663" y="5715000"/>
          <p14:tracePt t="300026" x="1887538" y="5721350"/>
          <p14:tracePt t="300148" x="1920875" y="5715000"/>
          <p14:tracePt t="300180" x="1952625" y="5715000"/>
          <p14:tracePt t="300257" x="1985963" y="5702300"/>
          <p14:tracePt t="300289" x="2116138" y="5656263"/>
          <p14:tracePt t="300324" x="2227263" y="5597525"/>
          <p14:tracePt t="300357" x="2246313" y="5570538"/>
          <p14:tracePt t="300476" x="2252663" y="5564188"/>
          <p14:tracePt t="300509" x="2266950" y="5551488"/>
          <p14:tracePt t="300543" x="2266950" y="5545138"/>
          <p14:tracePt t="301700" x="2266950" y="5538788"/>
          <p14:tracePt t="305944" x="2266950" y="5532438"/>
          <p14:tracePt t="305990" x="2260600" y="5526088"/>
          <p14:tracePt t="306024" x="2239963" y="5519738"/>
          <p14:tracePt t="306057" x="2227263" y="5519738"/>
          <p14:tracePt t="306090" x="2201863" y="5505450"/>
          <p14:tracePt t="306133" x="2174875" y="5492750"/>
          <p14:tracePt t="306166" x="2155825" y="5492750"/>
          <p14:tracePt t="306199" x="2057400" y="5545138"/>
          <p14:tracePt t="306224" x="2038350" y="5570538"/>
          <p14:tracePt t="306259" x="2032000" y="5570538"/>
          <p14:tracePt t="306420" x="2032000" y="5578475"/>
          <p14:tracePt t="306635" x="2044700" y="5564188"/>
          <p14:tracePt t="306668" x="2063750" y="5545138"/>
          <p14:tracePt t="306764" x="2090738" y="5538788"/>
          <p14:tracePt t="306787" x="2116138" y="5519738"/>
          <p14:tracePt t="306819" x="2155825" y="5492750"/>
          <p14:tracePt t="306853" x="2181225" y="5480050"/>
          <p14:tracePt t="306886" x="2181225" y="5473700"/>
          <p14:tracePt t="306918" x="2193925" y="5467350"/>
          <p14:tracePt t="306952" x="2208213" y="5473700"/>
          <p14:tracePt t="306975" x="2220913" y="5473700"/>
          <p14:tracePt t="307008" x="2233613" y="5473700"/>
          <p14:tracePt t="307288" x="2246313" y="5473700"/>
          <p14:tracePt t="307354" x="2252663" y="5480050"/>
          <p14:tracePt t="307388" x="2260600" y="5499100"/>
          <p14:tracePt t="310037" x="2338388" y="5499100"/>
          <p14:tracePt t="310060" x="2573338" y="5551488"/>
          <p14:tracePt t="310093" x="3370263" y="5637213"/>
          <p14:tracePt t="310116" x="4186238" y="5649913"/>
          <p14:tracePt t="310149" x="5427663" y="5649913"/>
          <p14:tracePt t="310183" x="6950075" y="5649913"/>
          <p14:tracePt t="310217" x="7296150" y="5656263"/>
          <p14:tracePt t="310240" x="7315200" y="5656263"/>
          <p14:tracePt t="310305" x="7321550" y="5656263"/>
          <p14:tracePt t="310339" x="7321550" y="5643563"/>
          <p14:tracePt t="310382" x="7367588" y="5637213"/>
          <p14:tracePt t="310416" x="7419975" y="5649913"/>
          <p14:tracePt t="310461" x="7392988" y="5662613"/>
          <p14:tracePt t="310494" x="7340600" y="5668963"/>
          <p14:tracePt t="310529" x="7250113" y="5668963"/>
          <p14:tracePt t="310562" x="7046913" y="5668963"/>
          <p14:tracePt t="310586" x="6956425" y="5668963"/>
          <p14:tracePt t="310618" x="6942138" y="5668963"/>
          <p14:tracePt t="310685" x="6929438" y="5668963"/>
          <p14:tracePt t="310718" x="6904038" y="5668963"/>
          <p14:tracePt t="310741" x="6851650" y="5668963"/>
          <p14:tracePt t="310774" x="6773863" y="5668963"/>
          <p14:tracePt t="310808" x="6765925" y="5668963"/>
          <p14:tracePt t="310852" x="6765925" y="5662613"/>
          <p14:tracePt t="310885" x="6765925" y="5649913"/>
          <p14:tracePt t="311102" x="6765925" y="5637213"/>
          <p14:tracePt t="311136" x="6780213" y="5630863"/>
          <p14:tracePt t="311168" x="6845300" y="5637213"/>
          <p14:tracePt t="311202" x="6883400" y="5637213"/>
          <p14:tracePt t="311224" x="6904038" y="5637213"/>
          <p14:tracePt t="311257" x="6935788" y="5630863"/>
          <p14:tracePt t="311289" x="6962775" y="5603875"/>
          <p14:tracePt t="311324" x="6975475" y="5603875"/>
          <p14:tracePt t="311389" x="6981825" y="5603875"/>
          <p14:tracePt t="311695" x="6988175" y="5603875"/>
          <p14:tracePt t="311791" x="7002463" y="5603875"/>
          <p14:tracePt t="311835" x="7021513" y="5603875"/>
          <p14:tracePt t="311868" x="7027863" y="5603875"/>
          <p14:tracePt t="311966" x="7034213" y="5603875"/>
          <p14:tracePt t="312011" x="7067550" y="5591175"/>
          <p14:tracePt t="312056" x="7099300" y="5570538"/>
          <p14:tracePt t="312165" x="7112000" y="5570538"/>
          <p14:tracePt t="312263" x="7112000" y="5564188"/>
          <p14:tracePt t="312834" x="7105650" y="5557838"/>
          <p14:tracePt t="312868" x="7099300" y="5557838"/>
          <p14:tracePt t="312933" x="7073900" y="5564188"/>
          <p14:tracePt t="313042" x="7046913" y="5564188"/>
          <p14:tracePt t="313075" x="7027863" y="5564188"/>
          <p14:tracePt t="313481" x="6916738" y="5584825"/>
          <p14:tracePt t="313514" x="6669088" y="5656263"/>
          <p14:tracePt t="313547" x="6283325" y="5689600"/>
          <p14:tracePt t="313559" x="5962650" y="5695950"/>
          <p14:tracePt t="313571" x="5675313" y="5695950"/>
          <p14:tracePt t="313605" x="4546600" y="5695950"/>
          <p14:tracePt t="313639" x="3076575" y="5695950"/>
          <p14:tracePt t="313650" x="2879725" y="5695950"/>
          <p14:tracePt t="313685" x="2449513" y="5695950"/>
          <p14:tracePt t="313719" x="2332038" y="5695950"/>
          <p14:tracePt t="313762" x="2311400" y="5708650"/>
          <p14:tracePt t="313795" x="2201863" y="5715000"/>
          <p14:tracePt t="313829" x="2044700" y="5734050"/>
          <p14:tracePt t="313850" x="2005013" y="5748338"/>
          <p14:tracePt t="313883" x="1912938" y="5754688"/>
          <p14:tracePt t="313917" x="1809750" y="5767388"/>
          <p14:tracePt t="313961" x="1847850" y="5748338"/>
          <p14:tracePt t="313995" x="1874838" y="5721350"/>
          <p14:tracePt t="314029" x="1874838" y="5715000"/>
          <p14:tracePt t="314085" x="1887538" y="5715000"/>
          <p14:tracePt t="314118" x="1920875" y="5695950"/>
          <p14:tracePt t="314152" x="1973263" y="5662613"/>
          <p14:tracePt t="314163" x="1985963" y="5649913"/>
          <p14:tracePt t="314196" x="1998663" y="5637213"/>
          <p14:tracePt t="314418" x="2044700" y="5643563"/>
          <p14:tracePt t="314452" x="2122488" y="5649913"/>
          <p14:tracePt t="314475" x="2155825" y="5649913"/>
          <p14:tracePt t="314528" x="2168525" y="5649913"/>
          <p14:tracePt t="314561" x="2187575" y="5637213"/>
          <p14:tracePt t="314604" x="2193925" y="5630863"/>
          <p14:tracePt t="315032" x="2193925" y="5616575"/>
          <p14:tracePt t="315152" x="2214563" y="5584825"/>
          <p14:tracePt t="315163" x="2220913" y="5578475"/>
          <p14:tracePt t="315197" x="2233613" y="5545138"/>
          <p14:tracePt t="315294" x="2239963" y="5551488"/>
          <p14:tracePt t="316263" x="2239963" y="5545138"/>
          <p14:tracePt t="316445" x="2233613" y="5545138"/>
          <p14:tracePt t="316478" x="2214563" y="5545138"/>
          <p14:tracePt t="316511" x="2168525" y="5519738"/>
          <p14:tracePt t="316545" x="2116138" y="5499100"/>
          <p14:tracePt t="316557" x="2103438" y="5499100"/>
          <p14:tracePt t="316590" x="2097088" y="5499100"/>
          <p14:tracePt t="316624" x="2063750" y="5519738"/>
          <p14:tracePt t="316648" x="2051050" y="5526088"/>
          <p14:tracePt t="317430" x="2051050" y="5532438"/>
          <p14:tracePt t="317465" x="2051050" y="5538788"/>
          <p14:tracePt t="317564" x="2070100" y="5538788"/>
          <p14:tracePt t="317587" x="2097088" y="5538788"/>
          <p14:tracePt t="317620" x="2135188" y="5538788"/>
          <p14:tracePt t="317654" x="2162175" y="5532438"/>
          <p14:tracePt t="317688" x="2181225" y="5519738"/>
          <p14:tracePt t="317711" x="2187575" y="5511800"/>
          <p14:tracePt t="317743" x="2201863" y="5511800"/>
          <p14:tracePt t="317776" x="2233613" y="5511800"/>
          <p14:tracePt t="317810" x="2239963" y="5511800"/>
          <p14:tracePt t="318055" x="2246313" y="5505450"/>
          <p14:tracePt t="318454" x="2246313" y="5486400"/>
          <p14:tracePt t="318477" x="2252663" y="5467350"/>
          <p14:tracePt t="318510" x="2260600" y="5427663"/>
          <p14:tracePt t="318543" x="2260600" y="5402263"/>
          <p14:tracePt t="318589" x="2252663" y="5387975"/>
          <p14:tracePt t="318622" x="2220913" y="5368925"/>
          <p14:tracePt t="318655" x="2187575" y="5368925"/>
          <p14:tracePt t="318679" x="2149475" y="5387975"/>
          <p14:tracePt t="318713" x="2005013" y="5668963"/>
          <p14:tracePt t="318746" x="1992313" y="5826125"/>
          <p14:tracePt t="318779" x="2109788" y="5845175"/>
          <p14:tracePt t="318812" x="2351088" y="5668963"/>
          <p14:tracePt t="318844" x="2416175" y="5511800"/>
          <p14:tracePt t="318867" x="2397125" y="5446713"/>
          <p14:tracePt t="318901" x="2208213" y="5434013"/>
          <p14:tracePt t="318935" x="2070100" y="5499100"/>
          <p14:tracePt t="318969" x="2082800" y="5637213"/>
          <p14:tracePt t="318993" x="2181225" y="5695950"/>
          <p14:tracePt t="319027" x="2384425" y="5702300"/>
          <p14:tracePt t="319060" x="3024188" y="5754688"/>
          <p14:tracePt t="319092" x="3963988" y="5813425"/>
          <p14:tracePt t="319125" x="4708525" y="5865813"/>
          <p14:tracePt t="319148" x="5414963" y="5903913"/>
          <p14:tracePt t="319181" x="6499225" y="5903913"/>
          <p14:tracePt t="319214" x="7204075" y="5786438"/>
          <p14:tracePt t="319246" x="7302500" y="5715000"/>
          <p14:tracePt t="319280" x="7302500" y="5695950"/>
          <p14:tracePt t="319421" x="7302500" y="5656263"/>
          <p14:tracePt t="319445" x="7302500" y="5637213"/>
          <p14:tracePt t="319478" x="7296150" y="5584825"/>
          <p14:tracePt t="319511" x="7262813" y="5564188"/>
          <p14:tracePt t="319555" x="7204075" y="5564188"/>
          <p14:tracePt t="319590" x="7002463" y="5578475"/>
          <p14:tracePt t="319624" x="6923088" y="5591175"/>
          <p14:tracePt t="319656" x="6916738" y="5597525"/>
          <p14:tracePt t="320477" x="6916738" y="5622925"/>
          <p14:tracePt t="320511" x="6916738" y="5630863"/>
          <p14:tracePt t="320650" x="6935788" y="5649913"/>
          <p14:tracePt t="320727" x="6942138" y="5649913"/>
          <p14:tracePt t="320760" x="6956425" y="5630863"/>
          <p14:tracePt t="320855" x="6962775" y="5630863"/>
          <p14:tracePt t="320888" x="6975475" y="5630863"/>
          <p14:tracePt t="321439" x="6981825" y="5649913"/>
          <p14:tracePt t="321462" x="6988175" y="5649913"/>
          <p14:tracePt t="323733" x="6904038" y="5616575"/>
          <p14:tracePt t="323767" x="6870700" y="5603875"/>
          <p14:tracePt t="323789" x="6669088" y="5570538"/>
          <p14:tracePt t="323824" x="6596063" y="5461000"/>
          <p14:tracePt t="323857" x="6459538" y="4957763"/>
          <p14:tracePt t="323891" x="6505575" y="4049713"/>
          <p14:tracePt t="323914" x="6916738" y="3552825"/>
          <p14:tracePt t="323947" x="7302500" y="3206750"/>
          <p14:tracePt t="323980" x="7321550" y="3154363"/>
          <p14:tracePt t="324123" x="7327900" y="3135313"/>
          <p14:tracePt t="324156" x="7386638" y="3116263"/>
          <p14:tracePt t="324189" x="7439025" y="3116263"/>
          <p14:tracePt t="324221" x="7531100" y="3240088"/>
          <p14:tracePt t="324243" x="7537450" y="3271838"/>
          <p14:tracePt t="324277" x="7550150" y="3284538"/>
          <p14:tracePt t="324321" x="7583488" y="3292475"/>
          <p14:tracePt t="324354" x="7627938" y="3252788"/>
          <p14:tracePt t="324388" x="7635875" y="3101975"/>
          <p14:tracePt t="324421" x="7608888" y="3005138"/>
          <p14:tracePt t="324455" x="7497763" y="2978150"/>
          <p14:tracePt t="324477" x="7354888" y="2984500"/>
          <p14:tracePt t="324510" x="7164388" y="3043238"/>
          <p14:tracePt t="324543" x="7086600" y="3160713"/>
          <p14:tracePt t="324576" x="7080250" y="3351213"/>
          <p14:tracePt t="324588" x="7080250" y="3382963"/>
          <p14:tracePt t="324621" x="7119938" y="3429000"/>
          <p14:tracePt t="324654" x="7231063" y="3454400"/>
          <p14:tracePt t="324688" x="7340600" y="3435350"/>
          <p14:tracePt t="324720" x="7485063" y="3344863"/>
          <p14:tracePt t="324744" x="7550150" y="3278188"/>
          <p14:tracePt t="324778" x="7556500" y="3252788"/>
          <p14:tracePt t="324811" x="7524750" y="3219450"/>
          <p14:tracePt t="324844" x="7472363" y="3187700"/>
          <p14:tracePt t="324876" x="7432675" y="3181350"/>
          <p14:tracePt t="324899" x="7392988" y="3225800"/>
          <p14:tracePt t="324932" x="7373938" y="3382963"/>
          <p14:tracePt t="324966" x="7386638" y="3454400"/>
          <p14:tracePt t="324999" x="7524750" y="3454400"/>
          <p14:tracePt t="325033" x="7615238" y="3389313"/>
          <p14:tracePt t="325045" x="7615238" y="3382963"/>
          <p14:tracePt t="325197" x="7602538" y="3389313"/>
          <p14:tracePt t="325251" x="7583488" y="3403600"/>
          <p14:tracePt t="325274" x="7562850" y="3409950"/>
          <p14:tracePt t="325308" x="7510463" y="3422650"/>
          <p14:tracePt t="325341" x="7497763" y="3429000"/>
          <p14:tracePt t="328336" x="7491413" y="3462338"/>
          <p14:tracePt t="328371" x="7466013" y="3787775"/>
          <p14:tracePt t="328404" x="7466013" y="4133850"/>
          <p14:tracePt t="328438" x="7608888" y="4637088"/>
          <p14:tracePt t="328471" x="7680325" y="4859338"/>
          <p14:tracePt t="328493" x="7688263" y="4930775"/>
          <p14:tracePt t="328529" x="7688263" y="4957763"/>
          <p14:tracePt t="328561" x="7688263" y="4964113"/>
          <p14:tracePt t="328573" x="7688263" y="5003800"/>
          <p14:tracePt t="328607" x="7694613" y="5035550"/>
          <p14:tracePt t="389880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计算过程图示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349625" y="1813520"/>
            <a:ext cx="3124200" cy="53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00881" y="1813520"/>
            <a:ext cx="11427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1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75457" y="2346920"/>
            <a:ext cx="8255768" cy="914400"/>
            <a:chOff x="395536" y="2058888"/>
            <a:chExt cx="8255768" cy="914400"/>
          </a:xfrm>
        </p:grpSpPr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2402904" y="2058888"/>
              <a:ext cx="6248400" cy="914400"/>
              <a:chOff x="1248" y="1248"/>
              <a:chExt cx="3936" cy="576"/>
            </a:xfrm>
          </p:grpSpPr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H="1">
                <a:off x="1920" y="1296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3696" y="1248"/>
                <a:ext cx="100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1248" y="1584"/>
                <a:ext cx="960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b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2736" y="1584"/>
                <a:ext cx="960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b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4224" y="1584"/>
                <a:ext cx="960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b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348880" y="2060848"/>
              <a:ext cx="1143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333399"/>
                  </a:solidFill>
                  <a:latin typeface="楷体_GB2312" pitchFamily="49" charset="-122"/>
                  <a:ea typeface="楷体_GB2312" pitchFamily="49" charset="-122"/>
                </a:rPr>
                <a:t>分解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95536" y="2564904"/>
              <a:ext cx="129614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ea typeface="仿宋" panose="02010609060101010101" pitchFamily="49" charset="-122"/>
                  <a:cs typeface="Times New Roman" panose="02020603050405020304" pitchFamily="18" charset="0"/>
                </a:rPr>
                <a:t>n/2</a:t>
              </a:r>
              <a:r>
                <a:rPr lang="zh-CN" altLang="en-US" sz="2000" dirty="0">
                  <a:solidFill>
                    <a:schemeClr val="tx1"/>
                  </a:solidFill>
                  <a:ea typeface="仿宋" panose="02010609060101010101" pitchFamily="49" charset="-122"/>
                  <a:cs typeface="Times New Roman" panose="02020603050405020304" pitchFamily="18" charset="0"/>
                </a:rPr>
                <a:t>位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1441" y="3259734"/>
            <a:ext cx="8800728" cy="889346"/>
            <a:chOff x="307776" y="2971702"/>
            <a:chExt cx="8800728" cy="889346"/>
          </a:xfrm>
        </p:grpSpPr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1717104" y="3049490"/>
              <a:ext cx="7391400" cy="762000"/>
              <a:chOff x="816" y="1872"/>
              <a:chExt cx="4656" cy="480"/>
            </a:xfrm>
          </p:grpSpPr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 flipH="1">
                <a:off x="1248" y="187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 flipH="1">
                <a:off x="1680" y="1872"/>
                <a:ext cx="4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1968" y="187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432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b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384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824" y="2160"/>
                <a:ext cx="480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 flipH="1">
                <a:off x="2784" y="187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 flipH="1">
                <a:off x="3216" y="1872"/>
                <a:ext cx="4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3504" y="187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52" y="2160"/>
                <a:ext cx="432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880" y="2160"/>
                <a:ext cx="384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480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 flipH="1">
                <a:off x="4416" y="187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 flipH="1">
                <a:off x="4848" y="1872"/>
                <a:ext cx="4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36" y="187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3984" y="2160"/>
                <a:ext cx="432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4512" y="2160"/>
                <a:ext cx="384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4992" y="2160"/>
                <a:ext cx="480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1628204" y="2971702"/>
              <a:ext cx="1143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333399"/>
                  </a:solidFill>
                  <a:latin typeface="楷体_GB2312" pitchFamily="49" charset="-122"/>
                  <a:ea typeface="楷体_GB2312" pitchFamily="49" charset="-122"/>
                </a:rPr>
                <a:t>分解</a:t>
              </a:r>
            </a:p>
          </p:txBody>
        </p:sp>
        <p:sp>
          <p:nvSpPr>
            <p:cNvPr id="22" name="Text Box 38"/>
            <p:cNvSpPr txBox="1">
              <a:spLocks noChangeArrowheads="1"/>
            </p:cNvSpPr>
            <p:nvPr/>
          </p:nvSpPr>
          <p:spPr bwMode="auto">
            <a:xfrm>
              <a:off x="307776" y="3460938"/>
              <a:ext cx="138390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ea typeface="仿宋" panose="02010609060101010101" pitchFamily="49" charset="-122"/>
                  <a:cs typeface="Times New Roman" panose="02020603050405020304" pitchFamily="18" charset="0"/>
                </a:rPr>
                <a:t>位</a:t>
              </a:r>
            </a:p>
          </p:txBody>
        </p:sp>
      </p:grpSp>
      <p:grpSp>
        <p:nvGrpSpPr>
          <p:cNvPr id="41" name="Group 61"/>
          <p:cNvGrpSpPr>
            <a:grpSpLocks/>
          </p:cNvGrpSpPr>
          <p:nvPr/>
        </p:nvGrpSpPr>
        <p:grpSpPr bwMode="auto">
          <a:xfrm>
            <a:off x="-36512" y="4724995"/>
            <a:ext cx="8796338" cy="746125"/>
            <a:chOff x="75" y="2746"/>
            <a:chExt cx="5541" cy="470"/>
          </a:xfrm>
        </p:grpSpPr>
        <p:sp>
          <p:nvSpPr>
            <p:cNvPr id="42" name="Text Box 62"/>
            <p:cNvSpPr txBox="1">
              <a:spLocks noChangeArrowheads="1"/>
            </p:cNvSpPr>
            <p:nvPr/>
          </p:nvSpPr>
          <p:spPr bwMode="auto">
            <a:xfrm>
              <a:off x="754" y="2746"/>
              <a:ext cx="6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合并</a:t>
              </a:r>
            </a:p>
          </p:txBody>
        </p:sp>
        <p:sp>
          <p:nvSpPr>
            <p:cNvPr id="43" name="Line 63"/>
            <p:cNvSpPr>
              <a:spLocks noChangeShapeType="1"/>
            </p:cNvSpPr>
            <p:nvPr/>
          </p:nvSpPr>
          <p:spPr bwMode="auto">
            <a:xfrm>
              <a:off x="1296" y="278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4" name="Group 64"/>
            <p:cNvGrpSpPr>
              <a:grpSpLocks/>
            </p:cNvGrpSpPr>
            <p:nvPr/>
          </p:nvGrpSpPr>
          <p:grpSpPr bwMode="auto">
            <a:xfrm>
              <a:off x="1248" y="2832"/>
              <a:ext cx="4368" cy="384"/>
              <a:chOff x="960" y="2832"/>
              <a:chExt cx="4368" cy="384"/>
            </a:xfrm>
          </p:grpSpPr>
          <p:sp>
            <p:nvSpPr>
              <p:cNvPr id="46" name="Oval 65"/>
              <p:cNvSpPr>
                <a:spLocks noChangeArrowheads="1"/>
              </p:cNvSpPr>
              <p:nvPr/>
            </p:nvSpPr>
            <p:spPr bwMode="auto">
              <a:xfrm>
                <a:off x="960" y="2976"/>
                <a:ext cx="1104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Oval 66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1104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Oval 67"/>
              <p:cNvSpPr>
                <a:spLocks noChangeArrowheads="1"/>
              </p:cNvSpPr>
              <p:nvPr/>
            </p:nvSpPr>
            <p:spPr bwMode="auto">
              <a:xfrm>
                <a:off x="4224" y="3024"/>
                <a:ext cx="1104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auto">
              <a:xfrm>
                <a:off x="1536" y="28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auto">
              <a:xfrm flipH="1">
                <a:off x="1920" y="2832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auto">
              <a:xfrm>
                <a:off x="2592" y="2832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auto">
              <a:xfrm>
                <a:off x="3120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Line 72"/>
              <p:cNvSpPr>
                <a:spLocks noChangeShapeType="1"/>
              </p:cNvSpPr>
              <p:nvPr/>
            </p:nvSpPr>
            <p:spPr bwMode="auto">
              <a:xfrm flipH="1">
                <a:off x="3504" y="2880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" name="Line 73"/>
              <p:cNvSpPr>
                <a:spLocks noChangeShapeType="1"/>
              </p:cNvSpPr>
              <p:nvPr/>
            </p:nvSpPr>
            <p:spPr bwMode="auto">
              <a:xfrm>
                <a:off x="4224" y="2832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" name="Line 74"/>
              <p:cNvSpPr>
                <a:spLocks noChangeShapeType="1"/>
              </p:cNvSpPr>
              <p:nvPr/>
            </p:nvSpPr>
            <p:spPr bwMode="auto">
              <a:xfrm>
                <a:off x="4752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" name="Line 75"/>
              <p:cNvSpPr>
                <a:spLocks noChangeShapeType="1"/>
              </p:cNvSpPr>
              <p:nvPr/>
            </p:nvSpPr>
            <p:spPr bwMode="auto">
              <a:xfrm flipH="1">
                <a:off x="5136" y="2880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" name="Text Box 76"/>
            <p:cNvSpPr txBox="1">
              <a:spLocks noChangeArrowheads="1"/>
            </p:cNvSpPr>
            <p:nvPr/>
          </p:nvSpPr>
          <p:spPr bwMode="auto">
            <a:xfrm>
              <a:off x="75" y="2928"/>
              <a:ext cx="11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ea typeface="仿宋" panose="02010609060101010101" pitchFamily="49" charset="-122"/>
                  <a:cs typeface="Times New Roman" panose="02020603050405020304" pitchFamily="18" charset="0"/>
                </a:rPr>
                <a:t>n/2</a:t>
              </a:r>
              <a:r>
                <a:rPr lang="zh-CN" altLang="en-US" sz="2000" dirty="0">
                  <a:solidFill>
                    <a:schemeClr val="tx1"/>
                  </a:solidFill>
                  <a:ea typeface="仿宋" panose="02010609060101010101" pitchFamily="49" charset="-122"/>
                  <a:cs typeface="Times New Roman" panose="02020603050405020304" pitchFamily="18" charset="0"/>
                </a:rPr>
                <a:t>位乘积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9433" y="5471120"/>
            <a:ext cx="7862192" cy="838200"/>
            <a:chOff x="179512" y="5183088"/>
            <a:chExt cx="7862192" cy="838200"/>
          </a:xfrm>
        </p:grpSpPr>
        <p:grpSp>
          <p:nvGrpSpPr>
            <p:cNvPr id="58" name="Group 78"/>
            <p:cNvGrpSpPr>
              <a:grpSpLocks/>
            </p:cNvGrpSpPr>
            <p:nvPr/>
          </p:nvGrpSpPr>
          <p:grpSpPr bwMode="auto">
            <a:xfrm>
              <a:off x="2783904" y="5183088"/>
              <a:ext cx="5257800" cy="838200"/>
              <a:chOff x="1488" y="3216"/>
              <a:chExt cx="3312" cy="528"/>
            </a:xfrm>
          </p:grpSpPr>
          <p:sp>
            <p:nvSpPr>
              <p:cNvPr id="61" name="Line 79"/>
              <p:cNvSpPr>
                <a:spLocks noChangeShapeType="1"/>
              </p:cNvSpPr>
              <p:nvPr/>
            </p:nvSpPr>
            <p:spPr bwMode="auto">
              <a:xfrm>
                <a:off x="1488" y="3216"/>
                <a:ext cx="86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Line 80"/>
              <p:cNvSpPr>
                <a:spLocks noChangeShapeType="1"/>
              </p:cNvSpPr>
              <p:nvPr/>
            </p:nvSpPr>
            <p:spPr bwMode="auto">
              <a:xfrm>
                <a:off x="3072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81"/>
              <p:cNvSpPr>
                <a:spLocks noChangeShapeType="1"/>
              </p:cNvSpPr>
              <p:nvPr/>
            </p:nvSpPr>
            <p:spPr bwMode="auto">
              <a:xfrm flipH="1">
                <a:off x="3840" y="3264"/>
                <a:ext cx="96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Oval 82"/>
              <p:cNvSpPr>
                <a:spLocks noChangeArrowheads="1"/>
              </p:cNvSpPr>
              <p:nvPr/>
            </p:nvSpPr>
            <p:spPr bwMode="auto">
              <a:xfrm>
                <a:off x="2064" y="3504"/>
                <a:ext cx="2064" cy="240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9" name="Text Box 83"/>
            <p:cNvSpPr txBox="1">
              <a:spLocks noChangeArrowheads="1"/>
            </p:cNvSpPr>
            <p:nvPr/>
          </p:nvSpPr>
          <p:spPr bwMode="auto">
            <a:xfrm>
              <a:off x="1510680" y="5261138"/>
              <a:ext cx="1981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合并</a:t>
              </a:r>
            </a:p>
          </p:txBody>
        </p:sp>
        <p:sp>
          <p:nvSpPr>
            <p:cNvPr id="60" name="Text Box 84"/>
            <p:cNvSpPr txBox="1">
              <a:spLocks noChangeArrowheads="1"/>
            </p:cNvSpPr>
            <p:nvPr/>
          </p:nvSpPr>
          <p:spPr bwMode="auto">
            <a:xfrm>
              <a:off x="179512" y="5445224"/>
              <a:ext cx="16002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仿宋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dirty="0">
                  <a:solidFill>
                    <a:schemeClr val="tx1"/>
                  </a:solidFill>
                  <a:ea typeface="仿宋" panose="02010609060101010101" pitchFamily="49" charset="-122"/>
                  <a:cs typeface="Times New Roman" panose="02020603050405020304" pitchFamily="18" charset="0"/>
                </a:rPr>
                <a:t>位</a:t>
              </a:r>
              <a:r>
                <a:rPr lang="zh-CN" altLang="en-US" dirty="0">
                  <a:solidFill>
                    <a:schemeClr val="tx1"/>
                  </a:solidFill>
                  <a:ea typeface="楷体_GB2312" pitchFamily="49" charset="-122"/>
                </a:rPr>
                <a:t>乘积</a:t>
              </a:r>
              <a:endParaRPr lang="zh-CN" altLang="en-US" dirty="0">
                <a:solidFill>
                  <a:schemeClr val="tx1"/>
                </a:solidFill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-12575" y="4021832"/>
            <a:ext cx="8960296" cy="743382"/>
            <a:chOff x="107504" y="3733800"/>
            <a:chExt cx="8960296" cy="743382"/>
          </a:xfrm>
        </p:grpSpPr>
        <p:grpSp>
          <p:nvGrpSpPr>
            <p:cNvPr id="66" name="Group 40"/>
            <p:cNvGrpSpPr>
              <a:grpSpLocks/>
            </p:cNvGrpSpPr>
            <p:nvPr/>
          </p:nvGrpSpPr>
          <p:grpSpPr bwMode="auto">
            <a:xfrm>
              <a:off x="1524000" y="3733800"/>
              <a:ext cx="7543800" cy="685800"/>
              <a:chOff x="768" y="2352"/>
              <a:chExt cx="4752" cy="432"/>
            </a:xfrm>
          </p:grpSpPr>
          <p:sp>
            <p:nvSpPr>
              <p:cNvPr id="69" name="Line 41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Oval 42"/>
              <p:cNvSpPr>
                <a:spLocks noChangeArrowheads="1"/>
              </p:cNvSpPr>
              <p:nvPr/>
            </p:nvSpPr>
            <p:spPr bwMode="auto">
              <a:xfrm>
                <a:off x="768" y="2592"/>
                <a:ext cx="480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43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" name="Oval 44"/>
              <p:cNvSpPr>
                <a:spLocks noChangeArrowheads="1"/>
              </p:cNvSpPr>
              <p:nvPr/>
            </p:nvSpPr>
            <p:spPr bwMode="auto">
              <a:xfrm>
                <a:off x="1296" y="2592"/>
                <a:ext cx="480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45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" name="Oval 46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480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47"/>
              <p:cNvSpPr>
                <a:spLocks noChangeShapeType="1"/>
              </p:cNvSpPr>
              <p:nvPr/>
            </p:nvSpPr>
            <p:spPr bwMode="auto">
              <a:xfrm>
                <a:off x="2592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" name="Oval 48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480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Line 49"/>
              <p:cNvSpPr>
                <a:spLocks noChangeShapeType="1"/>
              </p:cNvSpPr>
              <p:nvPr/>
            </p:nvSpPr>
            <p:spPr bwMode="auto">
              <a:xfrm>
                <a:off x="3120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" name="Oval 50"/>
              <p:cNvSpPr>
                <a:spLocks noChangeArrowheads="1"/>
              </p:cNvSpPr>
              <p:nvPr/>
            </p:nvSpPr>
            <p:spPr bwMode="auto">
              <a:xfrm>
                <a:off x="2880" y="2592"/>
                <a:ext cx="480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51"/>
              <p:cNvSpPr>
                <a:spLocks noChangeShapeType="1"/>
              </p:cNvSpPr>
              <p:nvPr/>
            </p:nvSpPr>
            <p:spPr bwMode="auto">
              <a:xfrm>
                <a:off x="3648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" name="Oval 52"/>
              <p:cNvSpPr>
                <a:spLocks noChangeArrowheads="1"/>
              </p:cNvSpPr>
              <p:nvPr/>
            </p:nvSpPr>
            <p:spPr bwMode="auto">
              <a:xfrm>
                <a:off x="3408" y="2592"/>
                <a:ext cx="480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53"/>
              <p:cNvSpPr>
                <a:spLocks noChangeShapeType="1"/>
              </p:cNvSpPr>
              <p:nvPr/>
            </p:nvSpPr>
            <p:spPr bwMode="auto">
              <a:xfrm>
                <a:off x="4224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" name="Oval 54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480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Line 55"/>
              <p:cNvSpPr>
                <a:spLocks noChangeShapeType="1"/>
              </p:cNvSpPr>
              <p:nvPr/>
            </p:nvSpPr>
            <p:spPr bwMode="auto">
              <a:xfrm>
                <a:off x="4752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4" name="Oval 56"/>
              <p:cNvSpPr>
                <a:spLocks noChangeArrowheads="1"/>
              </p:cNvSpPr>
              <p:nvPr/>
            </p:nvSpPr>
            <p:spPr bwMode="auto">
              <a:xfrm>
                <a:off x="4512" y="2592"/>
                <a:ext cx="480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Line 57"/>
              <p:cNvSpPr>
                <a:spLocks noChangeShapeType="1"/>
              </p:cNvSpPr>
              <p:nvPr/>
            </p:nvSpPr>
            <p:spPr bwMode="auto">
              <a:xfrm>
                <a:off x="5280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6" name="Oval 58"/>
              <p:cNvSpPr>
                <a:spLocks noChangeArrowheads="1"/>
              </p:cNvSpPr>
              <p:nvPr/>
            </p:nvSpPr>
            <p:spPr bwMode="auto">
              <a:xfrm>
                <a:off x="5040" y="2592"/>
                <a:ext cx="480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" name="Text Box 59"/>
            <p:cNvSpPr txBox="1">
              <a:spLocks noChangeArrowheads="1"/>
            </p:cNvSpPr>
            <p:nvPr/>
          </p:nvSpPr>
          <p:spPr bwMode="auto">
            <a:xfrm>
              <a:off x="1736304" y="3759423"/>
              <a:ext cx="110750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求解</a:t>
              </a:r>
            </a:p>
          </p:txBody>
        </p:sp>
        <p:sp>
          <p:nvSpPr>
            <p:cNvPr id="68" name="Text Box 60"/>
            <p:cNvSpPr txBox="1">
              <a:spLocks noChangeArrowheads="1"/>
            </p:cNvSpPr>
            <p:nvPr/>
          </p:nvSpPr>
          <p:spPr bwMode="auto">
            <a:xfrm>
              <a:off x="107504" y="4077072"/>
              <a:ext cx="15462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ea typeface="仿宋" panose="02010609060101010101" pitchFamily="49" charset="-122"/>
                  <a:cs typeface="Times New Roman" panose="02020603050405020304" pitchFamily="18" charset="0"/>
                </a:rPr>
                <a:t>位乘积</a:t>
              </a:r>
            </a:p>
          </p:txBody>
        </p:sp>
      </p:grpSp>
      <p:sp>
        <p:nvSpPr>
          <p:cNvPr id="87" name="矩形 86"/>
          <p:cNvSpPr/>
          <p:nvPr/>
        </p:nvSpPr>
        <p:spPr>
          <a:xfrm>
            <a:off x="154134" y="1252570"/>
            <a:ext cx="6736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pt-BR" altLang="zh-CN" dirty="0">
                <a:solidFill>
                  <a:schemeClr val="tx1"/>
                </a:solidFill>
              </a:rPr>
              <a:t>XY =</a:t>
            </a:r>
            <a:r>
              <a:rPr lang="pt-BR" altLang="zh-CN" dirty="0"/>
              <a:t> </a:t>
            </a:r>
            <a:r>
              <a:rPr lang="pt-BR" altLang="zh-CN" dirty="0">
                <a:solidFill>
                  <a:srgbClr val="FF3300"/>
                </a:solidFill>
              </a:rPr>
              <a:t>AC</a:t>
            </a:r>
            <a:r>
              <a:rPr lang="pt-BR" altLang="zh-CN" dirty="0">
                <a:solidFill>
                  <a:schemeClr val="tx1"/>
                </a:solidFill>
              </a:rPr>
              <a:t>2</a:t>
            </a:r>
            <a:r>
              <a:rPr lang="pt-BR" altLang="zh-CN" baseline="30000" dirty="0">
                <a:solidFill>
                  <a:schemeClr val="tx1"/>
                </a:solidFill>
              </a:rPr>
              <a:t>n</a:t>
            </a:r>
            <a:r>
              <a:rPr lang="pt-BR" altLang="zh-CN" dirty="0">
                <a:solidFill>
                  <a:schemeClr val="tx1"/>
                </a:solidFill>
              </a:rPr>
              <a:t>+(</a:t>
            </a:r>
            <a:r>
              <a:rPr lang="pt-BR" altLang="zh-CN" dirty="0">
                <a:solidFill>
                  <a:srgbClr val="FF3300"/>
                </a:solidFill>
              </a:rPr>
              <a:t>AC</a:t>
            </a:r>
            <a:r>
              <a:rPr lang="pt-BR" altLang="zh-CN" dirty="0">
                <a:solidFill>
                  <a:schemeClr val="tx1"/>
                </a:solidFill>
              </a:rPr>
              <a:t>+</a:t>
            </a:r>
            <a:r>
              <a:rPr lang="pt-BR" altLang="zh-CN" dirty="0">
                <a:solidFill>
                  <a:srgbClr val="0000FF"/>
                </a:solidFill>
              </a:rPr>
              <a:t>BD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pt-BR" altLang="zh-CN" dirty="0">
                <a:solidFill>
                  <a:srgbClr val="00B050"/>
                </a:solidFill>
              </a:rPr>
              <a:t>(A-B)(C-D)</a:t>
            </a:r>
            <a:r>
              <a:rPr lang="pt-BR" altLang="zh-CN" dirty="0">
                <a:solidFill>
                  <a:schemeClr val="tx1"/>
                </a:solidFill>
              </a:rPr>
              <a:t>)2</a:t>
            </a:r>
            <a:r>
              <a:rPr lang="pt-BR" altLang="zh-CN" baseline="30000" dirty="0">
                <a:solidFill>
                  <a:schemeClr val="tx1"/>
                </a:solidFill>
              </a:rPr>
              <a:t>n/2</a:t>
            </a:r>
            <a:r>
              <a:rPr lang="pt-BR" altLang="zh-CN" dirty="0">
                <a:solidFill>
                  <a:schemeClr val="tx1"/>
                </a:solidFill>
              </a:rPr>
              <a:t>+</a:t>
            </a:r>
            <a:r>
              <a:rPr lang="pt-BR" altLang="zh-CN" dirty="0">
                <a:solidFill>
                  <a:srgbClr val="0000FF"/>
                </a:solidFill>
              </a:rPr>
              <a:t>BD 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44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30"/>
    </mc:Choice>
    <mc:Fallback xmlns="">
      <p:transition spd="slow" advTm="5843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分治基本过程</a:t>
            </a:r>
          </a:p>
        </p:txBody>
      </p:sp>
      <p:sp>
        <p:nvSpPr>
          <p:cNvPr id="6" name="TextBox 1"/>
          <p:cNvSpPr txBox="1"/>
          <p:nvPr/>
        </p:nvSpPr>
        <p:spPr bwMode="auto">
          <a:xfrm>
            <a:off x="125182" y="1196459"/>
            <a:ext cx="7039106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ts val="600"/>
              </a:spcBef>
              <a:buSzPct val="75000"/>
            </a:pPr>
            <a:r>
              <a:rPr lang="zh-CN" altLang="en-US" sz="2400" dirty="0">
                <a:solidFill>
                  <a:schemeClr val="tx1"/>
                </a:solidFill>
              </a:rPr>
              <a:t>分治是一种设计算法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解决问题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的技术</a:t>
            </a:r>
            <a:r>
              <a:rPr lang="en-US" altLang="zh-CN" sz="2400" dirty="0">
                <a:solidFill>
                  <a:schemeClr val="tx1"/>
                </a:solidFill>
              </a:rPr>
              <a:t>. </a:t>
            </a:r>
            <a:r>
              <a:rPr lang="zh-CN" altLang="en-US" sz="2400" dirty="0">
                <a:solidFill>
                  <a:schemeClr val="tx1"/>
                </a:solidFill>
              </a:rPr>
              <a:t>通常有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步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0" hangingPunct="0">
              <a:spcBef>
                <a:spcPts val="600"/>
              </a:spcBef>
              <a:buSzPct val="75000"/>
            </a:pPr>
            <a:r>
              <a:rPr lang="zh-CN" altLang="en-US" sz="2400" dirty="0">
                <a:solidFill>
                  <a:srgbClr val="0000FF"/>
                </a:solidFill>
              </a:rPr>
              <a:t>分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将问题分解成若干个子问题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0" hangingPunct="0">
              <a:spcBef>
                <a:spcPts val="600"/>
              </a:spcBef>
              <a:buSzPct val="75000"/>
            </a:pPr>
            <a:r>
              <a:rPr lang="zh-CN" altLang="en-US" sz="2400" dirty="0">
                <a:solidFill>
                  <a:srgbClr val="FF0000"/>
                </a:solidFill>
              </a:rPr>
              <a:t>治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递归求解子问题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0" hangingPunct="0">
              <a:spcBef>
                <a:spcPts val="600"/>
              </a:spcBef>
              <a:buSzPct val="75000"/>
            </a:pPr>
            <a:r>
              <a:rPr lang="zh-CN" altLang="en-US" sz="2400" dirty="0">
                <a:solidFill>
                  <a:srgbClr val="008000"/>
                </a:solidFill>
              </a:rPr>
              <a:t>合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由子问题解合并得到原问题解 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347864" y="3178165"/>
            <a:ext cx="3124200" cy="53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99120" y="3178165"/>
            <a:ext cx="11427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73696" y="3711565"/>
            <a:ext cx="8255768" cy="914400"/>
            <a:chOff x="395536" y="2058888"/>
            <a:chExt cx="8255768" cy="914400"/>
          </a:xfrm>
        </p:grpSpPr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2402904" y="2058888"/>
              <a:ext cx="6248400" cy="914400"/>
              <a:chOff x="1248" y="1248"/>
              <a:chExt cx="3936" cy="576"/>
            </a:xfrm>
          </p:grpSpPr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H="1">
                <a:off x="1920" y="1296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3696" y="1248"/>
                <a:ext cx="100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1248" y="1584"/>
                <a:ext cx="960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b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2736" y="1584"/>
                <a:ext cx="960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b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4224" y="1584"/>
                <a:ext cx="960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b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348880" y="2060848"/>
              <a:ext cx="1143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333399"/>
                  </a:solidFill>
                  <a:latin typeface="楷体_GB2312" pitchFamily="49" charset="-122"/>
                  <a:ea typeface="楷体_GB2312" pitchFamily="49" charset="-122"/>
                </a:rPr>
                <a:t>分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95536" y="2564904"/>
              <a:ext cx="129614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子问题</a:t>
              </a:r>
            </a:p>
          </p:txBody>
        </p:sp>
      </p:grpSp>
      <p:grpSp>
        <p:nvGrpSpPr>
          <p:cNvPr id="19" name="Group 61"/>
          <p:cNvGrpSpPr>
            <a:grpSpLocks/>
          </p:cNvGrpSpPr>
          <p:nvPr/>
        </p:nvGrpSpPr>
        <p:grpSpPr bwMode="auto">
          <a:xfrm>
            <a:off x="168150" y="4625481"/>
            <a:ext cx="8796338" cy="871538"/>
            <a:chOff x="75" y="2667"/>
            <a:chExt cx="5541" cy="549"/>
          </a:xfrm>
        </p:grpSpPr>
        <p:sp>
          <p:nvSpPr>
            <p:cNvPr id="20" name="Text Box 62"/>
            <p:cNvSpPr txBox="1">
              <a:spLocks noChangeArrowheads="1"/>
            </p:cNvSpPr>
            <p:nvPr/>
          </p:nvSpPr>
          <p:spPr bwMode="auto">
            <a:xfrm>
              <a:off x="935" y="2701"/>
              <a:ext cx="6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治</a:t>
              </a:r>
            </a:p>
          </p:txBody>
        </p:sp>
        <p:grpSp>
          <p:nvGrpSpPr>
            <p:cNvPr id="21" name="Group 64"/>
            <p:cNvGrpSpPr>
              <a:grpSpLocks/>
            </p:cNvGrpSpPr>
            <p:nvPr/>
          </p:nvGrpSpPr>
          <p:grpSpPr bwMode="auto">
            <a:xfrm>
              <a:off x="1248" y="2667"/>
              <a:ext cx="4368" cy="549"/>
              <a:chOff x="960" y="2667"/>
              <a:chExt cx="4368" cy="549"/>
            </a:xfrm>
          </p:grpSpPr>
          <p:sp>
            <p:nvSpPr>
              <p:cNvPr id="23" name="Oval 65"/>
              <p:cNvSpPr>
                <a:spLocks noChangeArrowheads="1"/>
              </p:cNvSpPr>
              <p:nvPr/>
            </p:nvSpPr>
            <p:spPr bwMode="auto">
              <a:xfrm>
                <a:off x="960" y="2976"/>
                <a:ext cx="1104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66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1104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Oval 67"/>
              <p:cNvSpPr>
                <a:spLocks noChangeArrowheads="1"/>
              </p:cNvSpPr>
              <p:nvPr/>
            </p:nvSpPr>
            <p:spPr bwMode="auto">
              <a:xfrm>
                <a:off x="4224" y="3024"/>
                <a:ext cx="1104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68"/>
              <p:cNvSpPr>
                <a:spLocks noChangeShapeType="1"/>
              </p:cNvSpPr>
              <p:nvPr/>
            </p:nvSpPr>
            <p:spPr bwMode="auto">
              <a:xfrm flipH="1">
                <a:off x="1536" y="2667"/>
                <a:ext cx="62" cy="3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71"/>
              <p:cNvSpPr>
                <a:spLocks noChangeShapeType="1"/>
              </p:cNvSpPr>
              <p:nvPr/>
            </p:nvSpPr>
            <p:spPr bwMode="auto">
              <a:xfrm flipH="1">
                <a:off x="3120" y="2667"/>
                <a:ext cx="19" cy="3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auto">
              <a:xfrm>
                <a:off x="4675" y="2667"/>
                <a:ext cx="77" cy="3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" name="Text Box 76"/>
            <p:cNvSpPr txBox="1">
              <a:spLocks noChangeArrowheads="1"/>
            </p:cNvSpPr>
            <p:nvPr/>
          </p:nvSpPr>
          <p:spPr bwMode="auto">
            <a:xfrm>
              <a:off x="75" y="2928"/>
              <a:ext cx="11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子问题解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38200" y="5471120"/>
            <a:ext cx="7862192" cy="838200"/>
            <a:chOff x="179512" y="5183088"/>
            <a:chExt cx="7862192" cy="838200"/>
          </a:xfrm>
        </p:grpSpPr>
        <p:grpSp>
          <p:nvGrpSpPr>
            <p:cNvPr id="30" name="Group 78"/>
            <p:cNvGrpSpPr>
              <a:grpSpLocks/>
            </p:cNvGrpSpPr>
            <p:nvPr/>
          </p:nvGrpSpPr>
          <p:grpSpPr bwMode="auto">
            <a:xfrm>
              <a:off x="2783904" y="5183088"/>
              <a:ext cx="5257800" cy="838200"/>
              <a:chOff x="1488" y="3216"/>
              <a:chExt cx="3312" cy="528"/>
            </a:xfrm>
          </p:grpSpPr>
          <p:sp>
            <p:nvSpPr>
              <p:cNvPr id="33" name="Line 79"/>
              <p:cNvSpPr>
                <a:spLocks noChangeShapeType="1"/>
              </p:cNvSpPr>
              <p:nvPr/>
            </p:nvSpPr>
            <p:spPr bwMode="auto">
              <a:xfrm>
                <a:off x="1488" y="3216"/>
                <a:ext cx="86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auto">
              <a:xfrm>
                <a:off x="3072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auto">
              <a:xfrm flipH="1">
                <a:off x="3840" y="3264"/>
                <a:ext cx="96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Oval 82"/>
              <p:cNvSpPr>
                <a:spLocks noChangeArrowheads="1"/>
              </p:cNvSpPr>
              <p:nvPr/>
            </p:nvSpPr>
            <p:spPr bwMode="auto">
              <a:xfrm>
                <a:off x="2064" y="3504"/>
                <a:ext cx="2064" cy="240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" name="Text Box 83"/>
            <p:cNvSpPr txBox="1">
              <a:spLocks noChangeArrowheads="1"/>
            </p:cNvSpPr>
            <p:nvPr/>
          </p:nvSpPr>
          <p:spPr bwMode="auto">
            <a:xfrm>
              <a:off x="1510680" y="5261138"/>
              <a:ext cx="1981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合</a:t>
              </a:r>
            </a:p>
          </p:txBody>
        </p:sp>
        <p:sp>
          <p:nvSpPr>
            <p:cNvPr id="32" name="Text Box 84"/>
            <p:cNvSpPr txBox="1">
              <a:spLocks noChangeArrowheads="1"/>
            </p:cNvSpPr>
            <p:nvPr/>
          </p:nvSpPr>
          <p:spPr bwMode="auto">
            <a:xfrm>
              <a:off x="179512" y="5445224"/>
              <a:ext cx="16002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问题解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0862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18"/>
    </mc:Choice>
    <mc:Fallback xmlns="">
      <p:transition spd="slow" advTm="595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361578"/>
            <a:ext cx="9144000" cy="1627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chemeClr val="tx1"/>
                </a:solidFill>
              </a:rPr>
              <a:t>  第</a:t>
            </a:r>
            <a:r>
              <a:rPr lang="en-US" altLang="zh-CN" sz="4800" b="1" dirty="0">
                <a:solidFill>
                  <a:schemeClr val="tx1"/>
                </a:solidFill>
              </a:rPr>
              <a:t>8</a:t>
            </a:r>
            <a:r>
              <a:rPr lang="zh-CN" altLang="en-US" sz="4800" b="1" dirty="0">
                <a:solidFill>
                  <a:schemeClr val="tx1"/>
                </a:solidFill>
              </a:rPr>
              <a:t>章 排序与分治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66A04DE-2E05-4F7B-9DB6-05D712D8B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2060848"/>
            <a:ext cx="578543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itchFamily="2" charset="2"/>
              <a:buNone/>
              <a:defRPr kumimoji="1" sz="3600" b="1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1. 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分治原理和主定理</a:t>
            </a:r>
          </a:p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大整数乘法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排序的概念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插入排序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交换排序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选择排序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归并排序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基数排序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内排序算法的分析和比较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线性时间选择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最近点对问题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棋盘覆盖和循环日程表 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1835696" y="1556792"/>
            <a:ext cx="5713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>
                <a:solidFill>
                  <a:schemeClr val="tx1"/>
                </a:solidFill>
              </a:rPr>
              <a:t>主要内容来自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zh-CN" altLang="en-US" sz="2800" dirty="0">
                <a:solidFill>
                  <a:schemeClr val="tx1"/>
                </a:solidFill>
              </a:rPr>
              <a:t>殷</a:t>
            </a:r>
            <a:r>
              <a:rPr lang="en-US" altLang="zh-CN" sz="2800" dirty="0">
                <a:solidFill>
                  <a:schemeClr val="tx1"/>
                </a:solidFill>
              </a:rPr>
              <a:t>]</a:t>
            </a:r>
            <a:r>
              <a:rPr lang="zh-CN" altLang="en-US" sz="2800" dirty="0">
                <a:solidFill>
                  <a:schemeClr val="tx1"/>
                </a:solidFill>
              </a:rPr>
              <a:t>第</a:t>
            </a:r>
            <a:r>
              <a:rPr lang="en-US" altLang="zh-CN" sz="2800" dirty="0">
                <a:solidFill>
                  <a:schemeClr val="tx1"/>
                </a:solidFill>
              </a:rPr>
              <a:t>8</a:t>
            </a:r>
            <a:r>
              <a:rPr lang="zh-CN" altLang="en-US" sz="2800" dirty="0">
                <a:solidFill>
                  <a:schemeClr val="tx1"/>
                </a:solidFill>
              </a:rPr>
              <a:t>章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zh-CN" altLang="en-US" dirty="0">
                <a:solidFill>
                  <a:schemeClr val="tx1"/>
                </a:solidFill>
              </a:rPr>
              <a:t>王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章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37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分治算法一般步骤</a:t>
            </a:r>
          </a:p>
        </p:txBody>
      </p:sp>
      <p:sp>
        <p:nvSpPr>
          <p:cNvPr id="6" name="TextBox 2"/>
          <p:cNvSpPr txBox="1"/>
          <p:nvPr/>
        </p:nvSpPr>
        <p:spPr bwMode="auto">
          <a:xfrm>
            <a:off x="345508" y="1196752"/>
            <a:ext cx="8305479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lvl="0">
              <a:spcBef>
                <a:spcPct val="10000"/>
              </a:spcBef>
            </a:pPr>
            <a:r>
              <a:rPr kumimoji="0" lang="en-US" altLang="zh-CN" sz="2400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DC(P)</a:t>
            </a:r>
          </a:p>
          <a:p>
            <a:pPr lvl="0">
              <a:spcBef>
                <a:spcPct val="10000"/>
              </a:spcBef>
            </a:pP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1.  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若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P 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规模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  <a:sym typeface="Symbol" panose="05050102010706020507" pitchFamily="18" charset="2"/>
              </a:rPr>
              <a:t>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n0, 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则</a:t>
            </a:r>
            <a:r>
              <a:rPr kumimoji="0" lang="zh-CN" altLang="en-US" sz="24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直接求解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并返回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;  //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解决小规模的问题</a:t>
            </a:r>
          </a:p>
          <a:p>
            <a:pPr lvl="0">
              <a:spcBef>
                <a:spcPct val="10000"/>
              </a:spcBef>
            </a:pP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2.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 否则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lvl="0">
              <a:spcBef>
                <a:spcPct val="10000"/>
              </a:spcBef>
            </a:pP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3.      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将 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P </a:t>
            </a:r>
            <a:r>
              <a:rPr kumimoji="0" lang="zh-CN" altLang="en-US" sz="2400" dirty="0">
                <a:solidFill>
                  <a:schemeClr val="accent2"/>
                </a:solidFill>
                <a:ea typeface="楷体_GB2312" pitchFamily="49" charset="-122"/>
                <a:cs typeface="Times New Roman" pitchFamily="18" charset="0"/>
              </a:rPr>
              <a:t>分解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为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P</a:t>
            </a:r>
            <a:r>
              <a:rPr kumimoji="0" lang="en-US" altLang="zh-CN" sz="2400" baseline="-250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, P</a:t>
            </a:r>
            <a:r>
              <a:rPr kumimoji="0" lang="en-US" altLang="zh-CN" sz="2400" baseline="-250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,..., P</a:t>
            </a:r>
            <a:r>
              <a:rPr kumimoji="0" lang="en-US" altLang="zh-CN" sz="2400" baseline="-250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;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               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//</a:t>
            </a:r>
            <a:r>
              <a:rPr kumimoji="0" lang="zh-CN" altLang="en-US" sz="2400" dirty="0">
                <a:solidFill>
                  <a:schemeClr val="accent2"/>
                </a:solidFill>
                <a:ea typeface="楷体_GB2312" pitchFamily="49" charset="-122"/>
                <a:cs typeface="Times New Roman" pitchFamily="18" charset="0"/>
              </a:rPr>
              <a:t>分解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问题</a:t>
            </a:r>
          </a:p>
          <a:p>
            <a:pPr lvl="0">
              <a:spcBef>
                <a:spcPct val="10000"/>
              </a:spcBef>
            </a:pP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4.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     对 </a:t>
            </a:r>
            <a:r>
              <a:rPr kumimoji="0" lang="en-US" altLang="zh-CN" sz="2400" dirty="0" err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从 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1 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到 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a, </a:t>
            </a:r>
            <a:r>
              <a:rPr kumimoji="0" lang="en-US" altLang="zh-CN" sz="2400" dirty="0" err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kumimoji="0" lang="en-US" altLang="zh-CN" sz="2400" baseline="-25000" dirty="0" err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kumimoji="0" lang="en-US" altLang="zh-CN" sz="2400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DC(P</a:t>
            </a:r>
            <a:r>
              <a:rPr kumimoji="0" lang="en-US" altLang="zh-CN" sz="2400" baseline="-25000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0" lang="en-US" altLang="zh-CN" sz="2400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;               //</a:t>
            </a:r>
            <a:r>
              <a:rPr kumimoji="0" lang="zh-CN" altLang="en-US" sz="2400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递归求解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各子问题</a:t>
            </a:r>
          </a:p>
          <a:p>
            <a:pPr lvl="0">
              <a:spcBef>
                <a:spcPct val="10000"/>
              </a:spcBef>
            </a:pP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5.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     返回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4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merge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(y</a:t>
            </a:r>
            <a:r>
              <a:rPr kumimoji="0" lang="en-US" altLang="zh-CN" sz="2400" baseline="-250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,...,</a:t>
            </a:r>
            <a:r>
              <a:rPr kumimoji="0" lang="en-US" altLang="zh-CN" sz="2400" dirty="0" err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kumimoji="0" lang="en-US" altLang="zh-CN" sz="2400" baseline="-25000" dirty="0" err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);                       //</a:t>
            </a:r>
            <a:r>
              <a:rPr kumimoji="0" lang="zh-CN" altLang="en-US" sz="24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合并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出原问题的解</a:t>
            </a:r>
            <a:endParaRPr kumimoji="0" lang="en-US" altLang="zh-CN" sz="2400" dirty="0">
              <a:solidFill>
                <a:srgbClr val="000000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87218" y="3903712"/>
            <a:ext cx="3124200" cy="53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41138" y="3871919"/>
            <a:ext cx="11427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13050" y="4386808"/>
            <a:ext cx="8255768" cy="914400"/>
            <a:chOff x="395536" y="2058888"/>
            <a:chExt cx="8255768" cy="914400"/>
          </a:xfrm>
        </p:grpSpPr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2402904" y="2058888"/>
              <a:ext cx="6248400" cy="914400"/>
              <a:chOff x="1248" y="1248"/>
              <a:chExt cx="3936" cy="576"/>
            </a:xfrm>
          </p:grpSpPr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H="1">
                <a:off x="1920" y="1296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3696" y="1248"/>
                <a:ext cx="100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1248" y="1584"/>
                <a:ext cx="960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b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2736" y="1584"/>
                <a:ext cx="960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b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4224" y="1584"/>
                <a:ext cx="960" cy="24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b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348880" y="2060848"/>
              <a:ext cx="1143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333399"/>
                  </a:solidFill>
                  <a:latin typeface="楷体_GB2312" pitchFamily="49" charset="-122"/>
                  <a:ea typeface="楷体_GB2312" pitchFamily="49" charset="-122"/>
                </a:rPr>
                <a:t>分</a:t>
              </a: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95536" y="2564904"/>
              <a:ext cx="129614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子问题</a:t>
              </a:r>
            </a:p>
          </p:txBody>
        </p:sp>
      </p:grpSp>
      <p:grpSp>
        <p:nvGrpSpPr>
          <p:cNvPr id="19" name="Group 61"/>
          <p:cNvGrpSpPr>
            <a:grpSpLocks/>
          </p:cNvGrpSpPr>
          <p:nvPr/>
        </p:nvGrpSpPr>
        <p:grpSpPr bwMode="auto">
          <a:xfrm>
            <a:off x="107504" y="5229617"/>
            <a:ext cx="8796338" cy="817563"/>
            <a:chOff x="75" y="2701"/>
            <a:chExt cx="5541" cy="515"/>
          </a:xfrm>
        </p:grpSpPr>
        <p:sp>
          <p:nvSpPr>
            <p:cNvPr id="20" name="Text Box 62"/>
            <p:cNvSpPr txBox="1">
              <a:spLocks noChangeArrowheads="1"/>
            </p:cNvSpPr>
            <p:nvPr/>
          </p:nvSpPr>
          <p:spPr bwMode="auto">
            <a:xfrm>
              <a:off x="935" y="2701"/>
              <a:ext cx="6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治</a:t>
              </a:r>
            </a:p>
          </p:txBody>
        </p:sp>
        <p:grpSp>
          <p:nvGrpSpPr>
            <p:cNvPr id="21" name="Group 64"/>
            <p:cNvGrpSpPr>
              <a:grpSpLocks/>
            </p:cNvGrpSpPr>
            <p:nvPr/>
          </p:nvGrpSpPr>
          <p:grpSpPr bwMode="auto">
            <a:xfrm>
              <a:off x="1248" y="2724"/>
              <a:ext cx="4368" cy="492"/>
              <a:chOff x="960" y="2724"/>
              <a:chExt cx="4368" cy="492"/>
            </a:xfrm>
          </p:grpSpPr>
          <p:sp>
            <p:nvSpPr>
              <p:cNvPr id="23" name="Oval 65"/>
              <p:cNvSpPr>
                <a:spLocks noChangeArrowheads="1"/>
              </p:cNvSpPr>
              <p:nvPr/>
            </p:nvSpPr>
            <p:spPr bwMode="auto">
              <a:xfrm>
                <a:off x="960" y="2976"/>
                <a:ext cx="1104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66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1104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Oval 67"/>
              <p:cNvSpPr>
                <a:spLocks noChangeArrowheads="1"/>
              </p:cNvSpPr>
              <p:nvPr/>
            </p:nvSpPr>
            <p:spPr bwMode="auto">
              <a:xfrm>
                <a:off x="4224" y="3024"/>
                <a:ext cx="1104" cy="192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68"/>
              <p:cNvSpPr>
                <a:spLocks noChangeShapeType="1"/>
              </p:cNvSpPr>
              <p:nvPr/>
            </p:nvSpPr>
            <p:spPr bwMode="auto">
              <a:xfrm>
                <a:off x="1518" y="2724"/>
                <a:ext cx="18" cy="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71"/>
              <p:cNvSpPr>
                <a:spLocks noChangeShapeType="1"/>
              </p:cNvSpPr>
              <p:nvPr/>
            </p:nvSpPr>
            <p:spPr bwMode="auto">
              <a:xfrm>
                <a:off x="3105" y="2724"/>
                <a:ext cx="15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auto">
              <a:xfrm>
                <a:off x="4689" y="2724"/>
                <a:ext cx="63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" name="Text Box 76"/>
            <p:cNvSpPr txBox="1">
              <a:spLocks noChangeArrowheads="1"/>
            </p:cNvSpPr>
            <p:nvPr/>
          </p:nvSpPr>
          <p:spPr bwMode="auto">
            <a:xfrm>
              <a:off x="75" y="2928"/>
              <a:ext cx="11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子问题解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4" y="5909206"/>
            <a:ext cx="7430393" cy="760154"/>
            <a:chOff x="179512" y="5261138"/>
            <a:chExt cx="7430393" cy="760154"/>
          </a:xfrm>
        </p:grpSpPr>
        <p:grpSp>
          <p:nvGrpSpPr>
            <p:cNvPr id="30" name="Group 78"/>
            <p:cNvGrpSpPr>
              <a:grpSpLocks/>
            </p:cNvGrpSpPr>
            <p:nvPr/>
          </p:nvGrpSpPr>
          <p:grpSpPr bwMode="auto">
            <a:xfrm>
              <a:off x="3217292" y="5327554"/>
              <a:ext cx="4392613" cy="693738"/>
              <a:chOff x="1761" y="3307"/>
              <a:chExt cx="2767" cy="437"/>
            </a:xfrm>
          </p:grpSpPr>
          <p:sp>
            <p:nvSpPr>
              <p:cNvPr id="33" name="Line 79"/>
              <p:cNvSpPr>
                <a:spLocks noChangeShapeType="1"/>
              </p:cNvSpPr>
              <p:nvPr/>
            </p:nvSpPr>
            <p:spPr bwMode="auto">
              <a:xfrm>
                <a:off x="1761" y="3307"/>
                <a:ext cx="59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auto">
              <a:xfrm flipH="1">
                <a:off x="3072" y="3307"/>
                <a:ext cx="4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auto">
              <a:xfrm flipH="1">
                <a:off x="3840" y="3307"/>
                <a:ext cx="688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Oval 82"/>
              <p:cNvSpPr>
                <a:spLocks noChangeArrowheads="1"/>
              </p:cNvSpPr>
              <p:nvPr/>
            </p:nvSpPr>
            <p:spPr bwMode="auto">
              <a:xfrm>
                <a:off x="2064" y="3504"/>
                <a:ext cx="2064" cy="240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" name="Text Box 83"/>
            <p:cNvSpPr txBox="1">
              <a:spLocks noChangeArrowheads="1"/>
            </p:cNvSpPr>
            <p:nvPr/>
          </p:nvSpPr>
          <p:spPr bwMode="auto">
            <a:xfrm>
              <a:off x="1510680" y="5261138"/>
              <a:ext cx="1981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合</a:t>
              </a:r>
            </a:p>
          </p:txBody>
        </p:sp>
        <p:sp>
          <p:nvSpPr>
            <p:cNvPr id="32" name="Text Box 84"/>
            <p:cNvSpPr txBox="1">
              <a:spLocks noChangeArrowheads="1"/>
            </p:cNvSpPr>
            <p:nvPr/>
          </p:nvSpPr>
          <p:spPr bwMode="auto">
            <a:xfrm>
              <a:off x="179512" y="5445224"/>
              <a:ext cx="16002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问题解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245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174"/>
    </mc:Choice>
    <mc:Fallback xmlns="">
      <p:transition spd="slow" advTm="711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Karatsuba</a:t>
            </a:r>
            <a:r>
              <a:rPr lang="zh-CN" altLang="en-US" b="1" dirty="0"/>
              <a:t>算法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196752"/>
            <a:ext cx="8713788" cy="2893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将</a:t>
            </a:r>
            <a:r>
              <a:rPr lang="en-US" altLang="zh-CN" sz="2800" dirty="0">
                <a:solidFill>
                  <a:schemeClr val="tx1"/>
                </a:solidFill>
              </a:rPr>
              <a:t>X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Y</a:t>
            </a:r>
            <a:r>
              <a:rPr lang="zh-CN" altLang="en-US" sz="2800" dirty="0">
                <a:solidFill>
                  <a:schemeClr val="tx1"/>
                </a:solidFill>
              </a:rPr>
              <a:t>都分两段</a:t>
            </a:r>
            <a:r>
              <a:rPr lang="en-US" altLang="zh-CN" sz="2800" dirty="0">
                <a:solidFill>
                  <a:schemeClr val="tx1"/>
                </a:solidFill>
              </a:rPr>
              <a:t>, </a:t>
            </a:r>
            <a:r>
              <a:rPr lang="zh-CN" altLang="en-US" sz="2800" dirty="0">
                <a:solidFill>
                  <a:schemeClr val="tx1"/>
                </a:solidFill>
              </a:rPr>
              <a:t>即 </a:t>
            </a:r>
            <a:r>
              <a:rPr lang="en-US" altLang="zh-CN" sz="2800" dirty="0">
                <a:solidFill>
                  <a:schemeClr val="tx1"/>
                </a:solidFill>
              </a:rPr>
              <a:t>X=A2</a:t>
            </a:r>
            <a:r>
              <a:rPr lang="en-US" altLang="zh-CN" sz="2800" baseline="30000" dirty="0">
                <a:solidFill>
                  <a:schemeClr val="tx1"/>
                </a:solidFill>
              </a:rPr>
              <a:t>n/2</a:t>
            </a:r>
            <a:r>
              <a:rPr lang="en-US" altLang="zh-CN" sz="2800" dirty="0">
                <a:solidFill>
                  <a:schemeClr val="tx1"/>
                </a:solidFill>
              </a:rPr>
              <a:t>+B,   Y=C2</a:t>
            </a:r>
            <a:r>
              <a:rPr lang="en-US" altLang="zh-CN" sz="2800" baseline="30000" dirty="0">
                <a:solidFill>
                  <a:schemeClr val="tx1"/>
                </a:solidFill>
              </a:rPr>
              <a:t>n/2</a:t>
            </a:r>
            <a:r>
              <a:rPr lang="en-US" altLang="zh-CN" sz="2800" dirty="0">
                <a:solidFill>
                  <a:schemeClr val="tx1"/>
                </a:solidFill>
              </a:rPr>
              <a:t>+D</a:t>
            </a:r>
          </a:p>
          <a:p>
            <a:pPr>
              <a:spcBef>
                <a:spcPct val="100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pt-BR" altLang="zh-CN" sz="2800" dirty="0">
                <a:solidFill>
                  <a:schemeClr val="tx1"/>
                </a:solidFill>
              </a:rPr>
              <a:t>XY=(A2</a:t>
            </a:r>
            <a:r>
              <a:rPr lang="pt-BR" altLang="zh-CN" sz="2800" baseline="30000" dirty="0">
                <a:solidFill>
                  <a:schemeClr val="tx1"/>
                </a:solidFill>
              </a:rPr>
              <a:t>n/2</a:t>
            </a:r>
            <a:r>
              <a:rPr lang="pt-BR" altLang="zh-CN" sz="2800" dirty="0">
                <a:solidFill>
                  <a:schemeClr val="tx1"/>
                </a:solidFill>
              </a:rPr>
              <a:t>+B)(C2</a:t>
            </a:r>
            <a:r>
              <a:rPr lang="pt-BR" altLang="zh-CN" sz="2800" baseline="30000" dirty="0">
                <a:solidFill>
                  <a:schemeClr val="tx1"/>
                </a:solidFill>
              </a:rPr>
              <a:t>n/2</a:t>
            </a:r>
            <a:r>
              <a:rPr lang="pt-BR" altLang="zh-CN" sz="2800" dirty="0">
                <a:solidFill>
                  <a:schemeClr val="tx1"/>
                </a:solidFill>
              </a:rPr>
              <a:t>+D)</a:t>
            </a:r>
          </a:p>
          <a:p>
            <a:pPr>
              <a:spcBef>
                <a:spcPct val="10000"/>
              </a:spcBef>
            </a:pPr>
            <a:r>
              <a:rPr lang="pt-BR" altLang="zh-CN" sz="2800" dirty="0">
                <a:solidFill>
                  <a:schemeClr val="tx1"/>
                </a:solidFill>
              </a:rPr>
              <a:t>       =AC2</a:t>
            </a:r>
            <a:r>
              <a:rPr lang="pt-BR" altLang="zh-CN" sz="2800" baseline="30000" dirty="0">
                <a:solidFill>
                  <a:schemeClr val="tx1"/>
                </a:solidFill>
              </a:rPr>
              <a:t>n</a:t>
            </a:r>
            <a:r>
              <a:rPr lang="pt-BR" altLang="zh-CN" sz="2800" dirty="0">
                <a:solidFill>
                  <a:schemeClr val="tx1"/>
                </a:solidFill>
              </a:rPr>
              <a:t>+(AD+BC) 2</a:t>
            </a:r>
            <a:r>
              <a:rPr lang="pt-BR" altLang="zh-CN" sz="2800" baseline="30000" dirty="0">
                <a:solidFill>
                  <a:schemeClr val="tx1"/>
                </a:solidFill>
              </a:rPr>
              <a:t>n/2</a:t>
            </a:r>
            <a:r>
              <a:rPr lang="pt-BR" altLang="zh-CN" sz="2800" dirty="0">
                <a:solidFill>
                  <a:schemeClr val="tx1"/>
                </a:solidFill>
              </a:rPr>
              <a:t>+BD </a:t>
            </a:r>
          </a:p>
          <a:p>
            <a:pPr>
              <a:spcBef>
                <a:spcPct val="10000"/>
              </a:spcBef>
            </a:pPr>
            <a:r>
              <a:rPr lang="pt-BR" altLang="zh-CN" sz="2800" dirty="0"/>
              <a:t>       </a:t>
            </a:r>
            <a:r>
              <a:rPr lang="pt-BR" altLang="zh-CN" sz="2800" dirty="0">
                <a:solidFill>
                  <a:schemeClr val="tx1"/>
                </a:solidFill>
              </a:rPr>
              <a:t>=</a:t>
            </a:r>
            <a:r>
              <a:rPr lang="pt-BR" altLang="zh-CN" sz="2800" dirty="0"/>
              <a:t> </a:t>
            </a:r>
            <a:r>
              <a:rPr lang="pt-BR" altLang="zh-CN" sz="2800" dirty="0">
                <a:solidFill>
                  <a:srgbClr val="FF3300"/>
                </a:solidFill>
              </a:rPr>
              <a:t>AC</a:t>
            </a:r>
            <a:r>
              <a:rPr lang="pt-BR" altLang="zh-CN" sz="2800" dirty="0">
                <a:solidFill>
                  <a:schemeClr val="tx1"/>
                </a:solidFill>
              </a:rPr>
              <a:t>2</a:t>
            </a:r>
            <a:r>
              <a:rPr lang="pt-BR" altLang="zh-CN" sz="2800" baseline="30000" dirty="0">
                <a:solidFill>
                  <a:schemeClr val="tx1"/>
                </a:solidFill>
              </a:rPr>
              <a:t>n</a:t>
            </a:r>
            <a:r>
              <a:rPr lang="pt-BR" altLang="zh-CN" sz="2800" dirty="0">
                <a:solidFill>
                  <a:schemeClr val="tx1"/>
                </a:solidFill>
              </a:rPr>
              <a:t>+(</a:t>
            </a:r>
            <a:r>
              <a:rPr lang="pt-BR" altLang="zh-CN" sz="2800" dirty="0">
                <a:solidFill>
                  <a:srgbClr val="FF3300"/>
                </a:solidFill>
              </a:rPr>
              <a:t>AC</a:t>
            </a:r>
            <a:r>
              <a:rPr lang="pt-BR" altLang="zh-CN" sz="2800" dirty="0">
                <a:solidFill>
                  <a:schemeClr val="tx1"/>
                </a:solidFill>
              </a:rPr>
              <a:t>+</a:t>
            </a:r>
            <a:r>
              <a:rPr lang="pt-BR" altLang="zh-CN" sz="2800" dirty="0">
                <a:solidFill>
                  <a:srgbClr val="0000FF"/>
                </a:solidFill>
              </a:rPr>
              <a:t>BD</a:t>
            </a:r>
            <a:r>
              <a:rPr lang="en-US" altLang="zh-CN" sz="2800" dirty="0">
                <a:solidFill>
                  <a:schemeClr val="tx1"/>
                </a:solidFill>
              </a:rPr>
              <a:t>-</a:t>
            </a:r>
            <a:r>
              <a:rPr lang="pt-BR" altLang="zh-CN" sz="2800" dirty="0">
                <a:solidFill>
                  <a:srgbClr val="00B050"/>
                </a:solidFill>
              </a:rPr>
              <a:t>(A-B)(C-D)</a:t>
            </a:r>
            <a:r>
              <a:rPr lang="pt-BR" altLang="zh-CN" sz="2800" dirty="0">
                <a:solidFill>
                  <a:schemeClr val="tx1"/>
                </a:solidFill>
              </a:rPr>
              <a:t>)2</a:t>
            </a:r>
            <a:r>
              <a:rPr lang="pt-BR" altLang="zh-CN" sz="2800" baseline="30000" dirty="0">
                <a:solidFill>
                  <a:schemeClr val="tx1"/>
                </a:solidFill>
              </a:rPr>
              <a:t>n/2</a:t>
            </a:r>
            <a:r>
              <a:rPr lang="pt-BR" altLang="zh-CN" sz="2800" dirty="0">
                <a:solidFill>
                  <a:schemeClr val="tx1"/>
                </a:solidFill>
              </a:rPr>
              <a:t>+</a:t>
            </a:r>
            <a:r>
              <a:rPr lang="pt-BR" altLang="zh-CN" sz="2800" dirty="0">
                <a:solidFill>
                  <a:srgbClr val="0000FF"/>
                </a:solidFill>
              </a:rPr>
              <a:t>BD </a:t>
            </a:r>
          </a:p>
          <a:p>
            <a:pPr>
              <a:spcBef>
                <a:spcPct val="10000"/>
              </a:spcBef>
            </a:pPr>
            <a:r>
              <a:rPr lang="pt-BR" altLang="zh-CN" sz="2800" dirty="0">
                <a:solidFill>
                  <a:schemeClr val="tx1"/>
                </a:solidFill>
              </a:rPr>
              <a:t>//</a:t>
            </a:r>
            <a:r>
              <a:rPr lang="zh-CN" altLang="en-US" sz="2800" dirty="0">
                <a:solidFill>
                  <a:schemeClr val="tx1"/>
                </a:solidFill>
              </a:rPr>
              <a:t>增加加减法计算</a:t>
            </a:r>
            <a:r>
              <a:rPr lang="en-US" altLang="zh-CN" sz="2800" dirty="0">
                <a:solidFill>
                  <a:schemeClr val="tx1"/>
                </a:solidFill>
              </a:rPr>
              <a:t>, </a:t>
            </a:r>
            <a:r>
              <a:rPr lang="zh-CN" altLang="en-US" sz="2800" dirty="0">
                <a:solidFill>
                  <a:schemeClr val="tx1"/>
                </a:solidFill>
              </a:rPr>
              <a:t>减少乘法计算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endParaRPr lang="pt-BR" altLang="zh-CN" sz="28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755576" y="4294603"/>
            <a:ext cx="7488832" cy="208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rgbClr val="FF0000"/>
                </a:solidFill>
              </a:rPr>
              <a:t>Mt(</a:t>
            </a:r>
            <a:r>
              <a:rPr lang="en-US" altLang="zh-CN" sz="2400" dirty="0" err="1">
                <a:solidFill>
                  <a:srgbClr val="FF0000"/>
                </a:solidFill>
              </a:rPr>
              <a:t>X,Y,n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chemeClr val="tx1"/>
                </a:solidFill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</a:rPr>
              <a:t>若</a:t>
            </a:r>
            <a:r>
              <a:rPr lang="en-US" altLang="zh-CN" sz="2400" dirty="0">
                <a:solidFill>
                  <a:schemeClr val="tx1"/>
                </a:solidFill>
              </a:rPr>
              <a:t> n=1, </a:t>
            </a:r>
            <a:r>
              <a:rPr lang="zh-CN" altLang="en-US" sz="2400" dirty="0">
                <a:solidFill>
                  <a:schemeClr val="tx1"/>
                </a:solidFill>
              </a:rPr>
              <a:t>则 返回 </a:t>
            </a:r>
            <a:r>
              <a:rPr lang="en-US" altLang="zh-CN" sz="2400" dirty="0">
                <a:solidFill>
                  <a:srgbClr val="0000FF"/>
                </a:solidFill>
              </a:rPr>
              <a:t>X*Y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chemeClr val="tx1"/>
                </a:solidFill>
              </a:rPr>
              <a:t>2. </a:t>
            </a:r>
            <a:r>
              <a:rPr lang="zh-CN" altLang="en-US" sz="2400" dirty="0">
                <a:solidFill>
                  <a:schemeClr val="tx1"/>
                </a:solidFill>
              </a:rPr>
              <a:t>分解 </a:t>
            </a:r>
            <a:r>
              <a:rPr lang="en-US" altLang="zh-CN" sz="2400" dirty="0">
                <a:solidFill>
                  <a:schemeClr val="tx1"/>
                </a:solidFill>
              </a:rPr>
              <a:t>X=[A,B],Y=[C,D], k=n/2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chemeClr val="tx1"/>
                </a:solidFill>
              </a:rPr>
              <a:t>3. </a:t>
            </a:r>
            <a:r>
              <a:rPr lang="zh-CN" altLang="en-US" sz="2400" dirty="0">
                <a:solidFill>
                  <a:schemeClr val="tx1"/>
                </a:solidFill>
              </a:rPr>
              <a:t>计算 </a:t>
            </a:r>
            <a:r>
              <a:rPr lang="en-US" altLang="zh-CN" sz="2400" dirty="0">
                <a:solidFill>
                  <a:schemeClr val="tx1"/>
                </a:solidFill>
              </a:rPr>
              <a:t>a=</a:t>
            </a:r>
            <a:r>
              <a:rPr lang="en-US" altLang="zh-CN" sz="2400" dirty="0">
                <a:solidFill>
                  <a:srgbClr val="FF0000"/>
                </a:solidFill>
              </a:rPr>
              <a:t>Mt(</a:t>
            </a:r>
            <a:r>
              <a:rPr lang="en-US" altLang="zh-CN" sz="2400" dirty="0" err="1">
                <a:solidFill>
                  <a:srgbClr val="FF0000"/>
                </a:solidFill>
              </a:rPr>
              <a:t>A,C,k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>
                <a:solidFill>
                  <a:schemeClr val="tx1"/>
                </a:solidFill>
              </a:rPr>
              <a:t>, d=</a:t>
            </a:r>
            <a:r>
              <a:rPr lang="en-US" altLang="zh-CN" sz="2400" dirty="0">
                <a:solidFill>
                  <a:srgbClr val="FF0000"/>
                </a:solidFill>
              </a:rPr>
              <a:t>Mt(</a:t>
            </a:r>
            <a:r>
              <a:rPr lang="en-US" altLang="zh-CN" sz="2400" dirty="0" err="1">
                <a:solidFill>
                  <a:srgbClr val="FF0000"/>
                </a:solidFill>
              </a:rPr>
              <a:t>B,D,k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>
                <a:solidFill>
                  <a:schemeClr val="tx1"/>
                </a:solidFill>
              </a:rPr>
              <a:t>, c=</a:t>
            </a:r>
            <a:r>
              <a:rPr lang="en-US" altLang="zh-CN" sz="2400" dirty="0">
                <a:solidFill>
                  <a:srgbClr val="FF0000"/>
                </a:solidFill>
              </a:rPr>
              <a:t>Mt(A-B,C-</a:t>
            </a:r>
            <a:r>
              <a:rPr lang="en-US" altLang="zh-CN" sz="2400" dirty="0" err="1">
                <a:solidFill>
                  <a:srgbClr val="FF0000"/>
                </a:solidFill>
              </a:rPr>
              <a:t>D,k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chemeClr val="tx1"/>
                </a:solidFill>
              </a:rPr>
              <a:t>4. </a:t>
            </a:r>
            <a:r>
              <a:rPr lang="zh-CN" altLang="en-US" sz="2400" dirty="0">
                <a:solidFill>
                  <a:schemeClr val="tx1"/>
                </a:solidFill>
              </a:rPr>
              <a:t>返回 </a:t>
            </a:r>
            <a:r>
              <a:rPr lang="en-US" altLang="zh-CN" sz="2400" dirty="0">
                <a:solidFill>
                  <a:schemeClr val="tx1"/>
                </a:solidFill>
              </a:rPr>
              <a:t>a2</a:t>
            </a:r>
            <a:r>
              <a:rPr lang="en-US" altLang="zh-CN" sz="2400" baseline="30000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+(</a:t>
            </a:r>
            <a:r>
              <a:rPr lang="en-US" altLang="zh-CN" sz="2400" dirty="0" err="1">
                <a:solidFill>
                  <a:schemeClr val="tx1"/>
                </a:solidFill>
              </a:rPr>
              <a:t>a+d-c</a:t>
            </a:r>
            <a:r>
              <a:rPr lang="en-US" altLang="zh-CN" sz="2400" dirty="0">
                <a:solidFill>
                  <a:schemeClr val="tx1"/>
                </a:solidFill>
              </a:rPr>
              <a:t>)2</a:t>
            </a:r>
            <a:r>
              <a:rPr lang="en-US" altLang="zh-CN" sz="2400" baseline="30000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+d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080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27"/>
    </mc:Choice>
    <mc:Fallback xmlns="">
      <p:transition spd="slow" advTm="1109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大整数乘法的研究历史</a:t>
            </a:r>
            <a:endParaRPr lang="en-US" altLang="zh-CN" b="1"/>
          </a:p>
        </p:txBody>
      </p:sp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323850" y="1268413"/>
            <a:ext cx="6742113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"/>
              </a:spcBef>
              <a:buSzPct val="75000"/>
              <a:buFont typeface="Wingdings" pitchFamily="2" charset="2"/>
              <a:buNone/>
            </a:pPr>
            <a:r>
              <a:rPr lang="en-US" altLang="zh-CN" sz="1400" dirty="0"/>
              <a:t>http://en.wikipedia.org/wiki/Karatsuba_algorithm,</a:t>
            </a:r>
          </a:p>
          <a:p>
            <a:pPr eaLnBrk="0" hangingPunct="0">
              <a:spcBef>
                <a:spcPct val="5000"/>
              </a:spcBef>
              <a:buSzPct val="75000"/>
              <a:buFont typeface="Wingdings" pitchFamily="2" charset="2"/>
              <a:buNone/>
            </a:pPr>
            <a:r>
              <a:rPr lang="en-US" altLang="zh-CN" sz="1400" dirty="0"/>
              <a:t>http://en.wikipedia.org/wiki/Computational_complexity_of_mathematical_operations, </a:t>
            </a:r>
            <a:endParaRPr lang="zh-CN" altLang="en-US" sz="32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0597" y="1922463"/>
            <a:ext cx="8280920" cy="445044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288000" indent="-288000"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1952</a:t>
            </a:r>
            <a:r>
              <a:rPr lang="zh-CN" altLang="en-US" sz="2400" dirty="0">
                <a:solidFill>
                  <a:schemeClr val="tx1"/>
                </a:solidFill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</a:rPr>
              <a:t>, A. Kolmogorov</a:t>
            </a:r>
            <a:r>
              <a:rPr lang="zh-CN" altLang="en-US" sz="2400" dirty="0">
                <a:solidFill>
                  <a:schemeClr val="tx1"/>
                </a:solidFill>
              </a:rPr>
              <a:t>猜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</a:t>
            </a:r>
            <a:r>
              <a:rPr lang="en-US" altLang="zh-CN" sz="2400" dirty="0">
                <a:solidFill>
                  <a:schemeClr val="tx1"/>
                </a:solidFill>
              </a:rPr>
              <a:t>(n</a:t>
            </a:r>
            <a:r>
              <a:rPr lang="en-US" altLang="zh-CN" sz="2400" baseline="30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</a:p>
          <a:p>
            <a:pPr marL="288000" indent="-288000"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1960</a:t>
            </a:r>
            <a:r>
              <a:rPr lang="zh-CN" altLang="en-US" sz="2400" dirty="0">
                <a:solidFill>
                  <a:schemeClr val="tx1"/>
                </a:solidFill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</a:rPr>
              <a:t>, Kolmogorov</a:t>
            </a:r>
            <a:r>
              <a:rPr lang="zh-CN" altLang="en-US" sz="2400" dirty="0">
                <a:solidFill>
                  <a:schemeClr val="tx1"/>
                </a:solidFill>
              </a:rPr>
              <a:t>在自己组织的讨论班上提到这个猜测</a:t>
            </a:r>
          </a:p>
          <a:p>
            <a:pPr marL="0" indent="0" eaLnBrk="0" hangingPunct="0">
              <a:lnSpc>
                <a:spcPct val="110000"/>
              </a:lnSpc>
              <a:spcBef>
                <a:spcPct val="10000"/>
              </a:spcBef>
              <a:buSzPct val="75000"/>
            </a:pPr>
            <a:r>
              <a:rPr lang="zh-CN" altLang="en-US" sz="2400" dirty="0">
                <a:solidFill>
                  <a:schemeClr val="tx1"/>
                </a:solidFill>
              </a:rPr>
              <a:t>    一周后</a:t>
            </a:r>
            <a:r>
              <a:rPr lang="en-US" altLang="zh-CN" sz="2400" dirty="0">
                <a:solidFill>
                  <a:schemeClr val="tx1"/>
                </a:solidFill>
              </a:rPr>
              <a:t>, 23</a:t>
            </a:r>
            <a:r>
              <a:rPr lang="zh-CN" altLang="en-US" sz="2400" dirty="0">
                <a:solidFill>
                  <a:schemeClr val="tx1"/>
                </a:solidFill>
              </a:rPr>
              <a:t>岁的</a:t>
            </a:r>
            <a:r>
              <a:rPr lang="en-US" altLang="zh-CN" sz="2400" dirty="0">
                <a:solidFill>
                  <a:schemeClr val="tx1"/>
                </a:solidFill>
              </a:rPr>
              <a:t>Karatsuba</a:t>
            </a:r>
            <a:r>
              <a:rPr lang="zh-CN" altLang="en-US" sz="2400" dirty="0">
                <a:solidFill>
                  <a:schemeClr val="tx1"/>
                </a:solidFill>
              </a:rPr>
              <a:t>给出</a:t>
            </a:r>
            <a:r>
              <a:rPr lang="en-US" altLang="zh-CN" sz="2400" dirty="0">
                <a:solidFill>
                  <a:schemeClr val="tx1"/>
                </a:solidFill>
              </a:rPr>
              <a:t>O(n</a:t>
            </a:r>
            <a:r>
              <a:rPr lang="en-US" altLang="zh-CN" sz="2400" baseline="30000" dirty="0">
                <a:solidFill>
                  <a:schemeClr val="tx1"/>
                </a:solidFill>
              </a:rPr>
              <a:t>log</a:t>
            </a:r>
            <a:r>
              <a:rPr lang="en-US" altLang="zh-CN" sz="2000" baseline="20000" dirty="0">
                <a:solidFill>
                  <a:schemeClr val="tx1"/>
                </a:solidFill>
              </a:rPr>
              <a:t>2</a:t>
            </a:r>
            <a:r>
              <a:rPr lang="en-US" altLang="zh-CN" sz="2400" baseline="30000" dirty="0">
                <a:solidFill>
                  <a:schemeClr val="tx1"/>
                </a:solidFill>
              </a:rPr>
              <a:t>3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算法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8000" indent="-288000"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1963, Toom </a:t>
            </a:r>
            <a:r>
              <a:rPr lang="zh-CN" altLang="en-US" sz="2400" dirty="0">
                <a:solidFill>
                  <a:schemeClr val="tx1"/>
                </a:solidFill>
              </a:rPr>
              <a:t>给出 </a:t>
            </a:r>
            <a:r>
              <a:rPr lang="en-US" altLang="zh-CN" sz="2400" dirty="0">
                <a:solidFill>
                  <a:schemeClr val="tx1"/>
                </a:solidFill>
              </a:rPr>
              <a:t>O(n</a:t>
            </a:r>
            <a:r>
              <a:rPr lang="en-US" altLang="zh-CN" sz="2400" baseline="30000" dirty="0">
                <a:solidFill>
                  <a:schemeClr val="tx1"/>
                </a:solidFill>
              </a:rPr>
              <a:t>log</a:t>
            </a:r>
            <a:r>
              <a:rPr lang="en-US" altLang="zh-CN" sz="2000" baseline="20000" dirty="0">
                <a:solidFill>
                  <a:schemeClr val="tx1"/>
                </a:solidFill>
              </a:rPr>
              <a:t>3</a:t>
            </a:r>
            <a:r>
              <a:rPr lang="en-US" altLang="zh-CN" sz="2400" baseline="30000" dirty="0">
                <a:solidFill>
                  <a:schemeClr val="tx1"/>
                </a:solidFill>
              </a:rPr>
              <a:t>5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zh-CN" altLang="en-US" sz="2400" dirty="0">
                <a:solidFill>
                  <a:schemeClr val="tx1"/>
                </a:solidFill>
              </a:rPr>
              <a:t>算法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8000" indent="-288000"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1966, Cook </a:t>
            </a:r>
            <a:r>
              <a:rPr lang="zh-CN" altLang="en-US" sz="2400" dirty="0">
                <a:solidFill>
                  <a:schemeClr val="tx1"/>
                </a:solidFill>
              </a:rPr>
              <a:t>给出</a:t>
            </a:r>
            <a:r>
              <a:rPr lang="en-US" altLang="zh-CN" sz="2400" dirty="0">
                <a:solidFill>
                  <a:schemeClr val="tx1"/>
                </a:solidFill>
              </a:rPr>
              <a:t> O(n</a:t>
            </a:r>
            <a:r>
              <a:rPr lang="en-US" altLang="zh-CN" sz="2400" baseline="30000" dirty="0">
                <a:solidFill>
                  <a:schemeClr val="tx1"/>
                </a:solidFill>
              </a:rPr>
              <a:t>log</a:t>
            </a:r>
            <a:r>
              <a:rPr lang="en-US" altLang="zh-CN" sz="2000" baseline="20000" dirty="0">
                <a:solidFill>
                  <a:schemeClr val="tx1"/>
                </a:solidFill>
              </a:rPr>
              <a:t>m</a:t>
            </a:r>
            <a:r>
              <a:rPr lang="en-US" altLang="zh-CN" sz="2400" baseline="30000" dirty="0">
                <a:solidFill>
                  <a:schemeClr val="tx1"/>
                </a:solidFill>
              </a:rPr>
              <a:t>2m-1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zh-CN" altLang="en-US" sz="2400" dirty="0">
                <a:solidFill>
                  <a:schemeClr val="tx1"/>
                </a:solidFill>
              </a:rPr>
              <a:t>算法    </a:t>
            </a:r>
            <a:r>
              <a:rPr lang="en-US" altLang="zh-CN" sz="2400" dirty="0">
                <a:solidFill>
                  <a:schemeClr val="tx1"/>
                </a:solidFill>
              </a:rPr>
              <a:t>// Schönhage, </a:t>
            </a:r>
            <a:r>
              <a:rPr lang="en-US" altLang="zh-CN" sz="2400" dirty="0">
                <a:solidFill>
                  <a:srgbClr val="FF0000"/>
                </a:solidFill>
              </a:rPr>
              <a:t>Knuth</a:t>
            </a:r>
          </a:p>
          <a:p>
            <a:pPr marL="288000" indent="-288000"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1971, Sch</a:t>
            </a: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ö</a:t>
            </a:r>
            <a:r>
              <a:rPr lang="en-US" altLang="zh-CN" sz="2400" dirty="0">
                <a:solidFill>
                  <a:schemeClr val="tx1"/>
                </a:solidFill>
              </a:rPr>
              <a:t>nhage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Strassen, </a:t>
            </a:r>
            <a:r>
              <a:rPr lang="zh-CN" altLang="en-US" sz="2400" dirty="0">
                <a:solidFill>
                  <a:schemeClr val="tx1"/>
                </a:solidFill>
              </a:rPr>
              <a:t>快速傅里叶变换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分治</a:t>
            </a:r>
            <a:r>
              <a:rPr lang="en-US" altLang="zh-CN" sz="2400" dirty="0">
                <a:solidFill>
                  <a:schemeClr val="tx1"/>
                </a:solidFill>
              </a:rPr>
              <a:t>), 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      O( </a:t>
            </a:r>
            <a:r>
              <a:rPr lang="en-US" altLang="zh-CN" sz="2400" i="1" dirty="0">
                <a:solidFill>
                  <a:schemeClr val="tx1"/>
                </a:solidFill>
              </a:rPr>
              <a:t>n </a:t>
            </a:r>
            <a:r>
              <a:rPr lang="en-US" altLang="zh-CN" sz="2400" dirty="0" err="1">
                <a:solidFill>
                  <a:schemeClr val="tx1"/>
                </a:solidFill>
              </a:rPr>
              <a:t>log</a:t>
            </a:r>
            <a:r>
              <a:rPr lang="en-US" altLang="zh-CN" sz="2400" i="1" dirty="0" err="1">
                <a:solidFill>
                  <a:schemeClr val="tx1"/>
                </a:solidFill>
              </a:rPr>
              <a:t>n</a:t>
            </a:r>
            <a:r>
              <a:rPr lang="en-US" altLang="zh-CN" sz="2400" i="1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loglog</a:t>
            </a:r>
            <a:r>
              <a:rPr lang="en-US" altLang="zh-CN" sz="2400" i="1" dirty="0" err="1">
                <a:solidFill>
                  <a:schemeClr val="tx1"/>
                </a:solidFill>
              </a:rPr>
              <a:t>n</a:t>
            </a:r>
            <a:r>
              <a:rPr lang="en-US" altLang="zh-CN" sz="2400" i="1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),  </a:t>
            </a:r>
            <a:r>
              <a:rPr lang="zh-CN" altLang="en-US" sz="2400" dirty="0">
                <a:solidFill>
                  <a:schemeClr val="tx1"/>
                </a:solidFill>
              </a:rPr>
              <a:t>猜测</a:t>
            </a:r>
            <a:r>
              <a:rPr lang="en-US" altLang="zh-CN" sz="2400" dirty="0">
                <a:solidFill>
                  <a:schemeClr val="tx1"/>
                </a:solidFill>
              </a:rPr>
              <a:t>O( </a:t>
            </a:r>
            <a:r>
              <a:rPr lang="en-US" altLang="zh-CN" sz="2400" i="1" dirty="0">
                <a:solidFill>
                  <a:schemeClr val="tx1"/>
                </a:solidFill>
              </a:rPr>
              <a:t>n </a:t>
            </a:r>
            <a:r>
              <a:rPr lang="en-US" altLang="zh-CN" sz="2400" dirty="0" err="1">
                <a:solidFill>
                  <a:schemeClr val="tx1"/>
                </a:solidFill>
              </a:rPr>
              <a:t>log</a:t>
            </a:r>
            <a:r>
              <a:rPr lang="en-US" altLang="zh-CN" sz="2400" i="1" dirty="0" err="1">
                <a:solidFill>
                  <a:schemeClr val="tx1"/>
                </a:solidFill>
              </a:rPr>
              <a:t>n</a:t>
            </a:r>
            <a:r>
              <a:rPr lang="en-US" altLang="zh-CN" sz="2400" i="1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288000" indent="-288000"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2007, </a:t>
            </a:r>
            <a:r>
              <a:rPr lang="en-US" altLang="zh-CN" sz="2400" dirty="0" err="1">
                <a:solidFill>
                  <a:schemeClr val="tx1"/>
                </a:solidFill>
              </a:rPr>
              <a:t>F</a:t>
            </a:r>
            <a:r>
              <a:rPr lang="en-US" altLang="zh-CN" sz="2400" dirty="0" err="1">
                <a:solidFill>
                  <a:schemeClr val="tx1"/>
                </a:solidFill>
                <a:cs typeface="Times New Roman" pitchFamily="18" charset="0"/>
              </a:rPr>
              <a:t>ü</a:t>
            </a:r>
            <a:r>
              <a:rPr lang="en-US" altLang="zh-CN" sz="2400" dirty="0" err="1">
                <a:solidFill>
                  <a:schemeClr val="tx1"/>
                </a:solidFill>
              </a:rPr>
              <a:t>rer</a:t>
            </a:r>
            <a:r>
              <a:rPr lang="en-US" altLang="zh-CN" sz="2400" dirty="0">
                <a:solidFill>
                  <a:schemeClr val="tx1"/>
                </a:solidFill>
              </a:rPr>
              <a:t>, O( </a:t>
            </a:r>
            <a:r>
              <a:rPr lang="en-US" altLang="zh-CN" sz="2400" i="1" dirty="0">
                <a:solidFill>
                  <a:schemeClr val="tx1"/>
                </a:solidFill>
              </a:rPr>
              <a:t>n </a:t>
            </a:r>
            <a:r>
              <a:rPr lang="en-US" altLang="zh-CN" sz="2400" dirty="0" err="1">
                <a:solidFill>
                  <a:schemeClr val="tx1"/>
                </a:solidFill>
              </a:rPr>
              <a:t>log</a:t>
            </a:r>
            <a:r>
              <a:rPr lang="en-US" altLang="zh-CN" sz="2400" i="1" dirty="0" err="1">
                <a:solidFill>
                  <a:schemeClr val="tx1"/>
                </a:solidFill>
              </a:rPr>
              <a:t>n</a:t>
            </a:r>
            <a:r>
              <a:rPr lang="en-US" altLang="zh-CN" sz="2400" i="1" dirty="0">
                <a:solidFill>
                  <a:schemeClr val="tx1"/>
                </a:solidFill>
              </a:rPr>
              <a:t>  </a:t>
            </a:r>
            <a:r>
              <a:rPr lang="en-US" altLang="zh-CN" sz="2400" i="1" dirty="0" err="1">
                <a:solidFill>
                  <a:schemeClr val="tx1"/>
                </a:solidFill>
              </a:rPr>
              <a:t>K</a:t>
            </a:r>
            <a:r>
              <a:rPr lang="en-US" altLang="zh-CN" sz="2400" baseline="30000" dirty="0" err="1">
                <a:solidFill>
                  <a:schemeClr val="tx1"/>
                </a:solidFill>
              </a:rPr>
              <a:t>log</a:t>
            </a:r>
            <a:r>
              <a:rPr lang="en-US" altLang="zh-CN" sz="2400" baseline="30000" dirty="0">
                <a:solidFill>
                  <a:schemeClr val="tx1"/>
                </a:solidFill>
              </a:rPr>
              <a:t>*</a:t>
            </a:r>
            <a:r>
              <a:rPr lang="en-US" altLang="zh-CN" sz="2400" i="1" baseline="30000" dirty="0">
                <a:solidFill>
                  <a:schemeClr val="tx1"/>
                </a:solidFill>
              </a:rPr>
              <a:t>n</a:t>
            </a:r>
            <a:r>
              <a:rPr lang="en-US" altLang="zh-CN" sz="2400" i="1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)           //Ackerman</a:t>
            </a:r>
            <a:r>
              <a:rPr lang="zh-CN" altLang="en-US" sz="2400" dirty="0">
                <a:solidFill>
                  <a:schemeClr val="tx1"/>
                </a:solidFill>
              </a:rPr>
              <a:t>函数</a:t>
            </a:r>
            <a:r>
              <a:rPr lang="en-US" altLang="zh-CN" sz="2400" dirty="0">
                <a:solidFill>
                  <a:schemeClr val="tx1"/>
                </a:solidFill>
              </a:rPr>
              <a:t>A(n) </a:t>
            </a:r>
          </a:p>
          <a:p>
            <a:pPr marL="288000" indent="-288000"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2019, Harvey, van der </a:t>
            </a:r>
            <a:r>
              <a:rPr lang="en-US" altLang="zh-CN" sz="2400" dirty="0" err="1">
                <a:solidFill>
                  <a:schemeClr val="tx1"/>
                </a:solidFill>
              </a:rPr>
              <a:t>Hoeven</a:t>
            </a:r>
            <a:r>
              <a:rPr lang="en-US" altLang="zh-CN" sz="2400" dirty="0">
                <a:solidFill>
                  <a:schemeClr val="tx1"/>
                </a:solidFill>
              </a:rPr>
              <a:t>, O(</a:t>
            </a:r>
            <a:r>
              <a:rPr lang="en-US" altLang="zh-CN" sz="2400" i="1" dirty="0" err="1">
                <a:solidFill>
                  <a:schemeClr val="tx1"/>
                </a:solidFill>
              </a:rPr>
              <a:t>n</a:t>
            </a:r>
            <a:r>
              <a:rPr lang="en-US" altLang="zh-CN" sz="2400" dirty="0" err="1">
                <a:solidFill>
                  <a:schemeClr val="tx1"/>
                </a:solidFill>
              </a:rPr>
              <a:t>log</a:t>
            </a:r>
            <a:r>
              <a:rPr lang="en-US" altLang="zh-CN" sz="2400" i="1" dirty="0" err="1">
                <a:solidFill>
                  <a:schemeClr val="tx1"/>
                </a:solidFill>
              </a:rPr>
              <a:t>n</a:t>
            </a:r>
            <a:r>
              <a:rPr lang="en-US" altLang="zh-CN" sz="2400" i="1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en-US" altLang="zh-CN" sz="2400" baseline="30000" dirty="0">
                <a:solidFill>
                  <a:schemeClr val="tx1"/>
                </a:solidFill>
              </a:rPr>
              <a:t>log*</a:t>
            </a:r>
            <a:r>
              <a:rPr lang="en-US" altLang="zh-CN" sz="2400" i="1" baseline="30000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), </a:t>
            </a:r>
            <a:r>
              <a:rPr lang="en-US" altLang="zh-CN" sz="2400" dirty="0">
                <a:solidFill>
                  <a:srgbClr val="FF0000"/>
                </a:solidFill>
              </a:rPr>
              <a:t>O(</a:t>
            </a:r>
            <a:r>
              <a:rPr lang="en-US" altLang="zh-CN" sz="2400" i="1" dirty="0">
                <a:solidFill>
                  <a:srgbClr val="FF0000"/>
                </a:solidFill>
              </a:rPr>
              <a:t>n </a:t>
            </a:r>
            <a:r>
              <a:rPr lang="en-US" altLang="zh-CN" sz="2400" dirty="0" err="1">
                <a:solidFill>
                  <a:srgbClr val="FF0000"/>
                </a:solidFill>
              </a:rPr>
              <a:t>log</a:t>
            </a:r>
            <a:r>
              <a:rPr lang="en-US" altLang="zh-CN" sz="2400" i="1" dirty="0" err="1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  <a:p>
            <a:pPr marL="288000" indent="-288000"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目前下界仍然未知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961"/>
    </mc:Choice>
    <mc:Fallback xmlns="">
      <p:transition spd="slow" advTm="5989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矩阵乘法</a:t>
            </a:r>
            <a:endParaRPr lang="en-US" altLang="zh-CN" b="1" dirty="0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331292" y="2204864"/>
            <a:ext cx="6481415" cy="13849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itchFamily="2" charset="2"/>
              <a:buChar char="l"/>
            </a:pPr>
            <a:r>
              <a:rPr lang="en-US" altLang="zh-CN" sz="2400" dirty="0"/>
              <a:t>1969, Strassen</a:t>
            </a:r>
            <a:r>
              <a:rPr lang="zh-CN" altLang="en-US" sz="2400" dirty="0"/>
              <a:t>算法</a:t>
            </a:r>
            <a:r>
              <a:rPr lang="en-US" altLang="zh-CN" sz="2400" dirty="0"/>
              <a:t>, O(n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)</a:t>
            </a:r>
            <a:r>
              <a:rPr lang="zh-CN" altLang="en-US" sz="2400" dirty="0"/>
              <a:t>改进为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log</a:t>
            </a:r>
            <a:r>
              <a:rPr lang="en-US" altLang="zh-CN" sz="2000" baseline="20000" dirty="0">
                <a:solidFill>
                  <a:srgbClr val="000000"/>
                </a:solidFill>
              </a:rPr>
              <a:t>2</a:t>
            </a:r>
            <a:r>
              <a:rPr lang="en-US" altLang="zh-CN" sz="2400" baseline="30000" dirty="0"/>
              <a:t>7</a:t>
            </a:r>
            <a:r>
              <a:rPr lang="en-US" altLang="zh-CN" sz="2400" dirty="0"/>
              <a:t>)</a:t>
            </a:r>
          </a:p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itchFamily="2" charset="2"/>
              <a:buChar char="l"/>
            </a:pPr>
            <a:r>
              <a:rPr lang="en-US" altLang="zh-CN" sz="2400" dirty="0"/>
              <a:t>2010, CW</a:t>
            </a:r>
            <a:r>
              <a:rPr lang="zh-CN" altLang="en-US" sz="2400" dirty="0"/>
              <a:t>算法</a:t>
            </a:r>
            <a:r>
              <a:rPr lang="en-US" altLang="zh-CN" sz="2400" dirty="0"/>
              <a:t>, O(n</a:t>
            </a:r>
            <a:r>
              <a:rPr lang="en-US" altLang="zh-CN" sz="2400" baseline="30000" dirty="0"/>
              <a:t>2.376</a:t>
            </a:r>
            <a:r>
              <a:rPr lang="en-US" altLang="zh-CN" sz="2400" dirty="0"/>
              <a:t>)</a:t>
            </a:r>
          </a:p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itchFamily="2" charset="2"/>
              <a:buChar char="l"/>
            </a:pPr>
            <a:r>
              <a:rPr lang="en-US" altLang="zh-CN" sz="2400" dirty="0"/>
              <a:t>2014, </a:t>
            </a:r>
            <a:r>
              <a:rPr lang="zh-CN" altLang="en-US" sz="2400" dirty="0"/>
              <a:t>优化的</a:t>
            </a:r>
            <a:r>
              <a:rPr lang="en-US" altLang="zh-CN" sz="2400" dirty="0"/>
              <a:t>CW-like</a:t>
            </a:r>
            <a:r>
              <a:rPr lang="zh-CN" altLang="en-US" sz="2400" dirty="0"/>
              <a:t>算法</a:t>
            </a:r>
            <a:r>
              <a:rPr lang="en-US" altLang="zh-CN" sz="2400" dirty="0"/>
              <a:t>, O(n</a:t>
            </a:r>
            <a:r>
              <a:rPr lang="en-US" altLang="zh-CN" sz="2400" baseline="30000" dirty="0"/>
              <a:t>2.373</a:t>
            </a:r>
            <a:r>
              <a:rPr lang="en-US" altLang="zh-CN" sz="2400" dirty="0"/>
              <a:t>).  </a:t>
            </a:r>
            <a:endParaRPr lang="zh-CN" altLang="en-US" sz="2400" dirty="0">
              <a:sym typeface="Symbol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787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562"/>
    </mc:Choice>
    <mc:Fallback xmlns="">
      <p:transition spd="slow" advTm="10656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361578"/>
            <a:ext cx="9144000" cy="1627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chemeClr val="tx1"/>
                </a:solidFill>
              </a:rPr>
              <a:t>  第</a:t>
            </a:r>
            <a:r>
              <a:rPr lang="en-US" altLang="zh-CN" sz="4800" b="1" dirty="0">
                <a:solidFill>
                  <a:schemeClr val="tx1"/>
                </a:solidFill>
              </a:rPr>
              <a:t>8</a:t>
            </a:r>
            <a:r>
              <a:rPr lang="zh-CN" altLang="en-US" sz="4800" b="1" dirty="0">
                <a:solidFill>
                  <a:schemeClr val="tx1"/>
                </a:solidFill>
              </a:rPr>
              <a:t>章 排序与分治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66A04DE-2E05-4F7B-9DB6-05D712D8B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2060848"/>
            <a:ext cx="578543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itchFamily="2" charset="2"/>
              <a:buNone/>
              <a:defRPr kumimoji="1" sz="3600" b="1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分治原理和主定理</a:t>
            </a:r>
          </a:p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大整数乘法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排序的概念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插入排序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交换排序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选择排序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归并排序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基数排序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内排序算法的分析和比较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线性时间选择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最近点对问题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棋盘覆盖和循环日程表 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1835696" y="1556792"/>
            <a:ext cx="5713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>
                <a:solidFill>
                  <a:schemeClr val="tx1"/>
                </a:solidFill>
              </a:rPr>
              <a:t>主要内容来自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zh-CN" altLang="en-US" sz="2800" dirty="0">
                <a:solidFill>
                  <a:schemeClr val="tx1"/>
                </a:solidFill>
              </a:rPr>
              <a:t>殷</a:t>
            </a:r>
            <a:r>
              <a:rPr lang="en-US" altLang="zh-CN" sz="2800" dirty="0">
                <a:solidFill>
                  <a:schemeClr val="tx1"/>
                </a:solidFill>
              </a:rPr>
              <a:t>]</a:t>
            </a:r>
            <a:r>
              <a:rPr lang="zh-CN" altLang="en-US" sz="2800" dirty="0">
                <a:solidFill>
                  <a:schemeClr val="tx1"/>
                </a:solidFill>
              </a:rPr>
              <a:t>第</a:t>
            </a:r>
            <a:r>
              <a:rPr lang="en-US" altLang="zh-CN" sz="2800" dirty="0">
                <a:solidFill>
                  <a:schemeClr val="tx1"/>
                </a:solidFill>
              </a:rPr>
              <a:t>8</a:t>
            </a:r>
            <a:r>
              <a:rPr lang="zh-CN" altLang="en-US" sz="2800" dirty="0">
                <a:solidFill>
                  <a:schemeClr val="tx1"/>
                </a:solidFill>
              </a:rPr>
              <a:t>章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zh-CN" altLang="en-US" dirty="0">
                <a:solidFill>
                  <a:schemeClr val="tx1"/>
                </a:solidFill>
              </a:rPr>
              <a:t>王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章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44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9FCF58C3-6A06-40BA-AB16-6683D177373B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25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1502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09936"/>
            <a:ext cx="8642350" cy="5215408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zh-CN" altLang="en-US" sz="3200" b="1" dirty="0"/>
              <a:t>排序</a:t>
            </a:r>
            <a:r>
              <a:rPr lang="en-US" altLang="zh-CN" sz="3200" b="1" dirty="0"/>
              <a:t>: </a:t>
            </a:r>
            <a:r>
              <a:rPr lang="zh-CN" altLang="en-US" sz="3200" b="1" dirty="0"/>
              <a:t>将一个数据元素（记录）的任意序列</a:t>
            </a:r>
            <a:r>
              <a:rPr lang="en-US" altLang="zh-CN" sz="3200" b="1" dirty="0"/>
              <a:t>, </a:t>
            </a:r>
            <a:r>
              <a:rPr lang="zh-CN" altLang="en-US" sz="3200" b="1" dirty="0"/>
              <a:t>重新排列成一个按关键字有序的序列。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3200" b="1" dirty="0"/>
              <a:t>	      设：</a:t>
            </a:r>
            <a:r>
              <a:rPr lang="en-US" altLang="zh-CN" sz="3200" b="1" dirty="0"/>
              <a:t>R</a:t>
            </a:r>
            <a:r>
              <a:rPr lang="en-US" altLang="zh-CN" sz="3200" b="1" baseline="-25000" dirty="0"/>
              <a:t>1</a:t>
            </a:r>
            <a:r>
              <a:rPr lang="en-US" altLang="zh-CN" sz="3200" b="1" dirty="0"/>
              <a:t>, R</a:t>
            </a:r>
            <a:r>
              <a:rPr lang="en-US" altLang="zh-CN" sz="3200" b="1" baseline="-25000" dirty="0"/>
              <a:t>2</a:t>
            </a:r>
            <a:r>
              <a:rPr lang="en-US" altLang="zh-CN" sz="3200" b="1" dirty="0"/>
              <a:t>, R</a:t>
            </a:r>
            <a:r>
              <a:rPr lang="en-US" altLang="zh-CN" sz="3200" b="1" baseline="-25000" dirty="0"/>
              <a:t>3</a:t>
            </a:r>
            <a:r>
              <a:rPr lang="en-US" altLang="zh-CN" sz="3200" b="1" dirty="0"/>
              <a:t>, …, R</a:t>
            </a:r>
            <a:r>
              <a:rPr lang="en-US" altLang="zh-CN" sz="3200" b="1" baseline="-25000" dirty="0"/>
              <a:t>n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是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个记录</a:t>
            </a:r>
            <a:r>
              <a:rPr lang="en-US" altLang="zh-CN" sz="3200" b="1" dirty="0"/>
              <a:t>, k</a:t>
            </a:r>
            <a:r>
              <a:rPr lang="en-US" altLang="zh-CN" sz="3200" b="1" baseline="-25000" dirty="0"/>
              <a:t>1</a:t>
            </a:r>
            <a:r>
              <a:rPr lang="en-US" altLang="zh-CN" sz="3200" b="1" dirty="0"/>
              <a:t>, k</a:t>
            </a:r>
            <a:r>
              <a:rPr lang="en-US" altLang="zh-CN" sz="3200" b="1" baseline="-25000" dirty="0"/>
              <a:t>2</a:t>
            </a:r>
            <a:r>
              <a:rPr lang="en-US" altLang="zh-CN" sz="3200" b="1" dirty="0"/>
              <a:t>, k</a:t>
            </a:r>
            <a:r>
              <a:rPr lang="en-US" altLang="zh-CN" sz="3200" b="1" baseline="-25000" dirty="0"/>
              <a:t>3</a:t>
            </a:r>
            <a:r>
              <a:rPr lang="en-US" altLang="zh-CN" sz="3200" b="1" dirty="0"/>
              <a:t>, …, </a:t>
            </a:r>
            <a:r>
              <a:rPr lang="en-US" altLang="zh-CN" sz="3200" b="1" dirty="0" err="1"/>
              <a:t>k</a:t>
            </a:r>
            <a:r>
              <a:rPr lang="en-US" altLang="zh-CN" sz="3200" b="1" baseline="-25000" dirty="0" err="1"/>
              <a:t>n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为它们的关键字</a:t>
            </a:r>
            <a:r>
              <a:rPr lang="en-US" altLang="zh-CN" sz="3200" b="1" dirty="0"/>
              <a:t>, </a:t>
            </a:r>
            <a:r>
              <a:rPr lang="zh-CN" altLang="en-US" sz="3200" b="1" dirty="0"/>
              <a:t>排序就是将记录按关键字递增</a:t>
            </a:r>
            <a:r>
              <a:rPr lang="en-US" altLang="zh-CN" sz="3200" b="1" dirty="0"/>
              <a:t>(</a:t>
            </a:r>
            <a:r>
              <a:rPr lang="zh-CN" altLang="en-US" sz="3200" b="1" dirty="0"/>
              <a:t>或递减</a:t>
            </a:r>
            <a:r>
              <a:rPr lang="en-US" altLang="zh-CN" sz="3200" b="1" dirty="0"/>
              <a:t>)</a:t>
            </a:r>
            <a:r>
              <a:rPr lang="zh-CN" altLang="en-US" sz="3200" b="1" dirty="0"/>
              <a:t>的次序排列</a:t>
            </a:r>
          </a:p>
          <a:p>
            <a:pPr eaLnBrk="1" hangingPunct="1">
              <a:spcBef>
                <a:spcPts val="300"/>
              </a:spcBef>
            </a:pPr>
            <a:r>
              <a:rPr lang="zh-CN" altLang="en-US" sz="3200" b="1" dirty="0"/>
              <a:t>常见的排序结果</a:t>
            </a:r>
          </a:p>
          <a:p>
            <a:pPr lvl="1" eaLnBrk="1" hangingPunct="1">
              <a:spcBef>
                <a:spcPts val="300"/>
              </a:spcBef>
            </a:pPr>
            <a:r>
              <a:rPr lang="zh-CN" altLang="en-US" b="1" dirty="0"/>
              <a:t> 递  增：</a:t>
            </a:r>
            <a:r>
              <a:rPr lang="en-US" altLang="zh-CN" b="1" dirty="0" err="1"/>
              <a:t>k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zh-CN" altLang="en-US" b="1" dirty="0"/>
              <a:t>＜ </a:t>
            </a:r>
            <a:r>
              <a:rPr lang="en-US" altLang="zh-CN" b="1" dirty="0"/>
              <a:t>k</a:t>
            </a:r>
            <a:r>
              <a:rPr lang="en-US" altLang="zh-CN" b="1" baseline="-25000" dirty="0"/>
              <a:t>i+1</a:t>
            </a:r>
            <a:endParaRPr lang="en-US" altLang="zh-CN" b="1" dirty="0"/>
          </a:p>
          <a:p>
            <a:pPr lvl="1" eaLnBrk="1" hangingPunct="1">
              <a:spcBef>
                <a:spcPts val="300"/>
              </a:spcBef>
            </a:pPr>
            <a:r>
              <a:rPr lang="en-US" altLang="zh-CN" b="1" dirty="0"/>
              <a:t> </a:t>
            </a:r>
            <a:r>
              <a:rPr lang="zh-CN" altLang="en-US" b="1" dirty="0"/>
              <a:t>递  减：</a:t>
            </a:r>
            <a:r>
              <a:rPr lang="en-US" altLang="zh-CN" b="1" dirty="0" err="1"/>
              <a:t>k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zh-CN" altLang="en-US" b="1" dirty="0"/>
              <a:t>＞ </a:t>
            </a:r>
            <a:r>
              <a:rPr lang="en-US" altLang="zh-CN" b="1" dirty="0"/>
              <a:t>k</a:t>
            </a:r>
            <a:r>
              <a:rPr lang="en-US" altLang="zh-CN" b="1" baseline="-25000" dirty="0"/>
              <a:t>i+1</a:t>
            </a:r>
            <a:endParaRPr lang="en-US" altLang="zh-CN" b="1" dirty="0"/>
          </a:p>
          <a:p>
            <a:pPr lvl="1" eaLnBrk="1" hangingPunct="1">
              <a:spcBef>
                <a:spcPts val="300"/>
              </a:spcBef>
            </a:pPr>
            <a:r>
              <a:rPr lang="en-US" altLang="zh-CN" b="1" dirty="0"/>
              <a:t> </a:t>
            </a:r>
            <a:r>
              <a:rPr lang="zh-CN" altLang="en-US" b="1" dirty="0"/>
              <a:t>非递减：</a:t>
            </a:r>
            <a:r>
              <a:rPr lang="en-US" altLang="zh-CN" b="1" dirty="0" err="1"/>
              <a:t>k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≤ k</a:t>
            </a:r>
            <a:r>
              <a:rPr lang="en-US" altLang="zh-CN" b="1" baseline="-25000" dirty="0"/>
              <a:t>i+1</a:t>
            </a:r>
            <a:endParaRPr lang="en-US" altLang="zh-CN" b="1" dirty="0"/>
          </a:p>
          <a:p>
            <a:pPr lvl="1" eaLnBrk="1" hangingPunct="1">
              <a:spcBef>
                <a:spcPts val="300"/>
              </a:spcBef>
            </a:pPr>
            <a:r>
              <a:rPr lang="en-US" altLang="zh-CN" b="1" dirty="0"/>
              <a:t> </a:t>
            </a:r>
            <a:r>
              <a:rPr lang="zh-CN" altLang="en-US" b="1" dirty="0"/>
              <a:t>非递增：</a:t>
            </a:r>
            <a:r>
              <a:rPr lang="en-US" altLang="zh-CN" b="1" dirty="0" err="1"/>
              <a:t>k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≥ k</a:t>
            </a:r>
            <a:r>
              <a:rPr lang="en-US" altLang="zh-CN" b="1" baseline="-25000" dirty="0"/>
              <a:t>i+1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排序概述</a:t>
            </a:r>
          </a:p>
        </p:txBody>
      </p:sp>
    </p:spTree>
    <p:extLst>
      <p:ext uri="{BB962C8B-B14F-4D97-AF65-F5344CB8AC3E}">
        <p14:creationId xmlns:p14="http://schemas.microsoft.com/office/powerpoint/2010/main" val="193246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210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1833BAEA-AB96-4D88-9AE8-02642AD8D7AA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26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1503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1306" y="1484785"/>
            <a:ext cx="8561387" cy="3168351"/>
          </a:xfrm>
        </p:spPr>
        <p:txBody>
          <a:bodyPr/>
          <a:lstStyle/>
          <a:p>
            <a:pPr marL="0" lvl="2" indent="-360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chemeClr val="accent2"/>
                </a:solidFill>
              </a:rPr>
              <a:t>内排序</a:t>
            </a:r>
            <a:r>
              <a:rPr lang="en-US" altLang="zh-CN" sz="3200" b="1" dirty="0">
                <a:solidFill>
                  <a:schemeClr val="accent2"/>
                </a:solidFill>
              </a:rPr>
              <a:t>: </a:t>
            </a:r>
            <a:r>
              <a:rPr lang="zh-CN" altLang="en-US" sz="3200" b="1" dirty="0">
                <a:solidFill>
                  <a:schemeClr val="tx1"/>
                </a:solidFill>
              </a:rPr>
              <a:t>待排序记录存放在内存中进行排序</a:t>
            </a:r>
          </a:p>
          <a:p>
            <a:pPr marL="0" lvl="2" indent="-3600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chemeClr val="accent2"/>
                </a:solidFill>
              </a:rPr>
              <a:t>外排序</a:t>
            </a:r>
            <a:r>
              <a:rPr lang="en-US" altLang="zh-CN" sz="3200" b="1" dirty="0">
                <a:solidFill>
                  <a:schemeClr val="accent2"/>
                </a:solidFill>
              </a:rPr>
              <a:t>: </a:t>
            </a:r>
            <a:r>
              <a:rPr lang="zh-CN" altLang="en-US" sz="3200" b="1" dirty="0">
                <a:solidFill>
                  <a:schemeClr val="tx1"/>
                </a:solidFill>
              </a:rPr>
              <a:t>待排序记录数量很大</a:t>
            </a:r>
            <a:r>
              <a:rPr lang="en-US" altLang="zh-CN" sz="3200" b="1" dirty="0">
                <a:solidFill>
                  <a:schemeClr val="tx1"/>
                </a:solidFill>
              </a:rPr>
              <a:t>, </a:t>
            </a:r>
            <a:r>
              <a:rPr lang="zh-CN" altLang="en-US" sz="3200" b="1" dirty="0">
                <a:solidFill>
                  <a:schemeClr val="tx1"/>
                </a:solidFill>
              </a:rPr>
              <a:t>内存无法一次容纳全部记录</a:t>
            </a:r>
            <a:r>
              <a:rPr lang="en-US" altLang="zh-CN" sz="3200" b="1" dirty="0">
                <a:solidFill>
                  <a:schemeClr val="tx1"/>
                </a:solidFill>
              </a:rPr>
              <a:t>, </a:t>
            </a:r>
            <a:r>
              <a:rPr lang="zh-CN" altLang="en-US" sz="3200" b="1" dirty="0">
                <a:solidFill>
                  <a:schemeClr val="tx1"/>
                </a:solidFill>
              </a:rPr>
              <a:t>在排序过程中需对外存进行访问的排序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按排序记录所在的位置分类</a:t>
            </a:r>
          </a:p>
        </p:txBody>
      </p:sp>
    </p:spTree>
    <p:extLst>
      <p:ext uri="{BB962C8B-B14F-4D97-AF65-F5344CB8AC3E}">
        <p14:creationId xmlns:p14="http://schemas.microsoft.com/office/powerpoint/2010/main" val="63630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3234" grpId="0" build="p" bldLvl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F2C9C715-58FA-4B36-80AB-FF2E6C6F1EE6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27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1504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1628800"/>
            <a:ext cx="7884616" cy="4033118"/>
          </a:xfrm>
        </p:spPr>
        <p:txBody>
          <a:bodyPr/>
          <a:lstStyle/>
          <a:p>
            <a:pPr marL="0" lvl="2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chemeClr val="accent2"/>
                </a:solidFill>
              </a:rPr>
              <a:t>插入排序</a:t>
            </a:r>
            <a:r>
              <a:rPr lang="en-US" altLang="zh-CN" sz="3200" b="1" dirty="0">
                <a:solidFill>
                  <a:schemeClr val="tx1"/>
                </a:solidFill>
              </a:rPr>
              <a:t>: </a:t>
            </a:r>
            <a:r>
              <a:rPr lang="zh-CN" altLang="en-US" sz="3200" b="1" dirty="0">
                <a:solidFill>
                  <a:schemeClr val="tx1"/>
                </a:solidFill>
              </a:rPr>
              <a:t>直接插入排序</a:t>
            </a:r>
            <a:r>
              <a:rPr lang="en-US" altLang="zh-CN" sz="3200" b="1" dirty="0">
                <a:solidFill>
                  <a:schemeClr val="tx1"/>
                </a:solidFill>
              </a:rPr>
              <a:t>, </a:t>
            </a:r>
            <a:r>
              <a:rPr lang="zh-CN" altLang="en-US" sz="3200" b="1" dirty="0">
                <a:solidFill>
                  <a:schemeClr val="tx1"/>
                </a:solidFill>
              </a:rPr>
              <a:t>折半插入排序</a:t>
            </a:r>
            <a:r>
              <a:rPr lang="en-US" altLang="zh-CN" sz="3200" b="1" dirty="0">
                <a:solidFill>
                  <a:schemeClr val="tx1"/>
                </a:solidFill>
              </a:rPr>
              <a:t>, </a:t>
            </a:r>
            <a:br>
              <a:rPr lang="en-US" altLang="zh-CN" sz="3200" b="1" dirty="0">
                <a:solidFill>
                  <a:schemeClr val="tx1"/>
                </a:solidFill>
              </a:rPr>
            </a:br>
            <a:r>
              <a:rPr lang="en-US" altLang="zh-CN" sz="3200" b="1" dirty="0">
                <a:solidFill>
                  <a:schemeClr val="tx1"/>
                </a:solidFill>
              </a:rPr>
              <a:t>                       </a:t>
            </a:r>
            <a:r>
              <a:rPr lang="zh-CN" altLang="en-US" sz="3200" b="1" dirty="0">
                <a:solidFill>
                  <a:schemeClr val="tx1"/>
                </a:solidFill>
              </a:rPr>
              <a:t>希尔排序</a:t>
            </a:r>
          </a:p>
          <a:p>
            <a:pPr marL="0" lvl="2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chemeClr val="accent2"/>
                </a:solidFill>
              </a:rPr>
              <a:t>交换排序</a:t>
            </a:r>
            <a:r>
              <a:rPr lang="en-US" altLang="zh-CN" sz="3200" b="1" dirty="0">
                <a:solidFill>
                  <a:schemeClr val="tx1"/>
                </a:solidFill>
              </a:rPr>
              <a:t>: </a:t>
            </a:r>
            <a:r>
              <a:rPr lang="zh-CN" altLang="en-US" sz="3200" b="1" dirty="0">
                <a:solidFill>
                  <a:schemeClr val="tx1"/>
                </a:solidFill>
              </a:rPr>
              <a:t>冒泡排序</a:t>
            </a:r>
            <a:r>
              <a:rPr lang="en-US" altLang="zh-CN" sz="3200" b="1" dirty="0">
                <a:solidFill>
                  <a:schemeClr val="tx1"/>
                </a:solidFill>
              </a:rPr>
              <a:t>, </a:t>
            </a:r>
            <a:r>
              <a:rPr lang="zh-CN" altLang="en-US" sz="3200" b="1" dirty="0">
                <a:solidFill>
                  <a:schemeClr val="tx1"/>
                </a:solidFill>
              </a:rPr>
              <a:t>快速排序</a:t>
            </a:r>
          </a:p>
          <a:p>
            <a:pPr marL="0" lvl="2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chemeClr val="accent2"/>
                </a:solidFill>
              </a:rPr>
              <a:t>选择排序</a:t>
            </a:r>
            <a:r>
              <a:rPr lang="en-US" altLang="zh-CN" sz="3200" b="1" dirty="0">
                <a:solidFill>
                  <a:schemeClr val="tx1"/>
                </a:solidFill>
              </a:rPr>
              <a:t>: </a:t>
            </a:r>
            <a:r>
              <a:rPr lang="zh-CN" altLang="en-US" sz="3200" b="1" dirty="0">
                <a:solidFill>
                  <a:schemeClr val="tx1"/>
                </a:solidFill>
              </a:rPr>
              <a:t>简单选择排序</a:t>
            </a:r>
            <a:r>
              <a:rPr lang="en-US" altLang="zh-CN" sz="3200" b="1" dirty="0">
                <a:solidFill>
                  <a:schemeClr val="tx1"/>
                </a:solidFill>
              </a:rPr>
              <a:t>, </a:t>
            </a:r>
            <a:r>
              <a:rPr lang="zh-CN" altLang="en-US" sz="3200" b="1" dirty="0">
                <a:solidFill>
                  <a:srgbClr val="FF0000"/>
                </a:solidFill>
              </a:rPr>
              <a:t>堆排序</a:t>
            </a:r>
          </a:p>
          <a:p>
            <a:pPr marL="0" lvl="2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chemeClr val="accent2"/>
                </a:solidFill>
              </a:rPr>
              <a:t>归并排序</a:t>
            </a:r>
            <a:r>
              <a:rPr lang="en-US" altLang="zh-CN" sz="3200" b="1" dirty="0">
                <a:solidFill>
                  <a:schemeClr val="tx1"/>
                </a:solidFill>
              </a:rPr>
              <a:t>: </a:t>
            </a:r>
            <a:r>
              <a:rPr lang="en-US" altLang="zh-CN" sz="3200" b="1" dirty="0">
                <a:solidFill>
                  <a:srgbClr val="FF0000"/>
                </a:solidFill>
              </a:rPr>
              <a:t>2-</a:t>
            </a:r>
            <a:r>
              <a:rPr lang="zh-CN" altLang="en-US" sz="3200" b="1" dirty="0">
                <a:solidFill>
                  <a:srgbClr val="FF0000"/>
                </a:solidFill>
              </a:rPr>
              <a:t>路归并排序</a:t>
            </a:r>
          </a:p>
          <a:p>
            <a:pPr marL="0" lvl="2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chemeClr val="accent2"/>
                </a:solidFill>
              </a:rPr>
              <a:t>基数排序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eaLnBrk="1" hangingPunct="1">
              <a:lnSpc>
                <a:spcPts val="4400"/>
              </a:lnSpc>
              <a:spcBef>
                <a:spcPts val="600"/>
              </a:spcBef>
            </a:pPr>
            <a:r>
              <a:rPr lang="zh-CN" altLang="en-US" b="1" dirty="0">
                <a:solidFill>
                  <a:schemeClr val="tx1"/>
                </a:solidFill>
              </a:rPr>
              <a:t>按排序依据的原则分类</a:t>
            </a:r>
          </a:p>
        </p:txBody>
      </p:sp>
    </p:spTree>
    <p:extLst>
      <p:ext uri="{BB962C8B-B14F-4D97-AF65-F5344CB8AC3E}">
        <p14:creationId xmlns:p14="http://schemas.microsoft.com/office/powerpoint/2010/main" val="239348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4258" grpId="0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79BF6757-8AC7-44C6-9437-B485E8389358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28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150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1312" y="1268760"/>
            <a:ext cx="8461375" cy="4897214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accent2"/>
                </a:solidFill>
              </a:rPr>
              <a:t>时间复杂度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216000" lvl="2" indent="0" eaLnBrk="1" hangingPunct="1"/>
            <a:r>
              <a:rPr lang="zh-CN" altLang="en-US" sz="3200" b="1" dirty="0">
                <a:solidFill>
                  <a:srgbClr val="008000"/>
                </a:solidFill>
              </a:rPr>
              <a:t> 简单或低效</a:t>
            </a:r>
            <a:r>
              <a:rPr lang="en-US" altLang="zh-CN" sz="3200" b="1" dirty="0">
                <a:solidFill>
                  <a:schemeClr val="tx1"/>
                </a:solidFill>
              </a:rPr>
              <a:t>: T(n)=O(n²) //</a:t>
            </a:r>
            <a:r>
              <a:rPr lang="zh-CN" altLang="en-US" sz="3200" b="1" dirty="0">
                <a:solidFill>
                  <a:schemeClr val="tx1"/>
                </a:solidFill>
              </a:rPr>
              <a:t>插入</a:t>
            </a:r>
            <a:r>
              <a:rPr lang="en-US" altLang="zh-CN" sz="3200" b="1" dirty="0">
                <a:solidFill>
                  <a:schemeClr val="tx1"/>
                </a:solidFill>
              </a:rPr>
              <a:t>,</a:t>
            </a:r>
            <a:r>
              <a:rPr lang="zh-CN" altLang="en-US" sz="3200" b="1" dirty="0">
                <a:solidFill>
                  <a:schemeClr val="tx1"/>
                </a:solidFill>
              </a:rPr>
              <a:t>冒泡</a:t>
            </a:r>
            <a:r>
              <a:rPr lang="en-US" altLang="zh-CN" sz="3200" b="1" dirty="0">
                <a:solidFill>
                  <a:schemeClr val="tx1"/>
                </a:solidFill>
              </a:rPr>
              <a:t>,</a:t>
            </a:r>
            <a:r>
              <a:rPr lang="zh-CN" altLang="en-US" sz="3200" b="1" dirty="0">
                <a:solidFill>
                  <a:schemeClr val="tx1"/>
                </a:solidFill>
              </a:rPr>
              <a:t>选择等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marL="216000" lvl="2" indent="0" eaLnBrk="1" hangingPunct="1"/>
            <a:r>
              <a:rPr lang="en-US" altLang="zh-CN" sz="3200" b="1" dirty="0">
                <a:solidFill>
                  <a:srgbClr val="008000"/>
                </a:solidFill>
              </a:rPr>
              <a:t> </a:t>
            </a:r>
            <a:r>
              <a:rPr lang="zh-CN" altLang="en-US" sz="3200" b="1" dirty="0">
                <a:solidFill>
                  <a:srgbClr val="008000"/>
                </a:solidFill>
              </a:rPr>
              <a:t>高效</a:t>
            </a:r>
            <a:r>
              <a:rPr lang="en-US" altLang="zh-CN" sz="3200" b="1" dirty="0">
                <a:solidFill>
                  <a:schemeClr val="tx1"/>
                </a:solidFill>
              </a:rPr>
              <a:t>: T(n)=O(n log n) // </a:t>
            </a:r>
            <a:r>
              <a:rPr lang="zh-CN" altLang="en-US" sz="3200" b="1" dirty="0">
                <a:solidFill>
                  <a:schemeClr val="tx1"/>
                </a:solidFill>
              </a:rPr>
              <a:t>快速</a:t>
            </a:r>
            <a:r>
              <a:rPr lang="en-US" altLang="zh-CN" sz="3200" b="1" dirty="0">
                <a:solidFill>
                  <a:schemeClr val="tx1"/>
                </a:solidFill>
              </a:rPr>
              <a:t>, </a:t>
            </a:r>
            <a:r>
              <a:rPr lang="zh-CN" altLang="en-US" sz="3200" b="1" dirty="0">
                <a:solidFill>
                  <a:schemeClr val="tx1"/>
                </a:solidFill>
              </a:rPr>
              <a:t>归并</a:t>
            </a:r>
            <a:r>
              <a:rPr lang="en-US" altLang="zh-CN" sz="3200" b="1" dirty="0">
                <a:solidFill>
                  <a:schemeClr val="tx1"/>
                </a:solidFill>
              </a:rPr>
              <a:t>, </a:t>
            </a:r>
            <a:r>
              <a:rPr lang="zh-CN" altLang="en-US" sz="3200" b="1" dirty="0">
                <a:solidFill>
                  <a:schemeClr val="tx1"/>
                </a:solidFill>
              </a:rPr>
              <a:t>堆等</a:t>
            </a:r>
            <a:r>
              <a:rPr lang="en-US" altLang="zh-CN" sz="3200" b="1" dirty="0">
                <a:solidFill>
                  <a:schemeClr val="tx1"/>
                </a:solidFill>
              </a:rPr>
              <a:t> </a:t>
            </a:r>
          </a:p>
          <a:p>
            <a:pPr marL="216000" lvl="2" indent="0" eaLnBrk="1" hangingPunct="1"/>
            <a:r>
              <a:rPr lang="en-US" altLang="zh-CN" sz="3200" b="1" dirty="0">
                <a:solidFill>
                  <a:srgbClr val="008000"/>
                </a:solidFill>
              </a:rPr>
              <a:t> </a:t>
            </a:r>
            <a:r>
              <a:rPr lang="zh-CN" altLang="zh-CN" sz="3200" b="1" dirty="0">
                <a:solidFill>
                  <a:srgbClr val="008000"/>
                </a:solidFill>
              </a:rPr>
              <a:t>基数排序</a:t>
            </a:r>
            <a:r>
              <a:rPr lang="zh-CN" altLang="zh-CN" sz="3200" b="1" dirty="0">
                <a:solidFill>
                  <a:schemeClr val="tx1"/>
                </a:solidFill>
              </a:rPr>
              <a:t>：</a:t>
            </a:r>
            <a:r>
              <a:rPr lang="en-US" altLang="zh-CN" sz="3200" b="1" dirty="0">
                <a:solidFill>
                  <a:schemeClr val="tx1"/>
                </a:solidFill>
              </a:rPr>
              <a:t>T(n)=O(</a:t>
            </a:r>
            <a:r>
              <a:rPr lang="en-US" altLang="zh-CN" sz="3200" b="1" dirty="0" err="1">
                <a:solidFill>
                  <a:schemeClr val="tx1"/>
                </a:solidFill>
              </a:rPr>
              <a:t>d·n</a:t>
            </a:r>
            <a:r>
              <a:rPr lang="en-US" altLang="zh-CN" sz="3200" b="1" dirty="0">
                <a:solidFill>
                  <a:schemeClr val="tx1"/>
                </a:solidFill>
              </a:rPr>
              <a:t>)</a:t>
            </a:r>
          </a:p>
          <a:p>
            <a:pPr eaLnBrk="1" hangingPunct="1"/>
            <a:r>
              <a:rPr lang="zh-CN" altLang="en-US" b="1" dirty="0">
                <a:solidFill>
                  <a:schemeClr val="accent2"/>
                </a:solidFill>
              </a:rPr>
              <a:t>空间复杂度</a:t>
            </a:r>
          </a:p>
          <a:p>
            <a:pPr lvl="1" eaLnBrk="1" hangingPunct="1"/>
            <a:r>
              <a:rPr lang="zh-CN" altLang="en-US" b="1" dirty="0"/>
              <a:t>原地排序只使用</a:t>
            </a:r>
            <a:r>
              <a:rPr lang="en-US" altLang="zh-CN" b="1" dirty="0"/>
              <a:t>O(1)</a:t>
            </a:r>
            <a:r>
              <a:rPr lang="zh-CN" altLang="en-US" b="1" dirty="0"/>
              <a:t>规模额外存储</a:t>
            </a:r>
          </a:p>
          <a:p>
            <a:pPr lvl="1" eaLnBrk="1" hangingPunct="1"/>
            <a:r>
              <a:rPr lang="zh-CN" altLang="en-US" b="1" dirty="0"/>
              <a:t>需要额外空间存序列副本和中间结果</a:t>
            </a:r>
            <a:endParaRPr lang="en-US" altLang="zh-CN" b="1" dirty="0"/>
          </a:p>
          <a:p>
            <a:pPr marL="457200" lvl="1" indent="0" eaLnBrk="1" hangingPunct="1">
              <a:buNone/>
            </a:pPr>
            <a:r>
              <a:rPr lang="en-US" altLang="zh-CN" b="1" dirty="0"/>
              <a:t>    O(n),  O(n log n)</a:t>
            </a:r>
            <a:endParaRPr lang="zh-CN" altLang="en-US" b="1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排序的性能分析</a:t>
            </a:r>
          </a:p>
        </p:txBody>
      </p:sp>
    </p:spTree>
    <p:extLst>
      <p:ext uri="{BB962C8B-B14F-4D97-AF65-F5344CB8AC3E}">
        <p14:creationId xmlns:p14="http://schemas.microsoft.com/office/powerpoint/2010/main" val="276911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28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975F5F11-DB67-4AD6-AE28-B6988F58D853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29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150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6148" y="1154027"/>
            <a:ext cx="8685213" cy="3556049"/>
          </a:xfrm>
        </p:spPr>
        <p:txBody>
          <a:bodyPr/>
          <a:lstStyle/>
          <a:p>
            <a:pPr marL="216000" lvl="1" indent="-2160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solidFill>
                  <a:schemeClr val="accent2"/>
                </a:solidFill>
              </a:rPr>
              <a:t>稳定的排序方法</a:t>
            </a:r>
            <a:r>
              <a:rPr lang="en-US" altLang="zh-CN" sz="3000" b="1" dirty="0">
                <a:solidFill>
                  <a:schemeClr val="accent2"/>
                </a:solidFill>
              </a:rPr>
              <a:t>: </a:t>
            </a:r>
            <a:r>
              <a:rPr lang="zh-CN" altLang="en-US" sz="3000" b="1" dirty="0"/>
              <a:t>设在排序前的序列中</a:t>
            </a:r>
            <a:r>
              <a:rPr lang="en-US" altLang="zh-CN" sz="3000" b="1" dirty="0"/>
              <a:t>, </a:t>
            </a:r>
            <a:r>
              <a:rPr lang="zh-CN" altLang="en-US" sz="3000" b="1" dirty="0"/>
              <a:t>记录 </a:t>
            </a:r>
            <a:r>
              <a:rPr lang="en-US" altLang="zh-CN" sz="3000" b="1" dirty="0" err="1"/>
              <a:t>R</a:t>
            </a:r>
            <a:r>
              <a:rPr lang="en-US" altLang="zh-CN" sz="3000" b="1" baseline="-25000" dirty="0" err="1"/>
              <a:t>i</a:t>
            </a:r>
            <a:r>
              <a:rPr lang="en-US" altLang="zh-CN" sz="3000" b="1" baseline="-25000" dirty="0"/>
              <a:t> </a:t>
            </a:r>
            <a:r>
              <a:rPr lang="zh-CN" altLang="en-US" sz="3000" b="1" dirty="0">
                <a:solidFill>
                  <a:srgbClr val="FF0000"/>
                </a:solidFill>
              </a:rPr>
              <a:t>领先</a:t>
            </a:r>
            <a:r>
              <a:rPr lang="zh-CN" altLang="en-US" sz="3000" b="1" dirty="0"/>
              <a:t>于 </a:t>
            </a:r>
            <a:r>
              <a:rPr lang="en-US" altLang="zh-CN" sz="3000" b="1" dirty="0" err="1"/>
              <a:t>R</a:t>
            </a:r>
            <a:r>
              <a:rPr lang="en-US" altLang="zh-CN" sz="3000" b="1" baseline="-25000" dirty="0" err="1"/>
              <a:t>j</a:t>
            </a:r>
            <a:r>
              <a:rPr lang="en-US" altLang="zh-CN" sz="3000" b="1" baseline="-25000" dirty="0"/>
              <a:t> </a:t>
            </a:r>
            <a:r>
              <a:rPr lang="en-US" altLang="zh-CN" sz="3000" b="1" dirty="0"/>
              <a:t>(</a:t>
            </a:r>
            <a:r>
              <a:rPr lang="zh-CN" altLang="en-US" sz="3000" b="1" dirty="0"/>
              <a:t>即 </a:t>
            </a:r>
            <a:r>
              <a:rPr lang="en-US" altLang="zh-CN" sz="3000" b="1" dirty="0" err="1"/>
              <a:t>i</a:t>
            </a:r>
            <a:r>
              <a:rPr lang="en-US" altLang="zh-CN" sz="3000" b="1" dirty="0"/>
              <a:t>&lt;j), </a:t>
            </a:r>
            <a:r>
              <a:rPr lang="zh-CN" altLang="en-US" sz="3000" b="1" dirty="0"/>
              <a:t>且 </a:t>
            </a:r>
            <a:r>
              <a:rPr lang="en-US" altLang="zh-CN" sz="3000" b="1" dirty="0" err="1"/>
              <a:t>R</a:t>
            </a:r>
            <a:r>
              <a:rPr lang="en-US" altLang="zh-CN" sz="3000" b="1" baseline="-25000" dirty="0" err="1"/>
              <a:t>i</a:t>
            </a:r>
            <a:r>
              <a:rPr lang="zh-CN" altLang="en-US" sz="3000" b="1" dirty="0"/>
              <a:t>、</a:t>
            </a:r>
            <a:r>
              <a:rPr lang="en-US" altLang="zh-CN" sz="3000" b="1" dirty="0" err="1"/>
              <a:t>R</a:t>
            </a:r>
            <a:r>
              <a:rPr lang="en-US" altLang="zh-CN" sz="3000" b="1" baseline="-25000" dirty="0" err="1"/>
              <a:t>j</a:t>
            </a:r>
            <a:r>
              <a:rPr lang="en-US" altLang="zh-CN" sz="3000" b="1" dirty="0"/>
              <a:t> </a:t>
            </a:r>
            <a:r>
              <a:rPr lang="zh-CN" altLang="en-US" sz="3000" b="1" dirty="0"/>
              <a:t>对应的关键字为 </a:t>
            </a:r>
            <a:r>
              <a:rPr lang="en-US" altLang="zh-CN" sz="3000" b="1" dirty="0"/>
              <a:t>K</a:t>
            </a:r>
            <a:r>
              <a:rPr lang="en-US" altLang="zh-CN" sz="3000" b="1" baseline="-25000" dirty="0"/>
              <a:t>i</a:t>
            </a:r>
            <a:r>
              <a:rPr lang="zh-CN" altLang="en-US" sz="3000" b="1" dirty="0"/>
              <a:t>、</a:t>
            </a:r>
            <a:r>
              <a:rPr lang="en-US" altLang="zh-CN" sz="3000" b="1" dirty="0" err="1"/>
              <a:t>K</a:t>
            </a:r>
            <a:r>
              <a:rPr lang="en-US" altLang="zh-CN" sz="3000" b="1" baseline="-25000" dirty="0" err="1"/>
              <a:t>j</a:t>
            </a:r>
            <a:r>
              <a:rPr lang="en-US" altLang="zh-CN" sz="3000" b="1" dirty="0"/>
              <a:t>, </a:t>
            </a:r>
            <a:r>
              <a:rPr lang="zh-CN" altLang="en-US" sz="3000" b="1" dirty="0"/>
              <a:t>如果 </a:t>
            </a:r>
            <a:r>
              <a:rPr lang="en-US" altLang="zh-CN" sz="3000" b="1" dirty="0">
                <a:solidFill>
                  <a:srgbClr val="FF0000"/>
                </a:solidFill>
              </a:rPr>
              <a:t>K</a:t>
            </a:r>
            <a:r>
              <a:rPr lang="en-US" altLang="zh-CN" sz="3000" b="1" baseline="-25000" dirty="0">
                <a:solidFill>
                  <a:srgbClr val="FF0000"/>
                </a:solidFill>
              </a:rPr>
              <a:t>i</a:t>
            </a:r>
            <a:r>
              <a:rPr lang="zh-CN" altLang="en-US" sz="3000" b="1" dirty="0">
                <a:solidFill>
                  <a:srgbClr val="FF0000"/>
                </a:solidFill>
              </a:rPr>
              <a:t>＝</a:t>
            </a:r>
            <a:r>
              <a:rPr lang="en-US" altLang="zh-CN" sz="3000" b="1" dirty="0" err="1">
                <a:solidFill>
                  <a:srgbClr val="FF0000"/>
                </a:solidFill>
              </a:rPr>
              <a:t>K</a:t>
            </a:r>
            <a:r>
              <a:rPr lang="en-US" altLang="zh-CN" sz="3000" b="1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3000" b="1" dirty="0">
                <a:solidFill>
                  <a:srgbClr val="FFFF00"/>
                </a:solidFill>
              </a:rPr>
              <a:t> </a:t>
            </a:r>
            <a:r>
              <a:rPr lang="zh-CN" altLang="en-US" sz="3000" b="1" dirty="0"/>
              <a:t>且在排序后的序列中 </a:t>
            </a:r>
            <a:r>
              <a:rPr lang="en-US" altLang="zh-CN" sz="3000" b="1" dirty="0" err="1"/>
              <a:t>R</a:t>
            </a:r>
            <a:r>
              <a:rPr lang="en-US" altLang="zh-CN" sz="3000" b="1" baseline="-25000" dirty="0" err="1"/>
              <a:t>i</a:t>
            </a:r>
            <a:r>
              <a:rPr lang="en-US" altLang="zh-CN" sz="3000" b="1" baseline="-25000" dirty="0"/>
              <a:t> </a:t>
            </a:r>
            <a:r>
              <a:rPr lang="zh-CN" altLang="en-US" sz="3000" b="1" dirty="0">
                <a:solidFill>
                  <a:srgbClr val="FF0000"/>
                </a:solidFill>
              </a:rPr>
              <a:t>仍领先</a:t>
            </a:r>
            <a:r>
              <a:rPr lang="zh-CN" altLang="en-US" sz="3000" b="1" dirty="0"/>
              <a:t>于 </a:t>
            </a:r>
            <a:r>
              <a:rPr lang="en-US" altLang="zh-CN" sz="3000" b="1" dirty="0" err="1"/>
              <a:t>R</a:t>
            </a:r>
            <a:r>
              <a:rPr lang="en-US" altLang="zh-CN" sz="3000" b="1" baseline="-25000" dirty="0" err="1"/>
              <a:t>j</a:t>
            </a:r>
            <a:r>
              <a:rPr lang="en-US" altLang="zh-CN" sz="3000" b="1" dirty="0"/>
              <a:t>, </a:t>
            </a:r>
            <a:r>
              <a:rPr lang="zh-CN" altLang="en-US" sz="3000" b="1" dirty="0"/>
              <a:t>称所用排序方法是</a:t>
            </a:r>
            <a:r>
              <a:rPr lang="zh-CN" altLang="en-US" sz="3000" b="1" dirty="0">
                <a:solidFill>
                  <a:srgbClr val="008000"/>
                </a:solidFill>
              </a:rPr>
              <a:t>稳定</a:t>
            </a:r>
            <a:r>
              <a:rPr lang="zh-CN" altLang="en-US" sz="3000" b="1" dirty="0"/>
              <a:t>的</a:t>
            </a:r>
          </a:p>
          <a:p>
            <a:pPr marL="216000" lvl="1" indent="-2160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solidFill>
                  <a:schemeClr val="accent2"/>
                </a:solidFill>
              </a:rPr>
              <a:t>不稳定的排序方法</a:t>
            </a:r>
            <a:r>
              <a:rPr lang="en-US" altLang="zh-CN" sz="3000" b="1" dirty="0">
                <a:solidFill>
                  <a:schemeClr val="accent2"/>
                </a:solidFill>
              </a:rPr>
              <a:t>: </a:t>
            </a:r>
            <a:r>
              <a:rPr lang="zh-CN" altLang="en-US" sz="3000" b="1" dirty="0"/>
              <a:t>排序后的序列中 </a:t>
            </a:r>
            <a:r>
              <a:rPr lang="en-US" altLang="zh-CN" sz="3000" b="1" dirty="0" err="1"/>
              <a:t>R</a:t>
            </a:r>
            <a:r>
              <a:rPr lang="en-US" altLang="zh-CN" sz="3000" b="1" baseline="-25000" dirty="0" err="1"/>
              <a:t>j</a:t>
            </a:r>
            <a:r>
              <a:rPr lang="en-US" altLang="zh-CN" sz="3000" b="1" baseline="-25000" dirty="0"/>
              <a:t> </a:t>
            </a:r>
            <a:r>
              <a:rPr lang="zh-CN" altLang="en-US" sz="3000" b="1" dirty="0"/>
              <a:t>领先于 </a:t>
            </a:r>
            <a:r>
              <a:rPr lang="en-US" altLang="zh-CN" sz="3000" b="1" dirty="0" err="1"/>
              <a:t>R</a:t>
            </a:r>
            <a:r>
              <a:rPr lang="en-US" altLang="zh-CN" sz="3000" b="1" baseline="-25000" dirty="0" err="1"/>
              <a:t>i</a:t>
            </a:r>
            <a:endParaRPr lang="zh-CN" altLang="en-US" sz="3000" b="1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42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评价排序的性能</a:t>
            </a:r>
            <a:r>
              <a:rPr lang="en-US" altLang="zh-CN" b="1" dirty="0">
                <a:solidFill>
                  <a:schemeClr val="tx1"/>
                </a:solidFill>
              </a:rPr>
              <a:t>——</a:t>
            </a:r>
            <a:r>
              <a:rPr lang="zh-CN" altLang="en-US" b="1" dirty="0">
                <a:solidFill>
                  <a:schemeClr val="tx1"/>
                </a:solidFill>
              </a:rPr>
              <a:t>稳定性</a:t>
            </a:r>
          </a:p>
        </p:txBody>
      </p:sp>
      <p:sp>
        <p:nvSpPr>
          <p:cNvPr id="1506308" name="Rectangle 4"/>
          <p:cNvSpPr>
            <a:spLocks noChangeArrowheads="1"/>
          </p:cNvSpPr>
          <p:nvPr/>
        </p:nvSpPr>
        <p:spPr bwMode="auto">
          <a:xfrm>
            <a:off x="679799" y="4581128"/>
            <a:ext cx="8205788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lt"/>
                <a:ea typeface="+mn-ea"/>
              </a:rPr>
              <a:t>待排序列：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49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, 38, 65, 97, 76, 13, 27, </a:t>
            </a:r>
            <a:r>
              <a:rPr lang="en-US" altLang="zh-CN" sz="2800" u="sng" dirty="0">
                <a:solidFill>
                  <a:schemeClr val="tx1"/>
                </a:solidFill>
                <a:latin typeface="+mn-lt"/>
                <a:ea typeface="+mn-ea"/>
              </a:rPr>
              <a:t>49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lt"/>
                <a:ea typeface="+mn-ea"/>
              </a:rPr>
              <a:t>排序后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:      13, 27, 38, 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49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, </a:t>
            </a:r>
            <a:r>
              <a:rPr lang="en-US" altLang="zh-CN" sz="2800" u="sng" dirty="0">
                <a:solidFill>
                  <a:schemeClr val="tx1"/>
                </a:solidFill>
                <a:latin typeface="+mn-lt"/>
                <a:ea typeface="+mn-ea"/>
              </a:rPr>
              <a:t>49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, 65, 76, 97 — </a:t>
            </a:r>
            <a:r>
              <a:rPr lang="zh-CN" altLang="en-US" sz="2800" dirty="0">
                <a:solidFill>
                  <a:srgbClr val="FF0000"/>
                </a:solidFill>
                <a:latin typeface="+mn-lt"/>
                <a:ea typeface="+mn-ea"/>
              </a:rPr>
              <a:t>稳定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lt"/>
                <a:ea typeface="+mn-ea"/>
              </a:rPr>
              <a:t>排序后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:      13, 27, 38, </a:t>
            </a:r>
            <a:r>
              <a:rPr lang="en-US" altLang="zh-CN" sz="2800" u="sng" dirty="0">
                <a:solidFill>
                  <a:schemeClr val="tx1"/>
                </a:solidFill>
                <a:latin typeface="+mn-lt"/>
                <a:ea typeface="+mn-ea"/>
              </a:rPr>
              <a:t>49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, 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49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, 65, 76, 97 — 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</a:rPr>
              <a:t>不稳定</a:t>
            </a:r>
          </a:p>
        </p:txBody>
      </p:sp>
    </p:spTree>
    <p:extLst>
      <p:ext uri="{BB962C8B-B14F-4D97-AF65-F5344CB8AC3E}">
        <p14:creationId xmlns:p14="http://schemas.microsoft.com/office/powerpoint/2010/main" val="276546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306" grpId="0" build="p" bldLvl="2"/>
      <p:bldP spid="150630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分治基本过程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611560" y="1196752"/>
            <a:ext cx="5444119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ts val="600"/>
              </a:spcBef>
              <a:buSzPct val="75000"/>
            </a:pPr>
            <a:r>
              <a:rPr lang="zh-CN" altLang="en-US" dirty="0"/>
              <a:t>分</a:t>
            </a:r>
            <a:r>
              <a:rPr lang="en-US" altLang="zh-CN" dirty="0"/>
              <a:t>: </a:t>
            </a:r>
            <a:r>
              <a:rPr lang="zh-CN" altLang="en-US" dirty="0"/>
              <a:t>将问题分解成若干个子问题</a:t>
            </a:r>
            <a:endParaRPr lang="en-US" altLang="zh-CN" dirty="0"/>
          </a:p>
          <a:p>
            <a:pPr eaLnBrk="0" hangingPunct="0">
              <a:spcBef>
                <a:spcPts val="600"/>
              </a:spcBef>
              <a:buSzPct val="75000"/>
            </a:pPr>
            <a:r>
              <a:rPr lang="zh-CN" altLang="en-US" dirty="0"/>
              <a:t>治</a:t>
            </a:r>
            <a:r>
              <a:rPr lang="en-US" altLang="zh-CN" dirty="0"/>
              <a:t>: </a:t>
            </a:r>
            <a:r>
              <a:rPr lang="zh-CN" altLang="en-US" dirty="0"/>
              <a:t>递归求解子问题</a:t>
            </a:r>
            <a:endParaRPr lang="en-US" altLang="zh-CN" dirty="0"/>
          </a:p>
          <a:p>
            <a:pPr eaLnBrk="0" hangingPunct="0">
              <a:spcBef>
                <a:spcPts val="600"/>
              </a:spcBef>
              <a:buSzPct val="75000"/>
            </a:pPr>
            <a:r>
              <a:rPr lang="zh-CN" altLang="en-US" dirty="0"/>
              <a:t>合</a:t>
            </a:r>
            <a:r>
              <a:rPr lang="en-US" altLang="zh-CN" dirty="0"/>
              <a:t>:</a:t>
            </a:r>
            <a:r>
              <a:rPr lang="zh-CN" altLang="en-US" dirty="0"/>
              <a:t>由子问题解合并得到原问题解 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395536" y="2828308"/>
            <a:ext cx="7351693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lvl="0">
              <a:spcBef>
                <a:spcPct val="10000"/>
              </a:spcBef>
            </a:pP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divide-and-conquer(P)</a:t>
            </a:r>
          </a:p>
          <a:p>
            <a:pPr lvl="0">
              <a:spcBef>
                <a:spcPct val="10000"/>
              </a:spcBef>
            </a:pP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{  if ( | P | &lt;= n0) </a:t>
            </a:r>
            <a:r>
              <a:rPr kumimoji="0" lang="en-US" altLang="zh-CN" sz="2400" dirty="0" err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adhoc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(P);        //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解决小规模的问题</a:t>
            </a:r>
          </a:p>
          <a:p>
            <a:pPr lvl="0">
              <a:spcBef>
                <a:spcPct val="10000"/>
              </a:spcBef>
            </a:pP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else </a:t>
            </a:r>
          </a:p>
          <a:p>
            <a:pPr lvl="0">
              <a:spcBef>
                <a:spcPct val="10000"/>
              </a:spcBef>
            </a:pP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   {   divide P into P</a:t>
            </a:r>
            <a:r>
              <a:rPr kumimoji="0" lang="en-US" altLang="zh-CN" sz="2400" baseline="-250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, P</a:t>
            </a:r>
            <a:r>
              <a:rPr kumimoji="0" lang="en-US" altLang="zh-CN" sz="2400" baseline="-250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,..., P</a:t>
            </a:r>
            <a:r>
              <a:rPr kumimoji="0" lang="en-US" altLang="zh-CN" sz="2400" baseline="-250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;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     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//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分解问题</a:t>
            </a:r>
          </a:p>
          <a:p>
            <a:pPr lvl="0">
              <a:spcBef>
                <a:spcPct val="10000"/>
              </a:spcBef>
            </a:pP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        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for (</a:t>
            </a:r>
            <a:r>
              <a:rPr kumimoji="0" lang="en-US" altLang="zh-CN" sz="2400" dirty="0" err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=1,i&lt;=</a:t>
            </a:r>
            <a:r>
              <a:rPr kumimoji="0" lang="en-US" altLang="zh-CN" sz="2400" dirty="0" err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a,i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++)</a:t>
            </a:r>
          </a:p>
          <a:p>
            <a:pPr lvl="0">
              <a:spcBef>
                <a:spcPct val="10000"/>
              </a:spcBef>
            </a:pP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           </a:t>
            </a:r>
            <a:r>
              <a:rPr kumimoji="0" lang="en-US" altLang="zh-CN" sz="2400" dirty="0" err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kumimoji="0" lang="en-US" altLang="zh-CN" sz="2400" baseline="-25000" dirty="0" err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=divide-and-conquer(P</a:t>
            </a:r>
            <a:r>
              <a:rPr kumimoji="0" lang="en-US" altLang="zh-CN" sz="2400" baseline="-250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); //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递归的解各子问题</a:t>
            </a:r>
          </a:p>
          <a:p>
            <a:pPr lvl="0">
              <a:spcBef>
                <a:spcPct val="10000"/>
              </a:spcBef>
            </a:pP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        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return merge(y</a:t>
            </a:r>
            <a:r>
              <a:rPr kumimoji="0" lang="en-US" altLang="zh-CN" sz="2400" baseline="-250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,...,</a:t>
            </a:r>
            <a:r>
              <a:rPr kumimoji="0" lang="en-US" altLang="zh-CN" sz="2400" dirty="0" err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kumimoji="0" lang="en-US" altLang="zh-CN" sz="2400" baseline="-25000" dirty="0" err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);         //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合并出原问题的解</a:t>
            </a:r>
            <a:endParaRPr kumimoji="0" lang="en-US" altLang="zh-CN" sz="2400" dirty="0">
              <a:solidFill>
                <a:srgbClr val="000000"/>
              </a:solidFill>
              <a:ea typeface="楷体_GB2312" pitchFamily="49" charset="-122"/>
              <a:cs typeface="Times New Roman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   }</a:t>
            </a:r>
            <a:endParaRPr kumimoji="0" lang="zh-CN" altLang="en-US" sz="2400" dirty="0">
              <a:solidFill>
                <a:srgbClr val="000000"/>
              </a:solidFill>
              <a:ea typeface="楷体_GB2312" pitchFamily="49" charset="-122"/>
              <a:cs typeface="Times New Roman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55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931"/>
    </mc:Choice>
    <mc:Fallback xmlns="">
      <p:transition spd="slow" advTm="989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BD23E17E-0E46-4A58-ABCE-E3D2E6182A0F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30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4312" y="1556792"/>
            <a:ext cx="8715375" cy="3902819"/>
          </a:xfrm>
        </p:spPr>
        <p:txBody>
          <a:bodyPr/>
          <a:lstStyle/>
          <a:p>
            <a:pPr marL="360000" lvl="1" indent="-360000">
              <a:lnSpc>
                <a:spcPct val="120000"/>
              </a:lnSpc>
              <a:spcBef>
                <a:spcPts val="0"/>
              </a:spcBef>
              <a:buClr>
                <a:srgbClr val="00FFFF"/>
              </a:buClr>
              <a:buSzPct val="90000"/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1. </a:t>
            </a:r>
            <a:r>
              <a:rPr lang="zh-CN" altLang="en-US" b="1" dirty="0">
                <a:solidFill>
                  <a:schemeClr val="accent2"/>
                </a:solidFill>
              </a:rPr>
              <a:t>地址连续的存储单元</a:t>
            </a:r>
            <a:r>
              <a:rPr lang="zh-CN" altLang="en-US" b="1" dirty="0"/>
              <a:t>：记录的次序关系由其存储位置决定 </a:t>
            </a:r>
            <a:r>
              <a:rPr lang="en-US" altLang="zh-CN" b="1" dirty="0"/>
              <a:t>(</a:t>
            </a:r>
            <a:r>
              <a:rPr lang="zh-CN" altLang="en-US" b="1" dirty="0"/>
              <a:t>排序必须移动记录</a:t>
            </a:r>
            <a:r>
              <a:rPr lang="en-US" altLang="zh-CN" b="1" dirty="0"/>
              <a:t>)</a:t>
            </a:r>
          </a:p>
          <a:p>
            <a:pPr marL="360000" lvl="1" indent="-360000">
              <a:lnSpc>
                <a:spcPct val="120000"/>
              </a:lnSpc>
              <a:spcBef>
                <a:spcPts val="0"/>
              </a:spcBef>
              <a:buClr>
                <a:srgbClr val="00FFFF"/>
              </a:buClr>
              <a:buSzPct val="90000"/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2. </a:t>
            </a:r>
            <a:r>
              <a:rPr lang="zh-CN" altLang="en-US" b="1" dirty="0">
                <a:solidFill>
                  <a:schemeClr val="accent2"/>
                </a:solidFill>
              </a:rPr>
              <a:t>静态链表</a:t>
            </a:r>
            <a:r>
              <a:rPr lang="zh-CN" altLang="en-US" b="1" dirty="0"/>
              <a:t>：记录的次序关系由指针指示（排序不必移动记录）。</a:t>
            </a:r>
          </a:p>
          <a:p>
            <a:pPr marL="360000" lvl="1" indent="-360000">
              <a:lnSpc>
                <a:spcPct val="120000"/>
              </a:lnSpc>
              <a:spcBef>
                <a:spcPts val="0"/>
              </a:spcBef>
              <a:buClr>
                <a:srgbClr val="00FFFF"/>
              </a:buClr>
              <a:buSzPct val="90000"/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3. </a:t>
            </a:r>
            <a:r>
              <a:rPr lang="zh-CN" altLang="en-US" b="1" dirty="0">
                <a:solidFill>
                  <a:schemeClr val="accent2"/>
                </a:solidFill>
              </a:rPr>
              <a:t>地址连续的存储单元</a:t>
            </a:r>
            <a:r>
              <a:rPr lang="en-US" altLang="zh-CN" b="1" dirty="0">
                <a:solidFill>
                  <a:schemeClr val="accent2"/>
                </a:solidFill>
              </a:rPr>
              <a:t>+</a:t>
            </a:r>
            <a:r>
              <a:rPr lang="zh-CN" altLang="en-US" b="1" dirty="0">
                <a:solidFill>
                  <a:schemeClr val="accent2"/>
                </a:solidFill>
              </a:rPr>
              <a:t>指示位置的地址向量</a:t>
            </a:r>
            <a:r>
              <a:rPr lang="zh-CN" altLang="en-US" b="1" dirty="0"/>
              <a:t>：排序不移动记录</a:t>
            </a:r>
            <a:r>
              <a:rPr lang="en-US" altLang="zh-CN" b="1" dirty="0"/>
              <a:t>, </a:t>
            </a:r>
            <a:r>
              <a:rPr lang="zh-CN" altLang="en-US" b="1" dirty="0"/>
              <a:t>排序后调整记录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/>
            <a:r>
              <a:rPr lang="zh-CN" altLang="en-US" b="1" dirty="0">
                <a:solidFill>
                  <a:schemeClr val="tx1"/>
                </a:solidFill>
              </a:rPr>
              <a:t>待排序记录的存储方式</a:t>
            </a:r>
          </a:p>
        </p:txBody>
      </p:sp>
    </p:spTree>
    <p:extLst>
      <p:ext uri="{BB962C8B-B14F-4D97-AF65-F5344CB8AC3E}">
        <p14:creationId xmlns:p14="http://schemas.microsoft.com/office/powerpoint/2010/main" val="3867473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3E431DD4-1B7B-438F-9E11-07B56B237748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31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2100" y="1143000"/>
            <a:ext cx="8559800" cy="3175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chemeClr val="tx1"/>
                </a:solidFill>
              </a:rPr>
              <a:t>#define  MAXSIZE  20	</a:t>
            </a:r>
            <a:r>
              <a:rPr lang="en-US" altLang="zh-CN" sz="3200" b="1" dirty="0">
                <a:solidFill>
                  <a:schemeClr val="accent2"/>
                </a:solidFill>
              </a:rPr>
              <a:t>// </a:t>
            </a:r>
            <a:r>
              <a:rPr lang="zh-CN" altLang="en-US" sz="3200" b="1" dirty="0">
                <a:solidFill>
                  <a:schemeClr val="accent2"/>
                </a:solidFill>
              </a:rPr>
              <a:t>顺序表的最大长度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b="1" dirty="0" err="1">
                <a:solidFill>
                  <a:schemeClr val="tx1"/>
                </a:solidFill>
              </a:rPr>
              <a:t>typedef</a:t>
            </a:r>
            <a:r>
              <a:rPr lang="en-US" altLang="zh-CN" sz="3200" b="1" dirty="0">
                <a:solidFill>
                  <a:schemeClr val="tx1"/>
                </a:solidFill>
              </a:rPr>
              <a:t> </a:t>
            </a:r>
            <a:r>
              <a:rPr lang="en-US" altLang="zh-CN" sz="3200" b="1" dirty="0" err="1">
                <a:solidFill>
                  <a:schemeClr val="tx1"/>
                </a:solidFill>
              </a:rPr>
              <a:t>int</a:t>
            </a:r>
            <a:r>
              <a:rPr lang="en-US" altLang="zh-CN" sz="3200" b="1" dirty="0">
                <a:solidFill>
                  <a:schemeClr val="tx1"/>
                </a:solidFill>
              </a:rPr>
              <a:t> </a:t>
            </a:r>
            <a:r>
              <a:rPr lang="en-US" altLang="zh-CN" sz="3200" b="1" dirty="0" err="1">
                <a:solidFill>
                  <a:schemeClr val="tx1"/>
                </a:solidFill>
              </a:rPr>
              <a:t>KeyType</a:t>
            </a:r>
            <a:r>
              <a:rPr lang="zh-CN" altLang="en-US" sz="3200" b="1" dirty="0">
                <a:solidFill>
                  <a:schemeClr val="tx1"/>
                </a:solidFill>
              </a:rPr>
              <a:t>；	</a:t>
            </a:r>
            <a:r>
              <a:rPr lang="en-US" altLang="zh-CN" sz="3200" b="1" dirty="0">
                <a:solidFill>
                  <a:schemeClr val="accent2"/>
                </a:solidFill>
              </a:rPr>
              <a:t>// </a:t>
            </a:r>
            <a:r>
              <a:rPr lang="zh-CN" altLang="en-US" sz="3200" b="1" dirty="0">
                <a:solidFill>
                  <a:schemeClr val="accent2"/>
                </a:solidFill>
              </a:rPr>
              <a:t>定义关键字类型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b="1" dirty="0" err="1">
                <a:solidFill>
                  <a:schemeClr val="tx1"/>
                </a:solidFill>
              </a:rPr>
              <a:t>typedef</a:t>
            </a:r>
            <a:r>
              <a:rPr lang="en-US" altLang="zh-CN" sz="3200" b="1" dirty="0">
                <a:solidFill>
                  <a:schemeClr val="tx1"/>
                </a:solidFill>
              </a:rPr>
              <a:t> </a:t>
            </a:r>
            <a:r>
              <a:rPr lang="en-US" altLang="zh-CN" sz="3200" b="1" dirty="0" err="1">
                <a:solidFill>
                  <a:schemeClr val="tx1"/>
                </a:solidFill>
              </a:rPr>
              <a:t>struct</a:t>
            </a:r>
            <a:r>
              <a:rPr lang="en-US" altLang="zh-CN" sz="3200" b="1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chemeClr val="tx1"/>
                </a:solidFill>
              </a:rPr>
              <a:t>{  </a:t>
            </a:r>
            <a:r>
              <a:rPr lang="en-US" altLang="zh-CN" sz="3200" b="1" dirty="0" err="1">
                <a:solidFill>
                  <a:schemeClr val="tx1"/>
                </a:solidFill>
              </a:rPr>
              <a:t>KeyType</a:t>
            </a:r>
            <a:r>
              <a:rPr lang="en-US" altLang="zh-CN" sz="3200" b="1" dirty="0">
                <a:solidFill>
                  <a:schemeClr val="tx1"/>
                </a:solidFill>
              </a:rPr>
              <a:t>   key;           	</a:t>
            </a:r>
            <a:r>
              <a:rPr lang="en-US" altLang="zh-CN" sz="3200" b="1" dirty="0">
                <a:solidFill>
                  <a:schemeClr val="accent2"/>
                </a:solidFill>
              </a:rPr>
              <a:t>// </a:t>
            </a:r>
            <a:r>
              <a:rPr lang="zh-CN" altLang="en-US" sz="3200" b="1" dirty="0">
                <a:solidFill>
                  <a:schemeClr val="accent2"/>
                </a:solidFill>
              </a:rPr>
              <a:t>关键字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chemeClr val="tx1"/>
                </a:solidFill>
              </a:rPr>
              <a:t>   </a:t>
            </a:r>
            <a:r>
              <a:rPr lang="en-US" altLang="zh-CN" sz="3200" b="1" dirty="0" err="1">
                <a:solidFill>
                  <a:schemeClr val="tx1"/>
                </a:solidFill>
              </a:rPr>
              <a:t>InfoType</a:t>
            </a:r>
            <a:r>
              <a:rPr lang="en-US" altLang="zh-CN" sz="3200" b="1" dirty="0">
                <a:solidFill>
                  <a:schemeClr val="tx1"/>
                </a:solidFill>
              </a:rPr>
              <a:t>   </a:t>
            </a:r>
            <a:r>
              <a:rPr lang="en-US" altLang="zh-CN" sz="3200" b="1" dirty="0" err="1">
                <a:solidFill>
                  <a:schemeClr val="tx1"/>
                </a:solidFill>
              </a:rPr>
              <a:t>otherinfo</a:t>
            </a:r>
            <a:r>
              <a:rPr lang="en-US" altLang="zh-CN" sz="3200" b="1" dirty="0">
                <a:solidFill>
                  <a:schemeClr val="tx1"/>
                </a:solidFill>
              </a:rPr>
              <a:t>;	</a:t>
            </a:r>
            <a:r>
              <a:rPr lang="en-US" altLang="zh-CN" sz="3200" b="1" dirty="0">
                <a:solidFill>
                  <a:schemeClr val="accent2"/>
                </a:solidFill>
              </a:rPr>
              <a:t>// </a:t>
            </a:r>
            <a:r>
              <a:rPr lang="zh-CN" altLang="en-US" sz="3200" b="1" dirty="0">
                <a:solidFill>
                  <a:schemeClr val="accent2"/>
                </a:solidFill>
              </a:rPr>
              <a:t>其他数据项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chemeClr val="tx1"/>
                </a:solidFill>
              </a:rPr>
              <a:t>} </a:t>
            </a:r>
            <a:r>
              <a:rPr lang="en-US" altLang="zh-CN" sz="3200" b="1" dirty="0" err="1">
                <a:solidFill>
                  <a:srgbClr val="FF0000"/>
                </a:solidFill>
              </a:rPr>
              <a:t>RedType</a:t>
            </a:r>
            <a:r>
              <a:rPr lang="en-US" altLang="zh-CN" sz="3200" b="1" dirty="0">
                <a:solidFill>
                  <a:schemeClr val="tx1"/>
                </a:solidFill>
              </a:rPr>
              <a:t>;			</a:t>
            </a:r>
            <a:r>
              <a:rPr lang="en-US" altLang="zh-CN" sz="3200" b="1" dirty="0">
                <a:solidFill>
                  <a:schemeClr val="accent2"/>
                </a:solidFill>
              </a:rPr>
              <a:t>// </a:t>
            </a:r>
            <a:r>
              <a:rPr lang="zh-CN" altLang="en-US" sz="3200" b="1" dirty="0">
                <a:solidFill>
                  <a:schemeClr val="accent2"/>
                </a:solidFill>
              </a:rPr>
              <a:t>记录类型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数据结构定义</a:t>
            </a:r>
            <a:endParaRPr lang="zh-CN" altLang="en-US" b="1" i="0" dirty="0"/>
          </a:p>
        </p:txBody>
      </p:sp>
      <p:sp>
        <p:nvSpPr>
          <p:cNvPr id="1564677" name="Text Box 5"/>
          <p:cNvSpPr txBox="1">
            <a:spLocks noChangeArrowheads="1"/>
          </p:cNvSpPr>
          <p:nvPr/>
        </p:nvSpPr>
        <p:spPr bwMode="auto">
          <a:xfrm>
            <a:off x="395536" y="4187081"/>
            <a:ext cx="795337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err="1">
                <a:solidFill>
                  <a:schemeClr val="tx1"/>
                </a:solidFill>
                <a:latin typeface="+mn-lt"/>
                <a:ea typeface="+mn-ea"/>
              </a:rPr>
              <a:t>typedef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sz="3200" dirty="0" err="1">
                <a:solidFill>
                  <a:schemeClr val="tx1"/>
                </a:solidFill>
                <a:latin typeface="+mn-lt"/>
                <a:ea typeface="+mn-ea"/>
              </a:rPr>
              <a:t>struct</a:t>
            </a:r>
            <a:endParaRPr lang="en-US" altLang="zh-CN" sz="320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{  </a:t>
            </a:r>
            <a:r>
              <a:rPr lang="en-US" altLang="zh-CN" sz="3200" dirty="0" err="1">
                <a:solidFill>
                  <a:srgbClr val="FF0000"/>
                </a:solidFill>
                <a:latin typeface="+mn-lt"/>
                <a:ea typeface="+mn-ea"/>
              </a:rPr>
              <a:t>RedType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  r[ MAXSIZE + 1 ];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         </a:t>
            </a:r>
            <a:r>
              <a:rPr lang="en-US" altLang="zh-CN" sz="3200" dirty="0">
                <a:solidFill>
                  <a:srgbClr val="00FFFF"/>
                </a:solidFill>
                <a:latin typeface="+mn-lt"/>
                <a:ea typeface="+mn-ea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// r[0]</a:t>
            </a: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闲置或作哨兵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</a:rPr>
              <a:t>   </a:t>
            </a:r>
            <a:r>
              <a:rPr lang="en-US" altLang="zh-CN" sz="3200" dirty="0" err="1">
                <a:solidFill>
                  <a:schemeClr val="tx1"/>
                </a:solidFill>
                <a:latin typeface="+mn-lt"/>
                <a:ea typeface="+mn-ea"/>
              </a:rPr>
              <a:t>int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  length;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} </a:t>
            </a:r>
            <a:r>
              <a:rPr lang="en-US" altLang="zh-CN" sz="3200" dirty="0" err="1">
                <a:solidFill>
                  <a:srgbClr val="FF0000"/>
                </a:solidFill>
                <a:latin typeface="+mn-lt"/>
                <a:ea typeface="+mn-ea"/>
              </a:rPr>
              <a:t>SqList</a:t>
            </a:r>
            <a:r>
              <a:rPr lang="en-US" altLang="zh-CN" sz="3200" dirty="0">
                <a:solidFill>
                  <a:schemeClr val="tx1"/>
                </a:solidFill>
                <a:latin typeface="+mn-lt"/>
                <a:ea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0804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46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361578"/>
            <a:ext cx="9144000" cy="1627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chemeClr val="tx1"/>
                </a:solidFill>
              </a:rPr>
              <a:t>  第</a:t>
            </a:r>
            <a:r>
              <a:rPr lang="en-US" altLang="zh-CN" sz="4800" b="1" dirty="0">
                <a:solidFill>
                  <a:schemeClr val="tx1"/>
                </a:solidFill>
              </a:rPr>
              <a:t>8</a:t>
            </a:r>
            <a:r>
              <a:rPr lang="zh-CN" altLang="en-US" sz="4800" b="1" dirty="0">
                <a:solidFill>
                  <a:schemeClr val="tx1"/>
                </a:solidFill>
              </a:rPr>
              <a:t>章 排序与分治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66A04DE-2E05-4F7B-9DB6-05D712D8B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2060848"/>
            <a:ext cx="578543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itchFamily="2" charset="2"/>
              <a:buNone/>
              <a:defRPr kumimoji="1" sz="3600" b="1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分治原理和主定理</a:t>
            </a:r>
          </a:p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大整数乘法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排序的概念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插入排序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交换排序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选择排序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归并排序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基数排序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内排序算法的分析和比较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线性时间选择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最近点对问题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棋盘覆盖和循环日程表 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1835696" y="1556792"/>
            <a:ext cx="5713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>
                <a:solidFill>
                  <a:schemeClr val="tx1"/>
                </a:solidFill>
              </a:rPr>
              <a:t>主要内容来自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zh-CN" altLang="en-US" sz="2800" dirty="0">
                <a:solidFill>
                  <a:schemeClr val="tx1"/>
                </a:solidFill>
              </a:rPr>
              <a:t>殷</a:t>
            </a:r>
            <a:r>
              <a:rPr lang="en-US" altLang="zh-CN" sz="2800" dirty="0">
                <a:solidFill>
                  <a:schemeClr val="tx1"/>
                </a:solidFill>
              </a:rPr>
              <a:t>]</a:t>
            </a:r>
            <a:r>
              <a:rPr lang="zh-CN" altLang="en-US" sz="2800" dirty="0">
                <a:solidFill>
                  <a:schemeClr val="tx1"/>
                </a:solidFill>
              </a:rPr>
              <a:t>第</a:t>
            </a:r>
            <a:r>
              <a:rPr lang="en-US" altLang="zh-CN" sz="2800" dirty="0">
                <a:solidFill>
                  <a:schemeClr val="tx1"/>
                </a:solidFill>
              </a:rPr>
              <a:t>8</a:t>
            </a:r>
            <a:r>
              <a:rPr lang="zh-CN" altLang="en-US" sz="2800" dirty="0">
                <a:solidFill>
                  <a:schemeClr val="tx1"/>
                </a:solidFill>
              </a:rPr>
              <a:t>章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zh-CN" altLang="en-US" dirty="0">
                <a:solidFill>
                  <a:schemeClr val="tx1"/>
                </a:solidFill>
              </a:rPr>
              <a:t>王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章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167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E388BFA6-E726-41EE-A5FE-7FEDD31F9AB6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33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0" dirty="0">
                <a:solidFill>
                  <a:schemeClr val="tx1"/>
                </a:solidFill>
              </a:rPr>
              <a:t>(</a:t>
            </a:r>
            <a:r>
              <a:rPr lang="zh-CN" altLang="en-US" b="1" i="0" dirty="0">
                <a:solidFill>
                  <a:schemeClr val="tx1"/>
                </a:solidFill>
              </a:rPr>
              <a:t>直接</a:t>
            </a:r>
            <a:r>
              <a:rPr lang="en-US" altLang="zh-CN" b="1" i="0" dirty="0">
                <a:solidFill>
                  <a:schemeClr val="tx1"/>
                </a:solidFill>
              </a:rPr>
              <a:t>)</a:t>
            </a:r>
            <a:r>
              <a:rPr lang="zh-CN" altLang="en-US" b="1" i="0" dirty="0">
                <a:solidFill>
                  <a:schemeClr val="tx1"/>
                </a:solidFill>
              </a:rPr>
              <a:t>插入排序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63537" y="1633981"/>
            <a:ext cx="8416925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在插入第 </a:t>
            </a:r>
            <a:r>
              <a:rPr lang="en-US" altLang="zh-CN" sz="32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＞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1)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个记录时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前面的 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个记录已经排好序 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533400" y="40386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00163" y="4251325"/>
            <a:ext cx="3151187" cy="923925"/>
            <a:chOff x="819" y="2861"/>
            <a:chExt cx="1985" cy="582"/>
          </a:xfrm>
        </p:grpSpPr>
        <p:sp>
          <p:nvSpPr>
            <p:cNvPr id="29730" name="AutoShape 7"/>
            <p:cNvSpPr>
              <a:spLocks/>
            </p:cNvSpPr>
            <p:nvPr/>
          </p:nvSpPr>
          <p:spPr bwMode="auto">
            <a:xfrm rot="-5400000">
              <a:off x="1698" y="198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1" name="Text Box 8"/>
            <p:cNvSpPr txBox="1">
              <a:spLocks noChangeArrowheads="1"/>
            </p:cNvSpPr>
            <p:nvPr/>
          </p:nvSpPr>
          <p:spPr bwMode="auto">
            <a:xfrm>
              <a:off x="1271" y="3116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800">
                  <a:solidFill>
                    <a:schemeClr val="tx1"/>
                  </a:solidFill>
                </a:rPr>
                <a:t>有序序列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33975" y="4251325"/>
            <a:ext cx="3151188" cy="923925"/>
            <a:chOff x="3234" y="2861"/>
            <a:chExt cx="1985" cy="582"/>
          </a:xfrm>
        </p:grpSpPr>
        <p:sp>
          <p:nvSpPr>
            <p:cNvPr id="29728" name="AutoShape 10"/>
            <p:cNvSpPr>
              <a:spLocks/>
            </p:cNvSpPr>
            <p:nvPr/>
          </p:nvSpPr>
          <p:spPr bwMode="auto">
            <a:xfrm rot="-5400000">
              <a:off x="4113" y="198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9" name="Text Box 11"/>
            <p:cNvSpPr txBox="1">
              <a:spLocks noChangeArrowheads="1"/>
            </p:cNvSpPr>
            <p:nvPr/>
          </p:nvSpPr>
          <p:spPr bwMode="auto">
            <a:xfrm>
              <a:off x="3706" y="3116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800">
                  <a:solidFill>
                    <a:schemeClr val="tx1"/>
                  </a:solidFill>
                </a:rPr>
                <a:t>无序序列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906713" y="3249613"/>
            <a:ext cx="2295525" cy="452437"/>
            <a:chOff x="1831" y="2380"/>
            <a:chExt cx="1446" cy="285"/>
          </a:xfrm>
        </p:grpSpPr>
        <p:sp>
          <p:nvSpPr>
            <p:cNvPr id="29725" name="Line 13"/>
            <p:cNvSpPr>
              <a:spLocks noChangeShapeType="1"/>
            </p:cNvSpPr>
            <p:nvPr/>
          </p:nvSpPr>
          <p:spPr bwMode="auto">
            <a:xfrm flipV="1">
              <a:off x="3277" y="2380"/>
              <a:ext cx="0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6" name="Line 14"/>
            <p:cNvSpPr>
              <a:spLocks noChangeShapeType="1"/>
            </p:cNvSpPr>
            <p:nvPr/>
          </p:nvSpPr>
          <p:spPr bwMode="auto">
            <a:xfrm flipH="1">
              <a:off x="1831" y="2382"/>
              <a:ext cx="14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7" name="Line 15"/>
            <p:cNvSpPr>
              <a:spLocks noChangeShapeType="1"/>
            </p:cNvSpPr>
            <p:nvPr/>
          </p:nvSpPr>
          <p:spPr bwMode="auto">
            <a:xfrm>
              <a:off x="1831" y="2382"/>
              <a:ext cx="0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030288" y="3649663"/>
            <a:ext cx="7537450" cy="549275"/>
            <a:chOff x="649" y="2482"/>
            <a:chExt cx="4748" cy="346"/>
          </a:xfrm>
        </p:grpSpPr>
        <p:sp>
          <p:nvSpPr>
            <p:cNvPr id="1597457" name="Oval 17"/>
            <p:cNvSpPr>
              <a:spLocks noChangeArrowheads="1"/>
            </p:cNvSpPr>
            <p:nvPr/>
          </p:nvSpPr>
          <p:spPr bwMode="auto">
            <a:xfrm>
              <a:off x="649" y="248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597458" name="Oval 18"/>
            <p:cNvSpPr>
              <a:spLocks noChangeArrowheads="1"/>
            </p:cNvSpPr>
            <p:nvPr/>
          </p:nvSpPr>
          <p:spPr bwMode="auto">
            <a:xfrm>
              <a:off x="1089" y="249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597459" name="Oval 19"/>
            <p:cNvSpPr>
              <a:spLocks noChangeArrowheads="1"/>
            </p:cNvSpPr>
            <p:nvPr/>
          </p:nvSpPr>
          <p:spPr bwMode="auto">
            <a:xfrm>
              <a:off x="2625" y="249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-1</a:t>
              </a:r>
            </a:p>
          </p:txBody>
        </p:sp>
        <p:sp>
          <p:nvSpPr>
            <p:cNvPr id="1597460" name="Oval 20"/>
            <p:cNvSpPr>
              <a:spLocks noChangeArrowheads="1"/>
            </p:cNvSpPr>
            <p:nvPr/>
          </p:nvSpPr>
          <p:spPr bwMode="auto">
            <a:xfrm>
              <a:off x="3119" y="2492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i</a:t>
              </a:r>
            </a:p>
          </p:txBody>
        </p:sp>
        <p:sp>
          <p:nvSpPr>
            <p:cNvPr id="1597461" name="Oval 21"/>
            <p:cNvSpPr>
              <a:spLocks noChangeArrowheads="1"/>
            </p:cNvSpPr>
            <p:nvPr/>
          </p:nvSpPr>
          <p:spPr bwMode="auto">
            <a:xfrm>
              <a:off x="5061" y="2492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n</a:t>
              </a:r>
            </a:p>
          </p:txBody>
        </p:sp>
        <p:sp>
          <p:nvSpPr>
            <p:cNvPr id="1597462" name="Oval 22"/>
            <p:cNvSpPr>
              <a:spLocks noChangeArrowheads="1"/>
            </p:cNvSpPr>
            <p:nvPr/>
          </p:nvSpPr>
          <p:spPr bwMode="auto">
            <a:xfrm>
              <a:off x="3562" y="2492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i+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29723" name="Text Box 23"/>
            <p:cNvSpPr txBox="1">
              <a:spLocks noChangeArrowheads="1"/>
            </p:cNvSpPr>
            <p:nvPr/>
          </p:nvSpPr>
          <p:spPr bwMode="auto">
            <a:xfrm>
              <a:off x="1746" y="2529"/>
              <a:ext cx="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chemeClr val="tx1"/>
                  </a:solidFill>
                  <a:latin typeface="宋体" panose="02010600030101010101" pitchFamily="2" charset="-122"/>
                </a:rPr>
                <a:t>……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9724" name="Text Box 24"/>
            <p:cNvSpPr txBox="1">
              <a:spLocks noChangeArrowheads="1"/>
            </p:cNvSpPr>
            <p:nvPr/>
          </p:nvSpPr>
          <p:spPr bwMode="auto">
            <a:xfrm>
              <a:off x="4241" y="2500"/>
              <a:ext cx="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chemeClr val="tx1"/>
                  </a:solidFill>
                  <a:latin typeface="宋体" panose="02010600030101010101" pitchFamily="2" charset="-122"/>
                </a:rPr>
                <a:t>……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998538" y="5521325"/>
            <a:ext cx="4421187" cy="550863"/>
            <a:chOff x="629" y="3661"/>
            <a:chExt cx="2785" cy="347"/>
          </a:xfrm>
        </p:grpSpPr>
        <p:sp>
          <p:nvSpPr>
            <p:cNvPr id="1597466" name="Oval 26"/>
            <p:cNvSpPr>
              <a:spLocks noChangeArrowheads="1"/>
            </p:cNvSpPr>
            <p:nvPr/>
          </p:nvSpPr>
          <p:spPr bwMode="auto">
            <a:xfrm>
              <a:off x="629" y="3661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r'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597467" name="Oval 27"/>
            <p:cNvSpPr>
              <a:spLocks noChangeArrowheads="1"/>
            </p:cNvSpPr>
            <p:nvPr/>
          </p:nvSpPr>
          <p:spPr bwMode="auto">
            <a:xfrm>
              <a:off x="1069" y="3671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r'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597468" name="Oval 28"/>
            <p:cNvSpPr>
              <a:spLocks noChangeArrowheads="1"/>
            </p:cNvSpPr>
            <p:nvPr/>
          </p:nvSpPr>
          <p:spPr bwMode="auto">
            <a:xfrm>
              <a:off x="2605" y="3671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r'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-1</a:t>
              </a:r>
            </a:p>
          </p:txBody>
        </p:sp>
        <p:sp>
          <p:nvSpPr>
            <p:cNvPr id="1597469" name="Oval 29"/>
            <p:cNvSpPr>
              <a:spLocks noChangeArrowheads="1"/>
            </p:cNvSpPr>
            <p:nvPr/>
          </p:nvSpPr>
          <p:spPr bwMode="auto">
            <a:xfrm>
              <a:off x="3078" y="367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r'</a:t>
              </a:r>
              <a:r>
                <a:rPr lang="en-US" altLang="zh-CN" i="1" baseline="-25000"/>
                <a:t>i</a:t>
              </a:r>
              <a:endParaRPr lang="en-US" altLang="zh-CN" baseline="-25000"/>
            </a:p>
          </p:txBody>
        </p:sp>
        <p:sp>
          <p:nvSpPr>
            <p:cNvPr id="29716" name="Text Box 30"/>
            <p:cNvSpPr txBox="1">
              <a:spLocks noChangeArrowheads="1"/>
            </p:cNvSpPr>
            <p:nvPr/>
          </p:nvSpPr>
          <p:spPr bwMode="auto">
            <a:xfrm>
              <a:off x="1718" y="3691"/>
              <a:ext cx="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chemeClr val="accent1"/>
                  </a:solidFill>
                  <a:latin typeface="宋体" panose="02010600030101010101" pitchFamily="2" charset="-122"/>
                </a:rPr>
                <a:t>……</a:t>
              </a:r>
              <a:endParaRPr kumimoji="0" lang="en-US" altLang="zh-CN" sz="240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622925" y="5537200"/>
            <a:ext cx="2913063" cy="533400"/>
            <a:chOff x="3542" y="3671"/>
            <a:chExt cx="1835" cy="336"/>
          </a:xfrm>
        </p:grpSpPr>
        <p:sp>
          <p:nvSpPr>
            <p:cNvPr id="1597472" name="Oval 32"/>
            <p:cNvSpPr>
              <a:spLocks noChangeArrowheads="1"/>
            </p:cNvSpPr>
            <p:nvPr/>
          </p:nvSpPr>
          <p:spPr bwMode="auto">
            <a:xfrm>
              <a:off x="5041" y="3671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n</a:t>
              </a:r>
            </a:p>
          </p:txBody>
        </p:sp>
        <p:sp>
          <p:nvSpPr>
            <p:cNvPr id="1597473" name="Oval 33"/>
            <p:cNvSpPr>
              <a:spLocks noChangeArrowheads="1"/>
            </p:cNvSpPr>
            <p:nvPr/>
          </p:nvSpPr>
          <p:spPr bwMode="auto">
            <a:xfrm>
              <a:off x="3542" y="3671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i+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29711" name="Text Box 34"/>
            <p:cNvSpPr txBox="1">
              <a:spLocks noChangeArrowheads="1"/>
            </p:cNvSpPr>
            <p:nvPr/>
          </p:nvSpPr>
          <p:spPr bwMode="auto">
            <a:xfrm>
              <a:off x="4216" y="3691"/>
              <a:ext cx="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chemeClr val="tx1"/>
                  </a:solidFill>
                  <a:latin typeface="宋体" panose="02010600030101010101" pitchFamily="2" charset="-122"/>
                </a:rPr>
                <a:t>……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42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25097372-67B5-4998-AF1D-050476686C13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34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插入排序</a:t>
            </a:r>
          </a:p>
        </p:txBody>
      </p:sp>
      <p:sp>
        <p:nvSpPr>
          <p:cNvPr id="1508356" name="Text Box 4"/>
          <p:cNvSpPr txBox="1">
            <a:spLocks noChangeArrowheads="1"/>
          </p:cNvSpPr>
          <p:nvPr/>
        </p:nvSpPr>
        <p:spPr bwMode="auto">
          <a:xfrm>
            <a:off x="611560" y="1196752"/>
            <a:ext cx="7650435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Status 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+mn-ea"/>
              </a:rPr>
              <a:t>InsertSort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 ( 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+mn-ea"/>
              </a:rPr>
              <a:t>SqList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 &amp;L )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{  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for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( 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+mn-ea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=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; 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+mn-ea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&lt;=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+mn-ea"/>
              </a:rPr>
              <a:t>L.length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; ++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+mn-ea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 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if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 ( LT( 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+mn-ea"/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[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+mn-ea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].key, 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+mn-ea"/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[i-1].key ) 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{</a:t>
            </a:r>
            <a:r>
              <a:rPr lang="en-US" altLang="zh-CN" sz="2800" dirty="0">
                <a:solidFill>
                  <a:srgbClr val="FFFF66"/>
                </a:solidFill>
                <a:latin typeface="+mn-lt"/>
                <a:ea typeface="+mn-ea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  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+mn-ea"/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[0].key = 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+mn-ea"/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[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+mn-ea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].key; 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ea typeface="+mn-ea"/>
              </a:rPr>
              <a:t>//</a:t>
            </a:r>
            <a:r>
              <a:rPr lang="zh-CN" altLang="en-US" sz="2800" dirty="0">
                <a:solidFill>
                  <a:schemeClr val="accent2"/>
                </a:solidFill>
                <a:latin typeface="+mn-lt"/>
                <a:ea typeface="+mn-ea"/>
              </a:rPr>
              <a:t>设置哨兵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</a:rPr>
              <a:t>          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ea typeface="+mn-ea"/>
              </a:rPr>
              <a:t>for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(j=i-1; LT(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+mn-ea"/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[0].key, 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+mn-ea"/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[j].key); --j)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               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+mn-ea"/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[j+1] = 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+mn-ea"/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[j];   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ea typeface="+mn-ea"/>
              </a:rPr>
              <a:t>//</a:t>
            </a:r>
            <a:r>
              <a:rPr lang="zh-CN" altLang="en-US" sz="2800" dirty="0">
                <a:solidFill>
                  <a:schemeClr val="accent2"/>
                </a:solidFill>
                <a:latin typeface="+mn-lt"/>
                <a:ea typeface="+mn-ea"/>
              </a:rPr>
              <a:t>记录后移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</a:rPr>
              <a:t>          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+mn-ea"/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[j+1] = 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+mn-ea"/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[0];    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ea typeface="+mn-ea"/>
              </a:rPr>
              <a:t>//</a:t>
            </a:r>
            <a:r>
              <a:rPr lang="zh-CN" altLang="en-US" sz="2800" dirty="0">
                <a:solidFill>
                  <a:schemeClr val="accent2"/>
                </a:solidFill>
                <a:latin typeface="+mn-lt"/>
                <a:ea typeface="+mn-ea"/>
              </a:rPr>
              <a:t>插入到正确位置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} 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ea typeface="+mn-ea"/>
              </a:rPr>
              <a:t>//</a:t>
            </a:r>
            <a:r>
              <a:rPr lang="en-US" altLang="zh-CN" sz="2800" dirty="0" err="1">
                <a:solidFill>
                  <a:schemeClr val="accent2"/>
                </a:solidFill>
                <a:latin typeface="+mn-lt"/>
                <a:ea typeface="+mn-ea"/>
              </a:rPr>
              <a:t>InsertSort</a:t>
            </a:r>
            <a:endParaRPr lang="en-US" altLang="zh-CN" sz="2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508357" name="Text Box 5"/>
          <p:cNvSpPr txBox="1">
            <a:spLocks noChangeArrowheads="1"/>
          </p:cNvSpPr>
          <p:nvPr/>
        </p:nvSpPr>
        <p:spPr bwMode="auto">
          <a:xfrm>
            <a:off x="396875" y="6010275"/>
            <a:ext cx="8404225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直接插入排序算法是稳定的</a:t>
            </a:r>
          </a:p>
        </p:txBody>
      </p:sp>
    </p:spTree>
    <p:extLst>
      <p:ext uri="{BB962C8B-B14F-4D97-AF65-F5344CB8AC3E}">
        <p14:creationId xmlns:p14="http://schemas.microsoft.com/office/powerpoint/2010/main" val="272233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08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08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8356" grpId="0" build="p"/>
      <p:bldP spid="15083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AF4589D5-2785-4BE4-B23D-9079BB076852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35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插入排序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84591" y="1628775"/>
            <a:ext cx="1395414" cy="981075"/>
            <a:chOff x="1872" y="950"/>
            <a:chExt cx="879" cy="618"/>
          </a:xfrm>
        </p:grpSpPr>
        <p:sp>
          <p:nvSpPr>
            <p:cNvPr id="30734" name="Line 5"/>
            <p:cNvSpPr>
              <a:spLocks noChangeShapeType="1"/>
            </p:cNvSpPr>
            <p:nvPr/>
          </p:nvSpPr>
          <p:spPr bwMode="auto">
            <a:xfrm rot="10800000" flipV="1">
              <a:off x="1872" y="952"/>
              <a:ext cx="0" cy="6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30735" name="Text Box 6"/>
            <p:cNvSpPr txBox="1">
              <a:spLocks noChangeArrowheads="1"/>
            </p:cNvSpPr>
            <p:nvPr/>
          </p:nvSpPr>
          <p:spPr bwMode="auto">
            <a:xfrm>
              <a:off x="1902" y="950"/>
              <a:ext cx="84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 err="1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</a:rPr>
                <a:t>L.r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</a:rPr>
                <a:t>[0]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  <a:ea typeface="+mn-ea"/>
                </a:rPr>
                <a:t>哨兵</a:t>
              </a:r>
              <a:endParaRPr lang="en-US" altLang="zh-CN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179512" y="2173288"/>
            <a:ext cx="802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初始关键字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     （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49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38  65  97  76  13  27  49</a:t>
            </a:r>
          </a:p>
        </p:txBody>
      </p:sp>
      <p:sp>
        <p:nvSpPr>
          <p:cNvPr id="1560584" name="Text Box 8"/>
          <p:cNvSpPr txBox="1">
            <a:spLocks noChangeArrowheads="1"/>
          </p:cNvSpPr>
          <p:nvPr/>
        </p:nvSpPr>
        <p:spPr bwMode="auto">
          <a:xfrm>
            <a:off x="789112" y="2692400"/>
            <a:ext cx="741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=2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    （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38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）（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38  49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65  97  76  13  27  49</a:t>
            </a:r>
          </a:p>
        </p:txBody>
      </p:sp>
      <p:sp>
        <p:nvSpPr>
          <p:cNvPr id="1560585" name="Text Box 9"/>
          <p:cNvSpPr txBox="1">
            <a:spLocks noChangeArrowheads="1"/>
          </p:cNvSpPr>
          <p:nvPr/>
        </p:nvSpPr>
        <p:spPr bwMode="auto">
          <a:xfrm>
            <a:off x="789112" y="3160713"/>
            <a:ext cx="74879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=3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          （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38  49  65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97  76  13  27  49</a:t>
            </a:r>
          </a:p>
        </p:txBody>
      </p:sp>
      <p:sp>
        <p:nvSpPr>
          <p:cNvPr id="1560586" name="Text Box 10"/>
          <p:cNvSpPr txBox="1">
            <a:spLocks noChangeArrowheads="1"/>
          </p:cNvSpPr>
          <p:nvPr/>
        </p:nvSpPr>
        <p:spPr bwMode="auto">
          <a:xfrm>
            <a:off x="789112" y="3629025"/>
            <a:ext cx="74879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=4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          （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38  49  65  97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76  13  27  49</a:t>
            </a:r>
          </a:p>
        </p:txBody>
      </p:sp>
      <p:sp>
        <p:nvSpPr>
          <p:cNvPr id="1560587" name="Text Box 11"/>
          <p:cNvSpPr txBox="1">
            <a:spLocks noChangeArrowheads="1"/>
          </p:cNvSpPr>
          <p:nvPr/>
        </p:nvSpPr>
        <p:spPr bwMode="auto">
          <a:xfrm>
            <a:off x="789112" y="4097338"/>
            <a:ext cx="741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=5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    （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76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）（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38  49  65  76  97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13  27  49</a:t>
            </a:r>
            <a:endParaRPr lang="en-US" altLang="zh-CN" sz="2400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60588" name="Text Box 12"/>
          <p:cNvSpPr txBox="1">
            <a:spLocks noChangeArrowheads="1"/>
          </p:cNvSpPr>
          <p:nvPr/>
        </p:nvSpPr>
        <p:spPr bwMode="auto">
          <a:xfrm>
            <a:off x="789112" y="4592638"/>
            <a:ext cx="741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=6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    （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13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）（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13  38  49  65  76  97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27  49</a:t>
            </a:r>
          </a:p>
        </p:txBody>
      </p:sp>
      <p:sp>
        <p:nvSpPr>
          <p:cNvPr id="1560589" name="Text Box 13"/>
          <p:cNvSpPr txBox="1">
            <a:spLocks noChangeArrowheads="1"/>
          </p:cNvSpPr>
          <p:nvPr/>
        </p:nvSpPr>
        <p:spPr bwMode="auto">
          <a:xfrm>
            <a:off x="789112" y="5178425"/>
            <a:ext cx="741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=7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    （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27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）（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13  27  38  49  65  76  97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49</a:t>
            </a:r>
          </a:p>
        </p:txBody>
      </p:sp>
      <p:sp>
        <p:nvSpPr>
          <p:cNvPr id="1560590" name="Text Box 14"/>
          <p:cNvSpPr txBox="1">
            <a:spLocks noChangeArrowheads="1"/>
          </p:cNvSpPr>
          <p:nvPr/>
        </p:nvSpPr>
        <p:spPr bwMode="auto">
          <a:xfrm>
            <a:off x="789112" y="5672138"/>
            <a:ext cx="772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=8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    （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49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）（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13  27  48  49  49  65  76  97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4239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6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6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6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6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6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6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0584" grpId="0" autoUpdateAnimBg="0"/>
      <p:bldP spid="1560585" grpId="0" autoUpdateAnimBg="0"/>
      <p:bldP spid="1560586" grpId="0" autoUpdateAnimBg="0"/>
      <p:bldP spid="1560587" grpId="0" autoUpdateAnimBg="0"/>
      <p:bldP spid="1560588" grpId="0" autoUpdateAnimBg="0"/>
      <p:bldP spid="1560589" grpId="0" autoUpdateAnimBg="0"/>
      <p:bldP spid="156059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 dirty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3BD83BED-4CE9-43E2-828B-1F7BBD3AF918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36</a:t>
            </a:fld>
            <a:r>
              <a:rPr lang="en-US" altLang="zh-CN" sz="1400" dirty="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 dirty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 dirty="0">
              <a:solidFill>
                <a:srgbClr val="00FFFF"/>
              </a:solidFill>
            </a:endParaRPr>
          </a:p>
        </p:txBody>
      </p:sp>
      <p:sp>
        <p:nvSpPr>
          <p:cNvPr id="1598539" name="Rectangle 75"/>
          <p:cNvSpPr>
            <a:spLocks noChangeArrowheads="1"/>
          </p:cNvSpPr>
          <p:nvPr/>
        </p:nvSpPr>
        <p:spPr bwMode="auto">
          <a:xfrm>
            <a:off x="320675" y="2738438"/>
            <a:ext cx="869473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CC6600"/>
              </a:buClr>
              <a:buSzTx/>
              <a:buFont typeface="Wingdings 2" panose="05020102010507070707" pitchFamily="18" charset="2"/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  <a:t>     “移动”次数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</a:rPr>
              <a:t>= 0</a:t>
            </a:r>
          </a:p>
        </p:txBody>
      </p:sp>
      <p:sp>
        <p:nvSpPr>
          <p:cNvPr id="1598540" name="Rectangle 76"/>
          <p:cNvSpPr>
            <a:spLocks noChangeArrowheads="1"/>
          </p:cNvSpPr>
          <p:nvPr/>
        </p:nvSpPr>
        <p:spPr bwMode="auto">
          <a:xfrm>
            <a:off x="171450" y="4086225"/>
            <a:ext cx="339883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CC6600"/>
              </a:buClr>
              <a:buSzTx/>
              <a:buFont typeface="Wingdings 2" panose="05020102010507070707" pitchFamily="18" charset="2"/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  <a:t>     “比较”次数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</a:rPr>
              <a:t>=            </a:t>
            </a:r>
          </a:p>
        </p:txBody>
      </p:sp>
      <p:sp>
        <p:nvSpPr>
          <p:cNvPr id="1598541" name="Rectangle 77"/>
          <p:cNvSpPr>
            <a:spLocks noChangeArrowheads="1"/>
          </p:cNvSpPr>
          <p:nvPr/>
        </p:nvSpPr>
        <p:spPr bwMode="auto">
          <a:xfrm>
            <a:off x="347663" y="1404938"/>
            <a:ext cx="8796337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buClr>
                <a:srgbClr val="FFFF66"/>
              </a:buClr>
              <a:buSzPct val="75000"/>
              <a:buNone/>
            </a:pP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</a:rPr>
              <a:t>最好的情况（正序序列）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Clr>
                <a:srgbClr val="CC6600"/>
              </a:buClr>
              <a:buSzTx/>
              <a:buFont typeface="Wingdings 2" panose="05020102010507070707" pitchFamily="18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   “比较”次数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=    </a:t>
            </a:r>
            <a:endParaRPr lang="en-US" altLang="zh-CN" sz="3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8542" name="Rectangle 78"/>
          <p:cNvSpPr>
            <a:spLocks noChangeArrowheads="1"/>
          </p:cNvSpPr>
          <p:nvPr/>
        </p:nvSpPr>
        <p:spPr bwMode="auto">
          <a:xfrm>
            <a:off x="342900" y="3276600"/>
            <a:ext cx="88011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buSzPct val="75000"/>
              <a:buNone/>
            </a:pP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</a:rPr>
              <a:t>最坏的情况（逆序序列）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endParaRPr lang="zh-CN" altLang="en-US" sz="3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8543" name="Rectangle 79"/>
          <p:cNvSpPr>
            <a:spLocks noChangeArrowheads="1"/>
          </p:cNvSpPr>
          <p:nvPr/>
        </p:nvSpPr>
        <p:spPr bwMode="auto">
          <a:xfrm>
            <a:off x="484188" y="5743575"/>
            <a:ext cx="564038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buSzPct val="75000"/>
              <a:buNone/>
            </a:pP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</a:rPr>
              <a:t>平均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复杂度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)  </a:t>
            </a:r>
          </a:p>
        </p:txBody>
      </p:sp>
      <p:sp>
        <p:nvSpPr>
          <p:cNvPr id="1598547" name="Rectangle 83"/>
          <p:cNvSpPr>
            <a:spLocks noChangeArrowheads="1"/>
          </p:cNvSpPr>
          <p:nvPr/>
        </p:nvSpPr>
        <p:spPr bwMode="auto">
          <a:xfrm>
            <a:off x="195263" y="4973638"/>
            <a:ext cx="36226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CC6600"/>
              </a:buClr>
              <a:buSzTx/>
              <a:buFont typeface="Wingdings 2" panose="05020102010507070707" pitchFamily="18" charset="2"/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  <a:t>     “移动”次数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1598554" name="Rectangle 90"/>
          <p:cNvSpPr>
            <a:spLocks noChangeArrowheads="1"/>
          </p:cNvSpPr>
          <p:nvPr/>
        </p:nvSpPr>
        <p:spPr bwMode="auto">
          <a:xfrm>
            <a:off x="4505325" y="2173288"/>
            <a:ext cx="15875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dirty="0">
                <a:solidFill>
                  <a:schemeClr val="accent2"/>
                </a:solidFill>
                <a:latin typeface="+mn-lt"/>
              </a:rPr>
              <a:t>= n-1</a:t>
            </a:r>
            <a:endParaRPr lang="en-US" altLang="zh-CN" sz="2800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3606800" y="1865314"/>
            <a:ext cx="725488" cy="989013"/>
            <a:chOff x="2179" y="1238"/>
            <a:chExt cx="457" cy="623"/>
          </a:xfrm>
        </p:grpSpPr>
        <p:sp>
          <p:nvSpPr>
            <p:cNvPr id="32813" name="Rectangle 87"/>
            <p:cNvSpPr>
              <a:spLocks noChangeArrowheads="1"/>
            </p:cNvSpPr>
            <p:nvPr/>
          </p:nvSpPr>
          <p:spPr bwMode="auto">
            <a:xfrm>
              <a:off x="2507" y="1383"/>
              <a:ext cx="12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14" name="Rectangle 91"/>
            <p:cNvSpPr>
              <a:spLocks noChangeArrowheads="1"/>
            </p:cNvSpPr>
            <p:nvPr/>
          </p:nvSpPr>
          <p:spPr bwMode="auto">
            <a:xfrm>
              <a:off x="2193" y="1378"/>
              <a:ext cx="26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 dirty="0">
                  <a:solidFill>
                    <a:srgbClr val="FF0000"/>
                  </a:solidFill>
                  <a:latin typeface="Symbol" panose="05050102010706020507" pitchFamily="18" charset="2"/>
                </a:rPr>
                <a:t>å</a:t>
              </a:r>
              <a:endPara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15" name="Rectangle 94"/>
            <p:cNvSpPr>
              <a:spLocks noChangeArrowheads="1"/>
            </p:cNvSpPr>
            <p:nvPr/>
          </p:nvSpPr>
          <p:spPr bwMode="auto">
            <a:xfrm>
              <a:off x="2269" y="1238"/>
              <a:ext cx="1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16" name="Rectangle 95"/>
            <p:cNvSpPr>
              <a:spLocks noChangeArrowheads="1"/>
            </p:cNvSpPr>
            <p:nvPr/>
          </p:nvSpPr>
          <p:spPr bwMode="auto">
            <a:xfrm>
              <a:off x="2179" y="1628"/>
              <a:ext cx="3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i=2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3543303" y="3816351"/>
            <a:ext cx="682626" cy="989013"/>
            <a:chOff x="2179" y="1238"/>
            <a:chExt cx="430" cy="623"/>
          </a:xfrm>
        </p:grpSpPr>
        <p:sp>
          <p:nvSpPr>
            <p:cNvPr id="32809" name="Rectangle 98"/>
            <p:cNvSpPr>
              <a:spLocks noChangeArrowheads="1"/>
            </p:cNvSpPr>
            <p:nvPr/>
          </p:nvSpPr>
          <p:spPr bwMode="auto">
            <a:xfrm>
              <a:off x="2537" y="1383"/>
              <a:ext cx="7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 i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10" name="Rectangle 99"/>
            <p:cNvSpPr>
              <a:spLocks noChangeArrowheads="1"/>
            </p:cNvSpPr>
            <p:nvPr/>
          </p:nvSpPr>
          <p:spPr bwMode="auto">
            <a:xfrm>
              <a:off x="2193" y="1378"/>
              <a:ext cx="26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 dirty="0">
                  <a:solidFill>
                    <a:srgbClr val="FF0000"/>
                  </a:solidFill>
                  <a:latin typeface="Symbol" panose="05050102010706020507" pitchFamily="18" charset="2"/>
                </a:rPr>
                <a:t>å</a:t>
              </a:r>
              <a:endPara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11" name="Rectangle 100"/>
            <p:cNvSpPr>
              <a:spLocks noChangeArrowheads="1"/>
            </p:cNvSpPr>
            <p:nvPr/>
          </p:nvSpPr>
          <p:spPr bwMode="auto">
            <a:xfrm>
              <a:off x="2269" y="1238"/>
              <a:ext cx="1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12" name="Rectangle 101"/>
            <p:cNvSpPr>
              <a:spLocks noChangeArrowheads="1"/>
            </p:cNvSpPr>
            <p:nvPr/>
          </p:nvSpPr>
          <p:spPr bwMode="auto">
            <a:xfrm>
              <a:off x="2179" y="1628"/>
              <a:ext cx="3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i=2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4355976" y="3827189"/>
            <a:ext cx="2082799" cy="969963"/>
            <a:chOff x="4245" y="1808"/>
            <a:chExt cx="1312" cy="611"/>
          </a:xfrm>
        </p:grpSpPr>
        <p:sp>
          <p:nvSpPr>
            <p:cNvPr id="32797" name="Line 104"/>
            <p:cNvSpPr>
              <a:spLocks noChangeShapeType="1"/>
            </p:cNvSpPr>
            <p:nvPr/>
          </p:nvSpPr>
          <p:spPr bwMode="auto">
            <a:xfrm>
              <a:off x="4442" y="2144"/>
              <a:ext cx="1115" cy="0"/>
            </a:xfrm>
            <a:prstGeom prst="line">
              <a:avLst/>
            </a:prstGeom>
            <a:noFill/>
            <a:ln w="14288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2798" name="Rectangle 105"/>
            <p:cNvSpPr>
              <a:spLocks noChangeArrowheads="1"/>
            </p:cNvSpPr>
            <p:nvPr/>
          </p:nvSpPr>
          <p:spPr bwMode="auto">
            <a:xfrm>
              <a:off x="4936" y="2148"/>
              <a:ext cx="1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2"/>
                  </a:solidFill>
                  <a:latin typeface="+mn-lt"/>
                </a:rPr>
                <a:t>2</a:t>
              </a:r>
            </a:p>
          </p:txBody>
        </p:sp>
        <p:sp>
          <p:nvSpPr>
            <p:cNvPr id="32799" name="Rectangle 106"/>
            <p:cNvSpPr>
              <a:spLocks noChangeArrowheads="1"/>
            </p:cNvSpPr>
            <p:nvPr/>
          </p:nvSpPr>
          <p:spPr bwMode="auto">
            <a:xfrm>
              <a:off x="5461" y="1841"/>
              <a:ext cx="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2"/>
                  </a:solidFill>
                  <a:latin typeface="+mn-lt"/>
                </a:rPr>
                <a:t>)</a:t>
              </a:r>
            </a:p>
          </p:txBody>
        </p:sp>
        <p:sp>
          <p:nvSpPr>
            <p:cNvPr id="32800" name="Rectangle 107"/>
            <p:cNvSpPr>
              <a:spLocks noChangeArrowheads="1"/>
            </p:cNvSpPr>
            <p:nvPr/>
          </p:nvSpPr>
          <p:spPr bwMode="auto">
            <a:xfrm>
              <a:off x="5369" y="1841"/>
              <a:ext cx="1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2"/>
                  </a:solidFill>
                  <a:latin typeface="+mn-lt"/>
                </a:rPr>
                <a:t>1</a:t>
              </a:r>
            </a:p>
          </p:txBody>
        </p:sp>
        <p:sp>
          <p:nvSpPr>
            <p:cNvPr id="32801" name="Rectangle 108"/>
            <p:cNvSpPr>
              <a:spLocks noChangeArrowheads="1"/>
            </p:cNvSpPr>
            <p:nvPr/>
          </p:nvSpPr>
          <p:spPr bwMode="auto">
            <a:xfrm>
              <a:off x="4938" y="1841"/>
              <a:ext cx="1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2"/>
                  </a:solidFill>
                  <a:latin typeface="+mn-lt"/>
                </a:rPr>
                <a:t>)(</a:t>
              </a:r>
            </a:p>
          </p:txBody>
        </p:sp>
        <p:sp>
          <p:nvSpPr>
            <p:cNvPr id="32802" name="Rectangle 109"/>
            <p:cNvSpPr>
              <a:spLocks noChangeArrowheads="1"/>
            </p:cNvSpPr>
            <p:nvPr/>
          </p:nvSpPr>
          <p:spPr bwMode="auto">
            <a:xfrm>
              <a:off x="4828" y="1841"/>
              <a:ext cx="1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 dirty="0">
                  <a:solidFill>
                    <a:schemeClr val="accent2"/>
                  </a:solidFill>
                  <a:latin typeface="+mn-lt"/>
                </a:rPr>
                <a:t>2</a:t>
              </a:r>
            </a:p>
          </p:txBody>
        </p:sp>
        <p:sp>
          <p:nvSpPr>
            <p:cNvPr id="32803" name="Rectangle 110"/>
            <p:cNvSpPr>
              <a:spLocks noChangeArrowheads="1"/>
            </p:cNvSpPr>
            <p:nvPr/>
          </p:nvSpPr>
          <p:spPr bwMode="auto">
            <a:xfrm>
              <a:off x="4441" y="1841"/>
              <a:ext cx="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2"/>
                  </a:solidFill>
                  <a:latin typeface="+mn-lt"/>
                </a:rPr>
                <a:t>(</a:t>
              </a:r>
            </a:p>
          </p:txBody>
        </p:sp>
        <p:sp>
          <p:nvSpPr>
            <p:cNvPr id="32804" name="Rectangle 112"/>
            <p:cNvSpPr>
              <a:spLocks noChangeArrowheads="1"/>
            </p:cNvSpPr>
            <p:nvPr/>
          </p:nvSpPr>
          <p:spPr bwMode="auto">
            <a:xfrm>
              <a:off x="5281" y="1808"/>
              <a:ext cx="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2"/>
                  </a:solidFill>
                  <a:latin typeface="+mn-lt"/>
                </a:rPr>
                <a:t>-</a:t>
              </a:r>
            </a:p>
          </p:txBody>
        </p:sp>
        <p:sp>
          <p:nvSpPr>
            <p:cNvPr id="32805" name="Rectangle 113"/>
            <p:cNvSpPr>
              <a:spLocks noChangeArrowheads="1"/>
            </p:cNvSpPr>
            <p:nvPr/>
          </p:nvSpPr>
          <p:spPr bwMode="auto">
            <a:xfrm>
              <a:off x="4685" y="1808"/>
              <a:ext cx="13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 dirty="0">
                  <a:solidFill>
                    <a:schemeClr val="accent2"/>
                  </a:solidFill>
                  <a:latin typeface="+mn-lt"/>
                </a:rPr>
                <a:t>+</a:t>
              </a:r>
            </a:p>
          </p:txBody>
        </p:sp>
        <p:sp>
          <p:nvSpPr>
            <p:cNvPr id="32806" name="Rectangle 114"/>
            <p:cNvSpPr>
              <a:spLocks noChangeArrowheads="1"/>
            </p:cNvSpPr>
            <p:nvPr/>
          </p:nvSpPr>
          <p:spPr bwMode="auto">
            <a:xfrm>
              <a:off x="4245" y="2016"/>
              <a:ext cx="1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 dirty="0">
                  <a:solidFill>
                    <a:schemeClr val="accent2"/>
                  </a:solidFill>
                  <a:latin typeface="+mn-lt"/>
                </a:rPr>
                <a:t>=</a:t>
              </a:r>
            </a:p>
          </p:txBody>
        </p:sp>
        <p:sp>
          <p:nvSpPr>
            <p:cNvPr id="32807" name="Rectangle 117"/>
            <p:cNvSpPr>
              <a:spLocks noChangeArrowheads="1"/>
            </p:cNvSpPr>
            <p:nvPr/>
          </p:nvSpPr>
          <p:spPr bwMode="auto">
            <a:xfrm>
              <a:off x="5080" y="1841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 i="1" dirty="0">
                  <a:solidFill>
                    <a:schemeClr val="accent2"/>
                  </a:solidFill>
                  <a:latin typeface="+mn-lt"/>
                </a:rPr>
                <a:t>n</a:t>
              </a:r>
              <a:endParaRPr lang="en-US" altLang="zh-CN" sz="2800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2808" name="Rectangle 118"/>
            <p:cNvSpPr>
              <a:spLocks noChangeArrowheads="1"/>
            </p:cNvSpPr>
            <p:nvPr/>
          </p:nvSpPr>
          <p:spPr bwMode="auto">
            <a:xfrm>
              <a:off x="4512" y="1841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 i="1">
                  <a:solidFill>
                    <a:schemeClr val="accent2"/>
                  </a:solidFill>
                  <a:latin typeface="+mn-lt"/>
                </a:rPr>
                <a:t>n</a:t>
              </a:r>
              <a:endParaRPr lang="en-US" altLang="zh-CN" sz="2800">
                <a:solidFill>
                  <a:schemeClr val="accent2"/>
                </a:solidFill>
                <a:latin typeface="+mn-lt"/>
              </a:endParaRPr>
            </a:p>
          </p:txBody>
        </p:sp>
      </p:grpSp>
      <p:grpSp>
        <p:nvGrpSpPr>
          <p:cNvPr id="5" name="Group 128"/>
          <p:cNvGrpSpPr>
            <a:grpSpLocks/>
          </p:cNvGrpSpPr>
          <p:nvPr/>
        </p:nvGrpSpPr>
        <p:grpSpPr bwMode="auto">
          <a:xfrm>
            <a:off x="3536950" y="4781552"/>
            <a:ext cx="1974850" cy="989013"/>
            <a:chOff x="2036" y="3012"/>
            <a:chExt cx="1244" cy="623"/>
          </a:xfrm>
        </p:grpSpPr>
        <p:sp>
          <p:nvSpPr>
            <p:cNvPr id="32793" name="Rectangle 124"/>
            <p:cNvSpPr>
              <a:spLocks noChangeArrowheads="1"/>
            </p:cNvSpPr>
            <p:nvPr/>
          </p:nvSpPr>
          <p:spPr bwMode="auto">
            <a:xfrm>
              <a:off x="2367" y="3157"/>
              <a:ext cx="91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2+( i-1)</a:t>
              </a:r>
              <a:endPara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4" name="Rectangle 125"/>
            <p:cNvSpPr>
              <a:spLocks noChangeArrowheads="1"/>
            </p:cNvSpPr>
            <p:nvPr/>
          </p:nvSpPr>
          <p:spPr bwMode="auto">
            <a:xfrm>
              <a:off x="2050" y="3152"/>
              <a:ext cx="26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>
                  <a:solidFill>
                    <a:srgbClr val="FF0000"/>
                  </a:solidFill>
                  <a:latin typeface="Symbol" panose="05050102010706020507" pitchFamily="18" charset="2"/>
                </a:rPr>
                <a:t>å</a:t>
              </a:r>
              <a:endPara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5" name="Rectangle 126"/>
            <p:cNvSpPr>
              <a:spLocks noChangeArrowheads="1"/>
            </p:cNvSpPr>
            <p:nvPr/>
          </p:nvSpPr>
          <p:spPr bwMode="auto">
            <a:xfrm>
              <a:off x="2126" y="3012"/>
              <a:ext cx="1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96" name="Rectangle 127"/>
            <p:cNvSpPr>
              <a:spLocks noChangeArrowheads="1"/>
            </p:cNvSpPr>
            <p:nvPr/>
          </p:nvSpPr>
          <p:spPr bwMode="auto">
            <a:xfrm>
              <a:off x="2036" y="3402"/>
              <a:ext cx="3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i=2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162"/>
          <p:cNvGrpSpPr>
            <a:grpSpLocks/>
          </p:cNvGrpSpPr>
          <p:nvPr/>
        </p:nvGrpSpPr>
        <p:grpSpPr bwMode="auto">
          <a:xfrm>
            <a:off x="5453974" y="4788643"/>
            <a:ext cx="2079625" cy="917575"/>
            <a:chOff x="4581" y="1406"/>
            <a:chExt cx="1310" cy="578"/>
          </a:xfrm>
        </p:grpSpPr>
        <p:sp>
          <p:nvSpPr>
            <p:cNvPr id="32785" name="Line 145"/>
            <p:cNvSpPr>
              <a:spLocks noChangeShapeType="1"/>
            </p:cNvSpPr>
            <p:nvPr/>
          </p:nvSpPr>
          <p:spPr bwMode="auto">
            <a:xfrm>
              <a:off x="4776" y="1709"/>
              <a:ext cx="1115" cy="0"/>
            </a:xfrm>
            <a:prstGeom prst="line">
              <a:avLst/>
            </a:prstGeom>
            <a:noFill/>
            <a:ln w="14288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6" name="Rectangle 146"/>
            <p:cNvSpPr>
              <a:spLocks noChangeArrowheads="1"/>
            </p:cNvSpPr>
            <p:nvPr/>
          </p:nvSpPr>
          <p:spPr bwMode="auto">
            <a:xfrm>
              <a:off x="5269" y="1713"/>
              <a:ext cx="1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 dirty="0">
                  <a:solidFill>
                    <a:schemeClr val="accent2"/>
                  </a:solidFill>
                  <a:latin typeface="+mn-lt"/>
                </a:rPr>
                <a:t>2</a:t>
              </a:r>
            </a:p>
          </p:txBody>
        </p:sp>
        <p:sp>
          <p:nvSpPr>
            <p:cNvPr id="32787" name="Rectangle 151"/>
            <p:cNvSpPr>
              <a:spLocks noChangeArrowheads="1"/>
            </p:cNvSpPr>
            <p:nvPr/>
          </p:nvSpPr>
          <p:spPr bwMode="auto">
            <a:xfrm>
              <a:off x="4775" y="1406"/>
              <a:ext cx="10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 dirty="0">
                  <a:solidFill>
                    <a:schemeClr val="accent2"/>
                  </a:solidFill>
                  <a:latin typeface="+mn-lt"/>
                </a:rPr>
                <a:t>(n+4)(n-1)</a:t>
              </a:r>
            </a:p>
          </p:txBody>
        </p:sp>
        <p:sp>
          <p:nvSpPr>
            <p:cNvPr id="32788" name="Rectangle 154"/>
            <p:cNvSpPr>
              <a:spLocks noChangeArrowheads="1"/>
            </p:cNvSpPr>
            <p:nvPr/>
          </p:nvSpPr>
          <p:spPr bwMode="auto">
            <a:xfrm>
              <a:off x="4581" y="1573"/>
              <a:ext cx="13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 dirty="0">
                  <a:solidFill>
                    <a:schemeClr val="accent2"/>
                  </a:solidFill>
                  <a:latin typeface="+mn-lt"/>
                </a:rPr>
                <a:t>=</a:t>
              </a:r>
            </a:p>
          </p:txBody>
        </p:sp>
      </p:grpSp>
      <p:sp>
        <p:nvSpPr>
          <p:cNvPr id="5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插入排序算法性能分析</a:t>
            </a:r>
          </a:p>
        </p:txBody>
      </p:sp>
      <p:sp>
        <p:nvSpPr>
          <p:cNvPr id="9" name="文本框 8"/>
          <p:cNvSpPr txBox="1"/>
          <p:nvPr/>
        </p:nvSpPr>
        <p:spPr bwMode="auto">
          <a:xfrm>
            <a:off x="6725562" y="4096863"/>
            <a:ext cx="12298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=O(n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 bwMode="auto">
          <a:xfrm>
            <a:off x="7463512" y="5005668"/>
            <a:ext cx="12298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=O(n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47789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539" grpId="0"/>
      <p:bldP spid="1598540" grpId="0"/>
      <p:bldP spid="1598541" grpId="0"/>
      <p:bldP spid="1598542" grpId="0"/>
      <p:bldP spid="1598543" grpId="0"/>
      <p:bldP spid="1598547" grpId="0"/>
      <p:bldP spid="1598554" grpId="0"/>
      <p:bldP spid="9" grpId="0"/>
      <p:bldP spid="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11A82B80-ED98-4C56-8AF6-4BB58BDEDD2E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37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插入排序的特点</a:t>
            </a:r>
          </a:p>
        </p:txBody>
      </p:sp>
      <p:sp>
        <p:nvSpPr>
          <p:cNvPr id="1567826" name="Text Box 82"/>
          <p:cNvSpPr txBox="1">
            <a:spLocks noChangeArrowheads="1"/>
          </p:cNvSpPr>
          <p:nvPr/>
        </p:nvSpPr>
        <p:spPr bwMode="auto">
          <a:xfrm>
            <a:off x="528638" y="1770063"/>
            <a:ext cx="815340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400"/>
              </a:lnSpc>
              <a:spcBef>
                <a:spcPts val="6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若待排序记录按关键字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基本有序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时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直接插入排序的效率可以大大提高</a:t>
            </a:r>
          </a:p>
          <a:p>
            <a:pPr>
              <a:lnSpc>
                <a:spcPts val="4400"/>
              </a:lnSpc>
              <a:spcBef>
                <a:spcPts val="6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由于直接插入排序算法简单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则在待排序记录数量</a:t>
            </a:r>
            <a:r>
              <a:rPr lang="zh-CN" altLang="en-US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较小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时效率也很高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318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2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84E7A229-C3AC-4A93-905E-F2DB92199301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38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折半插入排序</a:t>
            </a:r>
          </a:p>
        </p:txBody>
      </p:sp>
      <p:sp>
        <p:nvSpPr>
          <p:cNvPr id="1644548" name="Text Box 4"/>
          <p:cNvSpPr txBox="1">
            <a:spLocks noChangeArrowheads="1"/>
          </p:cNvSpPr>
          <p:nvPr/>
        </p:nvSpPr>
        <p:spPr bwMode="auto">
          <a:xfrm>
            <a:off x="485775" y="1541463"/>
            <a:ext cx="841216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若在插入第 </a:t>
            </a:r>
            <a:r>
              <a:rPr lang="en-US" altLang="zh-CN" sz="32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&gt; 1)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个记录时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前面的 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个记录已经排好序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则在确定新元素的插入位置时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用折半查找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代替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顺序查找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可减少比较次数 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kumimoji="0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不减少移动次数</a:t>
            </a:r>
          </a:p>
        </p:txBody>
      </p:sp>
    </p:spTree>
    <p:extLst>
      <p:ext uri="{BB962C8B-B14F-4D97-AF65-F5344CB8AC3E}">
        <p14:creationId xmlns:p14="http://schemas.microsoft.com/office/powerpoint/2010/main" val="2695723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AAACE4A4-14D2-4A97-8F84-580BD31E0697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39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1566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2243" y="1268760"/>
            <a:ext cx="8799513" cy="4836318"/>
          </a:xfrm>
        </p:spPr>
        <p:txBody>
          <a:bodyPr/>
          <a:lstStyle/>
          <a:p>
            <a:pPr>
              <a:lnSpc>
                <a:spcPts val="4200"/>
              </a:lnSpc>
            </a:pPr>
            <a:r>
              <a:rPr lang="zh-CN" altLang="en-US" sz="3200" b="1" dirty="0"/>
              <a:t>直接插入排序特点</a:t>
            </a:r>
            <a:endParaRPr lang="en-US" altLang="zh-CN" sz="3200" b="1" dirty="0"/>
          </a:p>
          <a:p>
            <a:pPr lvl="1">
              <a:lnSpc>
                <a:spcPts val="4200"/>
              </a:lnSpc>
            </a:pPr>
            <a:r>
              <a:rPr lang="zh-CN" altLang="en-US" b="1" dirty="0"/>
              <a:t>若待排序记录按关键字</a:t>
            </a:r>
            <a:r>
              <a:rPr lang="zh-CN" altLang="en-US" b="1" dirty="0">
                <a:solidFill>
                  <a:srgbClr val="FF0000"/>
                </a:solidFill>
              </a:rPr>
              <a:t>基本有序</a:t>
            </a:r>
            <a:r>
              <a:rPr lang="zh-CN" altLang="en-US" b="1" dirty="0"/>
              <a:t>时，直接插入排序的效率可以大大提高；</a:t>
            </a:r>
            <a:endParaRPr lang="en-US" altLang="zh-CN" b="1" dirty="0"/>
          </a:p>
          <a:p>
            <a:pPr>
              <a:lnSpc>
                <a:spcPts val="4200"/>
              </a:lnSpc>
            </a:pPr>
            <a:r>
              <a:rPr lang="zh-CN" altLang="en-US" sz="3200" b="1" dirty="0"/>
              <a:t>希尔 </a:t>
            </a:r>
            <a:r>
              <a:rPr lang="en-US" altLang="zh-CN" sz="3200" b="1" dirty="0"/>
              <a:t>Shell’s sort</a:t>
            </a:r>
          </a:p>
          <a:p>
            <a:pPr lvl="1">
              <a:lnSpc>
                <a:spcPts val="4200"/>
              </a:lnSpc>
            </a:pPr>
            <a:r>
              <a:rPr lang="zh-CN" altLang="en-US" b="1" dirty="0"/>
              <a:t>对待排记录序列先作“宏观”调整，逐步实现待排记录序列的</a:t>
            </a:r>
            <a:r>
              <a:rPr lang="zh-CN" altLang="en-US" b="1" dirty="0">
                <a:solidFill>
                  <a:srgbClr val="FF0000"/>
                </a:solidFill>
              </a:rPr>
              <a:t>基本有序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endParaRPr lang="en-US" altLang="zh-CN" b="1" dirty="0">
              <a:solidFill>
                <a:srgbClr val="FFFF66"/>
              </a:solidFill>
            </a:endParaRPr>
          </a:p>
          <a:p>
            <a:pPr lvl="1">
              <a:lnSpc>
                <a:spcPts val="4200"/>
              </a:lnSpc>
            </a:pPr>
            <a:r>
              <a:rPr lang="zh-CN" altLang="en-US" b="1" dirty="0"/>
              <a:t>再作“微观”调整</a:t>
            </a:r>
            <a:r>
              <a:rPr lang="en-US" altLang="zh-CN" b="1" dirty="0"/>
              <a:t>, </a:t>
            </a:r>
            <a:r>
              <a:rPr lang="zh-CN" altLang="en-US" b="1" dirty="0"/>
              <a:t>实现</a:t>
            </a:r>
            <a:r>
              <a:rPr lang="zh-CN" altLang="en-US" b="1" dirty="0">
                <a:solidFill>
                  <a:srgbClr val="FF0000"/>
                </a:solidFill>
              </a:rPr>
              <a:t>完全有序</a:t>
            </a:r>
            <a:endParaRPr lang="en-US" altLang="zh-CN" b="1" dirty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插入排序变形</a:t>
            </a:r>
            <a:r>
              <a:rPr lang="en-US" altLang="zh-CN" b="1" i="0" dirty="0">
                <a:solidFill>
                  <a:schemeClr val="tx1"/>
                </a:solidFill>
                <a:latin typeface="+mn-lt"/>
              </a:rPr>
              <a:t>—</a:t>
            </a:r>
            <a:r>
              <a:rPr lang="zh-CN" altLang="en-US" b="1" i="0" dirty="0">
                <a:solidFill>
                  <a:schemeClr val="tx1"/>
                </a:solidFill>
              </a:rPr>
              <a:t>希尔排序</a:t>
            </a:r>
          </a:p>
        </p:txBody>
      </p:sp>
    </p:spTree>
    <p:extLst>
      <p:ext uri="{BB962C8B-B14F-4D97-AF65-F5344CB8AC3E}">
        <p14:creationId xmlns:p14="http://schemas.microsoft.com/office/powerpoint/2010/main" val="119374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分治过程图示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69704" y="1525488"/>
            <a:ext cx="3124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0960" y="1525488"/>
            <a:ext cx="11427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问题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395536" y="2058888"/>
            <a:ext cx="8255768" cy="914400"/>
            <a:chOff x="395536" y="2058888"/>
            <a:chExt cx="8255768" cy="914400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402904" y="2058888"/>
              <a:ext cx="6248400" cy="914400"/>
              <a:chOff x="1248" y="1248"/>
              <a:chExt cx="3936" cy="576"/>
            </a:xfrm>
          </p:grpSpPr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H="1">
                <a:off x="1920" y="1296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3696" y="1248"/>
                <a:ext cx="100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1248" y="1584"/>
                <a:ext cx="96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b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2736" y="1584"/>
                <a:ext cx="96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b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4224" y="1584"/>
                <a:ext cx="96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b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2348880" y="2060848"/>
              <a:ext cx="1143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分解</a:t>
              </a: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395536" y="2564904"/>
              <a:ext cx="129614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0" dirty="0">
                  <a:latin typeface="楷体_GB2312" pitchFamily="49" charset="-122"/>
                  <a:ea typeface="楷体_GB2312" pitchFamily="49" charset="-122"/>
                </a:rPr>
                <a:t>子问题</a:t>
              </a: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307776" y="2971702"/>
            <a:ext cx="8800728" cy="889346"/>
            <a:chOff x="307776" y="2971702"/>
            <a:chExt cx="8800728" cy="889346"/>
          </a:xfrm>
        </p:grpSpPr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1717104" y="3049490"/>
              <a:ext cx="7391400" cy="762000"/>
              <a:chOff x="816" y="1872"/>
              <a:chExt cx="4656" cy="480"/>
            </a:xfrm>
          </p:grpSpPr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H="1">
                <a:off x="1248" y="187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 flipH="1">
                <a:off x="1680" y="1872"/>
                <a:ext cx="4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>
                <a:off x="1968" y="187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b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1824" y="2160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H="1">
                <a:off x="2784" y="187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H="1">
                <a:off x="3216" y="1872"/>
                <a:ext cx="4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3504" y="187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2352" y="2160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2880" y="216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 flipH="1">
                <a:off x="4416" y="187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 flipH="1">
                <a:off x="4848" y="1872"/>
                <a:ext cx="4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>
                <a:off x="5136" y="187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/>
            </p:nvSpPr>
            <p:spPr bwMode="auto">
              <a:xfrm>
                <a:off x="3984" y="2160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/>
            </p:nvSpPr>
            <p:spPr bwMode="auto">
              <a:xfrm>
                <a:off x="4512" y="216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/>
            </p:nvSpPr>
            <p:spPr bwMode="auto">
              <a:xfrm>
                <a:off x="4992" y="2160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" name="Text Box 37"/>
            <p:cNvSpPr txBox="1">
              <a:spLocks noChangeArrowheads="1"/>
            </p:cNvSpPr>
            <p:nvPr/>
          </p:nvSpPr>
          <p:spPr bwMode="auto">
            <a:xfrm>
              <a:off x="1628204" y="2971702"/>
              <a:ext cx="1143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分解</a:t>
              </a:r>
            </a:p>
          </p:txBody>
        </p:sp>
        <p:sp>
          <p:nvSpPr>
            <p:cNvPr id="20" name="Text Box 38"/>
            <p:cNvSpPr txBox="1">
              <a:spLocks noChangeArrowheads="1"/>
            </p:cNvSpPr>
            <p:nvPr/>
          </p:nvSpPr>
          <p:spPr bwMode="auto">
            <a:xfrm>
              <a:off x="307776" y="3460938"/>
              <a:ext cx="138390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0" dirty="0">
                  <a:latin typeface="楷体_GB2312" pitchFamily="49" charset="-122"/>
                  <a:ea typeface="楷体_GB2312" pitchFamily="49" charset="-122"/>
                </a:rPr>
                <a:t>基本问题</a:t>
              </a:r>
            </a:p>
          </p:txBody>
        </p:sp>
      </p:grpSp>
      <p:grpSp>
        <p:nvGrpSpPr>
          <p:cNvPr id="39" name="Group 61"/>
          <p:cNvGrpSpPr>
            <a:grpSpLocks/>
          </p:cNvGrpSpPr>
          <p:nvPr/>
        </p:nvGrpSpPr>
        <p:grpSpPr bwMode="auto">
          <a:xfrm>
            <a:off x="83567" y="4436963"/>
            <a:ext cx="8796338" cy="746125"/>
            <a:chOff x="75" y="2746"/>
            <a:chExt cx="5541" cy="470"/>
          </a:xfrm>
        </p:grpSpPr>
        <p:sp>
          <p:nvSpPr>
            <p:cNvPr id="40" name="Text Box 62"/>
            <p:cNvSpPr txBox="1">
              <a:spLocks noChangeArrowheads="1"/>
            </p:cNvSpPr>
            <p:nvPr/>
          </p:nvSpPr>
          <p:spPr bwMode="auto">
            <a:xfrm>
              <a:off x="754" y="2746"/>
              <a:ext cx="6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合并</a:t>
              </a:r>
            </a:p>
          </p:txBody>
        </p:sp>
        <p:sp>
          <p:nvSpPr>
            <p:cNvPr id="41" name="Line 63"/>
            <p:cNvSpPr>
              <a:spLocks noChangeShapeType="1"/>
            </p:cNvSpPr>
            <p:nvPr/>
          </p:nvSpPr>
          <p:spPr bwMode="auto">
            <a:xfrm>
              <a:off x="1296" y="278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" name="Group 64"/>
            <p:cNvGrpSpPr>
              <a:grpSpLocks/>
            </p:cNvGrpSpPr>
            <p:nvPr/>
          </p:nvGrpSpPr>
          <p:grpSpPr bwMode="auto">
            <a:xfrm>
              <a:off x="1248" y="2832"/>
              <a:ext cx="4368" cy="384"/>
              <a:chOff x="960" y="2832"/>
              <a:chExt cx="4368" cy="384"/>
            </a:xfrm>
          </p:grpSpPr>
          <p:sp>
            <p:nvSpPr>
              <p:cNvPr id="44" name="Oval 65"/>
              <p:cNvSpPr>
                <a:spLocks noChangeArrowheads="1"/>
              </p:cNvSpPr>
              <p:nvPr/>
            </p:nvSpPr>
            <p:spPr bwMode="auto">
              <a:xfrm>
                <a:off x="960" y="2976"/>
                <a:ext cx="1104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Oval 66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1104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Oval 67"/>
              <p:cNvSpPr>
                <a:spLocks noChangeArrowheads="1"/>
              </p:cNvSpPr>
              <p:nvPr/>
            </p:nvSpPr>
            <p:spPr bwMode="auto">
              <a:xfrm>
                <a:off x="4224" y="3024"/>
                <a:ext cx="1104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68"/>
              <p:cNvSpPr>
                <a:spLocks noChangeShapeType="1"/>
              </p:cNvSpPr>
              <p:nvPr/>
            </p:nvSpPr>
            <p:spPr bwMode="auto">
              <a:xfrm>
                <a:off x="1536" y="28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" name="Line 69"/>
              <p:cNvSpPr>
                <a:spLocks noChangeShapeType="1"/>
              </p:cNvSpPr>
              <p:nvPr/>
            </p:nvSpPr>
            <p:spPr bwMode="auto">
              <a:xfrm flipH="1">
                <a:off x="1920" y="2832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" name="Line 70"/>
              <p:cNvSpPr>
                <a:spLocks noChangeShapeType="1"/>
              </p:cNvSpPr>
              <p:nvPr/>
            </p:nvSpPr>
            <p:spPr bwMode="auto">
              <a:xfrm>
                <a:off x="2592" y="2832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Line 71"/>
              <p:cNvSpPr>
                <a:spLocks noChangeShapeType="1"/>
              </p:cNvSpPr>
              <p:nvPr/>
            </p:nvSpPr>
            <p:spPr bwMode="auto">
              <a:xfrm>
                <a:off x="3120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72"/>
              <p:cNvSpPr>
                <a:spLocks noChangeShapeType="1"/>
              </p:cNvSpPr>
              <p:nvPr/>
            </p:nvSpPr>
            <p:spPr bwMode="auto">
              <a:xfrm flipH="1">
                <a:off x="3504" y="2880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73"/>
              <p:cNvSpPr>
                <a:spLocks noChangeShapeType="1"/>
              </p:cNvSpPr>
              <p:nvPr/>
            </p:nvSpPr>
            <p:spPr bwMode="auto">
              <a:xfrm>
                <a:off x="4224" y="2832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Line 74"/>
              <p:cNvSpPr>
                <a:spLocks noChangeShapeType="1"/>
              </p:cNvSpPr>
              <p:nvPr/>
            </p:nvSpPr>
            <p:spPr bwMode="auto">
              <a:xfrm>
                <a:off x="4752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" name="Line 75"/>
              <p:cNvSpPr>
                <a:spLocks noChangeShapeType="1"/>
              </p:cNvSpPr>
              <p:nvPr/>
            </p:nvSpPr>
            <p:spPr bwMode="auto">
              <a:xfrm flipH="1">
                <a:off x="5136" y="2880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3" name="Text Box 76"/>
            <p:cNvSpPr txBox="1">
              <a:spLocks noChangeArrowheads="1"/>
            </p:cNvSpPr>
            <p:nvPr/>
          </p:nvSpPr>
          <p:spPr bwMode="auto">
            <a:xfrm>
              <a:off x="75" y="2928"/>
              <a:ext cx="11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0" dirty="0">
                  <a:latin typeface="楷体_GB2312" pitchFamily="49" charset="-122"/>
                  <a:ea typeface="楷体_GB2312" pitchFamily="49" charset="-122"/>
                </a:rPr>
                <a:t>子问题解</a:t>
              </a: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179512" y="5183088"/>
            <a:ext cx="7862192" cy="838200"/>
            <a:chOff x="179512" y="5183088"/>
            <a:chExt cx="7862192" cy="838200"/>
          </a:xfrm>
        </p:grpSpPr>
        <p:grpSp>
          <p:nvGrpSpPr>
            <p:cNvPr id="56" name="Group 78"/>
            <p:cNvGrpSpPr>
              <a:grpSpLocks/>
            </p:cNvGrpSpPr>
            <p:nvPr/>
          </p:nvGrpSpPr>
          <p:grpSpPr bwMode="auto">
            <a:xfrm>
              <a:off x="2783904" y="5183088"/>
              <a:ext cx="5257800" cy="838200"/>
              <a:chOff x="1488" y="3216"/>
              <a:chExt cx="3312" cy="528"/>
            </a:xfrm>
          </p:grpSpPr>
          <p:sp>
            <p:nvSpPr>
              <p:cNvPr id="59" name="Line 79"/>
              <p:cNvSpPr>
                <a:spLocks noChangeShapeType="1"/>
              </p:cNvSpPr>
              <p:nvPr/>
            </p:nvSpPr>
            <p:spPr bwMode="auto">
              <a:xfrm>
                <a:off x="1488" y="3216"/>
                <a:ext cx="86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" name="Line 80"/>
              <p:cNvSpPr>
                <a:spLocks noChangeShapeType="1"/>
              </p:cNvSpPr>
              <p:nvPr/>
            </p:nvSpPr>
            <p:spPr bwMode="auto">
              <a:xfrm>
                <a:off x="3072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Line 81"/>
              <p:cNvSpPr>
                <a:spLocks noChangeShapeType="1"/>
              </p:cNvSpPr>
              <p:nvPr/>
            </p:nvSpPr>
            <p:spPr bwMode="auto">
              <a:xfrm flipH="1">
                <a:off x="3840" y="3264"/>
                <a:ext cx="96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Oval 82"/>
              <p:cNvSpPr>
                <a:spLocks noChangeArrowheads="1"/>
              </p:cNvSpPr>
              <p:nvPr/>
            </p:nvSpPr>
            <p:spPr bwMode="auto">
              <a:xfrm>
                <a:off x="2064" y="3504"/>
                <a:ext cx="2064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7" name="Text Box 83"/>
            <p:cNvSpPr txBox="1">
              <a:spLocks noChangeArrowheads="1"/>
            </p:cNvSpPr>
            <p:nvPr/>
          </p:nvSpPr>
          <p:spPr bwMode="auto">
            <a:xfrm>
              <a:off x="1510680" y="5261138"/>
              <a:ext cx="1981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合并</a:t>
              </a:r>
            </a:p>
          </p:txBody>
        </p:sp>
        <p:sp>
          <p:nvSpPr>
            <p:cNvPr id="58" name="Text Box 84"/>
            <p:cNvSpPr txBox="1">
              <a:spLocks noChangeArrowheads="1"/>
            </p:cNvSpPr>
            <p:nvPr/>
          </p:nvSpPr>
          <p:spPr bwMode="auto">
            <a:xfrm>
              <a:off x="179512" y="5445224"/>
              <a:ext cx="16002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0" dirty="0">
                  <a:latin typeface="楷体_GB2312" pitchFamily="49" charset="-122"/>
                  <a:ea typeface="楷体_GB2312" pitchFamily="49" charset="-122"/>
                </a:rPr>
                <a:t>问题解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07504" y="3733800"/>
            <a:ext cx="8960296" cy="743382"/>
            <a:chOff x="107504" y="3733800"/>
            <a:chExt cx="8960296" cy="743382"/>
          </a:xfrm>
        </p:grpSpPr>
        <p:grpSp>
          <p:nvGrpSpPr>
            <p:cNvPr id="64" name="Group 40"/>
            <p:cNvGrpSpPr>
              <a:grpSpLocks/>
            </p:cNvGrpSpPr>
            <p:nvPr/>
          </p:nvGrpSpPr>
          <p:grpSpPr bwMode="auto">
            <a:xfrm>
              <a:off x="1524000" y="3733800"/>
              <a:ext cx="7543800" cy="685800"/>
              <a:chOff x="768" y="2352"/>
              <a:chExt cx="4752" cy="432"/>
            </a:xfrm>
          </p:grpSpPr>
          <p:sp>
            <p:nvSpPr>
              <p:cNvPr id="67" name="Line 41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Oval 42"/>
              <p:cNvSpPr>
                <a:spLocks noChangeArrowheads="1"/>
              </p:cNvSpPr>
              <p:nvPr/>
            </p:nvSpPr>
            <p:spPr bwMode="auto">
              <a:xfrm>
                <a:off x="768" y="2592"/>
                <a:ext cx="48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43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Oval 44"/>
              <p:cNvSpPr>
                <a:spLocks noChangeArrowheads="1"/>
              </p:cNvSpPr>
              <p:nvPr/>
            </p:nvSpPr>
            <p:spPr bwMode="auto">
              <a:xfrm>
                <a:off x="1296" y="2592"/>
                <a:ext cx="48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45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" name="Oval 46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48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47"/>
              <p:cNvSpPr>
                <a:spLocks noChangeShapeType="1"/>
              </p:cNvSpPr>
              <p:nvPr/>
            </p:nvSpPr>
            <p:spPr bwMode="auto">
              <a:xfrm>
                <a:off x="2592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" name="Oval 48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48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49"/>
              <p:cNvSpPr>
                <a:spLocks noChangeShapeType="1"/>
              </p:cNvSpPr>
              <p:nvPr/>
            </p:nvSpPr>
            <p:spPr bwMode="auto">
              <a:xfrm>
                <a:off x="3120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" name="Oval 50"/>
              <p:cNvSpPr>
                <a:spLocks noChangeArrowheads="1"/>
              </p:cNvSpPr>
              <p:nvPr/>
            </p:nvSpPr>
            <p:spPr bwMode="auto">
              <a:xfrm>
                <a:off x="2880" y="2592"/>
                <a:ext cx="48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Line 51"/>
              <p:cNvSpPr>
                <a:spLocks noChangeShapeType="1"/>
              </p:cNvSpPr>
              <p:nvPr/>
            </p:nvSpPr>
            <p:spPr bwMode="auto">
              <a:xfrm>
                <a:off x="3648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" name="Oval 52"/>
              <p:cNvSpPr>
                <a:spLocks noChangeArrowheads="1"/>
              </p:cNvSpPr>
              <p:nvPr/>
            </p:nvSpPr>
            <p:spPr bwMode="auto">
              <a:xfrm>
                <a:off x="3408" y="2592"/>
                <a:ext cx="48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53"/>
              <p:cNvSpPr>
                <a:spLocks noChangeShapeType="1"/>
              </p:cNvSpPr>
              <p:nvPr/>
            </p:nvSpPr>
            <p:spPr bwMode="auto">
              <a:xfrm>
                <a:off x="4224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" name="Oval 54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48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55"/>
              <p:cNvSpPr>
                <a:spLocks noChangeShapeType="1"/>
              </p:cNvSpPr>
              <p:nvPr/>
            </p:nvSpPr>
            <p:spPr bwMode="auto">
              <a:xfrm>
                <a:off x="4752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" name="Oval 56"/>
              <p:cNvSpPr>
                <a:spLocks noChangeArrowheads="1"/>
              </p:cNvSpPr>
              <p:nvPr/>
            </p:nvSpPr>
            <p:spPr bwMode="auto">
              <a:xfrm>
                <a:off x="4512" y="2592"/>
                <a:ext cx="48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Line 57"/>
              <p:cNvSpPr>
                <a:spLocks noChangeShapeType="1"/>
              </p:cNvSpPr>
              <p:nvPr/>
            </p:nvSpPr>
            <p:spPr bwMode="auto">
              <a:xfrm>
                <a:off x="5280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4" name="Oval 58"/>
              <p:cNvSpPr>
                <a:spLocks noChangeArrowheads="1"/>
              </p:cNvSpPr>
              <p:nvPr/>
            </p:nvSpPr>
            <p:spPr bwMode="auto">
              <a:xfrm>
                <a:off x="5040" y="2592"/>
                <a:ext cx="48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" name="Text Box 59"/>
            <p:cNvSpPr txBox="1">
              <a:spLocks noChangeArrowheads="1"/>
            </p:cNvSpPr>
            <p:nvPr/>
          </p:nvSpPr>
          <p:spPr bwMode="auto">
            <a:xfrm>
              <a:off x="1736304" y="3759423"/>
              <a:ext cx="110750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求解</a:t>
              </a:r>
            </a:p>
          </p:txBody>
        </p:sp>
        <p:sp>
          <p:nvSpPr>
            <p:cNvPr id="66" name="Text Box 60"/>
            <p:cNvSpPr txBox="1">
              <a:spLocks noChangeArrowheads="1"/>
            </p:cNvSpPr>
            <p:nvPr/>
          </p:nvSpPr>
          <p:spPr bwMode="auto">
            <a:xfrm>
              <a:off x="107504" y="4077072"/>
              <a:ext cx="15462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0" dirty="0">
                  <a:latin typeface="楷体_GB2312" pitchFamily="49" charset="-122"/>
                  <a:ea typeface="楷体_GB2312" pitchFamily="49" charset="-122"/>
                </a:rPr>
                <a:t>基本问题解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1159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36"/>
    </mc:Choice>
    <mc:Fallback xmlns="">
      <p:transition spd="slow" advTm="433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D435615A-0E49-4ACF-A0E4-286468CA16E8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40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1566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670925" cy="4176464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 </a:t>
            </a:r>
            <a:r>
              <a:rPr lang="zh-CN" altLang="en-US" sz="2800" b="1" dirty="0">
                <a:sym typeface="Symbol" panose="05050102010706020507" pitchFamily="18" charset="2"/>
              </a:rPr>
              <a:t>插入排序在元素个数少时效率高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 </a:t>
            </a:r>
            <a:r>
              <a:rPr lang="zh-CN" altLang="en-US" sz="2800" b="1" dirty="0">
                <a:sym typeface="Symbol" panose="05050102010706020507" pitchFamily="18" charset="2"/>
              </a:rPr>
              <a:t>插入排序在序列基本有序时效率高 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 </a:t>
            </a:r>
            <a:r>
              <a:rPr lang="zh-CN" altLang="en-US" sz="2800" b="1" dirty="0">
                <a:sym typeface="Symbol" panose="05050102010706020507" pitchFamily="18" charset="2"/>
              </a:rPr>
              <a:t>先对短的一些子序列插入排序</a:t>
            </a:r>
            <a:r>
              <a:rPr lang="en-US" altLang="zh-CN" sz="2800" b="1" dirty="0"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ym typeface="Symbol" panose="05050102010706020507" pitchFamily="18" charset="2"/>
              </a:rPr>
              <a:t>得到基本有序的序列</a:t>
            </a:r>
            <a:r>
              <a:rPr lang="en-US" altLang="zh-CN" sz="2800" b="1" dirty="0">
                <a:sym typeface="Symbol" panose="05050102010706020507" pitchFamily="18" charset="2"/>
              </a:rPr>
              <a:t>, 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   </a:t>
            </a:r>
            <a:r>
              <a:rPr lang="zh-CN" altLang="en-US" sz="2800" b="1" dirty="0">
                <a:sym typeface="Symbol" panose="05050102010706020507" pitchFamily="18" charset="2"/>
              </a:rPr>
              <a:t>再</a:t>
            </a:r>
            <a:r>
              <a:rPr lang="zh-CN" altLang="en-US" sz="2800" b="1" dirty="0">
                <a:solidFill>
                  <a:schemeClr val="tx1"/>
                </a:solidFill>
              </a:rPr>
              <a:t>对全体记录进行一次直接插入排序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 </a:t>
            </a:r>
            <a:r>
              <a:rPr lang="zh-CN" altLang="en-US" sz="2800" b="1" dirty="0"/>
              <a:t>子序列</a:t>
            </a:r>
            <a:r>
              <a:rPr lang="zh-CN" altLang="en-US" sz="2800" b="1" dirty="0">
                <a:solidFill>
                  <a:schemeClr val="tx1"/>
                </a:solidFill>
              </a:rPr>
              <a:t>不是简单的“逐段分割”</a:t>
            </a:r>
            <a:r>
              <a:rPr lang="en-US" altLang="zh-CN" sz="2800" b="1" dirty="0">
                <a:solidFill>
                  <a:schemeClr val="tx1"/>
                </a:solidFill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</a:rPr>
              <a:t>而是将</a:t>
            </a:r>
            <a:r>
              <a:rPr lang="zh-CN" altLang="en-US" sz="2800" b="1" dirty="0"/>
              <a:t>相隔某个“增量”</a:t>
            </a:r>
            <a:r>
              <a:rPr lang="zh-CN" altLang="en-US" sz="2800" b="1" dirty="0">
                <a:solidFill>
                  <a:schemeClr val="tx1"/>
                </a:solidFill>
              </a:rPr>
              <a:t>的记录组成一个</a:t>
            </a:r>
            <a:r>
              <a:rPr lang="zh-CN" altLang="en-US" sz="2800" b="1" dirty="0">
                <a:solidFill>
                  <a:schemeClr val="accent2"/>
                </a:solidFill>
              </a:rPr>
              <a:t>子序列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 </a:t>
            </a:r>
            <a:r>
              <a:rPr kumimoji="0" lang="zh-CN" altLang="en-US" b="1" dirty="0"/>
              <a:t>减少待排序记录个数</a:t>
            </a:r>
            <a:endParaRPr kumimoji="0" lang="en-US" altLang="zh-CN" b="1" dirty="0"/>
          </a:p>
          <a:p>
            <a:pPr marL="0" lvl="1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sym typeface="Symbol" panose="05050102010706020507" pitchFamily="18" charset="2"/>
              </a:rPr>
              <a:t> </a:t>
            </a:r>
            <a:r>
              <a:rPr kumimoji="0" lang="zh-CN" altLang="en-US" b="1" dirty="0"/>
              <a:t>使整个序列向</a:t>
            </a:r>
            <a:r>
              <a:rPr kumimoji="0" lang="zh-CN" altLang="en-US" b="1" dirty="0">
                <a:solidFill>
                  <a:schemeClr val="accent2"/>
                </a:solidFill>
              </a:rPr>
              <a:t>基本有序</a:t>
            </a:r>
            <a:r>
              <a:rPr kumimoji="0" lang="zh-CN" altLang="en-US" b="1" dirty="0"/>
              <a:t>发展。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希尔排序</a:t>
            </a:r>
            <a:r>
              <a:rPr lang="zh-CN" altLang="en-US" b="1" dirty="0">
                <a:solidFill>
                  <a:schemeClr val="tx1"/>
                </a:solidFill>
              </a:rPr>
              <a:t>基本思想</a:t>
            </a:r>
            <a:endParaRPr lang="zh-CN" altLang="en-US" b="1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6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2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A41AF7EA-DE28-44EB-9146-1170BB1C7168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41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1595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163638"/>
            <a:ext cx="8712200" cy="328332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1. </a:t>
            </a:r>
            <a:r>
              <a:rPr lang="zh-CN" altLang="en-US" sz="2800" b="1" dirty="0">
                <a:solidFill>
                  <a:schemeClr val="tx1"/>
                </a:solidFill>
              </a:rPr>
              <a:t>先取一个正整数 </a:t>
            </a:r>
            <a:r>
              <a:rPr lang="en-US" altLang="zh-CN" sz="2800" b="1" dirty="0">
                <a:solidFill>
                  <a:schemeClr val="accent2"/>
                </a:solidFill>
              </a:rPr>
              <a:t>d</a:t>
            </a:r>
            <a:r>
              <a:rPr lang="en-US" altLang="zh-CN" sz="2800" b="1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800" b="1" dirty="0">
                <a:solidFill>
                  <a:schemeClr val="accent2"/>
                </a:solidFill>
              </a:rPr>
              <a:t>&lt;n</a:t>
            </a:r>
            <a:r>
              <a:rPr lang="en-US" altLang="zh-CN" sz="2800" b="1" dirty="0">
                <a:solidFill>
                  <a:schemeClr val="tx1"/>
                </a:solidFill>
              </a:rPr>
              <a:t>, </a:t>
            </a:r>
            <a:r>
              <a:rPr lang="zh-CN" altLang="zh-CN" sz="2800" b="1" dirty="0">
                <a:solidFill>
                  <a:schemeClr val="tx1"/>
                </a:solidFill>
              </a:rPr>
              <a:t>把所有相隔</a:t>
            </a:r>
            <a:r>
              <a:rPr lang="en-US" altLang="zh-CN" sz="2800" b="1" dirty="0">
                <a:solidFill>
                  <a:schemeClr val="tx1"/>
                </a:solidFill>
              </a:rPr>
              <a:t> d</a:t>
            </a:r>
            <a:r>
              <a:rPr lang="en-US" altLang="zh-CN" sz="2800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zh-CN" sz="2800" b="1" dirty="0">
                <a:solidFill>
                  <a:schemeClr val="tx1"/>
                </a:solidFill>
              </a:rPr>
              <a:t>的记录放一组</a:t>
            </a:r>
            <a:r>
              <a:rPr lang="en-US" altLang="zh-CN" sz="2800" b="1" dirty="0">
                <a:solidFill>
                  <a:schemeClr val="tx1"/>
                </a:solidFill>
              </a:rPr>
              <a:t>, </a:t>
            </a:r>
            <a:r>
              <a:rPr lang="zh-CN" altLang="zh-CN" sz="2800" b="1" dirty="0">
                <a:solidFill>
                  <a:schemeClr val="tx1"/>
                </a:solidFill>
              </a:rPr>
              <a:t>组内进行</a:t>
            </a:r>
            <a:r>
              <a:rPr lang="zh-CN" altLang="zh-CN" sz="2800" b="1" dirty="0">
                <a:solidFill>
                  <a:srgbClr val="008000"/>
                </a:solidFill>
              </a:rPr>
              <a:t>直接插入排序</a:t>
            </a:r>
            <a:r>
              <a:rPr lang="zh-CN" altLang="zh-CN" sz="2800" b="1" dirty="0">
                <a:solidFill>
                  <a:schemeClr val="tx1"/>
                </a:solidFill>
              </a:rPr>
              <a:t>；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2. </a:t>
            </a:r>
            <a:r>
              <a:rPr lang="zh-CN" altLang="zh-CN" sz="2800" b="1" dirty="0">
                <a:solidFill>
                  <a:schemeClr val="tx1"/>
                </a:solidFill>
              </a:rPr>
              <a:t>取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</a:rPr>
              <a:t>d</a:t>
            </a:r>
            <a:r>
              <a:rPr lang="en-US" altLang="zh-CN" sz="2800" b="1" baseline="-25000" dirty="0">
                <a:solidFill>
                  <a:schemeClr val="accent2"/>
                </a:solidFill>
              </a:rPr>
              <a:t>2</a:t>
            </a:r>
            <a:r>
              <a:rPr lang="en-US" altLang="zh-CN" sz="2800" b="1" dirty="0">
                <a:solidFill>
                  <a:schemeClr val="accent2"/>
                </a:solidFill>
              </a:rPr>
              <a:t>&lt;d</a:t>
            </a:r>
            <a:r>
              <a:rPr lang="en-US" altLang="zh-CN" sz="2800" b="1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</a:rPr>
              <a:t>, </a:t>
            </a:r>
            <a:r>
              <a:rPr lang="zh-CN" altLang="zh-CN" sz="2800" b="1" dirty="0">
                <a:solidFill>
                  <a:schemeClr val="tx1"/>
                </a:solidFill>
              </a:rPr>
              <a:t>重复上述</a:t>
            </a:r>
            <a:r>
              <a:rPr lang="zh-CN" altLang="zh-CN" sz="2800" b="1" dirty="0">
                <a:solidFill>
                  <a:srgbClr val="66FF33"/>
                </a:solidFill>
              </a:rPr>
              <a:t>分组</a:t>
            </a:r>
            <a:r>
              <a:rPr lang="zh-CN" altLang="zh-CN" sz="2800" b="1" dirty="0">
                <a:solidFill>
                  <a:schemeClr val="tx1"/>
                </a:solidFill>
              </a:rPr>
              <a:t>和</a:t>
            </a:r>
            <a:r>
              <a:rPr lang="zh-CN" altLang="zh-CN" sz="2800" b="1" dirty="0">
                <a:solidFill>
                  <a:srgbClr val="66FF33"/>
                </a:solidFill>
              </a:rPr>
              <a:t>排序</a:t>
            </a:r>
            <a:r>
              <a:rPr lang="zh-CN" altLang="zh-CN" sz="2800" b="1" dirty="0">
                <a:solidFill>
                  <a:schemeClr val="tx1"/>
                </a:solidFill>
              </a:rPr>
              <a:t>操作</a:t>
            </a:r>
            <a:r>
              <a:rPr lang="en-US" altLang="zh-CN" sz="2800" b="1" dirty="0">
                <a:solidFill>
                  <a:schemeClr val="tx1"/>
                </a:solidFill>
              </a:rPr>
              <a:t>; </a:t>
            </a:r>
            <a:r>
              <a:rPr lang="zh-CN" altLang="zh-CN" sz="2800" b="1" dirty="0">
                <a:solidFill>
                  <a:schemeClr val="tx1"/>
                </a:solidFill>
              </a:rPr>
              <a:t>直至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</a:rPr>
              <a:t>d</a:t>
            </a:r>
            <a:r>
              <a:rPr lang="en-US" altLang="zh-CN" sz="2800" b="1" baseline="-25000" dirty="0">
                <a:solidFill>
                  <a:schemeClr val="accent2"/>
                </a:solidFill>
              </a:rPr>
              <a:t>i</a:t>
            </a:r>
            <a:r>
              <a:rPr lang="en-US" altLang="zh-CN" sz="2800" b="1" dirty="0">
                <a:solidFill>
                  <a:schemeClr val="accent2"/>
                </a:solidFill>
              </a:rPr>
              <a:t>=1</a:t>
            </a:r>
            <a:r>
              <a:rPr lang="en-US" altLang="zh-CN" sz="2800" b="1" dirty="0">
                <a:solidFill>
                  <a:schemeClr val="tx1"/>
                </a:solidFill>
              </a:rPr>
              <a:t>, </a:t>
            </a:r>
            <a:r>
              <a:rPr lang="zh-CN" altLang="zh-CN" sz="2800" b="1" dirty="0">
                <a:solidFill>
                  <a:schemeClr val="tx1"/>
                </a:solidFill>
              </a:rPr>
              <a:t>即所有记录放</a:t>
            </a:r>
            <a:r>
              <a:rPr lang="zh-CN" altLang="en-US" sz="2800" b="1" dirty="0">
                <a:solidFill>
                  <a:schemeClr val="tx1"/>
                </a:solidFill>
              </a:rPr>
              <a:t>入</a:t>
            </a:r>
            <a:r>
              <a:rPr lang="zh-CN" altLang="zh-CN" sz="2800" b="1" dirty="0">
                <a:solidFill>
                  <a:schemeClr val="tx1"/>
                </a:solidFill>
              </a:rPr>
              <a:t>一个组中</a:t>
            </a:r>
            <a:r>
              <a:rPr lang="zh-CN" altLang="en-US" sz="2800" b="1" dirty="0">
                <a:solidFill>
                  <a:schemeClr val="tx1"/>
                </a:solidFill>
              </a:rPr>
              <a:t>进行</a:t>
            </a:r>
            <a:r>
              <a:rPr lang="zh-CN" altLang="zh-CN" sz="2800" b="1" dirty="0">
                <a:solidFill>
                  <a:schemeClr val="tx1"/>
                </a:solidFill>
              </a:rPr>
              <a:t>排序为止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选取增量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	</a:t>
            </a:r>
            <a:r>
              <a:rPr lang="en-US" altLang="zh-CN" sz="2800" b="1" dirty="0">
                <a:solidFill>
                  <a:schemeClr val="tx1"/>
                </a:solidFill>
              </a:rPr>
              <a:t>	</a:t>
            </a:r>
            <a:r>
              <a:rPr lang="zh-CN" altLang="en-US" sz="2800" b="1" dirty="0">
                <a:solidFill>
                  <a:schemeClr val="tx1"/>
                </a:solidFill>
              </a:rPr>
              <a:t>希尔最早提出的方法是</a:t>
            </a:r>
            <a:r>
              <a:rPr lang="en-US" altLang="zh-CN" sz="2800" b="1" dirty="0">
                <a:solidFill>
                  <a:schemeClr val="tx1"/>
                </a:solidFill>
              </a:rPr>
              <a:t>: d</a:t>
            </a:r>
            <a:r>
              <a:rPr lang="en-US" altLang="zh-CN" sz="28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2800" b="1" dirty="0">
                <a:solidFill>
                  <a:schemeClr val="tx1"/>
                </a:solidFill>
              </a:rPr>
              <a:t>= n/2, d</a:t>
            </a:r>
            <a:r>
              <a:rPr lang="en-US" altLang="zh-CN" sz="2800" b="1" baseline="-25000" dirty="0">
                <a:solidFill>
                  <a:schemeClr val="tx1"/>
                </a:solidFill>
              </a:rPr>
              <a:t>i+1 </a:t>
            </a:r>
            <a:r>
              <a:rPr lang="en-US" altLang="zh-CN" sz="2800" b="1" dirty="0">
                <a:solidFill>
                  <a:schemeClr val="tx1"/>
                </a:solidFill>
              </a:rPr>
              <a:t>= d</a:t>
            </a:r>
            <a:r>
              <a:rPr lang="en-US" altLang="zh-CN" sz="2800" b="1" baseline="-25000" dirty="0">
                <a:solidFill>
                  <a:schemeClr val="tx1"/>
                </a:solidFill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</a:rPr>
              <a:t>/2</a:t>
            </a:r>
            <a:r>
              <a:rPr lang="zh-CN" altLang="en-US" sz="2800" b="1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希尔排序算法描述</a:t>
            </a:r>
          </a:p>
        </p:txBody>
      </p:sp>
      <p:sp>
        <p:nvSpPr>
          <p:cNvPr id="1595396" name="Rectangle 4"/>
          <p:cNvSpPr>
            <a:spLocks noChangeArrowheads="1"/>
          </p:cNvSpPr>
          <p:nvPr/>
        </p:nvSpPr>
        <p:spPr bwMode="auto">
          <a:xfrm>
            <a:off x="231775" y="4314825"/>
            <a:ext cx="787558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	for ( d=n/2; d&gt;=1; d=d/2 )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	     以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d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为增量，进行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组内直接插入排序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2235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5394" grpId="0" build="p"/>
      <p:bldP spid="159539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34C1C29A-D86A-4549-A67C-91532FAD17A6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42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7830" y="1208739"/>
            <a:ext cx="7554530" cy="70809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/>
              <a:t>设 </a:t>
            </a:r>
            <a:r>
              <a:rPr lang="en-US" altLang="zh-CN" sz="2800" b="1" dirty="0"/>
              <a:t>n=10</a:t>
            </a:r>
            <a:r>
              <a:rPr lang="zh-CN" altLang="en-US" sz="2800" b="1" dirty="0"/>
              <a:t>，取 </a:t>
            </a:r>
            <a:r>
              <a:rPr lang="en-US" altLang="zh-CN" sz="2800" b="1" dirty="0"/>
              <a:t>d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=5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d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=3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d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=1</a:t>
            </a:r>
            <a:endParaRPr lang="zh-CN" altLang="en-US" sz="2800" b="1" dirty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希尔排序</a:t>
            </a:r>
            <a:r>
              <a:rPr lang="zh-CN" altLang="en-US" b="1" dirty="0">
                <a:solidFill>
                  <a:schemeClr val="tx1"/>
                </a:solidFill>
              </a:rPr>
              <a:t>举例</a:t>
            </a:r>
            <a:endParaRPr lang="zh-CN" altLang="en-US" b="1" i="0" dirty="0">
              <a:solidFill>
                <a:schemeClr val="tx1"/>
              </a:solidFill>
            </a:endParaRPr>
          </a:p>
        </p:txBody>
      </p:sp>
      <p:sp>
        <p:nvSpPr>
          <p:cNvPr id="1569796" name="Text Box 4"/>
          <p:cNvSpPr txBox="1">
            <a:spLocks noChangeArrowheads="1"/>
          </p:cNvSpPr>
          <p:nvPr/>
        </p:nvSpPr>
        <p:spPr bwMode="auto">
          <a:xfrm>
            <a:off x="250825" y="1936750"/>
            <a:ext cx="858119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初始关键字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 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49  38  65  97  76  13  27  </a:t>
            </a:r>
            <a:r>
              <a:rPr lang="en-US" altLang="zh-CN" sz="24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55  04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49                  13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38                  27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65                  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</a:t>
            </a:r>
            <a:r>
              <a:rPr lang="en-US" altLang="zh-CN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97                  55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</a:t>
            </a:r>
            <a:r>
              <a:rPr lang="en-US" altLang="zh-CN" sz="24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76                  04</a:t>
            </a:r>
          </a:p>
        </p:txBody>
      </p:sp>
      <p:sp>
        <p:nvSpPr>
          <p:cNvPr id="1569797" name="AutoShape 5"/>
          <p:cNvSpPr>
            <a:spLocks/>
          </p:cNvSpPr>
          <p:nvPr/>
        </p:nvSpPr>
        <p:spPr bwMode="auto">
          <a:xfrm>
            <a:off x="2592388" y="2574925"/>
            <a:ext cx="88900" cy="1422400"/>
          </a:xfrm>
          <a:prstGeom prst="leftBracket">
            <a:avLst>
              <a:gd name="adj" fmla="val 133333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9798" name="AutoShape 6"/>
          <p:cNvSpPr>
            <a:spLocks/>
          </p:cNvSpPr>
          <p:nvPr/>
        </p:nvSpPr>
        <p:spPr bwMode="auto">
          <a:xfrm rot="10800000">
            <a:off x="8804275" y="2587625"/>
            <a:ext cx="88900" cy="1422400"/>
          </a:xfrm>
          <a:prstGeom prst="leftBracket">
            <a:avLst>
              <a:gd name="adj" fmla="val 133333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9799" name="AutoShape 7"/>
          <p:cNvSpPr>
            <a:spLocks/>
          </p:cNvSpPr>
          <p:nvPr/>
        </p:nvSpPr>
        <p:spPr bwMode="auto">
          <a:xfrm>
            <a:off x="2592388" y="4751388"/>
            <a:ext cx="88900" cy="838200"/>
          </a:xfrm>
          <a:prstGeom prst="leftBracket">
            <a:avLst>
              <a:gd name="adj" fmla="val 78571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9800" name="AutoShape 8"/>
          <p:cNvSpPr>
            <a:spLocks/>
          </p:cNvSpPr>
          <p:nvPr/>
        </p:nvSpPr>
        <p:spPr bwMode="auto">
          <a:xfrm rot="10800000">
            <a:off x="8791575" y="4751388"/>
            <a:ext cx="68263" cy="838200"/>
          </a:xfrm>
          <a:prstGeom prst="leftBracket">
            <a:avLst>
              <a:gd name="adj" fmla="val 102325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9801" name="Text Box 9"/>
          <p:cNvSpPr txBox="1">
            <a:spLocks noChangeArrowheads="1"/>
          </p:cNvSpPr>
          <p:nvPr/>
        </p:nvSpPr>
        <p:spPr bwMode="auto">
          <a:xfrm>
            <a:off x="258763" y="4130675"/>
            <a:ext cx="858119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一趟排序结果：  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 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27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  <a:r>
              <a:rPr lang="en-US" altLang="zh-CN" sz="2400" dirty="0">
                <a:solidFill>
                  <a:srgbClr val="00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55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49 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65</a:t>
            </a:r>
            <a:r>
              <a:rPr lang="en-US" altLang="zh-CN" sz="24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97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13          55          38          76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27          04          65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</a:t>
            </a:r>
            <a:r>
              <a:rPr lang="en-US" altLang="zh-CN" sz="24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49          97</a:t>
            </a:r>
          </a:p>
        </p:txBody>
      </p:sp>
      <p:sp>
        <p:nvSpPr>
          <p:cNvPr id="1569802" name="Text Box 10"/>
          <p:cNvSpPr txBox="1">
            <a:spLocks noChangeArrowheads="1"/>
          </p:cNvSpPr>
          <p:nvPr/>
        </p:nvSpPr>
        <p:spPr bwMode="auto">
          <a:xfrm>
            <a:off x="252413" y="5592763"/>
            <a:ext cx="8571577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二趟排序结果：  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  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38  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27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55  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65</a:t>
            </a:r>
            <a:r>
              <a:rPr lang="en-US" altLang="zh-CN" sz="2400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97</a:t>
            </a:r>
            <a:r>
              <a:rPr lang="en-US" altLang="zh-CN" sz="2400" dirty="0">
                <a:solidFill>
                  <a:srgbClr val="FFFF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76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三趟排序结果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 04  13  27  38  </a:t>
            </a:r>
            <a:r>
              <a:rPr lang="en-US" altLang="zh-CN" sz="24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49  55  65  76  97</a:t>
            </a:r>
          </a:p>
        </p:txBody>
      </p:sp>
    </p:spTree>
    <p:extLst>
      <p:ext uri="{BB962C8B-B14F-4D97-AF65-F5344CB8AC3E}">
        <p14:creationId xmlns:p14="http://schemas.microsoft.com/office/powerpoint/2010/main" val="287322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9796" grpId="0" build="p"/>
      <p:bldP spid="1569797" grpId="0" animBg="1"/>
      <p:bldP spid="1569798" grpId="0" animBg="1"/>
      <p:bldP spid="1569799" grpId="0" animBg="1"/>
      <p:bldP spid="1569800" grpId="0" animBg="1"/>
      <p:bldP spid="1569801" grpId="0" build="p"/>
      <p:bldP spid="156980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026"/>
          <p:cNvSpPr txBox="1">
            <a:spLocks noChangeArrowheads="1"/>
          </p:cNvSpPr>
          <p:nvPr/>
        </p:nvSpPr>
        <p:spPr bwMode="auto">
          <a:xfrm>
            <a:off x="395536" y="1196752"/>
            <a:ext cx="8588375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t = 3;      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增量数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dlta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[ ]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= { 5, 3, 1 }; 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增量序列可为：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t-k+1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-1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或其他值，要求增量间不包含除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之外的公因数，最后一个必须为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zh-CN" altLang="en-US" sz="3200" baseline="30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void 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ShellSort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SqList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 &amp;L )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{   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增量为</a:t>
            </a:r>
            <a:r>
              <a:rPr lang="en-US" altLang="zh-CN" sz="3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dlta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[ ]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的希尔排序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en-US" altLang="zh-CN" sz="3200" dirty="0">
              <a:solidFill>
                <a:srgbClr val="00504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en-US" altLang="zh-CN" sz="3200" dirty="0">
              <a:solidFill>
                <a:srgbClr val="00504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3200" dirty="0">
              <a:solidFill>
                <a:srgbClr val="00504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en-US" altLang="zh-CN" sz="3200" dirty="0">
                <a:solidFill>
                  <a:srgbClr val="00504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3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ShellSort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chemeClr val="tx1"/>
                </a:solidFill>
              </a:rPr>
              <a:t>希尔排序程序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81928" name="Rectangle 1032"/>
          <p:cNvSpPr>
            <a:spLocks noChangeArrowheads="1"/>
          </p:cNvSpPr>
          <p:nvPr/>
        </p:nvSpPr>
        <p:spPr bwMode="auto">
          <a:xfrm>
            <a:off x="882650" y="4725144"/>
            <a:ext cx="7977188" cy="111825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  <a:spcBef>
                <a:spcPct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for ( k=0; k&lt;t; ++t )</a:t>
            </a:r>
          </a:p>
          <a:p>
            <a:pPr>
              <a:lnSpc>
                <a:spcPts val="4000"/>
              </a:lnSpc>
              <a:spcBef>
                <a:spcPct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32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ShellInsert</a:t>
            </a:r>
            <a:r>
              <a:rPr lang="en-US" altLang="zh-CN" sz="3200" dirty="0">
                <a:solidFill>
                  <a:srgbClr val="008000"/>
                </a:solidFill>
                <a:latin typeface="Times New Roman" panose="02020603050405020304" pitchFamily="18" charset="0"/>
              </a:rPr>
              <a:t>( L, 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dlta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[k]</a:t>
            </a:r>
            <a:r>
              <a:rPr lang="en-US" altLang="zh-CN" sz="3200" dirty="0">
                <a:solidFill>
                  <a:srgbClr val="66FF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8000"/>
                </a:solidFill>
                <a:latin typeface="Times New Roman" panose="02020603050405020304" pitchFamily="18" charset="0"/>
              </a:rPr>
              <a:t>);</a:t>
            </a:r>
            <a:r>
              <a:rPr lang="en-US" altLang="zh-CN" sz="3200" dirty="0">
                <a:solidFill>
                  <a:srgbClr val="66FF33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一趟插入排序</a:t>
            </a:r>
          </a:p>
        </p:txBody>
      </p:sp>
    </p:spTree>
    <p:extLst>
      <p:ext uri="{BB962C8B-B14F-4D97-AF65-F5344CB8AC3E}">
        <p14:creationId xmlns:p14="http://schemas.microsoft.com/office/powerpoint/2010/main" val="107822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76213" y="1237032"/>
            <a:ext cx="8763000" cy="492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void 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ShellInsert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( 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SqList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&amp;L, 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dk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)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{//</a:t>
            </a:r>
            <a:r>
              <a:rPr lang="en-US" altLang="zh-CN" sz="3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dk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为增量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一趟希尔插入排序（直接插入排序）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for ( </a:t>
            </a:r>
            <a:r>
              <a:rPr lang="en-US" altLang="zh-CN" sz="32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rgbClr val="008000"/>
                </a:solidFill>
                <a:latin typeface="Times New Roman" panose="02020603050405020304" pitchFamily="18" charset="0"/>
              </a:rPr>
              <a:t>=dk+1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&lt;=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L.length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; ++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) {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    }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en-US" altLang="zh-CN" sz="3200" dirty="0">
                <a:solidFill>
                  <a:srgbClr val="00504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3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ShellInsert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用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j &gt; 0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代替哨兵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chemeClr val="tx1"/>
                </a:solidFill>
              </a:rPr>
              <a:t>希尔排序程序续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062930" y="3010066"/>
            <a:ext cx="7829550" cy="219136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L.r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[0] =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L.r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];           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暂存在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R[0]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for (</a:t>
            </a:r>
            <a:r>
              <a:rPr lang="en-US" altLang="zh-CN" sz="2800" dirty="0">
                <a:solidFill>
                  <a:srgbClr val="008000"/>
                </a:solidFill>
                <a:latin typeface="Times New Roman" panose="02020603050405020304" pitchFamily="18" charset="0"/>
              </a:rPr>
              <a:t>j=</a:t>
            </a:r>
            <a:r>
              <a:rPr lang="en-US" altLang="zh-CN" sz="28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i-dk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;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j&gt;0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&amp;&amp;(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[0].key&lt;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L.r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[j].key);</a:t>
            </a:r>
            <a:r>
              <a:rPr lang="en-US" altLang="zh-CN" sz="2800" dirty="0">
                <a:solidFill>
                  <a:srgbClr val="008000"/>
                </a:solidFill>
                <a:latin typeface="Times New Roman" panose="02020603050405020304" pitchFamily="18" charset="0"/>
              </a:rPr>
              <a:t>j-=</a:t>
            </a:r>
            <a:r>
              <a:rPr lang="en-US" altLang="zh-CN" sz="28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dk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L.r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32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j+dk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] =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L.r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[j]; 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查找并后移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L.r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3200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j+dk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] =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L.r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[0];        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//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插入</a:t>
            </a:r>
          </a:p>
        </p:txBody>
      </p:sp>
    </p:spTree>
    <p:extLst>
      <p:ext uri="{BB962C8B-B14F-4D97-AF65-F5344CB8AC3E}">
        <p14:creationId xmlns:p14="http://schemas.microsoft.com/office/powerpoint/2010/main" val="202951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25607" grpId="0" build="p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0CB72C94-5FCB-4B18-A110-012D99043662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45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1568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0804" y="1268760"/>
            <a:ext cx="7675612" cy="4896643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 </a:t>
            </a:r>
            <a:r>
              <a:rPr lang="zh-CN" altLang="en-US" sz="2800" b="1" dirty="0"/>
              <a:t>希尔的初始增量序列是 </a:t>
            </a:r>
            <a:r>
              <a:rPr lang="en-US" altLang="zh-CN" sz="2800" b="1" dirty="0"/>
              <a:t>d</a:t>
            </a:r>
            <a:r>
              <a:rPr lang="en-US" altLang="zh-CN" sz="2800" b="1" baseline="-25000" dirty="0"/>
              <a:t>1 </a:t>
            </a:r>
            <a:r>
              <a:rPr lang="en-US" altLang="zh-CN" sz="2800" b="1" dirty="0"/>
              <a:t>= n/2, d</a:t>
            </a:r>
            <a:r>
              <a:rPr lang="en-US" altLang="zh-CN" sz="2800" b="1" baseline="-25000" dirty="0"/>
              <a:t>i+1 </a:t>
            </a:r>
            <a:r>
              <a:rPr lang="en-US" altLang="zh-CN" sz="2800" b="1" dirty="0"/>
              <a:t>= d</a:t>
            </a:r>
            <a:r>
              <a:rPr lang="en-US" altLang="zh-CN" sz="2800" b="1" baseline="-25000" dirty="0"/>
              <a:t>i</a:t>
            </a:r>
            <a:r>
              <a:rPr lang="en-US" altLang="zh-CN" sz="2800" b="1" dirty="0"/>
              <a:t>/2,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最坏时间复杂度是 </a:t>
            </a:r>
            <a:r>
              <a:rPr lang="en-US" altLang="zh-CN" sz="2800" b="1" dirty="0"/>
              <a:t>O(n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)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 </a:t>
            </a:r>
            <a:r>
              <a:rPr lang="en-US" altLang="zh-CN" sz="2800" b="1" dirty="0">
                <a:sym typeface="Symbol" panose="05050102010706020507" pitchFamily="18" charset="2"/>
              </a:rPr>
              <a:t>Hibbard</a:t>
            </a:r>
            <a:r>
              <a:rPr lang="zh-CN" altLang="en-US" sz="2800" b="1" dirty="0">
                <a:sym typeface="Symbol" panose="05050102010706020507" pitchFamily="18" charset="2"/>
              </a:rPr>
              <a:t>提出增量序列 </a:t>
            </a:r>
            <a:r>
              <a:rPr lang="en-US" altLang="zh-CN" sz="2800" b="1" dirty="0">
                <a:sym typeface="Symbol" panose="05050102010706020507" pitchFamily="18" charset="2"/>
              </a:rPr>
              <a:t>2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sym typeface="Symbol" panose="05050102010706020507" pitchFamily="18" charset="2"/>
              </a:rPr>
              <a:t>-1,</a:t>
            </a:r>
            <a:r>
              <a:rPr lang="zh-CN" altLang="en-US" sz="2800" b="1" dirty="0">
                <a:solidFill>
                  <a:schemeClr val="tx1"/>
                </a:solidFill>
              </a:rPr>
              <a:t>	</a:t>
            </a:r>
            <a:r>
              <a:rPr lang="en-US" altLang="zh-CN" sz="2800" b="1" dirty="0">
                <a:sym typeface="Symbol" panose="05050102010706020507" pitchFamily="18" charset="2"/>
              </a:rPr>
              <a:t> 2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k-1</a:t>
            </a:r>
            <a:r>
              <a:rPr lang="en-US" altLang="zh-CN" sz="2800" b="1" dirty="0">
                <a:sym typeface="Symbol" panose="05050102010706020507" pitchFamily="18" charset="2"/>
              </a:rPr>
              <a:t>-1</a:t>
            </a:r>
            <a:r>
              <a:rPr lang="en-US" altLang="zh-CN" sz="2800" b="1" dirty="0"/>
              <a:t>,…,7,3,1,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   </a:t>
            </a:r>
            <a:r>
              <a:rPr lang="zh-CN" altLang="en-US" sz="2800" b="1" dirty="0">
                <a:solidFill>
                  <a:schemeClr val="tx1"/>
                </a:solidFill>
              </a:rPr>
              <a:t>理论最坏时间复杂度</a:t>
            </a:r>
            <a:r>
              <a:rPr lang="en-US" altLang="zh-CN" sz="2800" b="1" dirty="0"/>
              <a:t>O(n</a:t>
            </a:r>
            <a:r>
              <a:rPr lang="en-US" altLang="zh-CN" sz="2800" b="1" baseline="30000" dirty="0"/>
              <a:t>3/2</a:t>
            </a:r>
            <a:r>
              <a:rPr lang="en-US" altLang="zh-CN" sz="2800" b="1" dirty="0"/>
              <a:t>), </a:t>
            </a:r>
            <a:r>
              <a:rPr lang="zh-CN" altLang="en-US" sz="2800" b="1" dirty="0"/>
              <a:t>实际模拟</a:t>
            </a:r>
            <a:r>
              <a:rPr lang="en-US" altLang="zh-CN" sz="2800" b="1" dirty="0"/>
              <a:t>O(n</a:t>
            </a:r>
            <a:r>
              <a:rPr lang="en-US" altLang="zh-CN" sz="2800" b="1" baseline="30000" dirty="0"/>
              <a:t>5/4</a:t>
            </a:r>
            <a:r>
              <a:rPr lang="en-US" altLang="zh-CN" sz="2800" b="1" dirty="0"/>
              <a:t>) 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 </a:t>
            </a:r>
            <a:r>
              <a:rPr lang="en-US" altLang="zh-CN" sz="2800" b="1" dirty="0">
                <a:sym typeface="Symbol" panose="05050102010706020507" pitchFamily="18" charset="2"/>
              </a:rPr>
              <a:t>Sedgewick</a:t>
            </a:r>
            <a:r>
              <a:rPr lang="zh-CN" altLang="en-US" sz="2800" b="1" dirty="0">
                <a:sym typeface="Symbol" panose="05050102010706020507" pitchFamily="18" charset="2"/>
              </a:rPr>
              <a:t>提出增量序列 </a:t>
            </a:r>
            <a:r>
              <a:rPr lang="en-US" altLang="zh-CN" sz="2800" b="1" dirty="0">
                <a:sym typeface="Symbol" panose="05050102010706020507" pitchFamily="18" charset="2"/>
              </a:rPr>
              <a:t>…, 109,41,19,5,1,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   理论最坏时间复杂度</a:t>
            </a:r>
            <a:r>
              <a:rPr lang="en-US" altLang="zh-CN" sz="2800" b="1" dirty="0"/>
              <a:t>O(n</a:t>
            </a:r>
            <a:r>
              <a:rPr lang="en-US" altLang="zh-CN" sz="2800" b="1" baseline="30000" dirty="0"/>
              <a:t>4/3</a:t>
            </a:r>
            <a:r>
              <a:rPr lang="en-US" altLang="zh-CN" sz="2800" b="1" dirty="0"/>
              <a:t>), </a:t>
            </a:r>
            <a:r>
              <a:rPr lang="zh-CN" altLang="en-US" sz="2800" b="1" dirty="0"/>
              <a:t>实际模拟</a:t>
            </a:r>
            <a:r>
              <a:rPr lang="en-US" altLang="zh-CN" sz="2800" b="1" dirty="0"/>
              <a:t>O(n</a:t>
            </a:r>
            <a:r>
              <a:rPr lang="en-US" altLang="zh-CN" sz="2800" b="1" baseline="30000" dirty="0"/>
              <a:t>7/6</a:t>
            </a:r>
            <a:r>
              <a:rPr lang="en-US" altLang="zh-CN" sz="2800" b="1" dirty="0"/>
              <a:t>)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 </a:t>
            </a:r>
            <a:r>
              <a:rPr lang="zh-CN" altLang="en-US" sz="2800" b="1" dirty="0">
                <a:solidFill>
                  <a:schemeClr val="tx1"/>
                </a:solidFill>
              </a:rPr>
              <a:t>最后一趟增量为 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 </a:t>
            </a:r>
            <a:r>
              <a:rPr lang="zh-CN" altLang="en-US" sz="2800" b="1" dirty="0">
                <a:solidFill>
                  <a:schemeClr val="tx1"/>
                </a:solidFill>
              </a:rPr>
              <a:t>希尔排序算法是</a:t>
            </a:r>
            <a:r>
              <a:rPr lang="zh-CN" altLang="en-US" sz="2800" b="1" dirty="0">
                <a:solidFill>
                  <a:srgbClr val="FF0000"/>
                </a:solidFill>
              </a:rPr>
              <a:t>不稳定</a:t>
            </a:r>
            <a:r>
              <a:rPr lang="zh-CN" altLang="en-US" sz="2800" b="1" dirty="0">
                <a:solidFill>
                  <a:schemeClr val="tx1"/>
                </a:solidFill>
              </a:rPr>
              <a:t>的排序算法。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希尔排序性能分析</a:t>
            </a:r>
          </a:p>
        </p:txBody>
      </p:sp>
    </p:spTree>
    <p:extLst>
      <p:ext uri="{BB962C8B-B14F-4D97-AF65-F5344CB8AC3E}">
        <p14:creationId xmlns:p14="http://schemas.microsoft.com/office/powerpoint/2010/main" val="3561026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864E8873-4885-4CAB-A6D4-C2C1C5D6E388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46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403735"/>
            <a:ext cx="8064896" cy="3088506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tx1"/>
                </a:solidFill>
                <a:sym typeface="Symbol" panose="05050102010706020507" pitchFamily="18" charset="2"/>
              </a:rPr>
              <a:t> </a:t>
            </a:r>
            <a:r>
              <a:rPr lang="zh-CN" altLang="en-US" sz="3200" b="1" dirty="0">
                <a:solidFill>
                  <a:schemeClr val="tx1"/>
                </a:solidFill>
              </a:rPr>
              <a:t>交换排序的主要操作是</a:t>
            </a:r>
            <a:r>
              <a:rPr lang="zh-CN" altLang="en-US" sz="3200" b="1" dirty="0"/>
              <a:t>交换</a:t>
            </a:r>
            <a:endParaRPr lang="zh-CN" altLang="en-US" sz="3200" b="1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ym typeface="Symbol" panose="05050102010706020507" pitchFamily="18" charset="2"/>
              </a:rPr>
              <a:t> </a:t>
            </a:r>
            <a:r>
              <a:rPr lang="zh-CN" altLang="en-US" sz="3200" b="1" dirty="0">
                <a:solidFill>
                  <a:schemeClr val="tx1"/>
                </a:solidFill>
              </a:rPr>
              <a:t>在待排序列中选</a:t>
            </a:r>
            <a:r>
              <a:rPr lang="zh-CN" altLang="en-US" sz="3200" b="1" dirty="0"/>
              <a:t>两个</a:t>
            </a:r>
            <a:r>
              <a:rPr lang="zh-CN" altLang="en-US" sz="3200" b="1" dirty="0">
                <a:solidFill>
                  <a:schemeClr val="tx1"/>
                </a:solidFill>
              </a:rPr>
              <a:t>记录</a:t>
            </a:r>
            <a:r>
              <a:rPr lang="en-US" altLang="zh-CN" sz="3200" b="1" dirty="0">
                <a:solidFill>
                  <a:schemeClr val="tx1"/>
                </a:solidFill>
              </a:rPr>
              <a:t>, 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tx1"/>
                </a:solidFill>
              </a:rPr>
              <a:t>   比较它们的关键字值</a:t>
            </a:r>
            <a:r>
              <a:rPr lang="en-US" altLang="zh-CN" sz="3200" b="1" dirty="0">
                <a:solidFill>
                  <a:schemeClr val="tx1"/>
                </a:solidFill>
              </a:rPr>
              <a:t>, 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b="1" dirty="0"/>
              <a:t>   </a:t>
            </a:r>
            <a:r>
              <a:rPr lang="zh-CN" altLang="en-US" b="1" dirty="0"/>
              <a:t>若</a:t>
            </a:r>
            <a:r>
              <a:rPr lang="zh-CN" altLang="en-US" sz="3200" b="1" dirty="0"/>
              <a:t>反序</a:t>
            </a:r>
            <a:r>
              <a:rPr lang="en-US" altLang="zh-CN" sz="3200" b="1" dirty="0"/>
              <a:t>(</a:t>
            </a:r>
            <a:r>
              <a:rPr lang="zh-CN" altLang="en-US" sz="3200" b="1" dirty="0">
                <a:solidFill>
                  <a:schemeClr val="tx1"/>
                </a:solidFill>
              </a:rPr>
              <a:t>即排列顺序与排序后的次序相反</a:t>
            </a:r>
            <a:r>
              <a:rPr lang="en-US" altLang="zh-CN" sz="3200" b="1" dirty="0">
                <a:solidFill>
                  <a:schemeClr val="tx1"/>
                </a:solidFill>
              </a:rPr>
              <a:t>),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tx1"/>
                </a:solidFill>
              </a:rPr>
              <a:t>   则</a:t>
            </a:r>
            <a:r>
              <a:rPr lang="zh-CN" altLang="en-US" sz="3200" b="1" dirty="0"/>
              <a:t>交换</a:t>
            </a:r>
            <a:r>
              <a:rPr lang="zh-CN" altLang="en-US" sz="3200" b="1" dirty="0">
                <a:solidFill>
                  <a:schemeClr val="tx1"/>
                </a:solidFill>
              </a:rPr>
              <a:t>它们的存储位置</a:t>
            </a:r>
            <a:r>
              <a:rPr lang="en-US" altLang="zh-CN" sz="3200" b="1" dirty="0">
                <a:solidFill>
                  <a:schemeClr val="tx1"/>
                </a:solidFill>
              </a:rPr>
              <a:t>. 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交换排序的基本思想</a:t>
            </a:r>
          </a:p>
        </p:txBody>
      </p:sp>
      <p:sp>
        <p:nvSpPr>
          <p:cNvPr id="1509380" name="Text Box 4"/>
          <p:cNvSpPr txBox="1">
            <a:spLocks noChangeArrowheads="1"/>
          </p:cNvSpPr>
          <p:nvPr/>
        </p:nvSpPr>
        <p:spPr bwMode="auto">
          <a:xfrm>
            <a:off x="3417888" y="4532313"/>
            <a:ext cx="21780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反序则 </a:t>
            </a:r>
            <a:r>
              <a:rPr kumimoji="0"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交换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40013" y="5022850"/>
            <a:ext cx="3600450" cy="538163"/>
            <a:chOff x="1033" y="3067"/>
            <a:chExt cx="2268" cy="339"/>
          </a:xfrm>
        </p:grpSpPr>
        <p:sp>
          <p:nvSpPr>
            <p:cNvPr id="1509382" name="Oval 6"/>
            <p:cNvSpPr>
              <a:spLocks noChangeArrowheads="1"/>
            </p:cNvSpPr>
            <p:nvPr/>
          </p:nvSpPr>
          <p:spPr bwMode="auto">
            <a:xfrm>
              <a:off x="1033" y="3070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50000"/>
                </a:lnSpc>
                <a:defRPr/>
              </a:pPr>
              <a:r>
                <a:rPr lang="en-US" altLang="zh-CN" sz="3200" i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sz="3200" i="1" baseline="-250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</a:t>
              </a:r>
            </a:p>
          </p:txBody>
        </p:sp>
        <p:sp>
          <p:nvSpPr>
            <p:cNvPr id="45064" name="Line 7"/>
            <p:cNvSpPr>
              <a:spLocks noChangeShapeType="1"/>
            </p:cNvSpPr>
            <p:nvPr/>
          </p:nvSpPr>
          <p:spPr bwMode="auto">
            <a:xfrm>
              <a:off x="1434" y="3237"/>
              <a:ext cx="150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9384" name="Oval 8"/>
            <p:cNvSpPr>
              <a:spLocks noChangeArrowheads="1"/>
            </p:cNvSpPr>
            <p:nvPr/>
          </p:nvSpPr>
          <p:spPr bwMode="auto">
            <a:xfrm>
              <a:off x="2965" y="3067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50000"/>
                </a:lnSpc>
                <a:defRPr/>
              </a:pPr>
              <a:r>
                <a:rPr lang="en-US" altLang="zh-CN" sz="3200" i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sz="3200" i="1" baseline="-250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82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938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4CDB1955-CF98-4787-AB60-B4602CD9C4D7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47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8281" y="1237530"/>
            <a:ext cx="8707438" cy="1942132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b="1" dirty="0">
                <a:sym typeface="Symbol" panose="05050102010706020507" pitchFamily="18" charset="2"/>
              </a:rPr>
              <a:t> </a:t>
            </a:r>
            <a:r>
              <a:rPr lang="zh-CN" altLang="en-US" sz="3200" b="1" dirty="0">
                <a:solidFill>
                  <a:schemeClr val="tx1"/>
                </a:solidFill>
              </a:rPr>
              <a:t>两两比较</a:t>
            </a:r>
            <a:r>
              <a:rPr lang="zh-CN" altLang="en-US" sz="3200" b="1" dirty="0">
                <a:solidFill>
                  <a:srgbClr val="FF0000"/>
                </a:solidFill>
              </a:rPr>
              <a:t>相邻</a:t>
            </a:r>
            <a:r>
              <a:rPr lang="zh-CN" altLang="en-US" sz="3200" b="1" dirty="0">
                <a:solidFill>
                  <a:schemeClr val="tx1"/>
                </a:solidFill>
              </a:rPr>
              <a:t>记录的关键码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b="1" dirty="0">
                <a:sym typeface="Symbol" panose="05050102010706020507" pitchFamily="18" charset="2"/>
              </a:rPr>
              <a:t> 若</a:t>
            </a:r>
            <a:r>
              <a:rPr lang="zh-CN" altLang="en-US" sz="3200" b="1" dirty="0">
                <a:solidFill>
                  <a:schemeClr val="tx1"/>
                </a:solidFill>
              </a:rPr>
              <a:t>反序则交换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b="1" dirty="0">
                <a:sym typeface="Symbol" panose="05050102010706020507" pitchFamily="18" charset="2"/>
              </a:rPr>
              <a:t> </a:t>
            </a:r>
            <a:r>
              <a:rPr lang="zh-CN" altLang="en-US" sz="3200" b="1" dirty="0">
                <a:solidFill>
                  <a:schemeClr val="tx1"/>
                </a:solidFill>
              </a:rPr>
              <a:t>直到没有反序的记录为止。</a:t>
            </a:r>
            <a:r>
              <a:rPr lang="zh-CN" altLang="en-US" sz="3200" b="1" dirty="0"/>
              <a:t> 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起泡排序</a:t>
            </a:r>
          </a:p>
        </p:txBody>
      </p:sp>
      <p:sp>
        <p:nvSpPr>
          <p:cNvPr id="1603593" name="Rectangle 9"/>
          <p:cNvSpPr>
            <a:spLocks noChangeArrowheads="1"/>
          </p:cNvSpPr>
          <p:nvPr/>
        </p:nvSpPr>
        <p:spPr bwMode="auto">
          <a:xfrm>
            <a:off x="2971800" y="6063952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一趟起泡排序          </a:t>
            </a:r>
          </a:p>
        </p:txBody>
      </p:sp>
      <p:sp>
        <p:nvSpPr>
          <p:cNvPr id="1603594" name="Rectangle 10"/>
          <p:cNvSpPr>
            <a:spLocks noChangeArrowheads="1"/>
          </p:cNvSpPr>
          <p:nvPr/>
        </p:nvSpPr>
        <p:spPr bwMode="auto">
          <a:xfrm>
            <a:off x="762000" y="3598912"/>
            <a:ext cx="41910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</a:rPr>
              <a:t>无序序列</a:t>
            </a:r>
            <a:r>
              <a:rPr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</a:rPr>
              <a:t>R[1..i]</a:t>
            </a:r>
          </a:p>
        </p:txBody>
      </p:sp>
      <p:sp>
        <p:nvSpPr>
          <p:cNvPr id="1603595" name="Rectangle 11"/>
          <p:cNvSpPr>
            <a:spLocks noChangeArrowheads="1"/>
          </p:cNvSpPr>
          <p:nvPr/>
        </p:nvSpPr>
        <p:spPr bwMode="auto">
          <a:xfrm>
            <a:off x="4953000" y="3598912"/>
            <a:ext cx="3505200" cy="5334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</a:rPr>
              <a:t>有序序列 </a:t>
            </a:r>
            <a:r>
              <a:rPr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</a:rPr>
              <a:t>R[i+1..n]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3596" name="AutoShape 12"/>
          <p:cNvSpPr>
            <a:spLocks noChangeArrowheads="1"/>
          </p:cNvSpPr>
          <p:nvPr/>
        </p:nvSpPr>
        <p:spPr bwMode="auto">
          <a:xfrm>
            <a:off x="2743200" y="4132312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3597" name="AutoShape 13"/>
          <p:cNvSpPr>
            <a:spLocks noChangeArrowheads="1"/>
          </p:cNvSpPr>
          <p:nvPr/>
        </p:nvSpPr>
        <p:spPr bwMode="auto">
          <a:xfrm>
            <a:off x="4343400" y="4132312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3598" name="AutoShape 14"/>
          <p:cNvSpPr>
            <a:spLocks noChangeArrowheads="1"/>
          </p:cNvSpPr>
          <p:nvPr/>
        </p:nvSpPr>
        <p:spPr bwMode="auto">
          <a:xfrm>
            <a:off x="3810000" y="4132312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3599" name="AutoShape 15"/>
          <p:cNvSpPr>
            <a:spLocks noChangeArrowheads="1"/>
          </p:cNvSpPr>
          <p:nvPr/>
        </p:nvSpPr>
        <p:spPr bwMode="auto">
          <a:xfrm>
            <a:off x="3276600" y="4132312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3600" name="AutoShape 16"/>
          <p:cNvSpPr>
            <a:spLocks noChangeArrowheads="1"/>
          </p:cNvSpPr>
          <p:nvPr/>
        </p:nvSpPr>
        <p:spPr bwMode="auto">
          <a:xfrm>
            <a:off x="2286000" y="4132312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3601" name="AutoShape 17"/>
          <p:cNvSpPr>
            <a:spLocks noChangeArrowheads="1"/>
          </p:cNvSpPr>
          <p:nvPr/>
        </p:nvSpPr>
        <p:spPr bwMode="auto">
          <a:xfrm>
            <a:off x="1828800" y="4132312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3602" name="AutoShape 18"/>
          <p:cNvSpPr>
            <a:spLocks noChangeArrowheads="1"/>
          </p:cNvSpPr>
          <p:nvPr/>
        </p:nvSpPr>
        <p:spPr bwMode="auto">
          <a:xfrm>
            <a:off x="1371600" y="4132312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3603" name="AutoShape 19"/>
          <p:cNvSpPr>
            <a:spLocks noChangeArrowheads="1"/>
          </p:cNvSpPr>
          <p:nvPr/>
        </p:nvSpPr>
        <p:spPr bwMode="auto">
          <a:xfrm>
            <a:off x="838200" y="4132312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3604" name="Rectangle 20"/>
          <p:cNvSpPr>
            <a:spLocks noChangeArrowheads="1"/>
          </p:cNvSpPr>
          <p:nvPr/>
        </p:nvSpPr>
        <p:spPr bwMode="auto">
          <a:xfrm>
            <a:off x="0" y="4531642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6600"/>
              </a:buClr>
              <a:buSzTx/>
              <a:buFont typeface="Wingdings 2" panose="05020102010507070707" pitchFamily="18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   例：     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49  38 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65  97  76  13  27  </a:t>
            </a:r>
            <a:r>
              <a:rPr lang="en-US" altLang="zh-CN" sz="3200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49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03605" name="Rectangle 21"/>
          <p:cNvSpPr>
            <a:spLocks noChangeArrowheads="1"/>
          </p:cNvSpPr>
          <p:nvPr/>
        </p:nvSpPr>
        <p:spPr bwMode="auto">
          <a:xfrm>
            <a:off x="0" y="5369842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6600"/>
              </a:buClr>
              <a:buSzTx/>
              <a:buFont typeface="Wingdings 2" panose="05020102010507070707" pitchFamily="18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38 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49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65  76  13  27  </a:t>
            </a:r>
            <a:r>
              <a:rPr lang="en-US" altLang="zh-CN" sz="3200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49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  97</a:t>
            </a:r>
          </a:p>
        </p:txBody>
      </p:sp>
    </p:spTree>
    <p:extLst>
      <p:ext uri="{BB962C8B-B14F-4D97-AF65-F5344CB8AC3E}">
        <p14:creationId xmlns:p14="http://schemas.microsoft.com/office/powerpoint/2010/main" val="115595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0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03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036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036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036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035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03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03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0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0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0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60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593" grpId="0" autoUpdateAnimBg="0"/>
      <p:bldP spid="1603594" grpId="0" animBg="1" autoUpdateAnimBg="0"/>
      <p:bldP spid="1603595" grpId="0" animBg="1" autoUpdateAnimBg="0"/>
      <p:bldP spid="1603596" grpId="0" animBg="1"/>
      <p:bldP spid="1603597" grpId="0" animBg="1"/>
      <p:bldP spid="1603598" grpId="0" animBg="1"/>
      <p:bldP spid="1603599" grpId="0" animBg="1"/>
      <p:bldP spid="1603600" grpId="0" animBg="1"/>
      <p:bldP spid="1603601" grpId="0" animBg="1"/>
      <p:bldP spid="1603602" grpId="0" animBg="1"/>
      <p:bldP spid="1603603" grpId="0" animBg="1"/>
      <p:bldP spid="1603604" grpId="0" autoUpdateAnimBg="0"/>
      <p:bldP spid="160360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567A5B77-7600-459D-A1CD-F2A87335F372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48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起泡排序举例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527050" y="1573213"/>
            <a:ext cx="829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初始关键字：  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49  38  65  97  76  13  27  </a:t>
            </a:r>
            <a:r>
              <a:rPr lang="en-US" altLang="zh-CN" sz="2800" u="sng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</a:p>
        </p:txBody>
      </p:sp>
      <p:sp>
        <p:nvSpPr>
          <p:cNvPr id="1572869" name="Text Box 5"/>
          <p:cNvSpPr txBox="1">
            <a:spLocks noChangeArrowheads="1"/>
          </p:cNvSpPr>
          <p:nvPr/>
        </p:nvSpPr>
        <p:spPr bwMode="auto">
          <a:xfrm>
            <a:off x="525463" y="2120900"/>
            <a:ext cx="832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第一趟排序后：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38  49  65  76  13  27  </a:t>
            </a:r>
            <a:r>
              <a:rPr lang="en-US" altLang="zh-CN" sz="28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97</a:t>
            </a:r>
          </a:p>
        </p:txBody>
      </p:sp>
      <p:sp>
        <p:nvSpPr>
          <p:cNvPr id="1572870" name="Text Box 6"/>
          <p:cNvSpPr txBox="1">
            <a:spLocks noChangeArrowheads="1"/>
          </p:cNvSpPr>
          <p:nvPr/>
        </p:nvSpPr>
        <p:spPr bwMode="auto">
          <a:xfrm>
            <a:off x="525463" y="2681288"/>
            <a:ext cx="7769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第二趟排序后：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38  49  65  13  27  </a:t>
            </a:r>
            <a:r>
              <a:rPr lang="en-US" altLang="zh-CN" sz="28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76</a:t>
            </a:r>
          </a:p>
        </p:txBody>
      </p:sp>
      <p:sp>
        <p:nvSpPr>
          <p:cNvPr id="1572871" name="Text Box 7"/>
          <p:cNvSpPr txBox="1">
            <a:spLocks noChangeArrowheads="1"/>
          </p:cNvSpPr>
          <p:nvPr/>
        </p:nvSpPr>
        <p:spPr bwMode="auto">
          <a:xfrm>
            <a:off x="525463" y="3255963"/>
            <a:ext cx="7386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第三趟排序后：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38  49  13  27  </a:t>
            </a:r>
            <a:r>
              <a:rPr lang="en-US" altLang="zh-CN" sz="2800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65</a:t>
            </a:r>
          </a:p>
        </p:txBody>
      </p:sp>
      <p:sp>
        <p:nvSpPr>
          <p:cNvPr id="1572872" name="Text Box 8"/>
          <p:cNvSpPr txBox="1">
            <a:spLocks noChangeArrowheads="1"/>
          </p:cNvSpPr>
          <p:nvPr/>
        </p:nvSpPr>
        <p:spPr bwMode="auto">
          <a:xfrm>
            <a:off x="525463" y="3832225"/>
            <a:ext cx="6508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第四趟排序后：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38  13  27  49  </a:t>
            </a:r>
            <a:r>
              <a:rPr lang="en-US" altLang="zh-CN" sz="28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</a:p>
        </p:txBody>
      </p:sp>
      <p:sp>
        <p:nvSpPr>
          <p:cNvPr id="1572873" name="Text Box 9"/>
          <p:cNvSpPr txBox="1">
            <a:spLocks noChangeArrowheads="1"/>
          </p:cNvSpPr>
          <p:nvPr/>
        </p:nvSpPr>
        <p:spPr bwMode="auto">
          <a:xfrm>
            <a:off x="525463" y="4435475"/>
            <a:ext cx="5661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第五趟排序后：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13  27  38  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</a:p>
        </p:txBody>
      </p:sp>
      <p:sp>
        <p:nvSpPr>
          <p:cNvPr id="1572874" name="Text Box 10"/>
          <p:cNvSpPr txBox="1">
            <a:spLocks noChangeArrowheads="1"/>
          </p:cNvSpPr>
          <p:nvPr/>
        </p:nvSpPr>
        <p:spPr bwMode="auto">
          <a:xfrm>
            <a:off x="525463" y="5083175"/>
            <a:ext cx="5146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第六趟排序后：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13  27  38</a:t>
            </a:r>
          </a:p>
        </p:txBody>
      </p:sp>
      <p:sp>
        <p:nvSpPr>
          <p:cNvPr id="1572875" name="Line 11"/>
          <p:cNvSpPr>
            <a:spLocks noChangeShapeType="1"/>
          </p:cNvSpPr>
          <p:nvPr/>
        </p:nvSpPr>
        <p:spPr bwMode="auto">
          <a:xfrm flipH="1">
            <a:off x="3570288" y="6037263"/>
            <a:ext cx="4630737" cy="0"/>
          </a:xfrm>
          <a:prstGeom prst="line">
            <a:avLst/>
          </a:prstGeom>
          <a:noFill/>
          <a:ln w="76200" cmpd="tri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2876" name="Text Box 12"/>
          <p:cNvSpPr txBox="1">
            <a:spLocks noChangeArrowheads="1"/>
          </p:cNvSpPr>
          <p:nvPr/>
        </p:nvSpPr>
        <p:spPr bwMode="auto">
          <a:xfrm>
            <a:off x="1409700" y="5707063"/>
            <a:ext cx="2193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逐步有序</a:t>
            </a:r>
          </a:p>
        </p:txBody>
      </p:sp>
    </p:spTree>
    <p:extLst>
      <p:ext uri="{BB962C8B-B14F-4D97-AF65-F5344CB8AC3E}">
        <p14:creationId xmlns:p14="http://schemas.microsoft.com/office/powerpoint/2010/main" val="38483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7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7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7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7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7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7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57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869" grpId="0" autoUpdateAnimBg="0"/>
      <p:bldP spid="1572870" grpId="0" autoUpdateAnimBg="0"/>
      <p:bldP spid="1572871" grpId="0" autoUpdateAnimBg="0"/>
      <p:bldP spid="1572872" grpId="0" autoUpdateAnimBg="0"/>
      <p:bldP spid="1572873" grpId="0" autoUpdateAnimBg="0"/>
      <p:bldP spid="1572874" grpId="0" autoUpdateAnimBg="0"/>
      <p:bldP spid="157287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0CB72C94-5FCB-4B18-A110-012D99043662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49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1568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0804" y="1268761"/>
            <a:ext cx="8107660" cy="3600399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 比较次数</a:t>
            </a:r>
            <a:r>
              <a:rPr lang="en-US" altLang="zh-CN" sz="2800" b="1" dirty="0"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ym typeface="Symbol" panose="05050102010706020507" pitchFamily="18" charset="2"/>
              </a:rPr>
              <a:t>交换次数 都是最多 </a:t>
            </a:r>
            <a:r>
              <a:rPr lang="en-US" altLang="zh-CN" sz="2800" b="1" dirty="0">
                <a:sym typeface="Symbol" panose="05050102010706020507" pitchFamily="18" charset="2"/>
              </a:rPr>
              <a:t>n(n-1)/2 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O(n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次</a:t>
            </a:r>
            <a:endParaRPr lang="en-US" altLang="zh-CN" sz="2800" b="1" dirty="0"/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 是稳定的排序方法</a:t>
            </a:r>
            <a:endParaRPr lang="en-US" altLang="zh-CN" sz="2800" b="1" dirty="0"/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 若增加</a:t>
            </a:r>
            <a:r>
              <a:rPr lang="en-US" altLang="zh-CN" sz="2800" b="1" dirty="0">
                <a:sym typeface="Symbol" panose="05050102010706020507" pitchFamily="18" charset="2"/>
              </a:rPr>
              <a:t>Exchange</a:t>
            </a:r>
            <a:r>
              <a:rPr lang="zh-CN" altLang="en-US" sz="2800" b="1" dirty="0">
                <a:sym typeface="Symbol" panose="05050102010706020507" pitchFamily="18" charset="2"/>
              </a:rPr>
              <a:t>变量记录每趟是否发生交换</a:t>
            </a:r>
            <a:r>
              <a:rPr lang="en-US" altLang="zh-CN" sz="2800" b="1" dirty="0">
                <a:sym typeface="Symbol" panose="05050102010706020507" pitchFamily="18" charset="2"/>
              </a:rPr>
              <a:t>,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    </a:t>
            </a:r>
            <a:r>
              <a:rPr lang="zh-CN" altLang="en-US" sz="2800" b="1" dirty="0">
                <a:sym typeface="Symbol" panose="05050102010706020507" pitchFamily="18" charset="2"/>
              </a:rPr>
              <a:t>则正序序列 </a:t>
            </a:r>
            <a:r>
              <a:rPr lang="en-US" altLang="zh-CN" sz="2800" b="1" dirty="0">
                <a:sym typeface="Symbol" panose="05050102010706020507" pitchFamily="18" charset="2"/>
              </a:rPr>
              <a:t>O(n) </a:t>
            </a:r>
            <a:r>
              <a:rPr lang="zh-CN" altLang="en-US" sz="2800" b="1" dirty="0">
                <a:sym typeface="Symbol" panose="05050102010706020507" pitchFamily="18" charset="2"/>
              </a:rPr>
              <a:t>时间结束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 平均时间复杂度也是</a:t>
            </a:r>
            <a:r>
              <a:rPr lang="en-US" altLang="zh-CN" sz="2800" b="1" dirty="0">
                <a:sym typeface="Symbol" panose="05050102010706020507" pitchFamily="18" charset="2"/>
              </a:rPr>
              <a:t>O(n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ym typeface="Symbol" panose="05050102010706020507" pitchFamily="18" charset="2"/>
              </a:rPr>
              <a:t>)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 是所有简单排序</a:t>
            </a:r>
            <a:r>
              <a:rPr lang="en-US" altLang="zh-CN" sz="2800" b="1" dirty="0">
                <a:sym typeface="Symbol" panose="05050102010706020507" pitchFamily="18" charset="2"/>
              </a:rPr>
              <a:t>(</a:t>
            </a:r>
            <a:r>
              <a:rPr lang="zh-CN" altLang="en-US" sz="2800" b="1" dirty="0">
                <a:sym typeface="Symbol" panose="05050102010706020507" pitchFamily="18" charset="2"/>
              </a:rPr>
              <a:t>插入</a:t>
            </a:r>
            <a:r>
              <a:rPr lang="en-US" altLang="zh-CN" sz="2800" b="1" dirty="0"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sym typeface="Symbol" panose="05050102010706020507" pitchFamily="18" charset="2"/>
              </a:rPr>
              <a:t>选择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ym typeface="Symbol" panose="05050102010706020507" pitchFamily="18" charset="2"/>
              </a:rPr>
              <a:t>中速度最慢的 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起泡排序性能分析</a:t>
            </a:r>
          </a:p>
        </p:txBody>
      </p:sp>
    </p:spTree>
    <p:extLst>
      <p:ext uri="{BB962C8B-B14F-4D97-AF65-F5344CB8AC3E}">
        <p14:creationId xmlns:p14="http://schemas.microsoft.com/office/powerpoint/2010/main" val="236281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分治的原则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35496" y="1196752"/>
            <a:ext cx="8064251" cy="362560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itchFamily="2" charset="2"/>
              <a:buChar char="l"/>
            </a:pPr>
            <a:r>
              <a:rPr lang="zh-CN" altLang="en-US" sz="2800" dirty="0"/>
              <a:t>子问题相互独立</a:t>
            </a:r>
            <a:r>
              <a:rPr lang="en-US" altLang="zh-CN" sz="2800" dirty="0"/>
              <a:t>(</a:t>
            </a:r>
            <a:r>
              <a:rPr lang="zh-CN" altLang="en-US" sz="2800" dirty="0"/>
              <a:t>为什么</a:t>
            </a:r>
            <a:r>
              <a:rPr lang="en-US" altLang="zh-CN" sz="2800" dirty="0"/>
              <a:t>), </a:t>
            </a:r>
            <a:r>
              <a:rPr lang="zh-CN" altLang="en-US" sz="2800" dirty="0"/>
              <a:t>无重复 </a:t>
            </a:r>
            <a:endParaRPr lang="en-US" altLang="zh-CN" sz="2800" dirty="0"/>
          </a:p>
          <a:p>
            <a:pPr marL="0" indent="0" eaLnBrk="0" hangingPunct="0">
              <a:lnSpc>
                <a:spcPct val="110000"/>
              </a:lnSpc>
              <a:spcBef>
                <a:spcPct val="10000"/>
              </a:spcBef>
              <a:buSzPct val="75000"/>
            </a:pPr>
            <a:r>
              <a:rPr lang="zh-CN" altLang="en-US" sz="2800" dirty="0"/>
              <a:t>       若有大量重复子问题</a:t>
            </a:r>
            <a:r>
              <a:rPr lang="en-US" altLang="zh-CN" sz="2800" dirty="0"/>
              <a:t>, </a:t>
            </a:r>
            <a:r>
              <a:rPr lang="zh-CN" altLang="en-US" sz="2800" dirty="0"/>
              <a:t>改用动态规划</a:t>
            </a:r>
            <a:endParaRPr lang="en-US" altLang="zh-CN" sz="2800" dirty="0"/>
          </a:p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itchFamily="2" charset="2"/>
              <a:buChar char="l"/>
            </a:pPr>
            <a:r>
              <a:rPr lang="zh-CN" altLang="en-US" sz="2800" dirty="0"/>
              <a:t>子问题规模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/</a:t>
            </a:r>
            <a:r>
              <a:rPr lang="en-US" altLang="zh-CN" sz="2800" i="1" dirty="0"/>
              <a:t>b</a:t>
            </a:r>
            <a:r>
              <a:rPr lang="en-US" altLang="zh-CN" sz="2800" dirty="0"/>
              <a:t>)</a:t>
            </a:r>
            <a:r>
              <a:rPr lang="zh-CN" altLang="en-US" sz="2800" dirty="0"/>
              <a:t>大致相等</a:t>
            </a:r>
            <a:r>
              <a:rPr lang="en-US" altLang="zh-CN" sz="2800" dirty="0"/>
              <a:t>(</a:t>
            </a:r>
            <a:r>
              <a:rPr lang="zh-CN" altLang="en-US" sz="2800" dirty="0"/>
              <a:t>平衡思想</a:t>
            </a:r>
            <a:r>
              <a:rPr lang="en-US" altLang="zh-CN" sz="2800" dirty="0"/>
              <a:t>) </a:t>
            </a:r>
          </a:p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itchFamily="2" charset="2"/>
              <a:buChar char="l"/>
            </a:pPr>
            <a:r>
              <a:rPr lang="zh-CN" altLang="en-US" sz="2800" dirty="0"/>
              <a:t>子问题和原问题类似</a:t>
            </a:r>
            <a:r>
              <a:rPr lang="en-US" altLang="zh-CN" sz="2800" dirty="0"/>
              <a:t>, </a:t>
            </a:r>
            <a:r>
              <a:rPr lang="zh-CN" altLang="en-US" sz="2800" dirty="0"/>
              <a:t>可递归求解 </a:t>
            </a:r>
            <a:endParaRPr lang="en-US" altLang="zh-CN" sz="2800" dirty="0"/>
          </a:p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itchFamily="2" charset="2"/>
              <a:buChar char="l"/>
            </a:pPr>
            <a:r>
              <a:rPr lang="zh-CN" altLang="en-US" sz="2800" dirty="0"/>
              <a:t>子问题解合并能得到原问题解</a:t>
            </a:r>
            <a:r>
              <a:rPr lang="en-US" altLang="zh-CN" sz="2800" dirty="0"/>
              <a:t> </a:t>
            </a:r>
          </a:p>
          <a:p>
            <a:pPr marL="0" indent="0" eaLnBrk="0" hangingPunct="0">
              <a:lnSpc>
                <a:spcPct val="110000"/>
              </a:lnSpc>
              <a:spcBef>
                <a:spcPct val="10000"/>
              </a:spcBef>
              <a:buSzPct val="75000"/>
            </a:pPr>
            <a:r>
              <a:rPr lang="zh-CN" altLang="en-US" sz="2800" dirty="0"/>
              <a:t>设分解出的子问题有</a:t>
            </a:r>
            <a:r>
              <a:rPr lang="en-US" altLang="zh-CN" sz="2800" i="1" dirty="0"/>
              <a:t>a</a:t>
            </a:r>
            <a:r>
              <a:rPr lang="en-US" altLang="zh-CN" sz="2800" dirty="0"/>
              <a:t> </a:t>
            </a:r>
            <a:r>
              <a:rPr lang="zh-CN" altLang="en-US" sz="2800" dirty="0"/>
              <a:t>个</a:t>
            </a:r>
            <a:r>
              <a:rPr lang="en-US" altLang="zh-CN" sz="2800" dirty="0"/>
              <a:t>, </a:t>
            </a:r>
            <a:r>
              <a:rPr kumimoji="0" lang="zh-CN" altLang="en-US" sz="2800" dirty="0">
                <a:solidFill>
                  <a:schemeClr val="tx1"/>
                </a:solidFill>
              </a:rPr>
              <a:t>时间复杂度</a:t>
            </a:r>
            <a:r>
              <a:rPr kumimoji="0" lang="en-US" altLang="zh-CN" sz="2800" dirty="0">
                <a:solidFill>
                  <a:schemeClr val="tx1"/>
                </a:solidFill>
              </a:rPr>
              <a:t>T(n)</a:t>
            </a:r>
            <a:r>
              <a:rPr kumimoji="0" lang="zh-CN" altLang="en-US" sz="2800" dirty="0">
                <a:solidFill>
                  <a:schemeClr val="tx1"/>
                </a:solidFill>
              </a:rPr>
              <a:t>，分解</a:t>
            </a:r>
            <a:r>
              <a:rPr kumimoji="0" lang="en-US" altLang="zh-CN" sz="2800" dirty="0">
                <a:solidFill>
                  <a:schemeClr val="tx1"/>
                </a:solidFill>
              </a:rPr>
              <a:t>+</a:t>
            </a:r>
            <a:r>
              <a:rPr kumimoji="0" lang="zh-CN" altLang="en-US" sz="2800" dirty="0">
                <a:solidFill>
                  <a:schemeClr val="tx1"/>
                </a:solidFill>
              </a:rPr>
              <a:t>合并</a:t>
            </a:r>
            <a:r>
              <a:rPr lang="zh-CN" altLang="en-US" sz="2800" dirty="0"/>
              <a:t>时间</a:t>
            </a:r>
            <a:r>
              <a:rPr lang="en-US" altLang="zh-CN" sz="2800" dirty="0"/>
              <a:t>f(n) </a:t>
            </a:r>
            <a:r>
              <a:rPr kumimoji="0" lang="en-US" altLang="zh-CN" sz="2800" dirty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201552"/>
              </p:ext>
            </p:extLst>
          </p:nvPr>
        </p:nvGraphicFramePr>
        <p:xfrm>
          <a:off x="107504" y="4653136"/>
          <a:ext cx="5248275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0" name="公式" r:id="rId5" imgW="2108200" imgH="482600" progId="">
                  <p:embed/>
                </p:oleObj>
              </mc:Choice>
              <mc:Fallback>
                <p:oleObj name="公式" r:id="rId5" imgW="2108200" imgH="482600" progId="">
                  <p:embed/>
                  <p:pic>
                    <p:nvPicPr>
                      <p:cNvPr id="0" name="Picture 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653136"/>
                        <a:ext cx="5248275" cy="1201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2"/>
          <p:cNvSpPr txBox="1"/>
          <p:nvPr/>
        </p:nvSpPr>
        <p:spPr bwMode="auto">
          <a:xfrm>
            <a:off x="5459876" y="4311153"/>
            <a:ext cx="3576620" cy="250222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lvl="0">
              <a:spcBef>
                <a:spcPct val="10000"/>
              </a:spcBef>
            </a:pP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divide-and-conquer(P)</a:t>
            </a:r>
          </a:p>
          <a:p>
            <a:pPr lvl="0">
              <a:spcBef>
                <a:spcPct val="10000"/>
              </a:spcBef>
            </a:pP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{  if ( | P | &lt;= n0) </a:t>
            </a:r>
            <a:r>
              <a:rPr kumimoji="0" lang="en-US" altLang="zh-CN" sz="1800" dirty="0" err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adhoc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(P);       </a:t>
            </a:r>
            <a:endParaRPr kumimoji="0" lang="zh-CN" altLang="en-US" sz="1800" dirty="0">
              <a:solidFill>
                <a:srgbClr val="000000"/>
              </a:solidFill>
              <a:ea typeface="楷体_GB2312" pitchFamily="49" charset="-122"/>
              <a:cs typeface="Times New Roman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zh-CN" altLang="en-US" sz="18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else </a:t>
            </a:r>
          </a:p>
          <a:p>
            <a:pPr lvl="0">
              <a:spcBef>
                <a:spcPct val="10000"/>
              </a:spcBef>
            </a:pP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   {   divide P into P</a:t>
            </a:r>
            <a:r>
              <a:rPr kumimoji="0" lang="en-US" altLang="zh-CN" sz="1800" baseline="-250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, P</a:t>
            </a:r>
            <a:r>
              <a:rPr kumimoji="0" lang="en-US" altLang="zh-CN" sz="1800" baseline="-250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,..., P</a:t>
            </a:r>
            <a:r>
              <a:rPr kumimoji="0" lang="en-US" altLang="zh-CN" sz="1800" baseline="-250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;</a:t>
            </a:r>
            <a:r>
              <a:rPr kumimoji="0" lang="zh-CN" altLang="en-US" sz="18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lvl="0">
              <a:spcBef>
                <a:spcPct val="10000"/>
              </a:spcBef>
            </a:pPr>
            <a:r>
              <a:rPr kumimoji="0" lang="zh-CN" altLang="en-US" sz="18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        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for (</a:t>
            </a:r>
            <a:r>
              <a:rPr kumimoji="0" lang="en-US" altLang="zh-CN" sz="1800" dirty="0" err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=1,i&lt;=</a:t>
            </a:r>
            <a:r>
              <a:rPr kumimoji="0" lang="en-US" altLang="zh-CN" sz="1800" dirty="0" err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a,i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++)</a:t>
            </a:r>
          </a:p>
          <a:p>
            <a:pPr lvl="0">
              <a:spcBef>
                <a:spcPct val="10000"/>
              </a:spcBef>
            </a:pP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           </a:t>
            </a:r>
            <a:r>
              <a:rPr kumimoji="0" lang="en-US" altLang="zh-CN" sz="1800" dirty="0" err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kumimoji="0" lang="en-US" altLang="zh-CN" sz="1800" baseline="-25000" dirty="0" err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=divide-and-conquer(P</a:t>
            </a:r>
            <a:r>
              <a:rPr kumimoji="0" lang="en-US" altLang="zh-CN" sz="1800" baseline="-250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); </a:t>
            </a:r>
            <a:endParaRPr kumimoji="0" lang="zh-CN" altLang="en-US" sz="1800" dirty="0">
              <a:solidFill>
                <a:srgbClr val="000000"/>
              </a:solidFill>
              <a:ea typeface="楷体_GB2312" pitchFamily="49" charset="-122"/>
              <a:cs typeface="Times New Roman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zh-CN" altLang="en-US" sz="18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        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return merge(y</a:t>
            </a:r>
            <a:r>
              <a:rPr kumimoji="0" lang="en-US" altLang="zh-CN" sz="1800" baseline="-250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,...,</a:t>
            </a:r>
            <a:r>
              <a:rPr kumimoji="0" lang="en-US" altLang="zh-CN" sz="1800" dirty="0" err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kumimoji="0" lang="en-US" altLang="zh-CN" sz="1800" baseline="-25000" dirty="0" err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);  </a:t>
            </a:r>
          </a:p>
          <a:p>
            <a:pPr lvl="0">
              <a:spcBef>
                <a:spcPct val="10000"/>
              </a:spcBef>
            </a:pP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}  }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615"/>
    </mc:Choice>
    <mc:Fallback xmlns="">
      <p:transition spd="slow" advTm="1746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8498219B-EB06-4A95-876F-08F25386DF9A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50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12" y="1228793"/>
            <a:ext cx="8664575" cy="1792288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</a:rPr>
              <a:t>    在起泡排序中</a:t>
            </a:r>
            <a:r>
              <a:rPr lang="en-US" altLang="zh-CN" sz="3200" b="1" dirty="0">
                <a:solidFill>
                  <a:schemeClr val="tx1"/>
                </a:solidFill>
              </a:rPr>
              <a:t>, </a:t>
            </a:r>
            <a:r>
              <a:rPr lang="zh-CN" altLang="en-US" sz="3200" b="1" dirty="0">
                <a:solidFill>
                  <a:schemeClr val="tx1"/>
                </a:solidFill>
              </a:rPr>
              <a:t>记录的比较和移动是在</a:t>
            </a:r>
            <a:r>
              <a:rPr lang="zh-CN" altLang="en-US" sz="3200" b="1" dirty="0"/>
              <a:t>相邻</a:t>
            </a:r>
            <a:r>
              <a:rPr lang="zh-CN" altLang="en-US" sz="3200" b="1" dirty="0">
                <a:solidFill>
                  <a:schemeClr val="tx1"/>
                </a:solidFill>
              </a:rPr>
              <a:t>单元进行</a:t>
            </a:r>
            <a:r>
              <a:rPr lang="en-US" altLang="zh-CN" sz="3200" b="1" dirty="0">
                <a:solidFill>
                  <a:schemeClr val="tx1"/>
                </a:solidFill>
              </a:rPr>
              <a:t>, </a:t>
            </a:r>
            <a:r>
              <a:rPr lang="zh-CN" altLang="en-US" sz="3200" b="1" dirty="0">
                <a:solidFill>
                  <a:schemeClr val="tx1"/>
                </a:solidFill>
              </a:rPr>
              <a:t>记录每次交换只能移动</a:t>
            </a:r>
            <a:r>
              <a:rPr lang="zh-CN" altLang="en-US" sz="3200" b="1" dirty="0"/>
              <a:t>一个单元</a:t>
            </a:r>
            <a:r>
              <a:rPr lang="en-US" altLang="zh-CN" sz="3200" b="1" dirty="0"/>
              <a:t>, </a:t>
            </a:r>
            <a:r>
              <a:rPr lang="zh-CN" altLang="en-US" sz="3200" b="1" dirty="0">
                <a:solidFill>
                  <a:schemeClr val="tx1"/>
                </a:solidFill>
              </a:rPr>
              <a:t>因而</a:t>
            </a:r>
            <a:r>
              <a:rPr lang="zh-CN" altLang="en-US" sz="3200" b="1" dirty="0"/>
              <a:t>总比较次数和移动次数较多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交换排序</a:t>
            </a:r>
            <a:r>
              <a:rPr lang="en-US" altLang="zh-CN" b="1" i="0" dirty="0">
                <a:solidFill>
                  <a:schemeClr val="tx1"/>
                </a:solidFill>
                <a:latin typeface="+mn-lt"/>
              </a:rPr>
              <a:t>—</a:t>
            </a:r>
            <a:r>
              <a:rPr lang="zh-CN" altLang="en-US" b="1" i="0" dirty="0">
                <a:solidFill>
                  <a:schemeClr val="tx1"/>
                </a:solidFill>
              </a:rPr>
              <a:t>快速排序</a:t>
            </a:r>
          </a:p>
        </p:txBody>
      </p:sp>
      <p:sp>
        <p:nvSpPr>
          <p:cNvPr id="1570820" name="Rectangle 4"/>
          <p:cNvSpPr>
            <a:spLocks noChangeArrowheads="1"/>
          </p:cNvSpPr>
          <p:nvPr/>
        </p:nvSpPr>
        <p:spPr bwMode="auto">
          <a:xfrm>
            <a:off x="2087563" y="3208338"/>
            <a:ext cx="5176837" cy="5238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</a:rPr>
              <a:t>减少总比较次数和移动次数</a:t>
            </a:r>
          </a:p>
        </p:txBody>
      </p:sp>
      <p:sp>
        <p:nvSpPr>
          <p:cNvPr id="1570821" name="AutoShape 5"/>
          <p:cNvSpPr>
            <a:spLocks noChangeArrowheads="1"/>
          </p:cNvSpPr>
          <p:nvPr/>
        </p:nvSpPr>
        <p:spPr bwMode="auto">
          <a:xfrm>
            <a:off x="4500563" y="3819525"/>
            <a:ext cx="360362" cy="539750"/>
          </a:xfrm>
          <a:prstGeom prst="downArrow">
            <a:avLst>
              <a:gd name="adj1" fmla="val 50000"/>
              <a:gd name="adj2" fmla="val 3744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0822" name="Rectangle 6"/>
          <p:cNvSpPr>
            <a:spLocks noChangeArrowheads="1"/>
          </p:cNvSpPr>
          <p:nvPr/>
        </p:nvSpPr>
        <p:spPr bwMode="auto">
          <a:xfrm>
            <a:off x="2100263" y="4389438"/>
            <a:ext cx="5110162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增大记录的比较和移动距离</a:t>
            </a:r>
          </a:p>
        </p:txBody>
      </p:sp>
      <p:sp>
        <p:nvSpPr>
          <p:cNvPr id="1570823" name="AutoShape 7"/>
          <p:cNvSpPr>
            <a:spLocks noChangeArrowheads="1"/>
          </p:cNvSpPr>
          <p:nvPr/>
        </p:nvSpPr>
        <p:spPr bwMode="auto">
          <a:xfrm>
            <a:off x="4500563" y="4987925"/>
            <a:ext cx="360362" cy="539750"/>
          </a:xfrm>
          <a:prstGeom prst="downArrow">
            <a:avLst>
              <a:gd name="adj1" fmla="val 50000"/>
              <a:gd name="adj2" fmla="val 3744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0824" name="Rectangle 8"/>
          <p:cNvSpPr>
            <a:spLocks noChangeArrowheads="1"/>
          </p:cNvSpPr>
          <p:nvPr/>
        </p:nvSpPr>
        <p:spPr bwMode="auto">
          <a:xfrm>
            <a:off x="1990725" y="5559425"/>
            <a:ext cx="5397500" cy="9747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较大记录从前面直接移动到后面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较小记录从后面直接移动到前面</a:t>
            </a:r>
          </a:p>
        </p:txBody>
      </p:sp>
    </p:spTree>
    <p:extLst>
      <p:ext uri="{BB962C8B-B14F-4D97-AF65-F5344CB8AC3E}">
        <p14:creationId xmlns:p14="http://schemas.microsoft.com/office/powerpoint/2010/main" val="252934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7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7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0820" grpId="0" animBg="1"/>
      <p:bldP spid="1570821" grpId="0" animBg="1"/>
      <p:bldP spid="1570822" grpId="0" animBg="1"/>
      <p:bldP spid="1570823" grpId="0" animBg="1"/>
      <p:bldP spid="15708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B862454A-721E-4478-B5F6-B7EBB68E1820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51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快速排序</a:t>
            </a:r>
            <a:r>
              <a:rPr lang="zh-CN" altLang="en-US" b="1" dirty="0">
                <a:solidFill>
                  <a:schemeClr val="tx1"/>
                </a:solidFill>
              </a:rPr>
              <a:t>基本过程</a:t>
            </a:r>
            <a:r>
              <a:rPr lang="en-US" altLang="zh-CN" b="1" dirty="0">
                <a:solidFill>
                  <a:schemeClr val="tx1"/>
                </a:solidFill>
              </a:rPr>
              <a:t>: </a:t>
            </a:r>
            <a:r>
              <a:rPr lang="zh-CN" altLang="en-US" b="1" dirty="0">
                <a:solidFill>
                  <a:schemeClr val="tx1"/>
                </a:solidFill>
              </a:rPr>
              <a:t>分治 </a:t>
            </a:r>
            <a:r>
              <a:rPr lang="en-US" altLang="zh-CN" b="1" dirty="0">
                <a:solidFill>
                  <a:schemeClr val="tx1"/>
                </a:solidFill>
              </a:rPr>
              <a:t>[</a:t>
            </a:r>
            <a:r>
              <a:rPr lang="zh-CN" altLang="en-US" b="1" dirty="0">
                <a:solidFill>
                  <a:schemeClr val="tx1"/>
                </a:solidFill>
              </a:rPr>
              <a:t>殷</a:t>
            </a:r>
            <a:r>
              <a:rPr lang="en-US" altLang="zh-CN" b="1" dirty="0">
                <a:solidFill>
                  <a:schemeClr val="tx1"/>
                </a:solidFill>
              </a:rPr>
              <a:t>,</a:t>
            </a:r>
            <a:r>
              <a:rPr lang="zh-CN" altLang="en-US" b="1" dirty="0">
                <a:solidFill>
                  <a:schemeClr val="tx1"/>
                </a:solidFill>
              </a:rPr>
              <a:t>王</a:t>
            </a:r>
            <a:r>
              <a:rPr lang="en-US" altLang="zh-CN" b="1" dirty="0">
                <a:solidFill>
                  <a:schemeClr val="tx1"/>
                </a:solidFill>
              </a:rPr>
              <a:t>,C]</a:t>
            </a:r>
            <a:endParaRPr lang="zh-CN" altLang="en-US" b="1" i="0" dirty="0">
              <a:solidFill>
                <a:schemeClr val="tx1"/>
              </a:solidFill>
            </a:endParaRPr>
          </a:p>
        </p:txBody>
      </p:sp>
      <p:sp>
        <p:nvSpPr>
          <p:cNvPr id="1609733" name="Text Box 5"/>
          <p:cNvSpPr txBox="1">
            <a:spLocks noChangeArrowheads="1"/>
          </p:cNvSpPr>
          <p:nvPr/>
        </p:nvSpPr>
        <p:spPr bwMode="auto">
          <a:xfrm>
            <a:off x="611560" y="1268760"/>
            <a:ext cx="747395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无序序列</a:t>
            </a:r>
          </a:p>
        </p:txBody>
      </p:sp>
      <p:sp>
        <p:nvSpPr>
          <p:cNvPr id="1609734" name="AutoShape 6"/>
          <p:cNvSpPr>
            <a:spLocks noChangeArrowheads="1"/>
          </p:cNvSpPr>
          <p:nvPr/>
        </p:nvSpPr>
        <p:spPr bwMode="auto">
          <a:xfrm>
            <a:off x="3862760" y="1851372"/>
            <a:ext cx="987425" cy="477838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9735" name="Text Box 7"/>
          <p:cNvSpPr txBox="1">
            <a:spLocks noChangeArrowheads="1"/>
          </p:cNvSpPr>
          <p:nvPr/>
        </p:nvSpPr>
        <p:spPr bwMode="auto">
          <a:xfrm>
            <a:off x="4554910" y="1764060"/>
            <a:ext cx="2176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一次划分</a:t>
            </a:r>
          </a:p>
        </p:txBody>
      </p:sp>
      <p:sp>
        <p:nvSpPr>
          <p:cNvPr id="1609736" name="Oval 8"/>
          <p:cNvSpPr>
            <a:spLocks noChangeArrowheads="1"/>
          </p:cNvSpPr>
          <p:nvPr/>
        </p:nvSpPr>
        <p:spPr bwMode="auto">
          <a:xfrm>
            <a:off x="4247952" y="2389535"/>
            <a:ext cx="900112" cy="493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枢轴</a:t>
            </a:r>
          </a:p>
        </p:txBody>
      </p:sp>
      <p:sp>
        <p:nvSpPr>
          <p:cNvPr id="1609737" name="Text Box 9"/>
          <p:cNvSpPr txBox="1">
            <a:spLocks noChangeArrowheads="1"/>
          </p:cNvSpPr>
          <p:nvPr/>
        </p:nvSpPr>
        <p:spPr bwMode="auto">
          <a:xfrm>
            <a:off x="586160" y="2391122"/>
            <a:ext cx="3553792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无序子序列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1    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9738" name="Text Box 10"/>
          <p:cNvSpPr txBox="1">
            <a:spLocks noChangeArrowheads="1"/>
          </p:cNvSpPr>
          <p:nvPr/>
        </p:nvSpPr>
        <p:spPr bwMode="auto">
          <a:xfrm>
            <a:off x="5256064" y="2381423"/>
            <a:ext cx="2829446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无序子序列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09739" name="Text Box 11"/>
          <p:cNvSpPr txBox="1">
            <a:spLocks noChangeArrowheads="1"/>
          </p:cNvSpPr>
          <p:nvPr/>
        </p:nvSpPr>
        <p:spPr bwMode="auto">
          <a:xfrm>
            <a:off x="1595810" y="2922935"/>
            <a:ext cx="2176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快速排序</a:t>
            </a:r>
          </a:p>
        </p:txBody>
      </p:sp>
      <p:sp>
        <p:nvSpPr>
          <p:cNvPr id="1609740" name="Text Box 12"/>
          <p:cNvSpPr txBox="1">
            <a:spLocks noChangeArrowheads="1"/>
          </p:cNvSpPr>
          <p:nvPr/>
        </p:nvSpPr>
        <p:spPr bwMode="auto">
          <a:xfrm>
            <a:off x="5775698" y="2930872"/>
            <a:ext cx="2176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快速排序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51520" y="3429000"/>
            <a:ext cx="8713788" cy="27422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 err="1"/>
              <a:t>QuickSort</a:t>
            </a:r>
            <a:r>
              <a:rPr lang="en-US" altLang="zh-CN" sz="2800" dirty="0"/>
              <a:t>(a, p, r)  //</a:t>
            </a:r>
            <a:r>
              <a:rPr lang="zh-CN" altLang="en-US" sz="2800" dirty="0"/>
              <a:t>排序</a:t>
            </a:r>
            <a:r>
              <a:rPr lang="en-US" altLang="zh-CN" sz="2800" dirty="0"/>
              <a:t>a[</a:t>
            </a:r>
            <a:r>
              <a:rPr lang="en-US" altLang="zh-CN" sz="2800" dirty="0" err="1"/>
              <a:t>p:r</a:t>
            </a:r>
            <a:r>
              <a:rPr lang="en-US" altLang="zh-CN" sz="2800" dirty="0"/>
              <a:t>]</a:t>
            </a:r>
            <a:r>
              <a:rPr lang="zh-CN" altLang="en-US" sz="2800" dirty="0"/>
              <a:t> 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/>
              <a:t>{     middle=Partition(</a:t>
            </a:r>
            <a:r>
              <a:rPr lang="en-US" altLang="zh-CN" sz="2800" dirty="0" err="1"/>
              <a:t>a,p,r</a:t>
            </a:r>
            <a:r>
              <a:rPr lang="en-US" altLang="zh-CN" sz="2800" dirty="0"/>
              <a:t>); 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/>
              <a:t>       </a:t>
            </a:r>
            <a:r>
              <a:rPr lang="en-US" altLang="zh-CN" sz="2800" dirty="0" err="1"/>
              <a:t>QuickSort</a:t>
            </a:r>
            <a:r>
              <a:rPr lang="en-US" altLang="zh-CN" sz="2800" dirty="0"/>
              <a:t>(a, p, middle-1);   //</a:t>
            </a:r>
            <a:r>
              <a:rPr lang="zh-CN" altLang="en-US" sz="2800" dirty="0"/>
              <a:t>排序</a:t>
            </a:r>
            <a:r>
              <a:rPr lang="en-US" altLang="zh-CN" sz="2800" dirty="0"/>
              <a:t>a[p:middle-1]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/>
              <a:t>       </a:t>
            </a:r>
            <a:r>
              <a:rPr lang="en-US" altLang="zh-CN" sz="2800" dirty="0" err="1"/>
              <a:t>QuickSort</a:t>
            </a:r>
            <a:r>
              <a:rPr lang="en-US" altLang="zh-CN" sz="2800" dirty="0"/>
              <a:t>(a, middle+1, r);  //</a:t>
            </a:r>
            <a:r>
              <a:rPr lang="zh-CN" altLang="en-US" sz="2800" dirty="0"/>
              <a:t>排序</a:t>
            </a:r>
            <a:r>
              <a:rPr lang="en-US" altLang="zh-CN" sz="2800" dirty="0"/>
              <a:t>a[middle+1,r]   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/>
              <a:t>} //</a:t>
            </a:r>
            <a:r>
              <a:rPr lang="zh-CN" altLang="en-US" sz="2800" dirty="0"/>
              <a:t>特点</a:t>
            </a:r>
            <a:r>
              <a:rPr lang="en-US" altLang="zh-CN" sz="2800" dirty="0"/>
              <a:t>: </a:t>
            </a:r>
            <a:r>
              <a:rPr lang="zh-CN" altLang="en-US" sz="2800" dirty="0"/>
              <a:t>分解时间多</a:t>
            </a:r>
            <a:r>
              <a:rPr lang="en-US" altLang="zh-CN" sz="2800" dirty="0"/>
              <a:t>, </a:t>
            </a:r>
            <a:r>
              <a:rPr lang="zh-CN" altLang="en-US" sz="2800" dirty="0"/>
              <a:t>合并不需要时间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4845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733" grpId="0" animBg="1"/>
      <p:bldP spid="1609734" grpId="0" animBg="1"/>
      <p:bldP spid="1609735" grpId="0"/>
      <p:bldP spid="1609736" grpId="0" animBg="1"/>
      <p:bldP spid="1609737" grpId="0" animBg="1"/>
      <p:bldP spid="1609738" grpId="0" animBg="1"/>
      <p:bldP spid="1609739" grpId="0"/>
      <p:bldP spid="1609740" grpId="0"/>
      <p:bldP spid="1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Partition(a, left, right)</a:t>
            </a:r>
            <a:r>
              <a:rPr lang="zh-CN" altLang="en-US" b="1" dirty="0"/>
              <a:t>返回</a:t>
            </a:r>
            <a:r>
              <a:rPr lang="en-US" altLang="zh-CN" b="1" dirty="0"/>
              <a:t>middle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250825" y="1084263"/>
            <a:ext cx="8713788" cy="2992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0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/>
              <a:t>      </a:t>
            </a:r>
            <a:r>
              <a:rPr lang="zh-CN" altLang="en-US" sz="2800" dirty="0">
                <a:solidFill>
                  <a:srgbClr val="008000"/>
                </a:solidFill>
              </a:rPr>
              <a:t>基准</a:t>
            </a:r>
            <a:r>
              <a:rPr lang="zh-CN" altLang="en-US" sz="2800" dirty="0">
                <a:solidFill>
                  <a:srgbClr val="FF99FF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pivot</a:t>
            </a:r>
            <a:r>
              <a:rPr lang="en-US" altLang="zh-CN" sz="2800" dirty="0"/>
              <a:t>=a[left], </a:t>
            </a:r>
            <a:r>
              <a:rPr lang="zh-CN" altLang="en-US" sz="2800" dirty="0">
                <a:solidFill>
                  <a:schemeClr val="accent2"/>
                </a:solidFill>
              </a:rPr>
              <a:t>左游标 </a:t>
            </a:r>
            <a:r>
              <a:rPr lang="en-US" altLang="zh-CN" sz="2800" dirty="0">
                <a:solidFill>
                  <a:schemeClr val="accent2"/>
                </a:solidFill>
              </a:rPr>
              <a:t>L</a:t>
            </a:r>
            <a:r>
              <a:rPr lang="en-US" altLang="zh-CN" sz="2800" dirty="0"/>
              <a:t>=left, </a:t>
            </a:r>
            <a:r>
              <a:rPr lang="zh-CN" altLang="en-US" sz="2800" dirty="0">
                <a:solidFill>
                  <a:srgbClr val="FF3300"/>
                </a:solidFill>
              </a:rPr>
              <a:t>右游标 </a:t>
            </a:r>
            <a:r>
              <a:rPr lang="en-US" altLang="zh-CN" sz="2800" dirty="0">
                <a:solidFill>
                  <a:srgbClr val="FF3300"/>
                </a:solidFill>
              </a:rPr>
              <a:t>R</a:t>
            </a:r>
            <a:r>
              <a:rPr lang="en-US" altLang="zh-CN" sz="2800" dirty="0"/>
              <a:t>=right, </a:t>
            </a:r>
          </a:p>
          <a:p>
            <a:pPr eaLnBrk="0" hangingPunct="0">
              <a:lnSpc>
                <a:spcPct val="10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/>
              <a:t>       while( L&lt;R )</a:t>
            </a:r>
          </a:p>
          <a:p>
            <a:pPr eaLnBrk="0" hangingPunct="0">
              <a:lnSpc>
                <a:spcPct val="10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/>
              <a:t>       {        while( a[L] </a:t>
            </a:r>
            <a:r>
              <a:rPr lang="en-US" altLang="zh-CN" sz="2800" dirty="0">
                <a:sym typeface="Symbol" panose="05050102010706020507" pitchFamily="18" charset="2"/>
              </a:rPr>
              <a:t> </a:t>
            </a:r>
            <a:r>
              <a:rPr lang="en-US" altLang="zh-CN" sz="2800" dirty="0"/>
              <a:t>pivot </a:t>
            </a:r>
            <a:r>
              <a:rPr lang="zh-CN" altLang="en-US" sz="2800" dirty="0"/>
              <a:t>且 </a:t>
            </a:r>
            <a:r>
              <a:rPr lang="en-US" altLang="zh-CN" sz="2800" dirty="0" err="1"/>
              <a:t>L</a:t>
            </a:r>
            <a:r>
              <a:rPr lang="en-US" altLang="zh-CN" sz="2800" dirty="0" err="1">
                <a:sym typeface="Symbol" panose="05050102010706020507" pitchFamily="18" charset="2"/>
              </a:rPr>
              <a:t></a:t>
            </a:r>
            <a:r>
              <a:rPr lang="en-US" altLang="zh-CN" sz="2800" dirty="0" err="1"/>
              <a:t>right</a:t>
            </a:r>
            <a:r>
              <a:rPr lang="en-US" altLang="zh-CN" sz="2800" dirty="0"/>
              <a:t> ) L++;</a:t>
            </a:r>
          </a:p>
          <a:p>
            <a:pPr eaLnBrk="0" hangingPunct="0">
              <a:lnSpc>
                <a:spcPct val="10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while(  a[R]&gt;pivot </a:t>
            </a:r>
            <a:r>
              <a:rPr lang="zh-CN" altLang="en-US" sz="2800" dirty="0"/>
              <a:t>且 </a:t>
            </a:r>
            <a:r>
              <a:rPr lang="en-US" altLang="zh-CN" sz="2800" dirty="0" err="1"/>
              <a:t>R</a:t>
            </a:r>
            <a:r>
              <a:rPr lang="en-US" altLang="zh-CN" sz="2800" dirty="0" err="1">
                <a:sym typeface="Symbol" panose="05050102010706020507" pitchFamily="18" charset="2"/>
              </a:rPr>
              <a:t></a:t>
            </a:r>
            <a:r>
              <a:rPr lang="en-US" altLang="zh-CN" sz="2800" dirty="0" err="1"/>
              <a:t>left</a:t>
            </a:r>
            <a:r>
              <a:rPr lang="en-US" altLang="zh-CN" sz="2800" dirty="0"/>
              <a:t>    ) R--;</a:t>
            </a:r>
          </a:p>
          <a:p>
            <a:pPr eaLnBrk="0" hangingPunct="0">
              <a:lnSpc>
                <a:spcPct val="10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if( L&lt;R ) </a:t>
            </a:r>
            <a:r>
              <a:rPr lang="zh-CN" altLang="en-US" sz="2800" dirty="0"/>
              <a:t>交换 </a:t>
            </a:r>
            <a:r>
              <a:rPr lang="en-US" altLang="zh-CN" sz="2800" dirty="0"/>
              <a:t>a[L] </a:t>
            </a:r>
            <a:r>
              <a:rPr lang="zh-CN" altLang="en-US" sz="2800" dirty="0"/>
              <a:t>与 </a:t>
            </a:r>
            <a:r>
              <a:rPr lang="en-US" altLang="zh-CN" sz="2800" dirty="0"/>
              <a:t>a[R];                 }      </a:t>
            </a:r>
          </a:p>
          <a:p>
            <a:pPr eaLnBrk="0" hangingPunct="0">
              <a:lnSpc>
                <a:spcPct val="10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/>
              <a:t>        middle=R;    </a:t>
            </a:r>
            <a:r>
              <a:rPr lang="zh-CN" altLang="en-US" sz="2800" dirty="0"/>
              <a:t>交换 </a:t>
            </a:r>
            <a:r>
              <a:rPr lang="en-US" altLang="zh-CN" sz="2800" dirty="0"/>
              <a:t>a[left] </a:t>
            </a:r>
            <a:r>
              <a:rPr lang="zh-CN" altLang="en-US" sz="2800" dirty="0"/>
              <a:t>与 </a:t>
            </a:r>
            <a:r>
              <a:rPr lang="en-US" altLang="zh-CN" sz="2800" dirty="0"/>
              <a:t>a[middle]; 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660400" y="4056063"/>
            <a:ext cx="729615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rgbClr val="008000"/>
                </a:solidFill>
              </a:rPr>
              <a:t>6</a:t>
            </a:r>
            <a:r>
              <a:rPr lang="en-US" altLang="zh-CN" dirty="0"/>
              <a:t>  2  </a:t>
            </a:r>
            <a:r>
              <a:rPr lang="en-US" altLang="zh-CN" dirty="0">
                <a:solidFill>
                  <a:schemeClr val="accent2"/>
                </a:solidFill>
              </a:rPr>
              <a:t>8</a:t>
            </a:r>
            <a:r>
              <a:rPr lang="en-US" altLang="zh-CN" dirty="0"/>
              <a:t>  5  10  9  12  1  15  7   3  13  </a:t>
            </a:r>
            <a:r>
              <a:rPr lang="en-US" altLang="zh-CN" dirty="0">
                <a:solidFill>
                  <a:srgbClr val="FF3300"/>
                </a:solidFill>
              </a:rPr>
              <a:t>4</a:t>
            </a:r>
            <a:r>
              <a:rPr lang="en-US" altLang="zh-CN" dirty="0"/>
              <a:t>  11  16  14 </a:t>
            </a:r>
          </a:p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rgbClr val="008000"/>
                </a:solidFill>
              </a:rPr>
              <a:t>6</a:t>
            </a:r>
            <a:r>
              <a:rPr lang="en-US" altLang="zh-CN" dirty="0"/>
              <a:t>  2  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en-US" altLang="zh-CN" dirty="0"/>
              <a:t>  5  </a:t>
            </a:r>
            <a:r>
              <a:rPr lang="en-US" altLang="zh-CN" dirty="0">
                <a:solidFill>
                  <a:schemeClr val="accent2"/>
                </a:solidFill>
              </a:rPr>
              <a:t>10</a:t>
            </a:r>
            <a:r>
              <a:rPr lang="en-US" altLang="zh-CN" dirty="0"/>
              <a:t>  9  12  1  15  7   </a:t>
            </a:r>
            <a:r>
              <a:rPr lang="en-US" altLang="zh-CN" dirty="0">
                <a:solidFill>
                  <a:srgbClr val="FF3300"/>
                </a:solidFill>
              </a:rPr>
              <a:t>3</a:t>
            </a:r>
            <a:r>
              <a:rPr lang="en-US" altLang="zh-CN" dirty="0"/>
              <a:t>  13  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en-US" altLang="zh-CN" dirty="0"/>
              <a:t>  11  16  14 </a:t>
            </a:r>
          </a:p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rgbClr val="008000"/>
                </a:solidFill>
              </a:rPr>
              <a:t>6</a:t>
            </a:r>
            <a:r>
              <a:rPr lang="en-US" altLang="zh-CN" dirty="0"/>
              <a:t>  2  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en-US" altLang="zh-CN" dirty="0"/>
              <a:t>  5  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333399"/>
                </a:solidFill>
              </a:rPr>
              <a:t>9</a:t>
            </a:r>
            <a:r>
              <a:rPr lang="en-US" altLang="zh-CN" dirty="0"/>
              <a:t>  12  </a:t>
            </a:r>
            <a:r>
              <a:rPr lang="en-US" altLang="zh-CN" dirty="0">
                <a:solidFill>
                  <a:srgbClr val="FF3300"/>
                </a:solidFill>
              </a:rPr>
              <a:t>1</a:t>
            </a:r>
            <a:r>
              <a:rPr lang="en-US" altLang="zh-CN" dirty="0"/>
              <a:t>  15  7  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en-US" altLang="zh-CN" dirty="0"/>
              <a:t> 13  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en-US" altLang="zh-CN" dirty="0"/>
              <a:t>  11  16  14 </a:t>
            </a:r>
          </a:p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99FF"/>
                </a:solidFill>
              </a:rPr>
              <a:t>  </a:t>
            </a:r>
            <a:r>
              <a:rPr lang="en-US" altLang="zh-CN" dirty="0">
                <a:solidFill>
                  <a:srgbClr val="008000"/>
                </a:solidFill>
              </a:rPr>
              <a:t>6</a:t>
            </a:r>
            <a:r>
              <a:rPr lang="en-US" altLang="zh-CN" dirty="0"/>
              <a:t>  2  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en-US" altLang="zh-CN" dirty="0"/>
              <a:t>  5  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/>
              <a:t>  12  </a:t>
            </a:r>
            <a:r>
              <a:rPr lang="en-US" altLang="zh-CN" dirty="0">
                <a:solidFill>
                  <a:schemeClr val="tx1"/>
                </a:solidFill>
              </a:rPr>
              <a:t>9</a:t>
            </a:r>
            <a:r>
              <a:rPr lang="en-US" altLang="zh-CN" dirty="0"/>
              <a:t>  15  7  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en-US" altLang="zh-CN" dirty="0"/>
              <a:t> 13  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en-US" altLang="zh-CN" dirty="0"/>
              <a:t>  11  16  14 </a:t>
            </a:r>
          </a:p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  1  2  4  5   3   </a:t>
            </a:r>
            <a:r>
              <a:rPr lang="en-US" altLang="zh-CN" dirty="0">
                <a:solidFill>
                  <a:srgbClr val="008000"/>
                </a:solidFill>
              </a:rPr>
              <a:t>6</a:t>
            </a:r>
            <a:r>
              <a:rPr lang="en-US" altLang="zh-CN" dirty="0"/>
              <a:t>  12  9  15  7  10 13  8  11  16  14 </a:t>
            </a:r>
            <a:endParaRPr lang="zh-CN" altLang="en-US" dirty="0"/>
          </a:p>
        </p:txBody>
      </p:sp>
      <p:sp>
        <p:nvSpPr>
          <p:cNvPr id="201736" name="Oval 8"/>
          <p:cNvSpPr>
            <a:spLocks noChangeArrowheads="1"/>
          </p:cNvSpPr>
          <p:nvPr/>
        </p:nvSpPr>
        <p:spPr bwMode="auto">
          <a:xfrm>
            <a:off x="2843213" y="5661025"/>
            <a:ext cx="792162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 bwMode="auto">
          <a:xfrm>
            <a:off x="3440450" y="5876925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chemeClr val="tx1"/>
                </a:solidFill>
              </a:rPr>
              <a:t>L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2639471" y="5861992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chemeClr val="tx1"/>
                </a:solidFill>
              </a:rPr>
              <a:t>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40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1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1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1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1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1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1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  <p:bldP spid="201733" grpId="0" uiExpand="1" build="p"/>
      <p:bldP spid="2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A736B374-6BFB-4930-B595-7E2E480F9215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53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chemeClr val="tx1"/>
                </a:solidFill>
              </a:rPr>
              <a:t>C.A.R. Hoare </a:t>
            </a:r>
            <a:r>
              <a:rPr lang="zh-CN" altLang="en-US" b="1" dirty="0">
                <a:solidFill>
                  <a:schemeClr val="tx1"/>
                </a:solidFill>
              </a:rPr>
              <a:t>的划分算法</a:t>
            </a:r>
            <a:endParaRPr lang="zh-CN" altLang="en-US" b="1" i="0" dirty="0">
              <a:solidFill>
                <a:schemeClr val="tx1"/>
              </a:solidFill>
            </a:endParaRPr>
          </a:p>
        </p:txBody>
      </p:sp>
      <p:grpSp>
        <p:nvGrpSpPr>
          <p:cNvPr id="63493" name="Group 5"/>
          <p:cNvGrpSpPr>
            <a:grpSpLocks/>
          </p:cNvGrpSpPr>
          <p:nvPr/>
        </p:nvGrpSpPr>
        <p:grpSpPr bwMode="auto">
          <a:xfrm>
            <a:off x="1854200" y="1739900"/>
            <a:ext cx="6781800" cy="889000"/>
            <a:chOff x="768" y="1744"/>
            <a:chExt cx="4272" cy="560"/>
          </a:xfrm>
        </p:grpSpPr>
        <p:grpSp>
          <p:nvGrpSpPr>
            <p:cNvPr id="63554" name="Group 6"/>
            <p:cNvGrpSpPr>
              <a:grpSpLocks/>
            </p:cNvGrpSpPr>
            <p:nvPr/>
          </p:nvGrpSpPr>
          <p:grpSpPr bwMode="auto">
            <a:xfrm>
              <a:off x="768" y="1968"/>
              <a:ext cx="4272" cy="336"/>
              <a:chOff x="1200" y="2928"/>
              <a:chExt cx="4272" cy="336"/>
            </a:xfrm>
          </p:grpSpPr>
          <p:sp>
            <p:nvSpPr>
              <p:cNvPr id="63564" name="Rectangle 7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4272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3565" name="Line 8"/>
              <p:cNvSpPr>
                <a:spLocks noChangeShapeType="1"/>
              </p:cNvSpPr>
              <p:nvPr/>
            </p:nvSpPr>
            <p:spPr bwMode="auto">
              <a:xfrm>
                <a:off x="268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566" name="Line 9"/>
              <p:cNvSpPr>
                <a:spLocks noChangeShapeType="1"/>
              </p:cNvSpPr>
              <p:nvPr/>
            </p:nvSpPr>
            <p:spPr bwMode="auto">
              <a:xfrm>
                <a:off x="172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567" name="Line 10"/>
              <p:cNvSpPr>
                <a:spLocks noChangeShapeType="1"/>
              </p:cNvSpPr>
              <p:nvPr/>
            </p:nvSpPr>
            <p:spPr bwMode="auto">
              <a:xfrm>
                <a:off x="220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568" name="Line 11"/>
              <p:cNvSpPr>
                <a:spLocks noChangeShapeType="1"/>
              </p:cNvSpPr>
              <p:nvPr/>
            </p:nvSpPr>
            <p:spPr bwMode="auto">
              <a:xfrm>
                <a:off x="316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569" name="Line 12"/>
              <p:cNvSpPr>
                <a:spLocks noChangeShapeType="1"/>
              </p:cNvSpPr>
              <p:nvPr/>
            </p:nvSpPr>
            <p:spPr bwMode="auto">
              <a:xfrm>
                <a:off x="3648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570" name="Line 13"/>
              <p:cNvSpPr>
                <a:spLocks noChangeShapeType="1"/>
              </p:cNvSpPr>
              <p:nvPr/>
            </p:nvSpPr>
            <p:spPr bwMode="auto">
              <a:xfrm>
                <a:off x="408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571" name="Line 14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572" name="Line 15"/>
              <p:cNvSpPr>
                <a:spLocks noChangeShapeType="1"/>
              </p:cNvSpPr>
              <p:nvPr/>
            </p:nvSpPr>
            <p:spPr bwMode="auto">
              <a:xfrm>
                <a:off x="5040" y="292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555" name="Text Box 16"/>
            <p:cNvSpPr txBox="1">
              <a:spLocks noChangeArrowheads="1"/>
            </p:cNvSpPr>
            <p:nvPr/>
          </p:nvSpPr>
          <p:spPr bwMode="auto">
            <a:xfrm>
              <a:off x="904" y="1744"/>
              <a:ext cx="40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0      1      2     3      4     5     </a:t>
              </a:r>
              <a:r>
                <a:rPr lang="en-US" altLang="zh-CN" sz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6     7     8</a:t>
              </a:r>
            </a:p>
          </p:txBody>
        </p:sp>
        <p:sp>
          <p:nvSpPr>
            <p:cNvPr id="63556" name="Text Box 17"/>
            <p:cNvSpPr txBox="1">
              <a:spLocks noChangeArrowheads="1"/>
            </p:cNvSpPr>
            <p:nvPr/>
          </p:nvSpPr>
          <p:spPr bwMode="auto">
            <a:xfrm>
              <a:off x="1376" y="1992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63557" name="Text Box 18"/>
            <p:cNvSpPr txBox="1">
              <a:spLocks noChangeArrowheads="1"/>
            </p:cNvSpPr>
            <p:nvPr/>
          </p:nvSpPr>
          <p:spPr bwMode="auto">
            <a:xfrm>
              <a:off x="1840" y="1992"/>
              <a:ext cx="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63558" name="Text Box 19"/>
            <p:cNvSpPr txBox="1">
              <a:spLocks noChangeArrowheads="1"/>
            </p:cNvSpPr>
            <p:nvPr/>
          </p:nvSpPr>
          <p:spPr bwMode="auto">
            <a:xfrm>
              <a:off x="2336" y="1992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63559" name="Text Box 20"/>
            <p:cNvSpPr txBox="1">
              <a:spLocks noChangeArrowheads="1"/>
            </p:cNvSpPr>
            <p:nvPr/>
          </p:nvSpPr>
          <p:spPr bwMode="auto">
            <a:xfrm>
              <a:off x="2816" y="1992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97</a:t>
              </a:r>
            </a:p>
          </p:txBody>
        </p:sp>
        <p:sp>
          <p:nvSpPr>
            <p:cNvPr id="63560" name="Text Box 21"/>
            <p:cNvSpPr txBox="1">
              <a:spLocks noChangeArrowheads="1"/>
            </p:cNvSpPr>
            <p:nvPr/>
          </p:nvSpPr>
          <p:spPr bwMode="auto">
            <a:xfrm>
              <a:off x="3264" y="1992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76</a:t>
              </a:r>
            </a:p>
          </p:txBody>
        </p:sp>
        <p:sp>
          <p:nvSpPr>
            <p:cNvPr id="63561" name="Text Box 22"/>
            <p:cNvSpPr txBox="1">
              <a:spLocks noChangeArrowheads="1"/>
            </p:cNvSpPr>
            <p:nvPr/>
          </p:nvSpPr>
          <p:spPr bwMode="auto">
            <a:xfrm>
              <a:off x="3728" y="1992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63562" name="Text Box 23"/>
            <p:cNvSpPr txBox="1">
              <a:spLocks noChangeArrowheads="1"/>
            </p:cNvSpPr>
            <p:nvPr/>
          </p:nvSpPr>
          <p:spPr bwMode="auto">
            <a:xfrm>
              <a:off x="4208" y="1992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63563" name="Text Box 24"/>
            <p:cNvSpPr txBox="1">
              <a:spLocks noChangeArrowheads="1"/>
            </p:cNvSpPr>
            <p:nvPr/>
          </p:nvSpPr>
          <p:spPr bwMode="auto">
            <a:xfrm>
              <a:off x="4664" y="1992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u="sng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49</a:t>
              </a:r>
            </a:p>
          </p:txBody>
        </p:sp>
      </p:grpSp>
      <p:sp>
        <p:nvSpPr>
          <p:cNvPr id="63494" name="Text Box 25"/>
          <p:cNvSpPr txBox="1">
            <a:spLocks noChangeArrowheads="1"/>
          </p:cNvSpPr>
          <p:nvPr/>
        </p:nvSpPr>
        <p:spPr bwMode="auto">
          <a:xfrm>
            <a:off x="327025" y="2105025"/>
            <a:ext cx="1462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初始关键字</a:t>
            </a:r>
          </a:p>
        </p:txBody>
      </p:sp>
      <p:sp>
        <p:nvSpPr>
          <p:cNvPr id="63495" name="Text Box 26"/>
          <p:cNvSpPr txBox="1">
            <a:spLocks noChangeArrowheads="1"/>
          </p:cNvSpPr>
          <p:nvPr/>
        </p:nvSpPr>
        <p:spPr bwMode="auto">
          <a:xfrm>
            <a:off x="1490662" y="1316037"/>
            <a:ext cx="240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008000"/>
                </a:solidFill>
                <a:latin typeface="+mn-lt"/>
                <a:ea typeface="+mn-ea"/>
              </a:rPr>
              <a:t>pivotkey</a:t>
            </a:r>
            <a:r>
              <a:rPr lang="en-US" altLang="zh-CN" sz="2400" dirty="0">
                <a:solidFill>
                  <a:srgbClr val="008000"/>
                </a:solidFill>
                <a:latin typeface="+mn-lt"/>
                <a:ea typeface="+mn-ea"/>
              </a:rPr>
              <a:t> = 49</a:t>
            </a:r>
          </a:p>
        </p:txBody>
      </p:sp>
      <p:sp>
        <p:nvSpPr>
          <p:cNvPr id="63496" name="Text Box 27"/>
          <p:cNvSpPr txBox="1">
            <a:spLocks noChangeArrowheads="1"/>
          </p:cNvSpPr>
          <p:nvPr/>
        </p:nvSpPr>
        <p:spPr bwMode="auto">
          <a:xfrm>
            <a:off x="2806700" y="2890838"/>
            <a:ext cx="79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low</a:t>
            </a:r>
          </a:p>
        </p:txBody>
      </p:sp>
      <p:sp>
        <p:nvSpPr>
          <p:cNvPr id="63497" name="Text Box 28"/>
          <p:cNvSpPr txBox="1">
            <a:spLocks noChangeArrowheads="1"/>
          </p:cNvSpPr>
          <p:nvPr/>
        </p:nvSpPr>
        <p:spPr bwMode="auto">
          <a:xfrm>
            <a:off x="7899400" y="2889250"/>
            <a:ext cx="90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high</a:t>
            </a:r>
          </a:p>
        </p:txBody>
      </p:sp>
      <p:sp>
        <p:nvSpPr>
          <p:cNvPr id="63498" name="Line 29"/>
          <p:cNvSpPr>
            <a:spLocks noChangeShapeType="1"/>
          </p:cNvSpPr>
          <p:nvPr/>
        </p:nvSpPr>
        <p:spPr bwMode="auto">
          <a:xfrm flipV="1">
            <a:off x="3048000" y="2616200"/>
            <a:ext cx="0" cy="3937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9" name="Line 30"/>
          <p:cNvSpPr>
            <a:spLocks noChangeShapeType="1"/>
          </p:cNvSpPr>
          <p:nvPr/>
        </p:nvSpPr>
        <p:spPr bwMode="auto">
          <a:xfrm flipV="1">
            <a:off x="8293100" y="2616200"/>
            <a:ext cx="0" cy="3937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27025" y="3332163"/>
            <a:ext cx="8308975" cy="1604962"/>
            <a:chOff x="166" y="2272"/>
            <a:chExt cx="5234" cy="1011"/>
          </a:xfrm>
        </p:grpSpPr>
        <p:grpSp>
          <p:nvGrpSpPr>
            <p:cNvPr id="63528" name="Group 32"/>
            <p:cNvGrpSpPr>
              <a:grpSpLocks/>
            </p:cNvGrpSpPr>
            <p:nvPr/>
          </p:nvGrpSpPr>
          <p:grpSpPr bwMode="auto">
            <a:xfrm>
              <a:off x="1128" y="2272"/>
              <a:ext cx="4272" cy="560"/>
              <a:chOff x="768" y="1744"/>
              <a:chExt cx="4272" cy="560"/>
            </a:xfrm>
          </p:grpSpPr>
          <p:grpSp>
            <p:nvGrpSpPr>
              <p:cNvPr id="63535" name="Group 33"/>
              <p:cNvGrpSpPr>
                <a:grpSpLocks/>
              </p:cNvGrpSpPr>
              <p:nvPr/>
            </p:nvGrpSpPr>
            <p:grpSpPr bwMode="auto">
              <a:xfrm>
                <a:off x="768" y="1968"/>
                <a:ext cx="4272" cy="336"/>
                <a:chOff x="1200" y="2928"/>
                <a:chExt cx="4272" cy="336"/>
              </a:xfrm>
            </p:grpSpPr>
            <p:sp>
              <p:nvSpPr>
                <p:cNvPr id="63545" name="Rectangle 34"/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4272" cy="3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6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宋体" panose="02010600030101010101" pitchFamily="2" charset="-122"/>
                    <a:buChar char="◆"/>
                    <a:defRPr kumimoji="1"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FF33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rgbClr val="66FF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FF"/>
                    </a:buClr>
                    <a:buSzPct val="70000"/>
                    <a:buFont typeface="宋体" panose="02010600030101010101" pitchFamily="2" charset="-122"/>
                    <a:buChar char="▲"/>
                    <a:defRPr kumimoji="1" sz="2400" b="1">
                      <a:solidFill>
                        <a:srgbClr val="00FF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546" name="Line 35"/>
                <p:cNvSpPr>
                  <a:spLocks noChangeShapeType="1"/>
                </p:cNvSpPr>
                <p:nvPr/>
              </p:nvSpPr>
              <p:spPr bwMode="auto">
                <a:xfrm>
                  <a:off x="268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547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548" name="Line 37"/>
                <p:cNvSpPr>
                  <a:spLocks noChangeShapeType="1"/>
                </p:cNvSpPr>
                <p:nvPr/>
              </p:nvSpPr>
              <p:spPr bwMode="auto">
                <a:xfrm>
                  <a:off x="220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549" name="Line 38"/>
                <p:cNvSpPr>
                  <a:spLocks noChangeShapeType="1"/>
                </p:cNvSpPr>
                <p:nvPr/>
              </p:nvSpPr>
              <p:spPr bwMode="auto">
                <a:xfrm>
                  <a:off x="316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550" name="Line 39"/>
                <p:cNvSpPr>
                  <a:spLocks noChangeShapeType="1"/>
                </p:cNvSpPr>
                <p:nvPr/>
              </p:nvSpPr>
              <p:spPr bwMode="auto">
                <a:xfrm>
                  <a:off x="364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551" name="Line 40"/>
                <p:cNvSpPr>
                  <a:spLocks noChangeShapeType="1"/>
                </p:cNvSpPr>
                <p:nvPr/>
              </p:nvSpPr>
              <p:spPr bwMode="auto">
                <a:xfrm>
                  <a:off x="408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552" name="Line 41"/>
                <p:cNvSpPr>
                  <a:spLocks noChangeShapeType="1"/>
                </p:cNvSpPr>
                <p:nvPr/>
              </p:nvSpPr>
              <p:spPr bwMode="auto">
                <a:xfrm>
                  <a:off x="456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553" name="Line 42"/>
                <p:cNvSpPr>
                  <a:spLocks noChangeShapeType="1"/>
                </p:cNvSpPr>
                <p:nvPr/>
              </p:nvSpPr>
              <p:spPr bwMode="auto">
                <a:xfrm>
                  <a:off x="504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3536" name="Text Box 43"/>
              <p:cNvSpPr txBox="1">
                <a:spLocks noChangeArrowheads="1"/>
              </p:cNvSpPr>
              <p:nvPr/>
            </p:nvSpPr>
            <p:spPr bwMode="auto">
              <a:xfrm>
                <a:off x="904" y="1744"/>
                <a:ext cx="40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0      1      2     3      4     5     </a:t>
                </a:r>
                <a:r>
                  <a:rPr lang="en-US" altLang="zh-CN" sz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6     7     8</a:t>
                </a:r>
              </a:p>
            </p:txBody>
          </p:sp>
          <p:sp>
            <p:nvSpPr>
              <p:cNvPr id="63537" name="Text Box 44"/>
              <p:cNvSpPr txBox="1">
                <a:spLocks noChangeArrowheads="1"/>
              </p:cNvSpPr>
              <p:nvPr/>
            </p:nvSpPr>
            <p:spPr bwMode="auto">
              <a:xfrm>
                <a:off x="1376" y="1992"/>
                <a:ext cx="3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8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27</a:t>
                </a:r>
              </a:p>
            </p:txBody>
          </p:sp>
          <p:sp>
            <p:nvSpPr>
              <p:cNvPr id="63538" name="Text Box 45"/>
              <p:cNvSpPr txBox="1">
                <a:spLocks noChangeArrowheads="1"/>
              </p:cNvSpPr>
              <p:nvPr/>
            </p:nvSpPr>
            <p:spPr bwMode="auto">
              <a:xfrm>
                <a:off x="1840" y="1992"/>
                <a:ext cx="3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38</a:t>
                </a:r>
              </a:p>
            </p:txBody>
          </p:sp>
          <p:sp>
            <p:nvSpPr>
              <p:cNvPr id="63539" name="Text Box 46"/>
              <p:cNvSpPr txBox="1">
                <a:spLocks noChangeArrowheads="1"/>
              </p:cNvSpPr>
              <p:nvPr/>
            </p:nvSpPr>
            <p:spPr bwMode="auto">
              <a:xfrm>
                <a:off x="2336" y="1992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65</a:t>
                </a:r>
              </a:p>
            </p:txBody>
          </p:sp>
          <p:sp>
            <p:nvSpPr>
              <p:cNvPr id="63540" name="Text Box 47"/>
              <p:cNvSpPr txBox="1">
                <a:spLocks noChangeArrowheads="1"/>
              </p:cNvSpPr>
              <p:nvPr/>
            </p:nvSpPr>
            <p:spPr bwMode="auto">
              <a:xfrm>
                <a:off x="2816" y="1992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97</a:t>
                </a:r>
              </a:p>
            </p:txBody>
          </p:sp>
          <p:sp>
            <p:nvSpPr>
              <p:cNvPr id="63541" name="Text Box 48"/>
              <p:cNvSpPr txBox="1">
                <a:spLocks noChangeArrowheads="1"/>
              </p:cNvSpPr>
              <p:nvPr/>
            </p:nvSpPr>
            <p:spPr bwMode="auto">
              <a:xfrm>
                <a:off x="3264" y="1992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76</a:t>
                </a:r>
              </a:p>
            </p:txBody>
          </p:sp>
          <p:sp>
            <p:nvSpPr>
              <p:cNvPr id="63542" name="Text Box 49"/>
              <p:cNvSpPr txBox="1">
                <a:spLocks noChangeArrowheads="1"/>
              </p:cNvSpPr>
              <p:nvPr/>
            </p:nvSpPr>
            <p:spPr bwMode="auto">
              <a:xfrm>
                <a:off x="3728" y="1992"/>
                <a:ext cx="3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13</a:t>
                </a:r>
              </a:p>
            </p:txBody>
          </p:sp>
          <p:sp>
            <p:nvSpPr>
              <p:cNvPr id="63543" name="Text Box 50"/>
              <p:cNvSpPr txBox="1">
                <a:spLocks noChangeArrowheads="1"/>
              </p:cNvSpPr>
              <p:nvPr/>
            </p:nvSpPr>
            <p:spPr bwMode="auto">
              <a:xfrm>
                <a:off x="4208" y="1992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27</a:t>
                </a:r>
              </a:p>
            </p:txBody>
          </p:sp>
          <p:sp>
            <p:nvSpPr>
              <p:cNvPr id="63544" name="Text Box 51"/>
              <p:cNvSpPr txBox="1">
                <a:spLocks noChangeArrowheads="1"/>
              </p:cNvSpPr>
              <p:nvPr/>
            </p:nvSpPr>
            <p:spPr bwMode="auto">
              <a:xfrm>
                <a:off x="4664" y="1992"/>
                <a:ext cx="3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u="sng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49</a:t>
                </a:r>
              </a:p>
            </p:txBody>
          </p:sp>
        </p:grpSp>
        <p:sp>
          <p:nvSpPr>
            <p:cNvPr id="63529" name="Text Box 52"/>
            <p:cNvSpPr txBox="1">
              <a:spLocks noChangeArrowheads="1"/>
            </p:cNvSpPr>
            <p:nvPr/>
          </p:nvSpPr>
          <p:spPr bwMode="auto">
            <a:xfrm>
              <a:off x="166" y="2502"/>
              <a:ext cx="8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第一次交换</a:t>
              </a:r>
            </a:p>
          </p:txBody>
        </p:sp>
        <p:sp>
          <p:nvSpPr>
            <p:cNvPr id="63530" name="Text Box 53"/>
            <p:cNvSpPr txBox="1">
              <a:spLocks noChangeArrowheads="1"/>
            </p:cNvSpPr>
            <p:nvPr/>
          </p:nvSpPr>
          <p:spPr bwMode="auto">
            <a:xfrm>
              <a:off x="1734" y="2993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</a:rPr>
                <a:t>low</a:t>
              </a:r>
            </a:p>
          </p:txBody>
        </p:sp>
        <p:sp>
          <p:nvSpPr>
            <p:cNvPr id="63531" name="Text Box 54"/>
            <p:cNvSpPr txBox="1">
              <a:spLocks noChangeArrowheads="1"/>
            </p:cNvSpPr>
            <p:nvPr/>
          </p:nvSpPr>
          <p:spPr bwMode="auto">
            <a:xfrm>
              <a:off x="4550" y="2992"/>
              <a:ext cx="3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high</a:t>
              </a:r>
            </a:p>
          </p:txBody>
        </p:sp>
        <p:sp>
          <p:nvSpPr>
            <p:cNvPr id="63532" name="Line 55"/>
            <p:cNvSpPr>
              <a:spLocks noChangeShapeType="1"/>
            </p:cNvSpPr>
            <p:nvPr/>
          </p:nvSpPr>
          <p:spPr bwMode="auto">
            <a:xfrm flipV="1">
              <a:off x="1880" y="2824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533" name="Line 56"/>
            <p:cNvSpPr>
              <a:spLocks noChangeShapeType="1"/>
            </p:cNvSpPr>
            <p:nvPr/>
          </p:nvSpPr>
          <p:spPr bwMode="auto">
            <a:xfrm flipV="1">
              <a:off x="4728" y="2824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534" name="Text Box 57"/>
            <p:cNvSpPr txBox="1">
              <a:spLocks noChangeArrowheads="1"/>
            </p:cNvSpPr>
            <p:nvPr/>
          </p:nvSpPr>
          <p:spPr bwMode="auto">
            <a:xfrm>
              <a:off x="1230" y="2517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327025" y="4919663"/>
            <a:ext cx="8308975" cy="1573212"/>
            <a:chOff x="206" y="2904"/>
            <a:chExt cx="5234" cy="991"/>
          </a:xfrm>
        </p:grpSpPr>
        <p:grpSp>
          <p:nvGrpSpPr>
            <p:cNvPr id="63502" name="Group 59"/>
            <p:cNvGrpSpPr>
              <a:grpSpLocks/>
            </p:cNvGrpSpPr>
            <p:nvPr/>
          </p:nvGrpSpPr>
          <p:grpSpPr bwMode="auto">
            <a:xfrm>
              <a:off x="1168" y="2904"/>
              <a:ext cx="4272" cy="560"/>
              <a:chOff x="768" y="1744"/>
              <a:chExt cx="4272" cy="560"/>
            </a:xfrm>
          </p:grpSpPr>
          <p:grpSp>
            <p:nvGrpSpPr>
              <p:cNvPr id="63509" name="Group 60"/>
              <p:cNvGrpSpPr>
                <a:grpSpLocks/>
              </p:cNvGrpSpPr>
              <p:nvPr/>
            </p:nvGrpSpPr>
            <p:grpSpPr bwMode="auto">
              <a:xfrm>
                <a:off x="768" y="1968"/>
                <a:ext cx="4272" cy="336"/>
                <a:chOff x="1200" y="2928"/>
                <a:chExt cx="4272" cy="336"/>
              </a:xfrm>
            </p:grpSpPr>
            <p:sp>
              <p:nvSpPr>
                <p:cNvPr id="63519" name="Rectangle 61"/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4272" cy="3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6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宋体" panose="02010600030101010101" pitchFamily="2" charset="-122"/>
                    <a:buChar char="◆"/>
                    <a:defRPr kumimoji="1"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FF33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rgbClr val="66FF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FF"/>
                    </a:buClr>
                    <a:buSzPct val="70000"/>
                    <a:buFont typeface="宋体" panose="02010600030101010101" pitchFamily="2" charset="-122"/>
                    <a:buChar char="▲"/>
                    <a:defRPr kumimoji="1" sz="2400" b="1">
                      <a:solidFill>
                        <a:srgbClr val="00FF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520" name="Line 62"/>
                <p:cNvSpPr>
                  <a:spLocks noChangeShapeType="1"/>
                </p:cNvSpPr>
                <p:nvPr/>
              </p:nvSpPr>
              <p:spPr bwMode="auto">
                <a:xfrm>
                  <a:off x="268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21" name="Line 63"/>
                <p:cNvSpPr>
                  <a:spLocks noChangeShapeType="1"/>
                </p:cNvSpPr>
                <p:nvPr/>
              </p:nvSpPr>
              <p:spPr bwMode="auto">
                <a:xfrm>
                  <a:off x="172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22" name="Line 64"/>
                <p:cNvSpPr>
                  <a:spLocks noChangeShapeType="1"/>
                </p:cNvSpPr>
                <p:nvPr/>
              </p:nvSpPr>
              <p:spPr bwMode="auto">
                <a:xfrm>
                  <a:off x="220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23" name="Line 65"/>
                <p:cNvSpPr>
                  <a:spLocks noChangeShapeType="1"/>
                </p:cNvSpPr>
                <p:nvPr/>
              </p:nvSpPr>
              <p:spPr bwMode="auto">
                <a:xfrm>
                  <a:off x="316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24" name="Line 66"/>
                <p:cNvSpPr>
                  <a:spLocks noChangeShapeType="1"/>
                </p:cNvSpPr>
                <p:nvPr/>
              </p:nvSpPr>
              <p:spPr bwMode="auto">
                <a:xfrm>
                  <a:off x="364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25" name="Line 67"/>
                <p:cNvSpPr>
                  <a:spLocks noChangeShapeType="1"/>
                </p:cNvSpPr>
                <p:nvPr/>
              </p:nvSpPr>
              <p:spPr bwMode="auto">
                <a:xfrm>
                  <a:off x="408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26" name="Line 68"/>
                <p:cNvSpPr>
                  <a:spLocks noChangeShapeType="1"/>
                </p:cNvSpPr>
                <p:nvPr/>
              </p:nvSpPr>
              <p:spPr bwMode="auto">
                <a:xfrm>
                  <a:off x="456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27" name="Line 69"/>
                <p:cNvSpPr>
                  <a:spLocks noChangeShapeType="1"/>
                </p:cNvSpPr>
                <p:nvPr/>
              </p:nvSpPr>
              <p:spPr bwMode="auto">
                <a:xfrm>
                  <a:off x="504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3510" name="Text Box 70"/>
              <p:cNvSpPr txBox="1">
                <a:spLocks noChangeArrowheads="1"/>
              </p:cNvSpPr>
              <p:nvPr/>
            </p:nvSpPr>
            <p:spPr bwMode="auto">
              <a:xfrm>
                <a:off x="904" y="1744"/>
                <a:ext cx="40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0      1      2     3      4     5     </a:t>
                </a:r>
                <a:r>
                  <a:rPr lang="en-US" altLang="zh-CN" sz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6     7     8</a:t>
                </a:r>
              </a:p>
            </p:txBody>
          </p:sp>
          <p:sp>
            <p:nvSpPr>
              <p:cNvPr id="63511" name="Text Box 71"/>
              <p:cNvSpPr txBox="1">
                <a:spLocks noChangeArrowheads="1"/>
              </p:cNvSpPr>
              <p:nvPr/>
            </p:nvSpPr>
            <p:spPr bwMode="auto">
              <a:xfrm>
                <a:off x="1376" y="1992"/>
                <a:ext cx="3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99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27</a:t>
                </a:r>
              </a:p>
            </p:txBody>
          </p:sp>
          <p:sp>
            <p:nvSpPr>
              <p:cNvPr id="63512" name="Text Box 72"/>
              <p:cNvSpPr txBox="1">
                <a:spLocks noChangeArrowheads="1"/>
              </p:cNvSpPr>
              <p:nvPr/>
            </p:nvSpPr>
            <p:spPr bwMode="auto">
              <a:xfrm>
                <a:off x="1840" y="1992"/>
                <a:ext cx="3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38</a:t>
                </a:r>
              </a:p>
            </p:txBody>
          </p:sp>
          <p:sp>
            <p:nvSpPr>
              <p:cNvPr id="63513" name="Text Box 73"/>
              <p:cNvSpPr txBox="1">
                <a:spLocks noChangeArrowheads="1"/>
              </p:cNvSpPr>
              <p:nvPr/>
            </p:nvSpPr>
            <p:spPr bwMode="auto">
              <a:xfrm>
                <a:off x="2336" y="1992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65</a:t>
                </a:r>
              </a:p>
            </p:txBody>
          </p:sp>
          <p:sp>
            <p:nvSpPr>
              <p:cNvPr id="63514" name="Text Box 74"/>
              <p:cNvSpPr txBox="1">
                <a:spLocks noChangeArrowheads="1"/>
              </p:cNvSpPr>
              <p:nvPr/>
            </p:nvSpPr>
            <p:spPr bwMode="auto">
              <a:xfrm>
                <a:off x="2816" y="1992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97</a:t>
                </a:r>
              </a:p>
            </p:txBody>
          </p:sp>
          <p:sp>
            <p:nvSpPr>
              <p:cNvPr id="63515" name="Text Box 75"/>
              <p:cNvSpPr txBox="1">
                <a:spLocks noChangeArrowheads="1"/>
              </p:cNvSpPr>
              <p:nvPr/>
            </p:nvSpPr>
            <p:spPr bwMode="auto">
              <a:xfrm>
                <a:off x="3264" y="1992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76</a:t>
                </a:r>
              </a:p>
            </p:txBody>
          </p:sp>
          <p:sp>
            <p:nvSpPr>
              <p:cNvPr id="63516" name="Text Box 76"/>
              <p:cNvSpPr txBox="1">
                <a:spLocks noChangeArrowheads="1"/>
              </p:cNvSpPr>
              <p:nvPr/>
            </p:nvSpPr>
            <p:spPr bwMode="auto">
              <a:xfrm>
                <a:off x="3728" y="1992"/>
                <a:ext cx="3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13</a:t>
                </a:r>
              </a:p>
            </p:txBody>
          </p:sp>
          <p:sp>
            <p:nvSpPr>
              <p:cNvPr id="63517" name="Text Box 77"/>
              <p:cNvSpPr txBox="1">
                <a:spLocks noChangeArrowheads="1"/>
              </p:cNvSpPr>
              <p:nvPr/>
            </p:nvSpPr>
            <p:spPr bwMode="auto">
              <a:xfrm>
                <a:off x="4208" y="1992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8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65</a:t>
                </a:r>
              </a:p>
            </p:txBody>
          </p:sp>
          <p:sp>
            <p:nvSpPr>
              <p:cNvPr id="63518" name="Text Box 78"/>
              <p:cNvSpPr txBox="1">
                <a:spLocks noChangeArrowheads="1"/>
              </p:cNvSpPr>
              <p:nvPr/>
            </p:nvSpPr>
            <p:spPr bwMode="auto">
              <a:xfrm>
                <a:off x="4664" y="1992"/>
                <a:ext cx="3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u="sng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49</a:t>
                </a:r>
              </a:p>
            </p:txBody>
          </p:sp>
        </p:grpSp>
        <p:sp>
          <p:nvSpPr>
            <p:cNvPr id="63503" name="Text Box 79"/>
            <p:cNvSpPr txBox="1">
              <a:spLocks noChangeArrowheads="1"/>
            </p:cNvSpPr>
            <p:nvPr/>
          </p:nvSpPr>
          <p:spPr bwMode="auto">
            <a:xfrm>
              <a:off x="206" y="3134"/>
              <a:ext cx="8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第二次交换</a:t>
              </a:r>
            </a:p>
          </p:txBody>
        </p:sp>
        <p:sp>
          <p:nvSpPr>
            <p:cNvPr id="63504" name="Text Box 80"/>
            <p:cNvSpPr txBox="1">
              <a:spLocks noChangeArrowheads="1"/>
            </p:cNvSpPr>
            <p:nvPr/>
          </p:nvSpPr>
          <p:spPr bwMode="auto">
            <a:xfrm>
              <a:off x="2742" y="3607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low</a:t>
              </a:r>
            </a:p>
          </p:txBody>
        </p:sp>
        <p:sp>
          <p:nvSpPr>
            <p:cNvPr id="63505" name="Text Box 81"/>
            <p:cNvSpPr txBox="1">
              <a:spLocks noChangeArrowheads="1"/>
            </p:cNvSpPr>
            <p:nvPr/>
          </p:nvSpPr>
          <p:spPr bwMode="auto">
            <a:xfrm>
              <a:off x="4590" y="3606"/>
              <a:ext cx="3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high</a:t>
              </a:r>
            </a:p>
          </p:txBody>
        </p:sp>
        <p:sp>
          <p:nvSpPr>
            <p:cNvPr id="63506" name="Line 82"/>
            <p:cNvSpPr>
              <a:spLocks noChangeShapeType="1"/>
            </p:cNvSpPr>
            <p:nvPr/>
          </p:nvSpPr>
          <p:spPr bwMode="auto">
            <a:xfrm flipV="1">
              <a:off x="2888" y="3456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7" name="Line 83"/>
            <p:cNvSpPr>
              <a:spLocks noChangeShapeType="1"/>
            </p:cNvSpPr>
            <p:nvPr/>
          </p:nvSpPr>
          <p:spPr bwMode="auto">
            <a:xfrm flipV="1">
              <a:off x="4768" y="3456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8" name="Text Box 84"/>
            <p:cNvSpPr txBox="1">
              <a:spLocks noChangeArrowheads="1"/>
            </p:cNvSpPr>
            <p:nvPr/>
          </p:nvSpPr>
          <p:spPr bwMode="auto">
            <a:xfrm>
              <a:off x="1270" y="314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73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250FAFAF-B54E-4DB1-98BB-92069D8718F9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54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chemeClr val="tx1"/>
                </a:solidFill>
              </a:rPr>
              <a:t>C.A.R. Hoare </a:t>
            </a:r>
            <a:r>
              <a:rPr lang="zh-CN" altLang="en-US" b="1" dirty="0">
                <a:solidFill>
                  <a:schemeClr val="tx1"/>
                </a:solidFill>
              </a:rPr>
              <a:t>的划分算法</a:t>
            </a:r>
            <a:endParaRPr lang="zh-CN" altLang="en-US" i="0" dirty="0">
              <a:solidFill>
                <a:srgbClr val="FFFF66"/>
              </a:solidFill>
            </a:endParaRPr>
          </a:p>
        </p:txBody>
      </p:sp>
      <p:grpSp>
        <p:nvGrpSpPr>
          <p:cNvPr id="65541" name="Group 85"/>
          <p:cNvGrpSpPr>
            <a:grpSpLocks/>
          </p:cNvGrpSpPr>
          <p:nvPr/>
        </p:nvGrpSpPr>
        <p:grpSpPr bwMode="auto">
          <a:xfrm>
            <a:off x="284163" y="1724026"/>
            <a:ext cx="8351837" cy="1568451"/>
            <a:chOff x="179" y="1120"/>
            <a:chExt cx="5261" cy="988"/>
          </a:xfrm>
        </p:grpSpPr>
        <p:grpSp>
          <p:nvGrpSpPr>
            <p:cNvPr id="65601" name="Group 86"/>
            <p:cNvGrpSpPr>
              <a:grpSpLocks/>
            </p:cNvGrpSpPr>
            <p:nvPr/>
          </p:nvGrpSpPr>
          <p:grpSpPr bwMode="auto">
            <a:xfrm>
              <a:off x="1168" y="1120"/>
              <a:ext cx="4272" cy="560"/>
              <a:chOff x="768" y="1744"/>
              <a:chExt cx="4272" cy="560"/>
            </a:xfrm>
          </p:grpSpPr>
          <p:grpSp>
            <p:nvGrpSpPr>
              <p:cNvPr id="65608" name="Group 87"/>
              <p:cNvGrpSpPr>
                <a:grpSpLocks/>
              </p:cNvGrpSpPr>
              <p:nvPr/>
            </p:nvGrpSpPr>
            <p:grpSpPr bwMode="auto">
              <a:xfrm>
                <a:off x="768" y="1968"/>
                <a:ext cx="4272" cy="336"/>
                <a:chOff x="1200" y="2928"/>
                <a:chExt cx="4272" cy="336"/>
              </a:xfrm>
            </p:grpSpPr>
            <p:sp>
              <p:nvSpPr>
                <p:cNvPr id="65618" name="Rectangle 88"/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4272" cy="3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6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宋体" panose="02010600030101010101" pitchFamily="2" charset="-122"/>
                    <a:buChar char="◆"/>
                    <a:defRPr kumimoji="1"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FF33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rgbClr val="66FF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FF"/>
                    </a:buClr>
                    <a:buSzPct val="70000"/>
                    <a:buFont typeface="宋体" panose="02010600030101010101" pitchFamily="2" charset="-122"/>
                    <a:buChar char="▲"/>
                    <a:defRPr kumimoji="1" sz="2400" b="1">
                      <a:solidFill>
                        <a:srgbClr val="00FF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619" name="Line 89"/>
                <p:cNvSpPr>
                  <a:spLocks noChangeShapeType="1"/>
                </p:cNvSpPr>
                <p:nvPr/>
              </p:nvSpPr>
              <p:spPr bwMode="auto">
                <a:xfrm>
                  <a:off x="268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620" name="Line 90"/>
                <p:cNvSpPr>
                  <a:spLocks noChangeShapeType="1"/>
                </p:cNvSpPr>
                <p:nvPr/>
              </p:nvSpPr>
              <p:spPr bwMode="auto">
                <a:xfrm>
                  <a:off x="172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621" name="Line 91"/>
                <p:cNvSpPr>
                  <a:spLocks noChangeShapeType="1"/>
                </p:cNvSpPr>
                <p:nvPr/>
              </p:nvSpPr>
              <p:spPr bwMode="auto">
                <a:xfrm>
                  <a:off x="220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622" name="Line 92"/>
                <p:cNvSpPr>
                  <a:spLocks noChangeShapeType="1"/>
                </p:cNvSpPr>
                <p:nvPr/>
              </p:nvSpPr>
              <p:spPr bwMode="auto">
                <a:xfrm>
                  <a:off x="316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623" name="Line 93"/>
                <p:cNvSpPr>
                  <a:spLocks noChangeShapeType="1"/>
                </p:cNvSpPr>
                <p:nvPr/>
              </p:nvSpPr>
              <p:spPr bwMode="auto">
                <a:xfrm>
                  <a:off x="364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624" name="Line 94"/>
                <p:cNvSpPr>
                  <a:spLocks noChangeShapeType="1"/>
                </p:cNvSpPr>
                <p:nvPr/>
              </p:nvSpPr>
              <p:spPr bwMode="auto">
                <a:xfrm>
                  <a:off x="408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625" name="Line 95"/>
                <p:cNvSpPr>
                  <a:spLocks noChangeShapeType="1"/>
                </p:cNvSpPr>
                <p:nvPr/>
              </p:nvSpPr>
              <p:spPr bwMode="auto">
                <a:xfrm>
                  <a:off x="456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626" name="Line 96"/>
                <p:cNvSpPr>
                  <a:spLocks noChangeShapeType="1"/>
                </p:cNvSpPr>
                <p:nvPr/>
              </p:nvSpPr>
              <p:spPr bwMode="auto">
                <a:xfrm>
                  <a:off x="504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609" name="Text Box 97"/>
              <p:cNvSpPr txBox="1">
                <a:spLocks noChangeArrowheads="1"/>
              </p:cNvSpPr>
              <p:nvPr/>
            </p:nvSpPr>
            <p:spPr bwMode="auto">
              <a:xfrm>
                <a:off x="904" y="1744"/>
                <a:ext cx="40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0      1      2     3      4     5     </a:t>
                </a:r>
                <a:r>
                  <a:rPr lang="en-US" altLang="zh-CN" sz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6     7     8</a:t>
                </a:r>
              </a:p>
            </p:txBody>
          </p:sp>
          <p:sp>
            <p:nvSpPr>
              <p:cNvPr id="65610" name="Text Box 98"/>
              <p:cNvSpPr txBox="1">
                <a:spLocks noChangeArrowheads="1"/>
              </p:cNvSpPr>
              <p:nvPr/>
            </p:nvSpPr>
            <p:spPr bwMode="auto">
              <a:xfrm>
                <a:off x="1376" y="1992"/>
                <a:ext cx="3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8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27</a:t>
                </a:r>
              </a:p>
            </p:txBody>
          </p:sp>
          <p:sp>
            <p:nvSpPr>
              <p:cNvPr id="65611" name="Text Box 99"/>
              <p:cNvSpPr txBox="1">
                <a:spLocks noChangeArrowheads="1"/>
              </p:cNvSpPr>
              <p:nvPr/>
            </p:nvSpPr>
            <p:spPr bwMode="auto">
              <a:xfrm>
                <a:off x="1840" y="1992"/>
                <a:ext cx="3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38</a:t>
                </a:r>
              </a:p>
            </p:txBody>
          </p:sp>
          <p:sp>
            <p:nvSpPr>
              <p:cNvPr id="65612" name="Text Box 100"/>
              <p:cNvSpPr txBox="1">
                <a:spLocks noChangeArrowheads="1"/>
              </p:cNvSpPr>
              <p:nvPr/>
            </p:nvSpPr>
            <p:spPr bwMode="auto">
              <a:xfrm>
                <a:off x="2336" y="1992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8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13</a:t>
                </a:r>
              </a:p>
            </p:txBody>
          </p:sp>
          <p:sp>
            <p:nvSpPr>
              <p:cNvPr id="65613" name="Text Box 101"/>
              <p:cNvSpPr txBox="1">
                <a:spLocks noChangeArrowheads="1"/>
              </p:cNvSpPr>
              <p:nvPr/>
            </p:nvSpPr>
            <p:spPr bwMode="auto">
              <a:xfrm>
                <a:off x="2816" y="1992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97</a:t>
                </a:r>
              </a:p>
            </p:txBody>
          </p:sp>
          <p:sp>
            <p:nvSpPr>
              <p:cNvPr id="65614" name="Text Box 102"/>
              <p:cNvSpPr txBox="1">
                <a:spLocks noChangeArrowheads="1"/>
              </p:cNvSpPr>
              <p:nvPr/>
            </p:nvSpPr>
            <p:spPr bwMode="auto">
              <a:xfrm>
                <a:off x="3264" y="1992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76</a:t>
                </a:r>
              </a:p>
            </p:txBody>
          </p:sp>
          <p:sp>
            <p:nvSpPr>
              <p:cNvPr id="65615" name="Text Box 103"/>
              <p:cNvSpPr txBox="1">
                <a:spLocks noChangeArrowheads="1"/>
              </p:cNvSpPr>
              <p:nvPr/>
            </p:nvSpPr>
            <p:spPr bwMode="auto">
              <a:xfrm>
                <a:off x="3728" y="1992"/>
                <a:ext cx="3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13</a:t>
                </a:r>
              </a:p>
            </p:txBody>
          </p:sp>
          <p:sp>
            <p:nvSpPr>
              <p:cNvPr id="65616" name="Text Box 104"/>
              <p:cNvSpPr txBox="1">
                <a:spLocks noChangeArrowheads="1"/>
              </p:cNvSpPr>
              <p:nvPr/>
            </p:nvSpPr>
            <p:spPr bwMode="auto">
              <a:xfrm>
                <a:off x="4208" y="1992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8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65</a:t>
                </a:r>
              </a:p>
            </p:txBody>
          </p:sp>
          <p:sp>
            <p:nvSpPr>
              <p:cNvPr id="65617" name="Text Box 105"/>
              <p:cNvSpPr txBox="1">
                <a:spLocks noChangeArrowheads="1"/>
              </p:cNvSpPr>
              <p:nvPr/>
            </p:nvSpPr>
            <p:spPr bwMode="auto">
              <a:xfrm>
                <a:off x="4664" y="1992"/>
                <a:ext cx="3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u="sng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49</a:t>
                </a:r>
              </a:p>
            </p:txBody>
          </p:sp>
        </p:grpSp>
        <p:sp>
          <p:nvSpPr>
            <p:cNvPr id="65602" name="Text Box 106"/>
            <p:cNvSpPr txBox="1">
              <a:spLocks noChangeArrowheads="1"/>
            </p:cNvSpPr>
            <p:nvPr/>
          </p:nvSpPr>
          <p:spPr bwMode="auto">
            <a:xfrm>
              <a:off x="179" y="1350"/>
              <a:ext cx="9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第三次交换</a:t>
              </a:r>
            </a:p>
          </p:txBody>
        </p:sp>
        <p:sp>
          <p:nvSpPr>
            <p:cNvPr id="65603" name="Text Box 107"/>
            <p:cNvSpPr txBox="1">
              <a:spLocks noChangeArrowheads="1"/>
            </p:cNvSpPr>
            <p:nvPr/>
          </p:nvSpPr>
          <p:spPr bwMode="auto">
            <a:xfrm>
              <a:off x="2742" y="1817"/>
              <a:ext cx="2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</a:rPr>
                <a:t>low</a:t>
              </a:r>
            </a:p>
          </p:txBody>
        </p:sp>
        <p:sp>
          <p:nvSpPr>
            <p:cNvPr id="65604" name="Text Box 108"/>
            <p:cNvSpPr txBox="1">
              <a:spLocks noChangeArrowheads="1"/>
            </p:cNvSpPr>
            <p:nvPr/>
          </p:nvSpPr>
          <p:spPr bwMode="auto">
            <a:xfrm>
              <a:off x="4110" y="1816"/>
              <a:ext cx="3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high</a:t>
              </a:r>
            </a:p>
          </p:txBody>
        </p:sp>
        <p:sp>
          <p:nvSpPr>
            <p:cNvPr id="65605" name="Line 109"/>
            <p:cNvSpPr>
              <a:spLocks noChangeShapeType="1"/>
            </p:cNvSpPr>
            <p:nvPr/>
          </p:nvSpPr>
          <p:spPr bwMode="auto">
            <a:xfrm flipV="1">
              <a:off x="2888" y="1672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06" name="Line 110"/>
            <p:cNvSpPr>
              <a:spLocks noChangeShapeType="1"/>
            </p:cNvSpPr>
            <p:nvPr/>
          </p:nvSpPr>
          <p:spPr bwMode="auto">
            <a:xfrm flipV="1">
              <a:off x="4288" y="1672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07" name="Text Box 111"/>
            <p:cNvSpPr txBox="1">
              <a:spLocks noChangeArrowheads="1"/>
            </p:cNvSpPr>
            <p:nvPr/>
          </p:nvSpPr>
          <p:spPr bwMode="auto">
            <a:xfrm>
              <a:off x="1270" y="1365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268288" y="3311526"/>
            <a:ext cx="8367712" cy="1568451"/>
            <a:chOff x="169" y="2040"/>
            <a:chExt cx="5271" cy="988"/>
          </a:xfrm>
        </p:grpSpPr>
        <p:grpSp>
          <p:nvGrpSpPr>
            <p:cNvPr id="65575" name="Group 113"/>
            <p:cNvGrpSpPr>
              <a:grpSpLocks/>
            </p:cNvGrpSpPr>
            <p:nvPr/>
          </p:nvGrpSpPr>
          <p:grpSpPr bwMode="auto">
            <a:xfrm>
              <a:off x="1168" y="2040"/>
              <a:ext cx="4272" cy="560"/>
              <a:chOff x="768" y="1744"/>
              <a:chExt cx="4272" cy="560"/>
            </a:xfrm>
          </p:grpSpPr>
          <p:grpSp>
            <p:nvGrpSpPr>
              <p:cNvPr id="65582" name="Group 114"/>
              <p:cNvGrpSpPr>
                <a:grpSpLocks/>
              </p:cNvGrpSpPr>
              <p:nvPr/>
            </p:nvGrpSpPr>
            <p:grpSpPr bwMode="auto">
              <a:xfrm>
                <a:off x="768" y="1968"/>
                <a:ext cx="4272" cy="336"/>
                <a:chOff x="1200" y="2928"/>
                <a:chExt cx="4272" cy="336"/>
              </a:xfrm>
            </p:grpSpPr>
            <p:sp>
              <p:nvSpPr>
                <p:cNvPr id="65592" name="Rectangle 115"/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4272" cy="3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6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宋体" panose="02010600030101010101" pitchFamily="2" charset="-122"/>
                    <a:buChar char="◆"/>
                    <a:defRPr kumimoji="1"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FF33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rgbClr val="66FF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FF"/>
                    </a:buClr>
                    <a:buSzPct val="70000"/>
                    <a:buFont typeface="宋体" panose="02010600030101010101" pitchFamily="2" charset="-122"/>
                    <a:buChar char="▲"/>
                    <a:defRPr kumimoji="1" sz="2400" b="1">
                      <a:solidFill>
                        <a:srgbClr val="00FF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593" name="Line 116"/>
                <p:cNvSpPr>
                  <a:spLocks noChangeShapeType="1"/>
                </p:cNvSpPr>
                <p:nvPr/>
              </p:nvSpPr>
              <p:spPr bwMode="auto">
                <a:xfrm>
                  <a:off x="268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94" name="Line 117"/>
                <p:cNvSpPr>
                  <a:spLocks noChangeShapeType="1"/>
                </p:cNvSpPr>
                <p:nvPr/>
              </p:nvSpPr>
              <p:spPr bwMode="auto">
                <a:xfrm>
                  <a:off x="172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95" name="Line 118"/>
                <p:cNvSpPr>
                  <a:spLocks noChangeShapeType="1"/>
                </p:cNvSpPr>
                <p:nvPr/>
              </p:nvSpPr>
              <p:spPr bwMode="auto">
                <a:xfrm>
                  <a:off x="220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96" name="Line 119"/>
                <p:cNvSpPr>
                  <a:spLocks noChangeShapeType="1"/>
                </p:cNvSpPr>
                <p:nvPr/>
              </p:nvSpPr>
              <p:spPr bwMode="auto">
                <a:xfrm>
                  <a:off x="316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97" name="Line 120"/>
                <p:cNvSpPr>
                  <a:spLocks noChangeShapeType="1"/>
                </p:cNvSpPr>
                <p:nvPr/>
              </p:nvSpPr>
              <p:spPr bwMode="auto">
                <a:xfrm>
                  <a:off x="364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98" name="Line 121"/>
                <p:cNvSpPr>
                  <a:spLocks noChangeShapeType="1"/>
                </p:cNvSpPr>
                <p:nvPr/>
              </p:nvSpPr>
              <p:spPr bwMode="auto">
                <a:xfrm>
                  <a:off x="408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99" name="Line 122"/>
                <p:cNvSpPr>
                  <a:spLocks noChangeShapeType="1"/>
                </p:cNvSpPr>
                <p:nvPr/>
              </p:nvSpPr>
              <p:spPr bwMode="auto">
                <a:xfrm>
                  <a:off x="456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600" name="Line 123"/>
                <p:cNvSpPr>
                  <a:spLocks noChangeShapeType="1"/>
                </p:cNvSpPr>
                <p:nvPr/>
              </p:nvSpPr>
              <p:spPr bwMode="auto">
                <a:xfrm>
                  <a:off x="504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583" name="Text Box 124"/>
              <p:cNvSpPr txBox="1">
                <a:spLocks noChangeArrowheads="1"/>
              </p:cNvSpPr>
              <p:nvPr/>
            </p:nvSpPr>
            <p:spPr bwMode="auto">
              <a:xfrm>
                <a:off x="904" y="1744"/>
                <a:ext cx="40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0      1      2     3      4     5     </a:t>
                </a:r>
                <a:r>
                  <a:rPr lang="en-US" altLang="zh-CN" sz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6     7     8</a:t>
                </a:r>
              </a:p>
            </p:txBody>
          </p:sp>
          <p:sp>
            <p:nvSpPr>
              <p:cNvPr id="65584" name="Text Box 125"/>
              <p:cNvSpPr txBox="1">
                <a:spLocks noChangeArrowheads="1"/>
              </p:cNvSpPr>
              <p:nvPr/>
            </p:nvSpPr>
            <p:spPr bwMode="auto">
              <a:xfrm>
                <a:off x="1376" y="1992"/>
                <a:ext cx="3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8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27</a:t>
                </a:r>
              </a:p>
            </p:txBody>
          </p:sp>
          <p:sp>
            <p:nvSpPr>
              <p:cNvPr id="65585" name="Text Box 126"/>
              <p:cNvSpPr txBox="1">
                <a:spLocks noChangeArrowheads="1"/>
              </p:cNvSpPr>
              <p:nvPr/>
            </p:nvSpPr>
            <p:spPr bwMode="auto">
              <a:xfrm>
                <a:off x="1840" y="1992"/>
                <a:ext cx="3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38</a:t>
                </a:r>
              </a:p>
            </p:txBody>
          </p:sp>
          <p:sp>
            <p:nvSpPr>
              <p:cNvPr id="65586" name="Text Box 127"/>
              <p:cNvSpPr txBox="1">
                <a:spLocks noChangeArrowheads="1"/>
              </p:cNvSpPr>
              <p:nvPr/>
            </p:nvSpPr>
            <p:spPr bwMode="auto">
              <a:xfrm>
                <a:off x="2336" y="1992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8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13</a:t>
                </a:r>
              </a:p>
            </p:txBody>
          </p:sp>
          <p:sp>
            <p:nvSpPr>
              <p:cNvPr id="65587" name="Text Box 128"/>
              <p:cNvSpPr txBox="1">
                <a:spLocks noChangeArrowheads="1"/>
              </p:cNvSpPr>
              <p:nvPr/>
            </p:nvSpPr>
            <p:spPr bwMode="auto">
              <a:xfrm>
                <a:off x="2816" y="1992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97</a:t>
                </a:r>
              </a:p>
            </p:txBody>
          </p:sp>
          <p:sp>
            <p:nvSpPr>
              <p:cNvPr id="65588" name="Text Box 129"/>
              <p:cNvSpPr txBox="1">
                <a:spLocks noChangeArrowheads="1"/>
              </p:cNvSpPr>
              <p:nvPr/>
            </p:nvSpPr>
            <p:spPr bwMode="auto">
              <a:xfrm>
                <a:off x="3264" y="1992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76</a:t>
                </a:r>
              </a:p>
            </p:txBody>
          </p:sp>
          <p:sp>
            <p:nvSpPr>
              <p:cNvPr id="65589" name="Text Box 130"/>
              <p:cNvSpPr txBox="1">
                <a:spLocks noChangeArrowheads="1"/>
              </p:cNvSpPr>
              <p:nvPr/>
            </p:nvSpPr>
            <p:spPr bwMode="auto">
              <a:xfrm>
                <a:off x="3728" y="1992"/>
                <a:ext cx="3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8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97</a:t>
                </a:r>
              </a:p>
            </p:txBody>
          </p:sp>
          <p:sp>
            <p:nvSpPr>
              <p:cNvPr id="65590" name="Text Box 131"/>
              <p:cNvSpPr txBox="1">
                <a:spLocks noChangeArrowheads="1"/>
              </p:cNvSpPr>
              <p:nvPr/>
            </p:nvSpPr>
            <p:spPr bwMode="auto">
              <a:xfrm>
                <a:off x="4208" y="1992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8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65</a:t>
                </a:r>
              </a:p>
            </p:txBody>
          </p:sp>
          <p:sp>
            <p:nvSpPr>
              <p:cNvPr id="65591" name="Text Box 132"/>
              <p:cNvSpPr txBox="1">
                <a:spLocks noChangeArrowheads="1"/>
              </p:cNvSpPr>
              <p:nvPr/>
            </p:nvSpPr>
            <p:spPr bwMode="auto">
              <a:xfrm>
                <a:off x="4664" y="1992"/>
                <a:ext cx="3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u="sng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49</a:t>
                </a:r>
              </a:p>
            </p:txBody>
          </p:sp>
        </p:grpSp>
        <p:sp>
          <p:nvSpPr>
            <p:cNvPr id="65576" name="Text Box 133"/>
            <p:cNvSpPr txBox="1">
              <a:spLocks noChangeArrowheads="1"/>
            </p:cNvSpPr>
            <p:nvPr/>
          </p:nvSpPr>
          <p:spPr bwMode="auto">
            <a:xfrm>
              <a:off x="169" y="2270"/>
              <a:ext cx="9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第四次交换</a:t>
              </a:r>
            </a:p>
          </p:txBody>
        </p:sp>
        <p:sp>
          <p:nvSpPr>
            <p:cNvPr id="65577" name="Text Box 134"/>
            <p:cNvSpPr txBox="1">
              <a:spLocks noChangeArrowheads="1"/>
            </p:cNvSpPr>
            <p:nvPr/>
          </p:nvSpPr>
          <p:spPr bwMode="auto">
            <a:xfrm>
              <a:off x="3222" y="2737"/>
              <a:ext cx="2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</a:rPr>
                <a:t>low</a:t>
              </a:r>
            </a:p>
          </p:txBody>
        </p:sp>
        <p:sp>
          <p:nvSpPr>
            <p:cNvPr id="65578" name="Text Box 135"/>
            <p:cNvSpPr txBox="1">
              <a:spLocks noChangeArrowheads="1"/>
            </p:cNvSpPr>
            <p:nvPr/>
          </p:nvSpPr>
          <p:spPr bwMode="auto">
            <a:xfrm>
              <a:off x="4110" y="2736"/>
              <a:ext cx="3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high</a:t>
              </a:r>
            </a:p>
          </p:txBody>
        </p:sp>
        <p:sp>
          <p:nvSpPr>
            <p:cNvPr id="65579" name="Line 136"/>
            <p:cNvSpPr>
              <a:spLocks noChangeShapeType="1"/>
            </p:cNvSpPr>
            <p:nvPr/>
          </p:nvSpPr>
          <p:spPr bwMode="auto">
            <a:xfrm flipV="1">
              <a:off x="3368" y="2592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80" name="Line 137"/>
            <p:cNvSpPr>
              <a:spLocks noChangeShapeType="1"/>
            </p:cNvSpPr>
            <p:nvPr/>
          </p:nvSpPr>
          <p:spPr bwMode="auto">
            <a:xfrm flipV="1">
              <a:off x="4288" y="2592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81" name="Text Box 138"/>
            <p:cNvSpPr txBox="1">
              <a:spLocks noChangeArrowheads="1"/>
            </p:cNvSpPr>
            <p:nvPr/>
          </p:nvSpPr>
          <p:spPr bwMode="auto">
            <a:xfrm>
              <a:off x="1270" y="2285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298450" y="4806950"/>
            <a:ext cx="8337550" cy="1503363"/>
            <a:chOff x="188" y="2936"/>
            <a:chExt cx="5252" cy="947"/>
          </a:xfrm>
        </p:grpSpPr>
        <p:grpSp>
          <p:nvGrpSpPr>
            <p:cNvPr id="65549" name="Group 140"/>
            <p:cNvGrpSpPr>
              <a:grpSpLocks/>
            </p:cNvGrpSpPr>
            <p:nvPr/>
          </p:nvGrpSpPr>
          <p:grpSpPr bwMode="auto">
            <a:xfrm>
              <a:off x="1168" y="2936"/>
              <a:ext cx="4272" cy="560"/>
              <a:chOff x="768" y="1744"/>
              <a:chExt cx="4272" cy="560"/>
            </a:xfrm>
          </p:grpSpPr>
          <p:grpSp>
            <p:nvGrpSpPr>
              <p:cNvPr id="65556" name="Group 141"/>
              <p:cNvGrpSpPr>
                <a:grpSpLocks/>
              </p:cNvGrpSpPr>
              <p:nvPr/>
            </p:nvGrpSpPr>
            <p:grpSpPr bwMode="auto">
              <a:xfrm>
                <a:off x="768" y="1968"/>
                <a:ext cx="4272" cy="336"/>
                <a:chOff x="1200" y="2928"/>
                <a:chExt cx="4272" cy="336"/>
              </a:xfrm>
            </p:grpSpPr>
            <p:sp>
              <p:nvSpPr>
                <p:cNvPr id="65566" name="Rectangle 142"/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4272" cy="3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600" b="1">
                      <a:solidFill>
                        <a:srgbClr val="FFFF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宋体" panose="02010600030101010101" pitchFamily="2" charset="-122"/>
                    <a:buChar char="◆"/>
                    <a:defRPr kumimoji="1"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FF33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rgbClr val="66FF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FFFF"/>
                    </a:buClr>
                    <a:buSzPct val="70000"/>
                    <a:buFont typeface="宋体" panose="02010600030101010101" pitchFamily="2" charset="-122"/>
                    <a:buChar char="▲"/>
                    <a:defRPr kumimoji="1" sz="2400" b="1">
                      <a:solidFill>
                        <a:srgbClr val="00FFFF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567" name="Line 143"/>
                <p:cNvSpPr>
                  <a:spLocks noChangeShapeType="1"/>
                </p:cNvSpPr>
                <p:nvPr/>
              </p:nvSpPr>
              <p:spPr bwMode="auto">
                <a:xfrm>
                  <a:off x="268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68" name="Line 144"/>
                <p:cNvSpPr>
                  <a:spLocks noChangeShapeType="1"/>
                </p:cNvSpPr>
                <p:nvPr/>
              </p:nvSpPr>
              <p:spPr bwMode="auto">
                <a:xfrm>
                  <a:off x="172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69" name="Line 145"/>
                <p:cNvSpPr>
                  <a:spLocks noChangeShapeType="1"/>
                </p:cNvSpPr>
                <p:nvPr/>
              </p:nvSpPr>
              <p:spPr bwMode="auto">
                <a:xfrm>
                  <a:off x="220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70" name="Line 146"/>
                <p:cNvSpPr>
                  <a:spLocks noChangeShapeType="1"/>
                </p:cNvSpPr>
                <p:nvPr/>
              </p:nvSpPr>
              <p:spPr bwMode="auto">
                <a:xfrm>
                  <a:off x="316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71" name="Line 147"/>
                <p:cNvSpPr>
                  <a:spLocks noChangeShapeType="1"/>
                </p:cNvSpPr>
                <p:nvPr/>
              </p:nvSpPr>
              <p:spPr bwMode="auto">
                <a:xfrm>
                  <a:off x="3648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72" name="Line 148"/>
                <p:cNvSpPr>
                  <a:spLocks noChangeShapeType="1"/>
                </p:cNvSpPr>
                <p:nvPr/>
              </p:nvSpPr>
              <p:spPr bwMode="auto">
                <a:xfrm>
                  <a:off x="408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73" name="Line 149"/>
                <p:cNvSpPr>
                  <a:spLocks noChangeShapeType="1"/>
                </p:cNvSpPr>
                <p:nvPr/>
              </p:nvSpPr>
              <p:spPr bwMode="auto">
                <a:xfrm>
                  <a:off x="456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74" name="Line 150"/>
                <p:cNvSpPr>
                  <a:spLocks noChangeShapeType="1"/>
                </p:cNvSpPr>
                <p:nvPr/>
              </p:nvSpPr>
              <p:spPr bwMode="auto">
                <a:xfrm>
                  <a:off x="5040" y="29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557" name="Text Box 151"/>
              <p:cNvSpPr txBox="1">
                <a:spLocks noChangeArrowheads="1"/>
              </p:cNvSpPr>
              <p:nvPr/>
            </p:nvSpPr>
            <p:spPr bwMode="auto">
              <a:xfrm>
                <a:off x="904" y="1744"/>
                <a:ext cx="40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0      1      2     3      4     5     </a:t>
                </a:r>
                <a:r>
                  <a:rPr lang="en-US" altLang="zh-CN" sz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8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6     7     8</a:t>
                </a:r>
              </a:p>
            </p:txBody>
          </p:sp>
          <p:sp>
            <p:nvSpPr>
              <p:cNvPr id="65558" name="Text Box 152"/>
              <p:cNvSpPr txBox="1">
                <a:spLocks noChangeArrowheads="1"/>
              </p:cNvSpPr>
              <p:nvPr/>
            </p:nvSpPr>
            <p:spPr bwMode="auto">
              <a:xfrm>
                <a:off x="1376" y="1992"/>
                <a:ext cx="3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8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27</a:t>
                </a:r>
              </a:p>
            </p:txBody>
          </p:sp>
          <p:sp>
            <p:nvSpPr>
              <p:cNvPr id="65559" name="Text Box 153"/>
              <p:cNvSpPr txBox="1">
                <a:spLocks noChangeArrowheads="1"/>
              </p:cNvSpPr>
              <p:nvPr/>
            </p:nvSpPr>
            <p:spPr bwMode="auto">
              <a:xfrm>
                <a:off x="1840" y="1992"/>
                <a:ext cx="3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38</a:t>
                </a:r>
              </a:p>
            </p:txBody>
          </p:sp>
          <p:sp>
            <p:nvSpPr>
              <p:cNvPr id="65560" name="Text Box 154"/>
              <p:cNvSpPr txBox="1">
                <a:spLocks noChangeArrowheads="1"/>
              </p:cNvSpPr>
              <p:nvPr/>
            </p:nvSpPr>
            <p:spPr bwMode="auto">
              <a:xfrm>
                <a:off x="2336" y="1992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8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13</a:t>
                </a:r>
              </a:p>
            </p:txBody>
          </p:sp>
          <p:sp>
            <p:nvSpPr>
              <p:cNvPr id="65561" name="Text Box 155"/>
              <p:cNvSpPr txBox="1">
                <a:spLocks noChangeArrowheads="1"/>
              </p:cNvSpPr>
              <p:nvPr/>
            </p:nvSpPr>
            <p:spPr bwMode="auto">
              <a:xfrm>
                <a:off x="2816" y="1992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97</a:t>
                </a:r>
              </a:p>
            </p:txBody>
          </p:sp>
          <p:sp>
            <p:nvSpPr>
              <p:cNvPr id="65562" name="Text Box 156"/>
              <p:cNvSpPr txBox="1">
                <a:spLocks noChangeArrowheads="1"/>
              </p:cNvSpPr>
              <p:nvPr/>
            </p:nvSpPr>
            <p:spPr bwMode="auto">
              <a:xfrm>
                <a:off x="3264" y="1992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76</a:t>
                </a:r>
              </a:p>
            </p:txBody>
          </p:sp>
          <p:sp>
            <p:nvSpPr>
              <p:cNvPr id="65563" name="Text Box 157"/>
              <p:cNvSpPr txBox="1">
                <a:spLocks noChangeArrowheads="1"/>
              </p:cNvSpPr>
              <p:nvPr/>
            </p:nvSpPr>
            <p:spPr bwMode="auto">
              <a:xfrm>
                <a:off x="3728" y="1992"/>
                <a:ext cx="3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8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97</a:t>
                </a:r>
              </a:p>
            </p:txBody>
          </p:sp>
          <p:sp>
            <p:nvSpPr>
              <p:cNvPr id="65564" name="Text Box 158"/>
              <p:cNvSpPr txBox="1">
                <a:spLocks noChangeArrowheads="1"/>
              </p:cNvSpPr>
              <p:nvPr/>
            </p:nvSpPr>
            <p:spPr bwMode="auto">
              <a:xfrm>
                <a:off x="4208" y="1992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8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65</a:t>
                </a:r>
              </a:p>
            </p:txBody>
          </p:sp>
          <p:sp>
            <p:nvSpPr>
              <p:cNvPr id="65565" name="Text Box 159"/>
              <p:cNvSpPr txBox="1">
                <a:spLocks noChangeArrowheads="1"/>
              </p:cNvSpPr>
              <p:nvPr/>
            </p:nvSpPr>
            <p:spPr bwMode="auto">
              <a:xfrm>
                <a:off x="4664" y="1992"/>
                <a:ext cx="3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70000"/>
                  <a:buFont typeface="Wingdings" panose="05000000000000000000" pitchFamily="2" charset="2"/>
                  <a:buChar char="l"/>
                  <a:defRPr kumimoji="1" sz="36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宋体" panose="02010600030101010101" pitchFamily="2" charset="-122"/>
                  <a:buChar char="◆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FF33"/>
                  </a:buClr>
                  <a:buSzPct val="75000"/>
                  <a:buFont typeface="Wingdings" panose="05000000000000000000" pitchFamily="2" charset="2"/>
                  <a:buChar char="n"/>
                  <a:defRPr kumimoji="1" sz="2800" b="1">
                    <a:solidFill>
                      <a:srgbClr val="66FF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FFFF"/>
                  </a:buClr>
                  <a:buSzPct val="70000"/>
                  <a:buFont typeface="宋体" panose="02010600030101010101" pitchFamily="2" charset="-122"/>
                  <a:buChar char="▲"/>
                  <a:defRPr kumimoji="1" sz="2400" b="1">
                    <a:solidFill>
                      <a:srgbClr val="00FF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l"/>
                  <a:defRPr kumimoji="1"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u="sng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49</a:t>
                </a:r>
              </a:p>
            </p:txBody>
          </p:sp>
        </p:grpSp>
        <p:sp>
          <p:nvSpPr>
            <p:cNvPr id="65550" name="Text Box 160"/>
            <p:cNvSpPr txBox="1">
              <a:spLocks noChangeArrowheads="1"/>
            </p:cNvSpPr>
            <p:nvPr/>
          </p:nvSpPr>
          <p:spPr bwMode="auto">
            <a:xfrm>
              <a:off x="188" y="3166"/>
              <a:ext cx="9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第一趟完成</a:t>
              </a:r>
            </a:p>
          </p:txBody>
        </p:sp>
        <p:sp>
          <p:nvSpPr>
            <p:cNvPr id="65551" name="Text Box 161"/>
            <p:cNvSpPr txBox="1">
              <a:spLocks noChangeArrowheads="1"/>
            </p:cNvSpPr>
            <p:nvPr/>
          </p:nvSpPr>
          <p:spPr bwMode="auto">
            <a:xfrm>
              <a:off x="3094" y="3671"/>
              <a:ext cx="1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</a:rPr>
                <a:t>low</a:t>
              </a:r>
            </a:p>
          </p:txBody>
        </p:sp>
        <p:sp>
          <p:nvSpPr>
            <p:cNvPr id="65552" name="Text Box 162"/>
            <p:cNvSpPr txBox="1">
              <a:spLocks noChangeArrowheads="1"/>
            </p:cNvSpPr>
            <p:nvPr/>
          </p:nvSpPr>
          <p:spPr bwMode="auto">
            <a:xfrm>
              <a:off x="3334" y="3670"/>
              <a:ext cx="2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high</a:t>
              </a:r>
            </a:p>
          </p:txBody>
        </p:sp>
        <p:sp>
          <p:nvSpPr>
            <p:cNvPr id="65553" name="Line 163"/>
            <p:cNvSpPr>
              <a:spLocks noChangeShapeType="1"/>
            </p:cNvSpPr>
            <p:nvPr/>
          </p:nvSpPr>
          <p:spPr bwMode="auto">
            <a:xfrm flipV="1">
              <a:off x="3240" y="3496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4" name="Line 164"/>
            <p:cNvSpPr>
              <a:spLocks noChangeShapeType="1"/>
            </p:cNvSpPr>
            <p:nvPr/>
          </p:nvSpPr>
          <p:spPr bwMode="auto">
            <a:xfrm flipV="1">
              <a:off x="3512" y="3496"/>
              <a:ext cx="0" cy="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5" name="Text Box 165"/>
            <p:cNvSpPr txBox="1">
              <a:spLocks noChangeArrowheads="1"/>
            </p:cNvSpPr>
            <p:nvPr/>
          </p:nvSpPr>
          <p:spPr bwMode="auto">
            <a:xfrm>
              <a:off x="1270" y="3181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5544" name="Text Box 166"/>
          <p:cNvSpPr txBox="1">
            <a:spLocks noChangeArrowheads="1"/>
          </p:cNvSpPr>
          <p:nvPr/>
        </p:nvSpPr>
        <p:spPr bwMode="auto">
          <a:xfrm>
            <a:off x="2563813" y="1312863"/>
            <a:ext cx="230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pivotkey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49</a:t>
            </a:r>
          </a:p>
        </p:txBody>
      </p:sp>
      <p:sp>
        <p:nvSpPr>
          <p:cNvPr id="1515687" name="AutoShape 167"/>
          <p:cNvSpPr>
            <a:spLocks/>
          </p:cNvSpPr>
          <p:nvPr/>
        </p:nvSpPr>
        <p:spPr bwMode="auto">
          <a:xfrm rot="5400000" flipH="1" flipV="1">
            <a:off x="3680619" y="4787107"/>
            <a:ext cx="320675" cy="2262187"/>
          </a:xfrm>
          <a:prstGeom prst="leftBrace">
            <a:avLst>
              <a:gd name="adj1" fmla="val 58787"/>
              <a:gd name="adj2" fmla="val 51731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688" name="Text Box 168"/>
          <p:cNvSpPr txBox="1">
            <a:spLocks noChangeArrowheads="1"/>
          </p:cNvSpPr>
          <p:nvPr/>
        </p:nvSpPr>
        <p:spPr bwMode="auto">
          <a:xfrm>
            <a:off x="2798763" y="6032500"/>
            <a:ext cx="2220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子序列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15689" name="AutoShape 169"/>
          <p:cNvSpPr>
            <a:spLocks/>
          </p:cNvSpPr>
          <p:nvPr/>
        </p:nvSpPr>
        <p:spPr bwMode="auto">
          <a:xfrm rot="5400000" flipH="1" flipV="1">
            <a:off x="7037388" y="4516438"/>
            <a:ext cx="320675" cy="2784475"/>
          </a:xfrm>
          <a:prstGeom prst="leftBrace">
            <a:avLst>
              <a:gd name="adj1" fmla="val 72360"/>
              <a:gd name="adj2" fmla="val 51731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690" name="Text Box 170"/>
          <p:cNvSpPr txBox="1">
            <a:spLocks noChangeArrowheads="1"/>
          </p:cNvSpPr>
          <p:nvPr/>
        </p:nvSpPr>
        <p:spPr bwMode="auto">
          <a:xfrm>
            <a:off x="6223000" y="6022975"/>
            <a:ext cx="2220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子序列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" name="Text Box 155"/>
          <p:cNvSpPr txBox="1">
            <a:spLocks noChangeArrowheads="1"/>
          </p:cNvSpPr>
          <p:nvPr/>
        </p:nvSpPr>
        <p:spPr bwMode="auto">
          <a:xfrm>
            <a:off x="5105401" y="5190578"/>
            <a:ext cx="520700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217527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87" grpId="0" animBg="1"/>
      <p:bldP spid="1515688" grpId="0"/>
      <p:bldP spid="1515689" grpId="0" animBg="1"/>
      <p:bldP spid="1515690" grpId="0"/>
      <p:bldP spid="9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336D1584-346D-4530-946A-5FDC5D3F9227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55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7481" y="1124744"/>
            <a:ext cx="8809037" cy="5635997"/>
          </a:xfrm>
        </p:spPr>
        <p:txBody>
          <a:bodyPr/>
          <a:lstStyle/>
          <a:p>
            <a:pPr eaLnBrk="1" hangingPunct="1">
              <a:lnSpc>
                <a:spcPts val="33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err="1">
                <a:solidFill>
                  <a:schemeClr val="tx1"/>
                </a:solidFill>
              </a:rPr>
              <a:t>int</a:t>
            </a:r>
            <a:r>
              <a:rPr lang="en-US" altLang="zh-CN" sz="2800" b="1" dirty="0">
                <a:solidFill>
                  <a:schemeClr val="tx1"/>
                </a:solidFill>
              </a:rPr>
              <a:t> Partition ( </a:t>
            </a:r>
            <a:r>
              <a:rPr lang="en-US" altLang="zh-CN" sz="2800" b="1" dirty="0" err="1">
                <a:solidFill>
                  <a:schemeClr val="tx1"/>
                </a:solidFill>
              </a:rPr>
              <a:t>SqList</a:t>
            </a:r>
            <a:r>
              <a:rPr lang="en-US" altLang="zh-CN" sz="2800" b="1" dirty="0">
                <a:solidFill>
                  <a:schemeClr val="tx1"/>
                </a:solidFill>
              </a:rPr>
              <a:t> &amp;L, </a:t>
            </a:r>
            <a:r>
              <a:rPr lang="en-US" altLang="zh-CN" sz="2800" b="1" dirty="0" err="1">
                <a:solidFill>
                  <a:schemeClr val="tx1"/>
                </a:solidFill>
              </a:rPr>
              <a:t>int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</a:rPr>
              <a:t>low</a:t>
            </a:r>
            <a:r>
              <a:rPr lang="en-US" altLang="zh-CN" sz="2800" b="1" dirty="0">
                <a:solidFill>
                  <a:schemeClr val="tx1"/>
                </a:solidFill>
              </a:rPr>
              <a:t>, </a:t>
            </a:r>
            <a:r>
              <a:rPr lang="en-US" altLang="zh-CN" sz="2800" b="1" dirty="0" err="1">
                <a:solidFill>
                  <a:schemeClr val="tx1"/>
                </a:solidFill>
              </a:rPr>
              <a:t>int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/>
              <a:t>high</a:t>
            </a:r>
            <a:r>
              <a:rPr lang="en-US" altLang="zh-CN" sz="2800" b="1" dirty="0">
                <a:solidFill>
                  <a:schemeClr val="tx1"/>
                </a:solidFill>
              </a:rPr>
              <a:t> ) </a:t>
            </a:r>
          </a:p>
          <a:p>
            <a:pPr eaLnBrk="1" hangingPunct="1">
              <a:lnSpc>
                <a:spcPts val="33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{  </a:t>
            </a:r>
            <a:r>
              <a:rPr lang="en-US" altLang="zh-CN" sz="2800" b="1" dirty="0" err="1">
                <a:solidFill>
                  <a:schemeClr val="tx1"/>
                </a:solidFill>
              </a:rPr>
              <a:t>L.r</a:t>
            </a:r>
            <a:r>
              <a:rPr lang="en-US" altLang="zh-CN" sz="2800" b="1" dirty="0">
                <a:solidFill>
                  <a:schemeClr val="tx1"/>
                </a:solidFill>
              </a:rPr>
              <a:t>[0] = </a:t>
            </a:r>
            <a:r>
              <a:rPr lang="en-US" altLang="zh-CN" sz="2800" b="1" dirty="0" err="1">
                <a:solidFill>
                  <a:schemeClr val="tx1"/>
                </a:solidFill>
              </a:rPr>
              <a:t>L.r</a:t>
            </a:r>
            <a:r>
              <a:rPr lang="en-US" altLang="zh-CN" sz="2800" b="1" dirty="0">
                <a:solidFill>
                  <a:schemeClr val="tx1"/>
                </a:solidFill>
              </a:rPr>
              <a:t>[</a:t>
            </a:r>
            <a:r>
              <a:rPr lang="en-US" altLang="zh-CN" sz="2800" b="1" dirty="0">
                <a:solidFill>
                  <a:schemeClr val="accent2"/>
                </a:solidFill>
              </a:rPr>
              <a:t>low</a:t>
            </a:r>
            <a:r>
              <a:rPr lang="en-US" altLang="zh-CN" sz="2800" b="1" dirty="0">
                <a:solidFill>
                  <a:schemeClr val="tx1"/>
                </a:solidFill>
              </a:rPr>
              <a:t>];      </a:t>
            </a:r>
            <a:r>
              <a:rPr lang="en-US" altLang="zh-CN" sz="2800" b="1" dirty="0" err="1">
                <a:solidFill>
                  <a:schemeClr val="tx1"/>
                </a:solidFill>
              </a:rPr>
              <a:t>pivotkey</a:t>
            </a:r>
            <a:r>
              <a:rPr lang="en-US" altLang="zh-CN" sz="2800" b="1" dirty="0">
                <a:solidFill>
                  <a:schemeClr val="tx1"/>
                </a:solidFill>
              </a:rPr>
              <a:t> = </a:t>
            </a:r>
            <a:r>
              <a:rPr lang="en-US" altLang="zh-CN" sz="2800" b="1" dirty="0" err="1">
                <a:solidFill>
                  <a:schemeClr val="tx1"/>
                </a:solidFill>
              </a:rPr>
              <a:t>L.r</a:t>
            </a:r>
            <a:r>
              <a:rPr lang="en-US" altLang="zh-CN" sz="2800" b="1" dirty="0">
                <a:solidFill>
                  <a:schemeClr val="tx1"/>
                </a:solidFill>
              </a:rPr>
              <a:t>[</a:t>
            </a:r>
            <a:r>
              <a:rPr lang="en-US" altLang="zh-CN" sz="2800" b="1" dirty="0">
                <a:solidFill>
                  <a:schemeClr val="accent2"/>
                </a:solidFill>
              </a:rPr>
              <a:t>low</a:t>
            </a:r>
            <a:r>
              <a:rPr lang="en-US" altLang="zh-CN" sz="2800" b="1" dirty="0">
                <a:solidFill>
                  <a:schemeClr val="tx1"/>
                </a:solidFill>
              </a:rPr>
              <a:t>].key;</a:t>
            </a:r>
          </a:p>
          <a:p>
            <a:pPr eaLnBrk="1" hangingPunct="1">
              <a:lnSpc>
                <a:spcPts val="33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</a:rPr>
              <a:t>while</a:t>
            </a:r>
            <a:r>
              <a:rPr lang="en-US" altLang="zh-CN" sz="2800" b="1" dirty="0">
                <a:solidFill>
                  <a:schemeClr val="tx1"/>
                </a:solidFill>
              </a:rPr>
              <a:t> (</a:t>
            </a:r>
            <a:r>
              <a:rPr lang="en-US" altLang="zh-CN" sz="2800" b="1" dirty="0">
                <a:solidFill>
                  <a:srgbClr val="00FFFF"/>
                </a:solidFill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</a:rPr>
              <a:t>low</a:t>
            </a:r>
            <a:r>
              <a:rPr lang="en-US" altLang="zh-CN" sz="2800" b="1" dirty="0">
                <a:solidFill>
                  <a:schemeClr val="tx1"/>
                </a:solidFill>
              </a:rPr>
              <a:t> &lt; </a:t>
            </a:r>
            <a:r>
              <a:rPr lang="en-US" altLang="zh-CN" sz="2800" b="1" dirty="0"/>
              <a:t>high</a:t>
            </a:r>
            <a:r>
              <a:rPr lang="en-US" altLang="zh-CN" sz="2800" b="1" dirty="0">
                <a:solidFill>
                  <a:schemeClr val="tx1"/>
                </a:solidFill>
              </a:rPr>
              <a:t> )</a:t>
            </a:r>
          </a:p>
          <a:p>
            <a:pPr eaLnBrk="1" hangingPunct="1">
              <a:lnSpc>
                <a:spcPts val="33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   </a:t>
            </a:r>
            <a:r>
              <a:rPr lang="en-US" altLang="zh-CN" sz="2800" b="1" dirty="0">
                <a:solidFill>
                  <a:srgbClr val="66FF33"/>
                </a:solidFill>
              </a:rPr>
              <a:t>{</a:t>
            </a:r>
            <a:r>
              <a:rPr lang="en-US" altLang="zh-CN" sz="2800" b="1" dirty="0">
                <a:solidFill>
                  <a:schemeClr val="tx1"/>
                </a:solidFill>
              </a:rPr>
              <a:t>   </a:t>
            </a:r>
            <a:r>
              <a:rPr lang="en-US" altLang="zh-CN" sz="2800" b="1" dirty="0">
                <a:solidFill>
                  <a:schemeClr val="accent2"/>
                </a:solidFill>
              </a:rPr>
              <a:t>while</a:t>
            </a:r>
            <a:r>
              <a:rPr lang="en-US" altLang="zh-CN" sz="2800" b="1" dirty="0">
                <a:solidFill>
                  <a:schemeClr val="tx1"/>
                </a:solidFill>
              </a:rPr>
              <a:t> ( </a:t>
            </a:r>
            <a:r>
              <a:rPr lang="en-US" altLang="zh-CN" sz="2800" b="1" dirty="0">
                <a:solidFill>
                  <a:schemeClr val="accent2"/>
                </a:solidFill>
              </a:rPr>
              <a:t>low</a:t>
            </a:r>
            <a:r>
              <a:rPr lang="en-US" altLang="zh-CN" sz="2800" b="1" dirty="0">
                <a:solidFill>
                  <a:schemeClr val="tx1"/>
                </a:solidFill>
              </a:rPr>
              <a:t>&lt;</a:t>
            </a:r>
            <a:r>
              <a:rPr lang="en-US" altLang="zh-CN" sz="2800" b="1" dirty="0"/>
              <a:t>high</a:t>
            </a:r>
            <a:r>
              <a:rPr lang="en-US" altLang="zh-CN" sz="2800" b="1" dirty="0">
                <a:solidFill>
                  <a:schemeClr val="tx1"/>
                </a:solidFill>
              </a:rPr>
              <a:t> &amp;&amp; </a:t>
            </a:r>
            <a:r>
              <a:rPr lang="en-US" altLang="zh-CN" sz="2800" b="1" dirty="0" err="1">
                <a:solidFill>
                  <a:schemeClr val="tx1"/>
                </a:solidFill>
              </a:rPr>
              <a:t>L.r</a:t>
            </a:r>
            <a:r>
              <a:rPr lang="en-US" altLang="zh-CN" sz="2800" b="1" dirty="0">
                <a:solidFill>
                  <a:schemeClr val="tx1"/>
                </a:solidFill>
              </a:rPr>
              <a:t>[</a:t>
            </a:r>
            <a:r>
              <a:rPr lang="en-US" altLang="zh-CN" sz="2800" b="1" dirty="0"/>
              <a:t>high</a:t>
            </a:r>
            <a:r>
              <a:rPr lang="en-US" altLang="zh-CN" sz="2800" b="1" dirty="0">
                <a:solidFill>
                  <a:schemeClr val="tx1"/>
                </a:solidFill>
              </a:rPr>
              <a:t>].key&gt;=</a:t>
            </a:r>
            <a:r>
              <a:rPr lang="en-US" altLang="zh-CN" sz="2800" b="1" dirty="0" err="1">
                <a:solidFill>
                  <a:schemeClr val="tx1"/>
                </a:solidFill>
              </a:rPr>
              <a:t>pivotkey</a:t>
            </a:r>
            <a:r>
              <a:rPr lang="en-US" altLang="zh-CN" sz="2800" b="1" dirty="0">
                <a:solidFill>
                  <a:schemeClr val="tx1"/>
                </a:solidFill>
              </a:rPr>
              <a:t> )</a:t>
            </a:r>
          </a:p>
          <a:p>
            <a:pPr eaLnBrk="1" hangingPunct="1">
              <a:lnSpc>
                <a:spcPts val="33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           -- </a:t>
            </a:r>
            <a:r>
              <a:rPr lang="en-US" altLang="zh-CN" sz="2800" b="1" dirty="0"/>
              <a:t>high</a:t>
            </a:r>
            <a:r>
              <a:rPr lang="en-US" altLang="zh-CN" sz="2800" b="1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ts val="33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       </a:t>
            </a:r>
            <a:r>
              <a:rPr lang="en-US" altLang="zh-CN" sz="2800" b="1" dirty="0" err="1">
                <a:solidFill>
                  <a:schemeClr val="tx1"/>
                </a:solidFill>
              </a:rPr>
              <a:t>L.r</a:t>
            </a:r>
            <a:r>
              <a:rPr lang="en-US" altLang="zh-CN" sz="2800" b="1" dirty="0">
                <a:solidFill>
                  <a:schemeClr val="tx1"/>
                </a:solidFill>
              </a:rPr>
              <a:t>[ </a:t>
            </a:r>
            <a:r>
              <a:rPr lang="en-US" altLang="zh-CN" sz="2800" b="1" dirty="0">
                <a:solidFill>
                  <a:schemeClr val="accent2"/>
                </a:solidFill>
              </a:rPr>
              <a:t>low</a:t>
            </a:r>
            <a:r>
              <a:rPr lang="en-US" altLang="zh-CN" sz="2800" b="1" dirty="0">
                <a:solidFill>
                  <a:srgbClr val="00FFFF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] = </a:t>
            </a:r>
            <a:r>
              <a:rPr lang="en-US" altLang="zh-CN" sz="2800" b="1" dirty="0" err="1">
                <a:solidFill>
                  <a:schemeClr val="tx1"/>
                </a:solidFill>
              </a:rPr>
              <a:t>L.r</a:t>
            </a:r>
            <a:r>
              <a:rPr lang="en-US" altLang="zh-CN" sz="2800" b="1" dirty="0">
                <a:solidFill>
                  <a:schemeClr val="tx1"/>
                </a:solidFill>
              </a:rPr>
              <a:t>[ </a:t>
            </a:r>
            <a:r>
              <a:rPr lang="en-US" altLang="zh-CN" sz="2800" b="1" dirty="0"/>
              <a:t>high </a:t>
            </a:r>
            <a:r>
              <a:rPr lang="en-US" altLang="zh-CN" sz="2800" b="1" dirty="0">
                <a:solidFill>
                  <a:schemeClr val="tx1"/>
                </a:solidFill>
              </a:rPr>
              <a:t>];</a:t>
            </a:r>
          </a:p>
          <a:p>
            <a:pPr eaLnBrk="1" hangingPunct="1">
              <a:lnSpc>
                <a:spcPts val="33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FFFF"/>
                </a:solidFill>
              </a:rPr>
              <a:t>       </a:t>
            </a:r>
            <a:r>
              <a:rPr lang="en-US" altLang="zh-CN" sz="2800" b="1" dirty="0">
                <a:solidFill>
                  <a:schemeClr val="accent2"/>
                </a:solidFill>
              </a:rPr>
              <a:t>while</a:t>
            </a:r>
            <a:r>
              <a:rPr lang="en-US" altLang="zh-CN" sz="2800" b="1" dirty="0">
                <a:solidFill>
                  <a:srgbClr val="00FFFF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( </a:t>
            </a:r>
            <a:r>
              <a:rPr lang="en-US" altLang="zh-CN" sz="2800" b="1" dirty="0">
                <a:solidFill>
                  <a:schemeClr val="accent2"/>
                </a:solidFill>
              </a:rPr>
              <a:t>low</a:t>
            </a:r>
            <a:r>
              <a:rPr lang="en-US" altLang="zh-CN" sz="2800" b="1" dirty="0">
                <a:solidFill>
                  <a:schemeClr val="tx1"/>
                </a:solidFill>
              </a:rPr>
              <a:t>&lt;</a:t>
            </a:r>
            <a:r>
              <a:rPr lang="en-US" altLang="zh-CN" sz="2800" b="1" dirty="0"/>
              <a:t>high </a:t>
            </a:r>
            <a:r>
              <a:rPr lang="en-US" altLang="zh-CN" sz="2800" b="1" dirty="0">
                <a:solidFill>
                  <a:schemeClr val="tx1"/>
                </a:solidFill>
              </a:rPr>
              <a:t>&amp;&amp; </a:t>
            </a:r>
            <a:r>
              <a:rPr lang="en-US" altLang="zh-CN" sz="2800" b="1" dirty="0" err="1">
                <a:solidFill>
                  <a:schemeClr val="tx1"/>
                </a:solidFill>
              </a:rPr>
              <a:t>L.r</a:t>
            </a:r>
            <a:r>
              <a:rPr lang="en-US" altLang="zh-CN" sz="2800" b="1" dirty="0">
                <a:solidFill>
                  <a:schemeClr val="tx1"/>
                </a:solidFill>
              </a:rPr>
              <a:t>[</a:t>
            </a:r>
            <a:r>
              <a:rPr lang="en-US" altLang="zh-CN" sz="2800" b="1" dirty="0">
                <a:solidFill>
                  <a:schemeClr val="accent2"/>
                </a:solidFill>
              </a:rPr>
              <a:t>low</a:t>
            </a:r>
            <a:r>
              <a:rPr lang="en-US" altLang="zh-CN" sz="2800" b="1" dirty="0">
                <a:solidFill>
                  <a:schemeClr val="tx1"/>
                </a:solidFill>
              </a:rPr>
              <a:t>].key&lt;=</a:t>
            </a:r>
            <a:r>
              <a:rPr lang="en-US" altLang="zh-CN" sz="2800" b="1" dirty="0" err="1">
                <a:solidFill>
                  <a:schemeClr val="tx1"/>
                </a:solidFill>
              </a:rPr>
              <a:t>pivotkey</a:t>
            </a:r>
            <a:r>
              <a:rPr lang="en-US" altLang="zh-CN" sz="2800" b="1" dirty="0">
                <a:solidFill>
                  <a:schemeClr val="tx1"/>
                </a:solidFill>
              </a:rPr>
              <a:t> )</a:t>
            </a:r>
          </a:p>
          <a:p>
            <a:pPr eaLnBrk="1" hangingPunct="1">
              <a:lnSpc>
                <a:spcPts val="33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           ++ </a:t>
            </a:r>
            <a:r>
              <a:rPr lang="en-US" altLang="zh-CN" sz="2800" b="1" dirty="0">
                <a:solidFill>
                  <a:schemeClr val="accent2"/>
                </a:solidFill>
              </a:rPr>
              <a:t>low</a:t>
            </a:r>
            <a:r>
              <a:rPr lang="en-US" altLang="zh-CN" sz="2800" b="1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ts val="33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       </a:t>
            </a:r>
            <a:r>
              <a:rPr lang="en-US" altLang="zh-CN" sz="2800" b="1" dirty="0" err="1">
                <a:solidFill>
                  <a:schemeClr val="tx1"/>
                </a:solidFill>
              </a:rPr>
              <a:t>L.r</a:t>
            </a:r>
            <a:r>
              <a:rPr lang="en-US" altLang="zh-CN" sz="2800" b="1" dirty="0">
                <a:solidFill>
                  <a:schemeClr val="tx1"/>
                </a:solidFill>
              </a:rPr>
              <a:t>[ </a:t>
            </a:r>
            <a:r>
              <a:rPr lang="en-US" altLang="zh-CN" sz="2800" b="1" dirty="0"/>
              <a:t>high </a:t>
            </a:r>
            <a:r>
              <a:rPr lang="en-US" altLang="zh-CN" sz="2800" b="1" dirty="0">
                <a:solidFill>
                  <a:schemeClr val="tx1"/>
                </a:solidFill>
              </a:rPr>
              <a:t>] = </a:t>
            </a:r>
            <a:r>
              <a:rPr lang="en-US" altLang="zh-CN" sz="2800" b="1" dirty="0" err="1">
                <a:solidFill>
                  <a:schemeClr val="tx1"/>
                </a:solidFill>
              </a:rPr>
              <a:t>L.r</a:t>
            </a:r>
            <a:r>
              <a:rPr lang="en-US" altLang="zh-CN" sz="2800" b="1" dirty="0">
                <a:solidFill>
                  <a:schemeClr val="tx1"/>
                </a:solidFill>
              </a:rPr>
              <a:t>[ </a:t>
            </a:r>
            <a:r>
              <a:rPr lang="en-US" altLang="zh-CN" sz="2800" b="1" dirty="0">
                <a:solidFill>
                  <a:schemeClr val="accent2"/>
                </a:solidFill>
              </a:rPr>
              <a:t>low</a:t>
            </a:r>
            <a:r>
              <a:rPr lang="en-US" altLang="zh-CN" sz="2800" b="1" dirty="0">
                <a:solidFill>
                  <a:srgbClr val="00FFFF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];</a:t>
            </a:r>
          </a:p>
          <a:p>
            <a:pPr eaLnBrk="1" hangingPunct="1">
              <a:lnSpc>
                <a:spcPts val="33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solidFill>
                  <a:schemeClr val="hlink"/>
                </a:solidFill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</a:rPr>
              <a:t>}</a:t>
            </a:r>
          </a:p>
          <a:p>
            <a:pPr eaLnBrk="1" hangingPunct="1">
              <a:lnSpc>
                <a:spcPts val="33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   </a:t>
            </a:r>
            <a:r>
              <a:rPr lang="en-US" altLang="zh-CN" sz="2800" b="1" dirty="0" err="1">
                <a:solidFill>
                  <a:schemeClr val="tx1"/>
                </a:solidFill>
              </a:rPr>
              <a:t>L.r</a:t>
            </a:r>
            <a:r>
              <a:rPr lang="en-US" altLang="zh-CN" sz="2800" b="1" dirty="0">
                <a:solidFill>
                  <a:schemeClr val="tx1"/>
                </a:solidFill>
              </a:rPr>
              <a:t>[ </a:t>
            </a:r>
            <a:r>
              <a:rPr lang="en-US" altLang="zh-CN" sz="2800" b="1" dirty="0">
                <a:solidFill>
                  <a:schemeClr val="accent2"/>
                </a:solidFill>
              </a:rPr>
              <a:t>low</a:t>
            </a:r>
            <a:r>
              <a:rPr lang="en-US" altLang="zh-CN" sz="2800" b="1" dirty="0">
                <a:solidFill>
                  <a:srgbClr val="00FFFF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] = </a:t>
            </a:r>
            <a:r>
              <a:rPr lang="en-US" altLang="zh-CN" sz="2800" b="1" dirty="0" err="1">
                <a:solidFill>
                  <a:schemeClr val="tx1"/>
                </a:solidFill>
              </a:rPr>
              <a:t>L.r</a:t>
            </a:r>
            <a:r>
              <a:rPr lang="en-US" altLang="zh-CN" sz="2800" b="1" dirty="0">
                <a:solidFill>
                  <a:schemeClr val="tx1"/>
                </a:solidFill>
              </a:rPr>
              <a:t>[ 0 ];	 	</a:t>
            </a:r>
            <a:r>
              <a:rPr lang="en-US" altLang="zh-CN" sz="2800" b="1" dirty="0">
                <a:solidFill>
                  <a:schemeClr val="accent2"/>
                </a:solidFill>
              </a:rPr>
              <a:t>//</a:t>
            </a:r>
            <a:r>
              <a:rPr lang="en-US" altLang="zh-CN" sz="2800" b="1" dirty="0">
                <a:solidFill>
                  <a:srgbClr val="00FFFF"/>
                </a:solidFill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枢轴</a:t>
            </a:r>
            <a:r>
              <a:rPr lang="zh-CN" altLang="en-US" sz="2800" b="1" dirty="0">
                <a:solidFill>
                  <a:schemeClr val="accent2"/>
                </a:solidFill>
              </a:rPr>
              <a:t>记录到位</a:t>
            </a:r>
          </a:p>
          <a:p>
            <a:pPr eaLnBrk="1" hangingPunct="1">
              <a:lnSpc>
                <a:spcPts val="33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   </a:t>
            </a:r>
            <a:r>
              <a:rPr lang="en-US" altLang="zh-CN" sz="2800" b="1" dirty="0">
                <a:solidFill>
                  <a:schemeClr val="tx1"/>
                </a:solidFill>
              </a:rPr>
              <a:t>return </a:t>
            </a:r>
            <a:r>
              <a:rPr lang="en-US" altLang="zh-CN" sz="2800" b="1" dirty="0">
                <a:solidFill>
                  <a:schemeClr val="accent2"/>
                </a:solidFill>
              </a:rPr>
              <a:t>low</a:t>
            </a:r>
            <a:r>
              <a:rPr lang="en-US" altLang="zh-CN" sz="2800" b="1" dirty="0">
                <a:solidFill>
                  <a:schemeClr val="tx1"/>
                </a:solidFill>
              </a:rPr>
              <a:t>;			</a:t>
            </a:r>
            <a:r>
              <a:rPr lang="en-US" altLang="zh-CN" sz="2800" b="1" dirty="0">
                <a:solidFill>
                  <a:schemeClr val="accent2"/>
                </a:solidFill>
              </a:rPr>
              <a:t>// </a:t>
            </a:r>
            <a:r>
              <a:rPr lang="zh-CN" altLang="en-US" sz="2800" b="1" dirty="0">
                <a:solidFill>
                  <a:schemeClr val="accent2"/>
                </a:solidFill>
              </a:rPr>
              <a:t>返回</a:t>
            </a:r>
            <a:r>
              <a:rPr lang="zh-CN" altLang="en-US" sz="2800" b="1" dirty="0">
                <a:latin typeface="宋体" panose="02010600030101010101" pitchFamily="2" charset="-122"/>
              </a:rPr>
              <a:t>枢轴</a:t>
            </a:r>
            <a:r>
              <a:rPr lang="zh-CN" altLang="en-US" sz="2800" b="1" dirty="0">
                <a:solidFill>
                  <a:schemeClr val="accent2"/>
                </a:solidFill>
              </a:rPr>
              <a:t>的位置</a:t>
            </a:r>
          </a:p>
          <a:p>
            <a:pPr eaLnBrk="1" hangingPunct="1">
              <a:lnSpc>
                <a:spcPts val="33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} </a:t>
            </a:r>
            <a:r>
              <a:rPr lang="en-US" altLang="zh-CN" sz="2800" b="1" dirty="0"/>
              <a:t>//  Rowe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Partition </a:t>
            </a:r>
            <a:r>
              <a:rPr lang="zh-CN" altLang="en-US" sz="2800" b="1" dirty="0"/>
              <a:t>请大家自己学习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见</a:t>
            </a:r>
            <a:r>
              <a:rPr lang="en-US" altLang="zh-CN" sz="2800" b="1" dirty="0"/>
              <a:t>[</a:t>
            </a:r>
            <a:r>
              <a:rPr lang="zh-CN" altLang="en-US" sz="2800" b="1" dirty="0"/>
              <a:t>殷</a:t>
            </a:r>
            <a:r>
              <a:rPr lang="en-US" altLang="zh-CN" sz="2800" b="1" dirty="0"/>
              <a:t>,C]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0" dirty="0">
                <a:solidFill>
                  <a:schemeClr val="tx1"/>
                </a:solidFill>
              </a:rPr>
              <a:t>C.A.R. Hoare </a:t>
            </a:r>
            <a:r>
              <a:rPr lang="zh-CN" altLang="en-US" b="1" i="0" dirty="0">
                <a:solidFill>
                  <a:schemeClr val="tx1"/>
                </a:solidFill>
              </a:rPr>
              <a:t>的</a:t>
            </a:r>
            <a:r>
              <a:rPr lang="en-US" altLang="zh-CN" b="1" i="0" dirty="0">
                <a:solidFill>
                  <a:schemeClr val="tx1"/>
                </a:solidFill>
              </a:rPr>
              <a:t>Partition</a:t>
            </a:r>
            <a:r>
              <a:rPr lang="zh-CN" altLang="en-US" b="1" i="0" dirty="0">
                <a:solidFill>
                  <a:schemeClr val="tx1"/>
                </a:solidFill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9094259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时间复杂度分析</a:t>
            </a:r>
            <a:endParaRPr lang="en-US" altLang="zh-CN" b="1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250825" y="1210841"/>
            <a:ext cx="8713788" cy="561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/>
              <a:t>最坏情况分析</a:t>
            </a:r>
            <a:r>
              <a:rPr lang="en-US" altLang="zh-CN" sz="2800" dirty="0"/>
              <a:t>: </a:t>
            </a:r>
            <a:r>
              <a:rPr lang="zh-CN" altLang="en-US" sz="2800" dirty="0"/>
              <a:t>每次分成大小为</a:t>
            </a:r>
            <a:r>
              <a:rPr lang="en-US" altLang="zh-CN" sz="2800" dirty="0"/>
              <a:t>1</a:t>
            </a:r>
            <a:r>
              <a:rPr lang="zh-CN" altLang="en-US" sz="2800" dirty="0"/>
              <a:t>和</a:t>
            </a:r>
            <a:r>
              <a:rPr lang="en-US" altLang="zh-CN" sz="2800" dirty="0"/>
              <a:t>n-1</a:t>
            </a:r>
            <a:r>
              <a:rPr lang="zh-CN" altLang="en-US" sz="2800" dirty="0"/>
              <a:t>的两段 </a:t>
            </a:r>
            <a:endParaRPr lang="en-US" altLang="zh-CN" sz="2800" dirty="0"/>
          </a:p>
        </p:txBody>
      </p:sp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1258888" y="1700213"/>
          <a:ext cx="490220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62" name="公式" r:id="rId4" imgW="1968500" imgH="469900" progId="">
                  <p:embed/>
                </p:oleObj>
              </mc:Choice>
              <mc:Fallback>
                <p:oleObj name="公式" r:id="rId4" imgW="1968500" imgH="469900" progId="">
                  <p:embed/>
                  <p:pic>
                    <p:nvPicPr>
                      <p:cNvPr id="202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00213"/>
                        <a:ext cx="4902200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50825" y="2924175"/>
            <a:ext cx="8713788" cy="10747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/>
              <a:t>           T(n) = O(n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</a:t>
            </a:r>
          </a:p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/>
              <a:t>最好情况分析</a:t>
            </a:r>
            <a:r>
              <a:rPr lang="en-US" altLang="zh-CN" sz="2800" dirty="0"/>
              <a:t>: </a:t>
            </a:r>
            <a:r>
              <a:rPr lang="zh-CN" altLang="en-US" sz="2800" dirty="0"/>
              <a:t>每次分成大小为</a:t>
            </a:r>
            <a:r>
              <a:rPr lang="en-US" altLang="zh-CN" sz="2800" dirty="0"/>
              <a:t>n/2</a:t>
            </a:r>
            <a:r>
              <a:rPr lang="zh-CN" altLang="en-US" sz="2800" dirty="0"/>
              <a:t>的两段 </a:t>
            </a:r>
            <a:endParaRPr lang="en-US" altLang="zh-CN" sz="2800" dirty="0"/>
          </a:p>
        </p:txBody>
      </p:sp>
      <p:graphicFrame>
        <p:nvGraphicFramePr>
          <p:cNvPr id="202758" name="Object 6"/>
          <p:cNvGraphicFramePr>
            <a:graphicFrameLocks noChangeAspect="1"/>
          </p:cNvGraphicFramePr>
          <p:nvPr/>
        </p:nvGraphicFramePr>
        <p:xfrm>
          <a:off x="1403350" y="4005263"/>
          <a:ext cx="506095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63" name="公式" r:id="rId6" imgW="2032000" imgH="469900" progId="">
                  <p:embed/>
                </p:oleObj>
              </mc:Choice>
              <mc:Fallback>
                <p:oleObj name="公式" r:id="rId6" imgW="2032000" imgH="469900" progId="">
                  <p:embed/>
                  <p:pic>
                    <p:nvPicPr>
                      <p:cNvPr id="2027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05263"/>
                        <a:ext cx="5060950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468313" y="5157788"/>
            <a:ext cx="4236994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dirty="0"/>
              <a:t>          T(</a:t>
            </a:r>
            <a:r>
              <a:rPr lang="en-US" altLang="zh-CN" i="1" dirty="0"/>
              <a:t>n</a:t>
            </a:r>
            <a:r>
              <a:rPr lang="en-US" altLang="zh-CN" dirty="0"/>
              <a:t>) = O</a:t>
            </a:r>
            <a:r>
              <a:rPr lang="en-US" altLang="zh-CN" dirty="0">
                <a:sym typeface="Symbol" pitchFamily="18" charset="2"/>
              </a:rPr>
              <a:t>( </a:t>
            </a:r>
            <a:r>
              <a:rPr lang="en-US" altLang="zh-CN" i="1" dirty="0">
                <a:sym typeface="Symbol" pitchFamily="18" charset="2"/>
              </a:rPr>
              <a:t>n </a:t>
            </a:r>
            <a:r>
              <a:rPr lang="en-US" altLang="zh-CN" dirty="0">
                <a:sym typeface="Symbol" pitchFamily="18" charset="2"/>
              </a:rPr>
              <a:t>log </a:t>
            </a:r>
            <a:r>
              <a:rPr lang="en-US" altLang="zh-CN" i="1" dirty="0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 )    </a:t>
            </a:r>
            <a:endParaRPr lang="zh-CN" altLang="en-US" dirty="0">
              <a:sym typeface="Symbol" pitchFamily="18" charset="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61286" y="5877272"/>
            <a:ext cx="8713788" cy="56630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/>
              <a:t>平均情况分析</a:t>
            </a:r>
            <a:r>
              <a:rPr lang="en-US" altLang="zh-CN" sz="2800" dirty="0"/>
              <a:t>[C]: O</a:t>
            </a:r>
            <a:r>
              <a:rPr lang="en-US" altLang="zh-CN" sz="2800" dirty="0">
                <a:sym typeface="Symbol" pitchFamily="18" charset="2"/>
              </a:rPr>
              <a:t>( </a:t>
            </a:r>
            <a:r>
              <a:rPr lang="en-US" altLang="zh-CN" sz="2800" i="1" dirty="0">
                <a:sym typeface="Symbol" pitchFamily="18" charset="2"/>
              </a:rPr>
              <a:t>n </a:t>
            </a:r>
            <a:r>
              <a:rPr lang="en-US" altLang="zh-CN" sz="2800" dirty="0">
                <a:sym typeface="Symbol" pitchFamily="18" charset="2"/>
              </a:rPr>
              <a:t>log </a:t>
            </a:r>
            <a:r>
              <a:rPr lang="en-US" altLang="zh-CN" sz="2800" i="1" dirty="0">
                <a:sym typeface="Symbol" pitchFamily="18" charset="2"/>
              </a:rPr>
              <a:t>n</a:t>
            </a:r>
            <a:r>
              <a:rPr lang="en-US" altLang="zh-CN" sz="2800" dirty="0">
                <a:sym typeface="Symbol" pitchFamily="18" charset="2"/>
              </a:rPr>
              <a:t> )</a:t>
            </a:r>
            <a:r>
              <a:rPr lang="zh-CN" altLang="en-US" sz="2800" dirty="0"/>
              <a:t> </a:t>
            </a:r>
            <a:endParaRPr lang="en-US" altLang="zh-CN" sz="28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6872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73"/>
    </mc:Choice>
    <mc:Fallback xmlns="">
      <p:transition spd="slow" advTm="51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  <p:bldP spid="2" grpId="0" build="p"/>
      <p:bldP spid="202759" grpId="0"/>
      <p:bldP spid="8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RamdomizedPartition(a,p,r)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250825" y="1196975"/>
            <a:ext cx="8785671" cy="55430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/>
              <a:t>1.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</a:t>
            </a:r>
            <a:r>
              <a:rPr lang="en-US" altLang="zh-CN" sz="2800" dirty="0" err="1"/>
              <a:t>Ramdom</a:t>
            </a:r>
            <a:r>
              <a:rPr lang="en-US" altLang="zh-CN" sz="2800" dirty="0"/>
              <a:t>(</a:t>
            </a:r>
            <a:r>
              <a:rPr lang="en-US" altLang="zh-CN" sz="2800" dirty="0" err="1"/>
              <a:t>p,r</a:t>
            </a:r>
            <a:r>
              <a:rPr lang="en-US" altLang="zh-CN" sz="2800" dirty="0"/>
              <a:t>)    //</a:t>
            </a:r>
            <a:r>
              <a:rPr lang="zh-CN" altLang="en-US" sz="2800" dirty="0"/>
              <a:t>在</a:t>
            </a:r>
            <a:r>
              <a:rPr lang="en-US" altLang="zh-CN" sz="2800" dirty="0"/>
              <a:t>p:r</a:t>
            </a:r>
            <a:r>
              <a:rPr lang="zh-CN" altLang="en-US" sz="2800" dirty="0"/>
              <a:t>中随机选择一个数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</a:p>
          <a:p>
            <a:pPr eaLnBrk="0" hangingPunct="0"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/>
              <a:t>2.  </a:t>
            </a:r>
            <a:r>
              <a:rPr lang="zh-CN" altLang="en-US" sz="2800" dirty="0"/>
              <a:t>交换 </a:t>
            </a:r>
            <a:r>
              <a:rPr lang="en-US" altLang="zh-CN" sz="2800" dirty="0"/>
              <a:t>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</a:t>
            </a:r>
            <a:r>
              <a:rPr lang="zh-CN" altLang="en-US" sz="2800" dirty="0"/>
              <a:t>与 </a:t>
            </a:r>
            <a:r>
              <a:rPr lang="en-US" altLang="zh-CN" sz="2800" dirty="0"/>
              <a:t>a[p]   //</a:t>
            </a:r>
            <a:r>
              <a:rPr lang="zh-CN" altLang="en-US" sz="2800" dirty="0"/>
              <a:t>将</a:t>
            </a:r>
            <a:r>
              <a:rPr lang="en-US" altLang="zh-CN" sz="2800" dirty="0"/>
              <a:t>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换到左端点</a:t>
            </a:r>
          </a:p>
          <a:p>
            <a:pPr eaLnBrk="0" hangingPunct="0"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/>
              <a:t>3.  </a:t>
            </a:r>
            <a:r>
              <a:rPr lang="zh-CN" altLang="en-US" sz="2800" dirty="0"/>
              <a:t>执行</a:t>
            </a:r>
            <a:r>
              <a:rPr lang="en-US" altLang="zh-CN" sz="2800" dirty="0"/>
              <a:t>Partition(</a:t>
            </a:r>
            <a:r>
              <a:rPr lang="en-US" altLang="zh-CN" sz="2800" dirty="0" err="1"/>
              <a:t>a,p,r</a:t>
            </a:r>
            <a:r>
              <a:rPr lang="en-US" altLang="zh-CN" sz="2800" dirty="0"/>
              <a:t>) </a:t>
            </a:r>
          </a:p>
          <a:p>
            <a:pPr eaLnBrk="0" hangingPunct="0"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/>
              <a:t>使用随机分解的快速排序</a:t>
            </a:r>
            <a:r>
              <a:rPr lang="en-US" altLang="zh-CN" sz="2800" dirty="0"/>
              <a:t>([M,C])</a:t>
            </a:r>
          </a:p>
          <a:p>
            <a:pPr eaLnBrk="0" hangingPunct="0"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/>
              <a:t>其平均时间复杂度是 </a:t>
            </a:r>
            <a:r>
              <a:rPr lang="en-US" altLang="zh-CN" sz="2800" dirty="0"/>
              <a:t>O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en-US" altLang="zh-CN" sz="2800" i="1" dirty="0" err="1">
                <a:sym typeface="Symbol" pitchFamily="18" charset="2"/>
              </a:rPr>
              <a:t>n</a:t>
            </a:r>
            <a:r>
              <a:rPr lang="en-US" altLang="zh-CN" sz="2800" dirty="0" err="1">
                <a:sym typeface="Symbol" pitchFamily="18" charset="2"/>
              </a:rPr>
              <a:t>log</a:t>
            </a:r>
            <a:r>
              <a:rPr lang="en-US" altLang="zh-CN" sz="2800" i="1" dirty="0" err="1">
                <a:sym typeface="Symbol" pitchFamily="18" charset="2"/>
              </a:rPr>
              <a:t>n</a:t>
            </a:r>
            <a:r>
              <a:rPr lang="en-US" altLang="zh-CN" sz="2800" dirty="0">
                <a:sym typeface="Symbol" pitchFamily="18" charset="2"/>
              </a:rPr>
              <a:t>), </a:t>
            </a:r>
            <a:r>
              <a:rPr lang="zh-CN" altLang="en-US" sz="2800" dirty="0">
                <a:sym typeface="Symbol" pitchFamily="18" charset="2"/>
              </a:rPr>
              <a:t>最坏时间复杂度是</a:t>
            </a:r>
            <a:r>
              <a:rPr lang="en-US" altLang="zh-CN" sz="2800" dirty="0">
                <a:sym typeface="Symbol" pitchFamily="18" charset="2"/>
              </a:rPr>
              <a:t>O(n</a:t>
            </a:r>
            <a:r>
              <a:rPr lang="en-US" altLang="zh-CN" sz="2800" baseline="30000" dirty="0">
                <a:sym typeface="Symbol" pitchFamily="18" charset="2"/>
              </a:rPr>
              <a:t>2</a:t>
            </a:r>
            <a:r>
              <a:rPr lang="en-US" altLang="zh-CN" sz="2800" dirty="0">
                <a:sym typeface="Symbol" pitchFamily="18" charset="2"/>
              </a:rPr>
              <a:t>)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 err="1"/>
              <a:t>QuickSort</a:t>
            </a:r>
            <a:r>
              <a:rPr lang="en-US" altLang="zh-CN" sz="2800" dirty="0"/>
              <a:t>(a, p, r)                         //</a:t>
            </a:r>
            <a:r>
              <a:rPr lang="zh-CN" altLang="en-US" sz="2800" dirty="0"/>
              <a:t>排序</a:t>
            </a:r>
            <a:r>
              <a:rPr lang="en-US" altLang="zh-CN" sz="2800" dirty="0"/>
              <a:t>a[</a:t>
            </a:r>
            <a:r>
              <a:rPr lang="en-US" altLang="zh-CN" sz="2800" dirty="0" err="1"/>
              <a:t>p:r</a:t>
            </a:r>
            <a:r>
              <a:rPr lang="en-US" altLang="zh-CN" sz="2800" dirty="0"/>
              <a:t>]</a:t>
            </a:r>
            <a:r>
              <a:rPr lang="zh-CN" altLang="en-US" sz="2800" dirty="0"/>
              <a:t> 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/>
              <a:t>{     middle=</a:t>
            </a:r>
            <a:r>
              <a:rPr lang="en-US" altLang="zh-CN" sz="2800" dirty="0" err="1"/>
              <a:t>RamdomizePartition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a,p,r</a:t>
            </a:r>
            <a:r>
              <a:rPr lang="en-US" altLang="zh-CN" sz="2800" dirty="0"/>
              <a:t>); 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/>
              <a:t>       </a:t>
            </a:r>
            <a:r>
              <a:rPr lang="en-US" altLang="zh-CN" sz="2800" dirty="0" err="1"/>
              <a:t>QuickSort</a:t>
            </a:r>
            <a:r>
              <a:rPr lang="en-US" altLang="zh-CN" sz="2800" dirty="0"/>
              <a:t>(a, p, middle-1);   //</a:t>
            </a:r>
            <a:r>
              <a:rPr lang="zh-CN" altLang="en-US" sz="2800" dirty="0"/>
              <a:t>排序</a:t>
            </a:r>
            <a:r>
              <a:rPr lang="en-US" altLang="zh-CN" sz="2800" dirty="0"/>
              <a:t>a[p:middle-1]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/>
              <a:t>       </a:t>
            </a:r>
            <a:r>
              <a:rPr lang="en-US" altLang="zh-CN" sz="2800" dirty="0" err="1"/>
              <a:t>QuickSort</a:t>
            </a:r>
            <a:r>
              <a:rPr lang="en-US" altLang="zh-CN" sz="2800" dirty="0"/>
              <a:t>(a, middle+1, r);  //</a:t>
            </a:r>
            <a:r>
              <a:rPr lang="zh-CN" altLang="en-US" sz="2800" dirty="0"/>
              <a:t>排序</a:t>
            </a:r>
            <a:r>
              <a:rPr lang="en-US" altLang="zh-CN" sz="2800" dirty="0"/>
              <a:t>a[middle+1,r]   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74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97"/>
    </mc:Choice>
    <mc:Fallback xmlns="">
      <p:transition spd="slow" advTm="410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快速排序特点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323528" y="1321742"/>
            <a:ext cx="8209607" cy="28273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dirty="0">
                <a:sym typeface="Symbol" panose="05050102010706020507" pitchFamily="18" charset="2"/>
              </a:rPr>
              <a:t>优雅 </a:t>
            </a:r>
          </a:p>
          <a:p>
            <a:pPr eaLnBrk="0" hangingPunct="0"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dirty="0">
                <a:sym typeface="Symbol" panose="05050102010706020507" pitchFamily="18" charset="2"/>
              </a:rPr>
              <a:t>合并不花时间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</a:p>
          <a:p>
            <a:pPr eaLnBrk="0" hangingPunct="0"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dirty="0">
                <a:sym typeface="Symbol" panose="05050102010706020507" pitchFamily="18" charset="2"/>
              </a:rPr>
              <a:t>原地排序</a:t>
            </a:r>
          </a:p>
          <a:p>
            <a:pPr eaLnBrk="0" hangingPunct="0"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dirty="0">
                <a:sym typeface="Symbol" panose="05050102010706020507" pitchFamily="18" charset="2"/>
              </a:rPr>
              <a:t>每次分解都与同一个元素比较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ym typeface="Symbol" panose="05050102010706020507" pitchFamily="18" charset="2"/>
              </a:rPr>
              <a:t>减少读内存时间 </a:t>
            </a:r>
          </a:p>
          <a:p>
            <a:pPr eaLnBrk="0" hangingPunct="0"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altLang="zh-CN" sz="2800" dirty="0">
                <a:sym typeface="Symbol" panose="05050102010706020507" pitchFamily="18" charset="2"/>
              </a:rPr>
              <a:t>O</a:t>
            </a:r>
            <a:r>
              <a:rPr lang="zh-CN" altLang="en-US" sz="2800" dirty="0">
                <a:sym typeface="Symbol" panose="05050102010706020507" pitchFamily="18" charset="2"/>
              </a:rPr>
              <a:t>中的系数比其他算法小</a:t>
            </a:r>
          </a:p>
        </p:txBody>
      </p:sp>
    </p:spTree>
    <p:extLst>
      <p:ext uri="{BB962C8B-B14F-4D97-AF65-F5344CB8AC3E}">
        <p14:creationId xmlns:p14="http://schemas.microsoft.com/office/powerpoint/2010/main" val="16953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361578"/>
            <a:ext cx="9144000" cy="1627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chemeClr val="tx1"/>
                </a:solidFill>
              </a:rPr>
              <a:t>  第</a:t>
            </a:r>
            <a:r>
              <a:rPr lang="en-US" altLang="zh-CN" sz="4800" b="1" dirty="0">
                <a:solidFill>
                  <a:schemeClr val="tx1"/>
                </a:solidFill>
              </a:rPr>
              <a:t>8</a:t>
            </a:r>
            <a:r>
              <a:rPr lang="zh-CN" altLang="en-US" sz="4800" b="1" dirty="0">
                <a:solidFill>
                  <a:schemeClr val="tx1"/>
                </a:solidFill>
              </a:rPr>
              <a:t>章 排序与分治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66A04DE-2E05-4F7B-9DB6-05D712D8B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2060848"/>
            <a:ext cx="578543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itchFamily="2" charset="2"/>
              <a:buNone/>
              <a:defRPr kumimoji="1" sz="3600" b="1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分治原理和主定理</a:t>
            </a:r>
          </a:p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大整数乘法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排序的概念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插入排序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交换排序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选择排序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归并排序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基数排序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内排序算法的分析和比较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线性时间选择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最近点对问题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棋盘覆盖和循环日程表 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1835696" y="1556792"/>
            <a:ext cx="5713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>
                <a:solidFill>
                  <a:schemeClr val="tx1"/>
                </a:solidFill>
              </a:rPr>
              <a:t>主要内容来自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zh-CN" altLang="en-US" sz="2800" dirty="0">
                <a:solidFill>
                  <a:schemeClr val="tx1"/>
                </a:solidFill>
              </a:rPr>
              <a:t>殷</a:t>
            </a:r>
            <a:r>
              <a:rPr lang="en-US" altLang="zh-CN" sz="2800" dirty="0">
                <a:solidFill>
                  <a:schemeClr val="tx1"/>
                </a:solidFill>
              </a:rPr>
              <a:t>]</a:t>
            </a:r>
            <a:r>
              <a:rPr lang="zh-CN" altLang="en-US" sz="2800" dirty="0">
                <a:solidFill>
                  <a:schemeClr val="tx1"/>
                </a:solidFill>
              </a:rPr>
              <a:t>第</a:t>
            </a:r>
            <a:r>
              <a:rPr lang="en-US" altLang="zh-CN" sz="2800" dirty="0">
                <a:solidFill>
                  <a:schemeClr val="tx1"/>
                </a:solidFill>
              </a:rPr>
              <a:t>8</a:t>
            </a:r>
            <a:r>
              <a:rPr lang="zh-CN" altLang="en-US" sz="2800" dirty="0">
                <a:solidFill>
                  <a:schemeClr val="tx1"/>
                </a:solidFill>
              </a:rPr>
              <a:t>章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zh-CN" altLang="en-US" dirty="0">
                <a:solidFill>
                  <a:schemeClr val="tx1"/>
                </a:solidFill>
              </a:rPr>
              <a:t>王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章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6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分治中经常出现的递推关系</a:t>
            </a:r>
            <a:endParaRPr lang="en-US" altLang="zh-CN" b="1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250825" y="1196975"/>
            <a:ext cx="8713788" cy="647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/>
              <a:t>设</a:t>
            </a:r>
            <a:r>
              <a:rPr lang="en-US" altLang="zh-CN" sz="2800"/>
              <a:t>a</a:t>
            </a:r>
            <a:r>
              <a:rPr lang="en-US" altLang="zh-CN" sz="2800">
                <a:sym typeface="Symbol" pitchFamily="18" charset="2"/>
              </a:rPr>
              <a:t>1, b2, </a:t>
            </a:r>
            <a:r>
              <a:rPr lang="zh-CN" altLang="en-US" sz="2800">
                <a:sym typeface="Symbol" pitchFamily="18" charset="2"/>
              </a:rPr>
              <a:t>分治中经常出现</a:t>
            </a:r>
            <a:endParaRPr lang="zh-CN" altLang="en-US" sz="2800"/>
          </a:p>
        </p:txBody>
      </p:sp>
      <p:graphicFrame>
        <p:nvGraphicFramePr>
          <p:cNvPr id="222212" name="Object 4"/>
          <p:cNvGraphicFramePr>
            <a:graphicFrameLocks noChangeAspect="1"/>
          </p:cNvGraphicFramePr>
          <p:nvPr/>
        </p:nvGraphicFramePr>
        <p:xfrm>
          <a:off x="1187450" y="2060575"/>
          <a:ext cx="5249863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95" name="公式" r:id="rId4" imgW="2108200" imgH="482600" progId="">
                  <p:embed/>
                </p:oleObj>
              </mc:Choice>
              <mc:Fallback>
                <p:oleObj name="公式" r:id="rId4" imgW="2108200" imgH="482600" progId="">
                  <p:embed/>
                  <p:pic>
                    <p:nvPicPr>
                      <p:cNvPr id="0" name="Picture 9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060575"/>
                        <a:ext cx="5249863" cy="120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50825" y="3500438"/>
            <a:ext cx="8713788" cy="647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/>
              <a:t>教材</a:t>
            </a:r>
            <a:r>
              <a:rPr lang="en-US" altLang="zh-CN" sz="2800" dirty="0"/>
              <a:t>[</a:t>
            </a:r>
            <a:r>
              <a:rPr lang="zh-CN" altLang="en-US" sz="2800" dirty="0"/>
              <a:t>王</a:t>
            </a:r>
            <a:r>
              <a:rPr lang="en-US" altLang="zh-CN" sz="2800" dirty="0"/>
              <a:t>]</a:t>
            </a:r>
            <a:r>
              <a:rPr lang="zh-CN" altLang="en-US" sz="2800" dirty="0"/>
              <a:t>中的公式 </a:t>
            </a:r>
            <a:r>
              <a:rPr lang="en-US" altLang="zh-CN" sz="2800" dirty="0"/>
              <a:t>(Page 17) </a:t>
            </a:r>
            <a:endParaRPr lang="zh-CN" altLang="en-US" sz="2800" dirty="0"/>
          </a:p>
        </p:txBody>
      </p:sp>
      <p:graphicFrame>
        <p:nvGraphicFramePr>
          <p:cNvPr id="222214" name="Object 6"/>
          <p:cNvGraphicFramePr>
            <a:graphicFrameLocks noChangeAspect="1"/>
          </p:cNvGraphicFramePr>
          <p:nvPr/>
        </p:nvGraphicFramePr>
        <p:xfrm>
          <a:off x="1403350" y="4365625"/>
          <a:ext cx="48069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96" name="公式" r:id="rId6" imgW="1930400" imgH="457200" progId="">
                  <p:embed/>
                </p:oleObj>
              </mc:Choice>
              <mc:Fallback>
                <p:oleObj name="公式" r:id="rId6" imgW="1930400" imgH="457200" progId="">
                  <p:embed/>
                  <p:pic>
                    <p:nvPicPr>
                      <p:cNvPr id="0" name="Picture 9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65625"/>
                        <a:ext cx="4806950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1520" y="5517604"/>
            <a:ext cx="8713788" cy="65248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/>
              <a:t>这个公式有时使用不是很方便</a:t>
            </a:r>
            <a:r>
              <a:rPr lang="en-US" altLang="zh-CN" sz="2800" dirty="0"/>
              <a:t>, </a:t>
            </a:r>
            <a:r>
              <a:rPr lang="zh-CN" altLang="en-US" sz="2800" dirty="0"/>
              <a:t>介绍分治主定理  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87"/>
    </mc:Choice>
    <mc:Fallback xmlns="">
      <p:transition spd="slow" advTm="464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  <p:bldP spid="2" grpId="0" build="p"/>
      <p:bldP spid="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3F4D7778-6F5A-4111-BD03-1A7590F115FC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60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选择排序</a:t>
            </a:r>
            <a:r>
              <a:rPr lang="zh-CN" altLang="en-US" b="1" dirty="0">
                <a:solidFill>
                  <a:schemeClr val="tx1"/>
                </a:solidFill>
              </a:rPr>
              <a:t>一般过程</a:t>
            </a:r>
            <a:endParaRPr lang="zh-CN" altLang="en-US" b="1" i="0" dirty="0">
              <a:solidFill>
                <a:schemeClr val="tx1"/>
              </a:solidFill>
            </a:endParaRP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191294" y="1350473"/>
            <a:ext cx="8761412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	每趟排序在当前待排序序列中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选择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关键字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最小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的记录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添加到有序序列中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71550" y="2933700"/>
            <a:ext cx="3151188" cy="900113"/>
            <a:chOff x="612" y="1848"/>
            <a:chExt cx="1985" cy="567"/>
          </a:xfrm>
        </p:grpSpPr>
        <p:sp>
          <p:nvSpPr>
            <p:cNvPr id="73766" name="AutoShape 7"/>
            <p:cNvSpPr>
              <a:spLocks/>
            </p:cNvSpPr>
            <p:nvPr/>
          </p:nvSpPr>
          <p:spPr bwMode="auto">
            <a:xfrm rot="5400000">
              <a:off x="1491" y="1309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67" name="Text Box 8"/>
            <p:cNvSpPr txBox="1">
              <a:spLocks noChangeArrowheads="1"/>
            </p:cNvSpPr>
            <p:nvPr/>
          </p:nvSpPr>
          <p:spPr bwMode="auto">
            <a:xfrm>
              <a:off x="1122" y="1848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800">
                  <a:solidFill>
                    <a:schemeClr val="tx1"/>
                  </a:solidFill>
                </a:rPr>
                <a:t>有序序列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60413" y="3940175"/>
            <a:ext cx="7537450" cy="561975"/>
            <a:chOff x="479" y="2482"/>
            <a:chExt cx="4748" cy="354"/>
          </a:xfrm>
        </p:grpSpPr>
        <p:sp>
          <p:nvSpPr>
            <p:cNvPr id="1613834" name="Oval 10"/>
            <p:cNvSpPr>
              <a:spLocks noChangeArrowheads="1"/>
            </p:cNvSpPr>
            <p:nvPr/>
          </p:nvSpPr>
          <p:spPr bwMode="auto">
            <a:xfrm>
              <a:off x="479" y="248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613835" name="Oval 11"/>
            <p:cNvSpPr>
              <a:spLocks noChangeArrowheads="1"/>
            </p:cNvSpPr>
            <p:nvPr/>
          </p:nvSpPr>
          <p:spPr bwMode="auto">
            <a:xfrm>
              <a:off x="919" y="249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613836" name="Oval 12"/>
            <p:cNvSpPr>
              <a:spLocks noChangeArrowheads="1"/>
            </p:cNvSpPr>
            <p:nvPr/>
          </p:nvSpPr>
          <p:spPr bwMode="auto">
            <a:xfrm>
              <a:off x="2455" y="249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-1</a:t>
              </a:r>
            </a:p>
          </p:txBody>
        </p:sp>
        <p:sp>
          <p:nvSpPr>
            <p:cNvPr id="1613837" name="Oval 13"/>
            <p:cNvSpPr>
              <a:spLocks noChangeArrowheads="1"/>
            </p:cNvSpPr>
            <p:nvPr/>
          </p:nvSpPr>
          <p:spPr bwMode="auto">
            <a:xfrm>
              <a:off x="2949" y="2492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>
                  <a:solidFill>
                    <a:srgbClr val="FFFF00"/>
                  </a:solidFill>
                </a:rPr>
                <a:t>i</a:t>
              </a:r>
            </a:p>
          </p:txBody>
        </p:sp>
        <p:sp>
          <p:nvSpPr>
            <p:cNvPr id="1613838" name="Oval 14"/>
            <p:cNvSpPr>
              <a:spLocks noChangeArrowheads="1"/>
            </p:cNvSpPr>
            <p:nvPr/>
          </p:nvSpPr>
          <p:spPr bwMode="auto">
            <a:xfrm>
              <a:off x="4891" y="2492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613839" name="Oval 15"/>
            <p:cNvSpPr>
              <a:spLocks noChangeArrowheads="1"/>
            </p:cNvSpPr>
            <p:nvPr/>
          </p:nvSpPr>
          <p:spPr bwMode="auto">
            <a:xfrm>
              <a:off x="3996" y="2500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>
                  <a:solidFill>
                    <a:srgbClr val="FFFF00"/>
                  </a:solidFill>
                </a:rPr>
                <a:t>k</a:t>
              </a:r>
              <a:endParaRPr lang="en-US" altLang="zh-CN" baseline="-25000">
                <a:solidFill>
                  <a:srgbClr val="FFFF00"/>
                </a:solidFill>
              </a:endParaRPr>
            </a:p>
          </p:txBody>
        </p:sp>
        <p:sp>
          <p:nvSpPr>
            <p:cNvPr id="73763" name="Text Box 16"/>
            <p:cNvSpPr txBox="1">
              <a:spLocks noChangeArrowheads="1"/>
            </p:cNvSpPr>
            <p:nvPr/>
          </p:nvSpPr>
          <p:spPr bwMode="auto">
            <a:xfrm>
              <a:off x="1576" y="2529"/>
              <a:ext cx="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chemeClr val="accent1"/>
                  </a:solidFill>
                  <a:latin typeface="宋体" panose="02010600030101010101" pitchFamily="2" charset="-122"/>
                </a:rPr>
                <a:t>……</a:t>
              </a:r>
              <a:endParaRPr kumimoji="0" lang="en-US" altLang="zh-CN" sz="2400">
                <a:solidFill>
                  <a:schemeClr val="accent1"/>
                </a:solidFill>
              </a:endParaRPr>
            </a:p>
          </p:txBody>
        </p:sp>
        <p:sp>
          <p:nvSpPr>
            <p:cNvPr id="73764" name="Text Box 17"/>
            <p:cNvSpPr txBox="1">
              <a:spLocks noChangeArrowheads="1"/>
            </p:cNvSpPr>
            <p:nvPr/>
          </p:nvSpPr>
          <p:spPr bwMode="auto">
            <a:xfrm>
              <a:off x="4421" y="2500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rgbClr val="FF0066"/>
                  </a:solidFill>
                  <a:latin typeface="宋体" panose="02010600030101010101" pitchFamily="2" charset="-122"/>
                </a:rPr>
                <a:t>…</a:t>
              </a:r>
              <a:endParaRPr kumimoji="0" lang="en-US" altLang="zh-CN" sz="2400">
                <a:solidFill>
                  <a:srgbClr val="FF0066"/>
                </a:solidFill>
              </a:endParaRPr>
            </a:p>
          </p:txBody>
        </p:sp>
        <p:sp>
          <p:nvSpPr>
            <p:cNvPr id="73765" name="Text Box 18"/>
            <p:cNvSpPr txBox="1">
              <a:spLocks noChangeArrowheads="1"/>
            </p:cNvSpPr>
            <p:nvPr/>
          </p:nvSpPr>
          <p:spPr bwMode="auto">
            <a:xfrm>
              <a:off x="3447" y="2529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rgbClr val="FF0066"/>
                  </a:solidFill>
                  <a:latin typeface="宋体" panose="02010600030101010101" pitchFamily="2" charset="-122"/>
                </a:rPr>
                <a:t>…</a:t>
              </a:r>
              <a:endParaRPr kumimoji="0" lang="en-US" altLang="zh-CN" sz="2400">
                <a:solidFill>
                  <a:srgbClr val="FF0066"/>
                </a:solidFill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887913" y="2963863"/>
            <a:ext cx="3151187" cy="900112"/>
            <a:chOff x="3079" y="1867"/>
            <a:chExt cx="1985" cy="567"/>
          </a:xfrm>
        </p:grpSpPr>
        <p:sp>
          <p:nvSpPr>
            <p:cNvPr id="73755" name="AutoShape 20"/>
            <p:cNvSpPr>
              <a:spLocks/>
            </p:cNvSpPr>
            <p:nvPr/>
          </p:nvSpPr>
          <p:spPr bwMode="auto">
            <a:xfrm rot="5400000">
              <a:off x="3958" y="1328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56" name="Text Box 21"/>
            <p:cNvSpPr txBox="1">
              <a:spLocks noChangeArrowheads="1"/>
            </p:cNvSpPr>
            <p:nvPr/>
          </p:nvSpPr>
          <p:spPr bwMode="auto">
            <a:xfrm>
              <a:off x="3589" y="1867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800">
                  <a:solidFill>
                    <a:schemeClr val="tx1"/>
                  </a:solidFill>
                </a:rPr>
                <a:t>无序序列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768350" y="5529263"/>
            <a:ext cx="7497763" cy="561975"/>
            <a:chOff x="484" y="3483"/>
            <a:chExt cx="4723" cy="354"/>
          </a:xfrm>
        </p:grpSpPr>
        <p:sp>
          <p:nvSpPr>
            <p:cNvPr id="1613847" name="Oval 23"/>
            <p:cNvSpPr>
              <a:spLocks noChangeArrowheads="1"/>
            </p:cNvSpPr>
            <p:nvPr/>
          </p:nvSpPr>
          <p:spPr bwMode="auto">
            <a:xfrm>
              <a:off x="4871" y="3501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613848" name="Oval 24"/>
            <p:cNvSpPr>
              <a:spLocks noChangeArrowheads="1"/>
            </p:cNvSpPr>
            <p:nvPr/>
          </p:nvSpPr>
          <p:spPr bwMode="auto">
            <a:xfrm>
              <a:off x="3372" y="3501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>
                  <a:solidFill>
                    <a:srgbClr val="FFFF00"/>
                  </a:solidFill>
                </a:rPr>
                <a:t>i+</a:t>
              </a:r>
              <a:r>
                <a:rPr lang="en-US" altLang="zh-CN" baseline="-2500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1613849" name="Oval 25"/>
            <p:cNvSpPr>
              <a:spLocks noChangeArrowheads="1"/>
            </p:cNvSpPr>
            <p:nvPr/>
          </p:nvSpPr>
          <p:spPr bwMode="auto">
            <a:xfrm>
              <a:off x="484" y="3483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613850" name="Oval 26"/>
            <p:cNvSpPr>
              <a:spLocks noChangeArrowheads="1"/>
            </p:cNvSpPr>
            <p:nvPr/>
          </p:nvSpPr>
          <p:spPr bwMode="auto">
            <a:xfrm>
              <a:off x="924" y="3493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613851" name="Oval 27"/>
            <p:cNvSpPr>
              <a:spLocks noChangeArrowheads="1"/>
            </p:cNvSpPr>
            <p:nvPr/>
          </p:nvSpPr>
          <p:spPr bwMode="auto">
            <a:xfrm>
              <a:off x="2460" y="3493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-1</a:t>
              </a:r>
            </a:p>
          </p:txBody>
        </p:sp>
        <p:sp>
          <p:nvSpPr>
            <p:cNvPr id="73751" name="Text Box 28"/>
            <p:cNvSpPr txBox="1">
              <a:spLocks noChangeArrowheads="1"/>
            </p:cNvSpPr>
            <p:nvPr/>
          </p:nvSpPr>
          <p:spPr bwMode="auto">
            <a:xfrm>
              <a:off x="1581" y="3530"/>
              <a:ext cx="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chemeClr val="accent1"/>
                  </a:solidFill>
                  <a:latin typeface="宋体" panose="02010600030101010101" pitchFamily="2" charset="-122"/>
                </a:rPr>
                <a:t>……</a:t>
              </a:r>
              <a:endParaRPr kumimoji="0" lang="en-US" altLang="zh-CN" sz="2400">
                <a:solidFill>
                  <a:schemeClr val="accent1"/>
                </a:solidFill>
              </a:endParaRPr>
            </a:p>
          </p:txBody>
        </p:sp>
        <p:sp>
          <p:nvSpPr>
            <p:cNvPr id="1613853" name="Oval 29"/>
            <p:cNvSpPr>
              <a:spLocks noChangeArrowheads="1"/>
            </p:cNvSpPr>
            <p:nvPr/>
          </p:nvSpPr>
          <p:spPr bwMode="auto">
            <a:xfrm>
              <a:off x="2908" y="3493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i</a:t>
              </a:r>
              <a:endParaRPr lang="en-US" altLang="zh-CN" baseline="-25000"/>
            </a:p>
          </p:txBody>
        </p:sp>
        <p:sp>
          <p:nvSpPr>
            <p:cNvPr id="73753" name="Text Box 31"/>
            <p:cNvSpPr txBox="1">
              <a:spLocks noChangeArrowheads="1"/>
            </p:cNvSpPr>
            <p:nvPr/>
          </p:nvSpPr>
          <p:spPr bwMode="auto">
            <a:xfrm>
              <a:off x="4251" y="3503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rgbClr val="FF0066"/>
                  </a:solidFill>
                  <a:latin typeface="宋体" panose="02010600030101010101" pitchFamily="2" charset="-122"/>
                </a:rPr>
                <a:t>…</a:t>
              </a:r>
              <a:endParaRPr kumimoji="0" lang="en-US" altLang="zh-CN" sz="2400">
                <a:solidFill>
                  <a:srgbClr val="FF0066"/>
                </a:solidFill>
              </a:endParaRPr>
            </a:p>
          </p:txBody>
        </p:sp>
        <p:sp>
          <p:nvSpPr>
            <p:cNvPr id="73754" name="Text Box 32"/>
            <p:cNvSpPr txBox="1">
              <a:spLocks noChangeArrowheads="1"/>
            </p:cNvSpPr>
            <p:nvPr/>
          </p:nvSpPr>
          <p:spPr bwMode="auto">
            <a:xfrm>
              <a:off x="3901" y="3521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rgbClr val="FF0066"/>
                  </a:solidFill>
                  <a:latin typeface="宋体" panose="02010600030101010101" pitchFamily="2" charset="-122"/>
                </a:rPr>
                <a:t>…</a:t>
              </a:r>
              <a:endParaRPr kumimoji="0" lang="en-US" altLang="zh-CN" sz="2400">
                <a:solidFill>
                  <a:srgbClr val="FF0066"/>
                </a:solidFill>
              </a:endParaRP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4992688" y="4373563"/>
            <a:ext cx="1620837" cy="519112"/>
            <a:chOff x="3145" y="2755"/>
            <a:chExt cx="1021" cy="327"/>
          </a:xfrm>
        </p:grpSpPr>
        <p:grpSp>
          <p:nvGrpSpPr>
            <p:cNvPr id="73741" name="Group 34"/>
            <p:cNvGrpSpPr>
              <a:grpSpLocks/>
            </p:cNvGrpSpPr>
            <p:nvPr/>
          </p:nvGrpSpPr>
          <p:grpSpPr bwMode="auto">
            <a:xfrm>
              <a:off x="3145" y="2839"/>
              <a:ext cx="1021" cy="227"/>
              <a:chOff x="3145" y="2839"/>
              <a:chExt cx="1021" cy="227"/>
            </a:xfrm>
          </p:grpSpPr>
          <p:sp>
            <p:nvSpPr>
              <p:cNvPr id="73743" name="Line 35"/>
              <p:cNvSpPr>
                <a:spLocks noChangeShapeType="1"/>
              </p:cNvSpPr>
              <p:nvPr/>
            </p:nvSpPr>
            <p:spPr bwMode="auto">
              <a:xfrm>
                <a:off x="3145" y="3066"/>
                <a:ext cx="102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44" name="Line 36"/>
              <p:cNvSpPr>
                <a:spLocks noChangeShapeType="1"/>
              </p:cNvSpPr>
              <p:nvPr/>
            </p:nvSpPr>
            <p:spPr bwMode="auto">
              <a:xfrm flipV="1">
                <a:off x="4166" y="2839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3745" name="Line 37"/>
              <p:cNvSpPr>
                <a:spLocks noChangeShapeType="1"/>
              </p:cNvSpPr>
              <p:nvPr/>
            </p:nvSpPr>
            <p:spPr bwMode="auto">
              <a:xfrm flipV="1">
                <a:off x="3147" y="2839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3742" name="Text Box 38"/>
            <p:cNvSpPr txBox="1">
              <a:spLocks noChangeArrowheads="1"/>
            </p:cNvSpPr>
            <p:nvPr/>
          </p:nvSpPr>
          <p:spPr bwMode="auto">
            <a:xfrm>
              <a:off x="3390" y="2755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800">
                  <a:solidFill>
                    <a:schemeClr val="tx1"/>
                  </a:solidFill>
                </a:rPr>
                <a:t>交换</a:t>
              </a: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5832475" y="4495800"/>
            <a:ext cx="1620838" cy="847725"/>
            <a:chOff x="3674" y="2832"/>
            <a:chExt cx="1021" cy="534"/>
          </a:xfrm>
        </p:grpSpPr>
        <p:sp>
          <p:nvSpPr>
            <p:cNvPr id="73739" name="Text Box 40"/>
            <p:cNvSpPr txBox="1">
              <a:spLocks noChangeArrowheads="1"/>
            </p:cNvSpPr>
            <p:nvPr/>
          </p:nvSpPr>
          <p:spPr bwMode="auto">
            <a:xfrm>
              <a:off x="3674" y="3039"/>
              <a:ext cx="102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800">
                  <a:solidFill>
                    <a:schemeClr val="tx1"/>
                  </a:solidFill>
                </a:rPr>
                <a:t>最小记录</a:t>
              </a:r>
            </a:p>
          </p:txBody>
        </p:sp>
        <p:sp>
          <p:nvSpPr>
            <p:cNvPr id="73740" name="Line 41"/>
            <p:cNvSpPr>
              <a:spLocks noChangeShapeType="1"/>
            </p:cNvSpPr>
            <p:nvPr/>
          </p:nvSpPr>
          <p:spPr bwMode="auto">
            <a:xfrm flipV="1">
              <a:off x="4172" y="2832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331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EC19F182-9F57-41A4-B231-8F28A203DA7B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61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简单选择排序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676133" y="1334458"/>
            <a:ext cx="7784299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accent2"/>
                </a:solidFill>
                <a:latin typeface="+mn-lt"/>
              </a:rPr>
              <a:t>一趟选择</a:t>
            </a:r>
            <a:r>
              <a:rPr lang="en-US" altLang="zh-CN" sz="3200" dirty="0">
                <a:solidFill>
                  <a:schemeClr val="tx1"/>
                </a:solidFill>
                <a:latin typeface="+mn-lt"/>
              </a:rPr>
              <a:t>: </a:t>
            </a:r>
            <a:r>
              <a:rPr lang="zh-CN" altLang="en-US" sz="3200" dirty="0">
                <a:solidFill>
                  <a:schemeClr val="tx1"/>
                </a:solidFill>
                <a:latin typeface="+mn-lt"/>
              </a:rPr>
              <a:t>从第 </a:t>
            </a:r>
            <a:r>
              <a:rPr lang="en-US" altLang="zh-CN" sz="3200" dirty="0" err="1">
                <a:solidFill>
                  <a:schemeClr val="accent2"/>
                </a:solidFill>
                <a:latin typeface="+mn-lt"/>
              </a:rPr>
              <a:t>i</a:t>
            </a:r>
            <a:r>
              <a:rPr lang="en-US" altLang="zh-CN" sz="3200" dirty="0">
                <a:latin typeface="+mn-lt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+mn-lt"/>
              </a:rPr>
              <a:t>到第</a:t>
            </a:r>
            <a:r>
              <a:rPr lang="en-US" altLang="zh-CN" sz="3200" dirty="0">
                <a:solidFill>
                  <a:schemeClr val="accent2"/>
                </a:solidFill>
                <a:latin typeface="+mn-lt"/>
              </a:rPr>
              <a:t>n</a:t>
            </a:r>
            <a:r>
              <a:rPr lang="zh-CN" altLang="en-US" sz="3200" dirty="0">
                <a:solidFill>
                  <a:schemeClr val="tx1"/>
                </a:solidFill>
                <a:latin typeface="+mn-lt"/>
              </a:rPr>
              <a:t>个关键字中取最小</a:t>
            </a:r>
            <a:endParaRPr lang="en-US" altLang="zh-CN" sz="3200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+mn-lt"/>
              </a:rPr>
              <a:t>                  与第 </a:t>
            </a:r>
            <a:r>
              <a:rPr lang="en-US" altLang="zh-CN" sz="3200" dirty="0" err="1">
                <a:solidFill>
                  <a:schemeClr val="accent2"/>
                </a:solidFill>
                <a:latin typeface="+mn-lt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+mn-lt"/>
              </a:rPr>
              <a:t>个关键字交换</a:t>
            </a:r>
            <a:endParaRPr lang="en-US" altLang="zh-CN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74917" name="Text Box 5"/>
          <p:cNvSpPr txBox="1">
            <a:spLocks noChangeArrowheads="1"/>
          </p:cNvSpPr>
          <p:nvPr/>
        </p:nvSpPr>
        <p:spPr bwMode="auto">
          <a:xfrm>
            <a:off x="855072" y="2632150"/>
            <a:ext cx="6237208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void 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SelectSort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&amp;L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lang="en-US" altLang="zh-CN" sz="32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=1;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L.length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++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j = </a:t>
            </a:r>
            <a:r>
              <a:rPr lang="en-US" altLang="zh-CN" sz="3200" dirty="0" err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SelectMinKey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L, </a:t>
            </a:r>
            <a:r>
              <a:rPr lang="en-US" altLang="zh-CN" sz="3200" dirty="0" err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)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if (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!= j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L.r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 &lt;=&gt;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L.r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 //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SelectSort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74918" name="Text Box 6"/>
          <p:cNvSpPr txBox="1">
            <a:spLocks noChangeArrowheads="1"/>
          </p:cNvSpPr>
          <p:nvPr/>
        </p:nvSpPr>
        <p:spPr bwMode="auto">
          <a:xfrm>
            <a:off x="180181" y="6233939"/>
            <a:ext cx="87836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+mn-lt"/>
              </a:rPr>
              <a:t>   对 </a:t>
            </a:r>
            <a:r>
              <a:rPr lang="en-US" altLang="zh-CN" sz="3200" dirty="0">
                <a:solidFill>
                  <a:schemeClr val="tx1"/>
                </a:solidFill>
                <a:latin typeface="+mn-lt"/>
              </a:rPr>
              <a:t>n </a:t>
            </a:r>
            <a:r>
              <a:rPr lang="zh-CN" altLang="en-US" sz="3200" dirty="0">
                <a:solidFill>
                  <a:schemeClr val="tx1"/>
                </a:solidFill>
                <a:latin typeface="+mn-lt"/>
              </a:rPr>
              <a:t>个关键字</a:t>
            </a:r>
            <a:r>
              <a:rPr lang="en-US" altLang="zh-CN" sz="3200" dirty="0">
                <a:solidFill>
                  <a:schemeClr val="tx1"/>
                </a:solidFill>
                <a:latin typeface="+mn-lt"/>
              </a:rPr>
              <a:t>, </a:t>
            </a:r>
            <a:r>
              <a:rPr lang="zh-CN" altLang="en-US" sz="3200" dirty="0">
                <a:solidFill>
                  <a:schemeClr val="tx1"/>
                </a:solidFill>
                <a:latin typeface="+mn-lt"/>
              </a:rPr>
              <a:t>要进行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</a:rPr>
              <a:t>n-1</a:t>
            </a:r>
            <a:r>
              <a:rPr lang="en-US" altLang="zh-CN" sz="32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+mn-lt"/>
              </a:rPr>
              <a:t>趟选择排序。</a:t>
            </a:r>
          </a:p>
        </p:txBody>
      </p:sp>
    </p:spTree>
    <p:extLst>
      <p:ext uri="{BB962C8B-B14F-4D97-AF65-F5344CB8AC3E}">
        <p14:creationId xmlns:p14="http://schemas.microsoft.com/office/powerpoint/2010/main" val="40449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17" grpId="0"/>
      <p:bldP spid="15749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98839BD3-A64F-420E-823C-6957830455DB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62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简单选择排序性能分析</a:t>
            </a:r>
          </a:p>
        </p:txBody>
      </p:sp>
      <p:sp>
        <p:nvSpPr>
          <p:cNvPr id="79877" name="Rectangle 6"/>
          <p:cNvSpPr>
            <a:spLocks noChangeArrowheads="1"/>
          </p:cNvSpPr>
          <p:nvPr/>
        </p:nvSpPr>
        <p:spPr bwMode="auto">
          <a:xfrm>
            <a:off x="333375" y="2595563"/>
            <a:ext cx="4710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最坏情况：3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-1)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次</a:t>
            </a:r>
          </a:p>
        </p:txBody>
      </p:sp>
      <p:sp>
        <p:nvSpPr>
          <p:cNvPr id="79878" name="Text Box 7"/>
          <p:cNvSpPr txBox="1">
            <a:spLocks noChangeArrowheads="1"/>
          </p:cNvSpPr>
          <p:nvPr/>
        </p:nvSpPr>
        <p:spPr bwMode="auto">
          <a:xfrm>
            <a:off x="347663" y="1593850"/>
            <a:ext cx="49450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Tx/>
              <a:buSzPct val="85000"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移动次数：</a:t>
            </a:r>
          </a:p>
          <a:p>
            <a:pPr algn="just" eaLnBrk="1" hangingPunct="1">
              <a:lnSpc>
                <a:spcPct val="90000"/>
              </a:lnSpc>
              <a:buClrTx/>
              <a:buSzPct val="85000"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最好情况（正序）：0次</a:t>
            </a:r>
          </a:p>
        </p:txBody>
      </p:sp>
      <p:sp>
        <p:nvSpPr>
          <p:cNvPr id="1615880" name="Text Box 8"/>
          <p:cNvSpPr txBox="1">
            <a:spLocks noChangeArrowheads="1"/>
          </p:cNvSpPr>
          <p:nvPr/>
        </p:nvSpPr>
        <p:spPr bwMode="auto">
          <a:xfrm>
            <a:off x="357188" y="5375275"/>
            <a:ext cx="80772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空间性能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原地排序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只需一个辅助空间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稳定性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是一种不稳定的排序算法</a:t>
            </a:r>
          </a:p>
        </p:txBody>
      </p:sp>
      <p:sp>
        <p:nvSpPr>
          <p:cNvPr id="1615915" name="Rectangle 43"/>
          <p:cNvSpPr>
            <a:spLocks noChangeArrowheads="1"/>
          </p:cNvSpPr>
          <p:nvPr/>
        </p:nvSpPr>
        <p:spPr bwMode="auto">
          <a:xfrm>
            <a:off x="349250" y="3089275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比较次数：</a:t>
            </a:r>
          </a:p>
        </p:txBody>
      </p:sp>
      <p:sp>
        <p:nvSpPr>
          <p:cNvPr id="1615938" name="Rectangle 66"/>
          <p:cNvSpPr>
            <a:spLocks noChangeArrowheads="1"/>
          </p:cNvSpPr>
          <p:nvPr/>
        </p:nvSpPr>
        <p:spPr bwMode="auto">
          <a:xfrm>
            <a:off x="3665538" y="3944938"/>
            <a:ext cx="12842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dirty="0">
                <a:solidFill>
                  <a:schemeClr val="tx1"/>
                </a:solidFill>
                <a:latin typeface="+mn-lt"/>
                <a:ea typeface="华文行楷" panose="02010800040101010101" pitchFamily="2" charset="-122"/>
              </a:rPr>
              <a:t>=</a:t>
            </a:r>
            <a:r>
              <a:rPr kumimoji="0" lang="en-US" altLang="zh-CN" sz="2800" i="1" dirty="0">
                <a:solidFill>
                  <a:schemeClr val="tx1"/>
                </a:solidFill>
                <a:latin typeface="+mn-lt"/>
                <a:ea typeface="华文行楷" panose="02010800040101010101" pitchFamily="2" charset="-122"/>
              </a:rPr>
              <a:t>O </a:t>
            </a:r>
            <a:r>
              <a:rPr kumimoji="0" lang="en-US" altLang="zh-CN" sz="2800" dirty="0">
                <a:solidFill>
                  <a:schemeClr val="tx1"/>
                </a:solidFill>
                <a:latin typeface="+mn-lt"/>
                <a:ea typeface="华文行楷" panose="02010800040101010101" pitchFamily="2" charset="-122"/>
              </a:rPr>
              <a:t>(n</a:t>
            </a:r>
            <a:r>
              <a:rPr kumimoji="0" lang="en-US" altLang="zh-CN" sz="2800" baseline="30000" dirty="0">
                <a:solidFill>
                  <a:schemeClr val="tx1"/>
                </a:solidFill>
                <a:latin typeface="+mn-lt"/>
                <a:ea typeface="华文行楷" panose="02010800040101010101" pitchFamily="2" charset="-122"/>
              </a:rPr>
              <a:t>2</a:t>
            </a:r>
            <a:r>
              <a:rPr kumimoji="0" lang="en-US" altLang="zh-CN" sz="2800" dirty="0">
                <a:solidFill>
                  <a:schemeClr val="tx1"/>
                </a:solidFill>
                <a:latin typeface="+mn-lt"/>
                <a:ea typeface="华文行楷" panose="02010800040101010101" pitchFamily="2" charset="-122"/>
              </a:rPr>
              <a:t>)</a:t>
            </a:r>
            <a:endParaRPr kumimoji="0" lang="en-US" altLang="zh-CN" sz="1800" dirty="0">
              <a:solidFill>
                <a:schemeClr val="tx1"/>
              </a:solidFill>
              <a:latin typeface="+mn-lt"/>
              <a:ea typeface="华文行楷" panose="02010800040101010101" pitchFamily="2" charset="-122"/>
            </a:endParaRPr>
          </a:p>
        </p:txBody>
      </p: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2076450" y="3760788"/>
            <a:ext cx="1719263" cy="874712"/>
            <a:chOff x="1308" y="2369"/>
            <a:chExt cx="1083" cy="551"/>
          </a:xfrm>
        </p:grpSpPr>
        <p:sp>
          <p:nvSpPr>
            <p:cNvPr id="79898" name="Line 47"/>
            <p:cNvSpPr>
              <a:spLocks noChangeShapeType="1"/>
            </p:cNvSpPr>
            <p:nvPr/>
          </p:nvSpPr>
          <p:spPr bwMode="auto">
            <a:xfrm>
              <a:off x="1480" y="2655"/>
              <a:ext cx="13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Rectangle 53"/>
            <p:cNvSpPr>
              <a:spLocks noChangeArrowheads="1"/>
            </p:cNvSpPr>
            <p:nvPr/>
          </p:nvSpPr>
          <p:spPr bwMode="auto">
            <a:xfrm>
              <a:off x="1490" y="2651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  <a:endParaRPr kumimoji="0" lang="en-US" altLang="zh-CN" sz="2800">
                <a:solidFill>
                  <a:schemeClr val="tx1"/>
                </a:solidFill>
                <a:ea typeface="华文行楷" panose="02010800040101010101" pitchFamily="2" charset="-122"/>
              </a:endParaRPr>
            </a:p>
          </p:txBody>
        </p:sp>
        <p:sp>
          <p:nvSpPr>
            <p:cNvPr id="79900" name="Rectangle 54"/>
            <p:cNvSpPr>
              <a:spLocks noChangeArrowheads="1"/>
            </p:cNvSpPr>
            <p:nvPr/>
          </p:nvSpPr>
          <p:spPr bwMode="auto">
            <a:xfrm>
              <a:off x="1487" y="236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  <a:endParaRPr kumimoji="0" lang="en-US" altLang="zh-CN" sz="2800">
                <a:solidFill>
                  <a:schemeClr val="tx1"/>
                </a:solidFill>
                <a:ea typeface="华文行楷" panose="02010800040101010101" pitchFamily="2" charset="-122"/>
              </a:endParaRPr>
            </a:p>
          </p:txBody>
        </p:sp>
        <p:sp>
          <p:nvSpPr>
            <p:cNvPr id="79901" name="Rectangle 61"/>
            <p:cNvSpPr>
              <a:spLocks noChangeArrowheads="1"/>
            </p:cNvSpPr>
            <p:nvPr/>
          </p:nvSpPr>
          <p:spPr bwMode="auto">
            <a:xfrm>
              <a:off x="1626" y="2511"/>
              <a:ext cx="76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  <a:r>
                <a:rPr kumimoji="0"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(</a:t>
              </a:r>
              <a:r>
                <a:rPr kumimoji="0"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n-1</a:t>
              </a:r>
              <a:r>
                <a:rPr kumimoji="0"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)</a:t>
              </a:r>
              <a:endParaRPr kumimoji="0" lang="en-US" altLang="zh-CN" sz="1800">
                <a:solidFill>
                  <a:schemeClr val="tx1"/>
                </a:solidFill>
                <a:ea typeface="华文行楷" panose="02010800040101010101" pitchFamily="2" charset="-122"/>
              </a:endParaRPr>
            </a:p>
          </p:txBody>
        </p:sp>
        <p:sp>
          <p:nvSpPr>
            <p:cNvPr id="79902" name="Rectangle 68"/>
            <p:cNvSpPr>
              <a:spLocks noChangeArrowheads="1"/>
            </p:cNvSpPr>
            <p:nvPr/>
          </p:nvSpPr>
          <p:spPr bwMode="auto">
            <a:xfrm>
              <a:off x="1308" y="248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solidFill>
                    <a:schemeClr val="tx1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=</a:t>
              </a:r>
              <a:endParaRPr kumimoji="0" lang="en-US" altLang="zh-CN" sz="1800">
                <a:solidFill>
                  <a:schemeClr val="tx1"/>
                </a:solidFill>
                <a:ea typeface="华文行楷" panose="02010800040101010101" pitchFamily="2" charset="-122"/>
              </a:endParaRPr>
            </a:p>
          </p:txBody>
        </p:sp>
      </p:grp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771525" y="3621088"/>
            <a:ext cx="1425575" cy="1006475"/>
            <a:chOff x="288" y="2317"/>
            <a:chExt cx="898" cy="634"/>
          </a:xfrm>
        </p:grpSpPr>
        <p:sp>
          <p:nvSpPr>
            <p:cNvPr id="79894" name="Rectangle 64"/>
            <p:cNvSpPr>
              <a:spLocks noChangeArrowheads="1"/>
            </p:cNvSpPr>
            <p:nvPr/>
          </p:nvSpPr>
          <p:spPr bwMode="auto">
            <a:xfrm>
              <a:off x="308" y="2317"/>
              <a:ext cx="26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n-1</a:t>
              </a:r>
              <a:endParaRPr kumimoji="0" lang="en-US" altLang="zh-CN" sz="2400">
                <a:solidFill>
                  <a:schemeClr val="tx1"/>
                </a:solidFill>
                <a:ea typeface="华文行楷" panose="02010800040101010101" pitchFamily="2" charset="-122"/>
              </a:endParaRPr>
            </a:p>
          </p:txBody>
        </p:sp>
        <p:sp>
          <p:nvSpPr>
            <p:cNvPr id="79895" name="Rectangle 65"/>
            <p:cNvSpPr>
              <a:spLocks noChangeArrowheads="1"/>
            </p:cNvSpPr>
            <p:nvPr/>
          </p:nvSpPr>
          <p:spPr bwMode="auto">
            <a:xfrm>
              <a:off x="288" y="2721"/>
              <a:ext cx="2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i=1</a:t>
              </a:r>
              <a:endParaRPr kumimoji="0" lang="en-US" altLang="zh-CN" sz="2400">
                <a:solidFill>
                  <a:schemeClr val="tx1"/>
                </a:solidFill>
                <a:ea typeface="华文行楷" panose="02010800040101010101" pitchFamily="2" charset="-122"/>
              </a:endParaRPr>
            </a:p>
          </p:txBody>
        </p:sp>
        <p:sp>
          <p:nvSpPr>
            <p:cNvPr id="79896" name="Rectangle 70"/>
            <p:cNvSpPr>
              <a:spLocks noChangeArrowheads="1"/>
            </p:cNvSpPr>
            <p:nvPr/>
          </p:nvSpPr>
          <p:spPr bwMode="auto">
            <a:xfrm>
              <a:off x="345" y="2485"/>
              <a:ext cx="17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3100">
                  <a:solidFill>
                    <a:schemeClr val="tx1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å</a:t>
              </a:r>
              <a:endParaRPr kumimoji="0" lang="en-US" altLang="zh-CN" sz="1800">
                <a:solidFill>
                  <a:schemeClr val="tx1"/>
                </a:solidFill>
                <a:ea typeface="华文行楷" panose="02010800040101010101" pitchFamily="2" charset="-122"/>
              </a:endParaRPr>
            </a:p>
          </p:txBody>
        </p:sp>
        <p:sp>
          <p:nvSpPr>
            <p:cNvPr id="79897" name="Rectangle 74"/>
            <p:cNvSpPr>
              <a:spLocks noChangeArrowheads="1"/>
            </p:cNvSpPr>
            <p:nvPr/>
          </p:nvSpPr>
          <p:spPr bwMode="auto">
            <a:xfrm>
              <a:off x="422" y="2518"/>
              <a:ext cx="76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</a:rPr>
                <a:t>（</a:t>
              </a:r>
              <a:r>
                <a:rPr kumimoji="0" lang="en-US" altLang="zh-CN" sz="2800" dirty="0">
                  <a:solidFill>
                    <a:schemeClr val="tx1"/>
                  </a:solidFill>
                  <a:latin typeface="宋体" panose="02010600030101010101" pitchFamily="2" charset="-122"/>
                </a:rPr>
                <a:t>n-</a:t>
              </a:r>
              <a:r>
                <a:rPr kumimoji="0" lang="en-US" altLang="zh-CN" sz="2800" dirty="0" err="1">
                  <a:solidFill>
                    <a:schemeClr val="tx1"/>
                  </a:solidFill>
                  <a:latin typeface="宋体" panose="02010600030101010101" pitchFamily="2" charset="-122"/>
                </a:rPr>
                <a:t>i</a:t>
              </a:r>
              <a:r>
                <a:rPr kumimoji="0" lang="en-US" altLang="zh-CN" sz="2800" dirty="0">
                  <a:solidFill>
                    <a:schemeClr val="tx1"/>
                  </a:solidFill>
                  <a:latin typeface="宋体" panose="02010600030101010101" pitchFamily="2" charset="-122"/>
                </a:rPr>
                <a:t>)</a:t>
              </a:r>
              <a:endParaRPr kumimoji="0" lang="en-US" altLang="zh-CN" sz="1800" dirty="0">
                <a:solidFill>
                  <a:schemeClr val="tx1"/>
                </a:solidFill>
                <a:ea typeface="华文行楷" panose="02010800040101010101" pitchFamily="2" charset="-122"/>
              </a:endParaRPr>
            </a:p>
          </p:txBody>
        </p:sp>
      </p:grpSp>
      <p:sp>
        <p:nvSpPr>
          <p:cNvPr id="1615947" name="Text Box 75"/>
          <p:cNvSpPr txBox="1">
            <a:spLocks noChangeArrowheads="1"/>
          </p:cNvSpPr>
          <p:nvPr/>
        </p:nvSpPr>
        <p:spPr bwMode="auto">
          <a:xfrm>
            <a:off x="357188" y="4789488"/>
            <a:ext cx="71167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简单选择排序的时间复杂度为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2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9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5880" grpId="0"/>
      <p:bldP spid="1615915" grpId="0"/>
      <p:bldP spid="1615938" grpId="0"/>
      <p:bldP spid="161594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3F4D7778-6F5A-4111-BD03-1A7590F115FC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63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简单选择排序的改进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191294" y="1350473"/>
            <a:ext cx="8761412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每趟在无序序列中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选择最大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关键字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添加到有序序列中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如何选择最大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? 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锦标赛排序 和 堆排序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71550" y="3439814"/>
            <a:ext cx="3151188" cy="900113"/>
            <a:chOff x="612" y="1848"/>
            <a:chExt cx="1985" cy="567"/>
          </a:xfrm>
        </p:grpSpPr>
        <p:sp>
          <p:nvSpPr>
            <p:cNvPr id="73766" name="AutoShape 7"/>
            <p:cNvSpPr>
              <a:spLocks/>
            </p:cNvSpPr>
            <p:nvPr/>
          </p:nvSpPr>
          <p:spPr bwMode="auto">
            <a:xfrm rot="5400000">
              <a:off x="1491" y="1309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67" name="Text Box 8"/>
            <p:cNvSpPr txBox="1">
              <a:spLocks noChangeArrowheads="1"/>
            </p:cNvSpPr>
            <p:nvPr/>
          </p:nvSpPr>
          <p:spPr bwMode="auto">
            <a:xfrm>
              <a:off x="1202" y="1848"/>
              <a:ext cx="11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800" dirty="0">
                  <a:solidFill>
                    <a:schemeClr val="tx1"/>
                  </a:solidFill>
                </a:rPr>
                <a:t>无序序列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60413" y="4446289"/>
            <a:ext cx="7537450" cy="561975"/>
            <a:chOff x="479" y="2482"/>
            <a:chExt cx="4748" cy="354"/>
          </a:xfrm>
        </p:grpSpPr>
        <p:sp>
          <p:nvSpPr>
            <p:cNvPr id="1613834" name="Oval 10"/>
            <p:cNvSpPr>
              <a:spLocks noChangeArrowheads="1"/>
            </p:cNvSpPr>
            <p:nvPr/>
          </p:nvSpPr>
          <p:spPr bwMode="auto">
            <a:xfrm>
              <a:off x="479" y="248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613835" name="Oval 11"/>
            <p:cNvSpPr>
              <a:spLocks noChangeArrowheads="1"/>
            </p:cNvSpPr>
            <p:nvPr/>
          </p:nvSpPr>
          <p:spPr bwMode="auto">
            <a:xfrm>
              <a:off x="919" y="249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613836" name="Oval 12"/>
            <p:cNvSpPr>
              <a:spLocks noChangeArrowheads="1"/>
            </p:cNvSpPr>
            <p:nvPr/>
          </p:nvSpPr>
          <p:spPr bwMode="auto">
            <a:xfrm>
              <a:off x="2455" y="249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-1</a:t>
              </a:r>
            </a:p>
          </p:txBody>
        </p:sp>
        <p:sp>
          <p:nvSpPr>
            <p:cNvPr id="1613837" name="Oval 13"/>
            <p:cNvSpPr>
              <a:spLocks noChangeArrowheads="1"/>
            </p:cNvSpPr>
            <p:nvPr/>
          </p:nvSpPr>
          <p:spPr bwMode="auto">
            <a:xfrm>
              <a:off x="2949" y="2492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>
                  <a:solidFill>
                    <a:srgbClr val="FFFF00"/>
                  </a:solidFill>
                </a:rPr>
                <a:t>i</a:t>
              </a:r>
            </a:p>
          </p:txBody>
        </p:sp>
        <p:sp>
          <p:nvSpPr>
            <p:cNvPr id="1613838" name="Oval 14"/>
            <p:cNvSpPr>
              <a:spLocks noChangeArrowheads="1"/>
            </p:cNvSpPr>
            <p:nvPr/>
          </p:nvSpPr>
          <p:spPr bwMode="auto">
            <a:xfrm>
              <a:off x="4891" y="2492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613839" name="Oval 15"/>
            <p:cNvSpPr>
              <a:spLocks noChangeArrowheads="1"/>
            </p:cNvSpPr>
            <p:nvPr/>
          </p:nvSpPr>
          <p:spPr bwMode="auto">
            <a:xfrm>
              <a:off x="3996" y="2500"/>
              <a:ext cx="336" cy="336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>
                  <a:solidFill>
                    <a:srgbClr val="FFFF00"/>
                  </a:solidFill>
                </a:rPr>
                <a:t>k</a:t>
              </a:r>
              <a:endParaRPr lang="en-US" altLang="zh-CN" baseline="-25000">
                <a:solidFill>
                  <a:srgbClr val="FFFF00"/>
                </a:solidFill>
              </a:endParaRPr>
            </a:p>
          </p:txBody>
        </p:sp>
        <p:sp>
          <p:nvSpPr>
            <p:cNvPr id="73763" name="Text Box 16"/>
            <p:cNvSpPr txBox="1">
              <a:spLocks noChangeArrowheads="1"/>
            </p:cNvSpPr>
            <p:nvPr/>
          </p:nvSpPr>
          <p:spPr bwMode="auto">
            <a:xfrm>
              <a:off x="1576" y="2529"/>
              <a:ext cx="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chemeClr val="accent1"/>
                  </a:solidFill>
                  <a:latin typeface="宋体" panose="02010600030101010101" pitchFamily="2" charset="-122"/>
                </a:rPr>
                <a:t>……</a:t>
              </a:r>
              <a:endParaRPr kumimoji="0" lang="en-US" altLang="zh-CN" sz="2400">
                <a:solidFill>
                  <a:schemeClr val="accent1"/>
                </a:solidFill>
              </a:endParaRPr>
            </a:p>
          </p:txBody>
        </p:sp>
        <p:sp>
          <p:nvSpPr>
            <p:cNvPr id="73764" name="Text Box 17"/>
            <p:cNvSpPr txBox="1">
              <a:spLocks noChangeArrowheads="1"/>
            </p:cNvSpPr>
            <p:nvPr/>
          </p:nvSpPr>
          <p:spPr bwMode="auto">
            <a:xfrm>
              <a:off x="4421" y="2500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rgbClr val="FF0066"/>
                  </a:solidFill>
                  <a:latin typeface="宋体" panose="02010600030101010101" pitchFamily="2" charset="-122"/>
                </a:rPr>
                <a:t>…</a:t>
              </a:r>
              <a:endParaRPr kumimoji="0" lang="en-US" altLang="zh-CN" sz="2400">
                <a:solidFill>
                  <a:srgbClr val="FF0066"/>
                </a:solidFill>
              </a:endParaRPr>
            </a:p>
          </p:txBody>
        </p:sp>
        <p:sp>
          <p:nvSpPr>
            <p:cNvPr id="73765" name="Text Box 18"/>
            <p:cNvSpPr txBox="1">
              <a:spLocks noChangeArrowheads="1"/>
            </p:cNvSpPr>
            <p:nvPr/>
          </p:nvSpPr>
          <p:spPr bwMode="auto">
            <a:xfrm>
              <a:off x="3447" y="2529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rgbClr val="FF0066"/>
                  </a:solidFill>
                  <a:latin typeface="宋体" panose="02010600030101010101" pitchFamily="2" charset="-122"/>
                </a:rPr>
                <a:t>…</a:t>
              </a:r>
              <a:endParaRPr kumimoji="0" lang="en-US" altLang="zh-CN" sz="2400">
                <a:solidFill>
                  <a:srgbClr val="FF0066"/>
                </a:solidFill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887913" y="3469977"/>
            <a:ext cx="3151187" cy="900112"/>
            <a:chOff x="3079" y="1867"/>
            <a:chExt cx="1985" cy="567"/>
          </a:xfrm>
        </p:grpSpPr>
        <p:sp>
          <p:nvSpPr>
            <p:cNvPr id="73755" name="AutoShape 20"/>
            <p:cNvSpPr>
              <a:spLocks/>
            </p:cNvSpPr>
            <p:nvPr/>
          </p:nvSpPr>
          <p:spPr bwMode="auto">
            <a:xfrm rot="5400000">
              <a:off x="3958" y="1328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56" name="Text Box 21"/>
            <p:cNvSpPr txBox="1">
              <a:spLocks noChangeArrowheads="1"/>
            </p:cNvSpPr>
            <p:nvPr/>
          </p:nvSpPr>
          <p:spPr bwMode="auto">
            <a:xfrm>
              <a:off x="3589" y="1867"/>
              <a:ext cx="12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800" dirty="0">
                  <a:solidFill>
                    <a:schemeClr val="tx1"/>
                  </a:solidFill>
                </a:rPr>
                <a:t>有序序列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8350" y="6035377"/>
            <a:ext cx="7497763" cy="561975"/>
            <a:chOff x="768350" y="5529263"/>
            <a:chExt cx="7497763" cy="561975"/>
          </a:xfrm>
        </p:grpSpPr>
        <p:sp>
          <p:nvSpPr>
            <p:cNvPr id="1613847" name="Oval 23"/>
            <p:cNvSpPr>
              <a:spLocks noChangeArrowheads="1"/>
            </p:cNvSpPr>
            <p:nvPr/>
          </p:nvSpPr>
          <p:spPr bwMode="auto">
            <a:xfrm>
              <a:off x="7732713" y="5557838"/>
              <a:ext cx="533400" cy="533400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613848" name="Oval 24"/>
            <p:cNvSpPr>
              <a:spLocks noChangeArrowheads="1"/>
            </p:cNvSpPr>
            <p:nvPr/>
          </p:nvSpPr>
          <p:spPr bwMode="auto">
            <a:xfrm>
              <a:off x="5353050" y="5557838"/>
              <a:ext cx="533400" cy="533400"/>
            </a:xfrm>
            <a:prstGeom prst="ellipse">
              <a:avLst/>
            </a:prstGeom>
            <a:gradFill rotWithShape="1">
              <a:gsLst>
                <a:gs pos="0">
                  <a:srgbClr val="FF0066"/>
                </a:gs>
                <a:gs pos="100000">
                  <a:srgbClr val="FF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>
                  <a:solidFill>
                    <a:srgbClr val="FFFF00"/>
                  </a:solidFill>
                </a:rPr>
                <a:t>i+</a:t>
              </a:r>
              <a:r>
                <a:rPr lang="en-US" altLang="zh-CN" baseline="-2500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1613849" name="Oval 25"/>
            <p:cNvSpPr>
              <a:spLocks noChangeArrowheads="1"/>
            </p:cNvSpPr>
            <p:nvPr/>
          </p:nvSpPr>
          <p:spPr bwMode="auto">
            <a:xfrm>
              <a:off x="768350" y="5529263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613850" name="Oval 26"/>
            <p:cNvSpPr>
              <a:spLocks noChangeArrowheads="1"/>
            </p:cNvSpPr>
            <p:nvPr/>
          </p:nvSpPr>
          <p:spPr bwMode="auto">
            <a:xfrm>
              <a:off x="1466850" y="5545138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613851" name="Oval 27"/>
            <p:cNvSpPr>
              <a:spLocks noChangeArrowheads="1"/>
            </p:cNvSpPr>
            <p:nvPr/>
          </p:nvSpPr>
          <p:spPr bwMode="auto">
            <a:xfrm>
              <a:off x="3203575" y="5545138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 dirty="0"/>
                <a:t>i</a:t>
              </a:r>
              <a:r>
                <a:rPr lang="en-US" altLang="zh-CN" baseline="-25000" dirty="0"/>
                <a:t>-2</a:t>
              </a:r>
            </a:p>
          </p:txBody>
        </p:sp>
        <p:sp>
          <p:nvSpPr>
            <p:cNvPr id="73751" name="Text Box 28"/>
            <p:cNvSpPr txBox="1">
              <a:spLocks noChangeArrowheads="1"/>
            </p:cNvSpPr>
            <p:nvPr/>
          </p:nvSpPr>
          <p:spPr bwMode="auto">
            <a:xfrm>
              <a:off x="2268538" y="5603876"/>
              <a:ext cx="9271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dirty="0">
                  <a:solidFill>
                    <a:schemeClr val="accent1"/>
                  </a:solidFill>
                  <a:latin typeface="宋体" panose="02010600030101010101" pitchFamily="2" charset="-122"/>
                </a:rPr>
                <a:t>……</a:t>
              </a:r>
              <a:endParaRPr kumimoji="0" lang="en-US" altLang="zh-CN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613853" name="Oval 29"/>
            <p:cNvSpPr>
              <a:spLocks noChangeArrowheads="1"/>
            </p:cNvSpPr>
            <p:nvPr/>
          </p:nvSpPr>
          <p:spPr bwMode="auto">
            <a:xfrm>
              <a:off x="4616450" y="5545138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60062"/>
                </a:gs>
                <a:gs pos="100000">
                  <a:srgbClr val="8E0038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 dirty="0" err="1">
                  <a:solidFill>
                    <a:srgbClr val="FFFF00"/>
                  </a:solidFill>
                </a:rPr>
                <a:t>i</a:t>
              </a:r>
              <a:endParaRPr lang="en-US" altLang="zh-CN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73753" name="Text Box 31"/>
            <p:cNvSpPr txBox="1">
              <a:spLocks noChangeArrowheads="1"/>
            </p:cNvSpPr>
            <p:nvPr/>
          </p:nvSpPr>
          <p:spPr bwMode="auto">
            <a:xfrm>
              <a:off x="6748463" y="5561013"/>
              <a:ext cx="584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rgbClr val="FF0066"/>
                  </a:solidFill>
                  <a:latin typeface="宋体" panose="02010600030101010101" pitchFamily="2" charset="-122"/>
                </a:rPr>
                <a:t>…</a:t>
              </a:r>
              <a:endParaRPr kumimoji="0" lang="en-US" altLang="zh-CN" sz="2400">
                <a:solidFill>
                  <a:srgbClr val="FF0066"/>
                </a:solidFill>
              </a:endParaRPr>
            </a:p>
          </p:txBody>
        </p:sp>
        <p:sp>
          <p:nvSpPr>
            <p:cNvPr id="73754" name="Text Box 32"/>
            <p:cNvSpPr txBox="1">
              <a:spLocks noChangeArrowheads="1"/>
            </p:cNvSpPr>
            <p:nvPr/>
          </p:nvSpPr>
          <p:spPr bwMode="auto">
            <a:xfrm>
              <a:off x="6192838" y="5589588"/>
              <a:ext cx="584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solidFill>
                    <a:srgbClr val="FF0066"/>
                  </a:solidFill>
                  <a:latin typeface="宋体" panose="02010600030101010101" pitchFamily="2" charset="-122"/>
                </a:rPr>
                <a:t>…</a:t>
              </a:r>
              <a:endParaRPr kumimoji="0" lang="en-US" altLang="zh-CN" sz="2400">
                <a:solidFill>
                  <a:srgbClr val="FF0066"/>
                </a:solidFill>
              </a:endParaRPr>
            </a:p>
          </p:txBody>
        </p:sp>
        <p:sp>
          <p:nvSpPr>
            <p:cNvPr id="40" name="Oval 27"/>
            <p:cNvSpPr>
              <a:spLocks noChangeArrowheads="1"/>
            </p:cNvSpPr>
            <p:nvPr/>
          </p:nvSpPr>
          <p:spPr bwMode="auto">
            <a:xfrm>
              <a:off x="3905250" y="5545138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DA0057"/>
                </a:gs>
                <a:gs pos="100000">
                  <a:srgbClr val="8E0038"/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1" hangingPunct="1">
                <a:lnSpc>
                  <a:spcPct val="70000"/>
                </a:lnSpc>
                <a:defRPr/>
              </a:pPr>
              <a:r>
                <a:rPr lang="en-US" altLang="zh-CN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altLang="zh-CN" i="1" baseline="-25000" dirty="0">
                  <a:solidFill>
                    <a:srgbClr val="FFFF00"/>
                  </a:solidFill>
                </a:rPr>
                <a:t>i</a:t>
              </a:r>
              <a:r>
                <a:rPr lang="en-US" altLang="zh-CN" baseline="-25000" dirty="0">
                  <a:solidFill>
                    <a:srgbClr val="FFFF00"/>
                  </a:solidFill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24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B0CBCBC4-030B-4DC2-8FDA-77021E74EA2F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64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锦标赛排序</a:t>
            </a:r>
          </a:p>
        </p:txBody>
      </p:sp>
      <p:grpSp>
        <p:nvGrpSpPr>
          <p:cNvPr id="5" name="组合 106"/>
          <p:cNvGrpSpPr>
            <a:grpSpLocks/>
          </p:cNvGrpSpPr>
          <p:nvPr/>
        </p:nvGrpSpPr>
        <p:grpSpPr bwMode="auto">
          <a:xfrm>
            <a:off x="2452688" y="1543050"/>
            <a:ext cx="1860550" cy="711200"/>
            <a:chOff x="4833257" y="1426933"/>
            <a:chExt cx="1860775" cy="711200"/>
          </a:xfrm>
        </p:grpSpPr>
        <p:sp>
          <p:nvSpPr>
            <p:cNvPr id="6" name="Line 50"/>
            <p:cNvSpPr>
              <a:spLocks noChangeShapeType="1"/>
            </p:cNvSpPr>
            <p:nvPr/>
          </p:nvSpPr>
          <p:spPr bwMode="auto">
            <a:xfrm flipV="1">
              <a:off x="4833257" y="1714271"/>
              <a:ext cx="665388" cy="375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Line 51"/>
            <p:cNvSpPr>
              <a:spLocks noChangeShapeType="1"/>
            </p:cNvSpPr>
            <p:nvPr/>
          </p:nvSpPr>
          <p:spPr bwMode="auto">
            <a:xfrm>
              <a:off x="6024107" y="1785708"/>
              <a:ext cx="669925" cy="352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59"/>
            <p:cNvSpPr>
              <a:spLocks noChangeArrowheads="1"/>
            </p:cNvSpPr>
            <p:nvPr/>
          </p:nvSpPr>
          <p:spPr bwMode="auto">
            <a:xfrm>
              <a:off x="5514520" y="1426933"/>
              <a:ext cx="555625" cy="514350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13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组合 105"/>
          <p:cNvGrpSpPr>
            <a:grpSpLocks/>
          </p:cNvGrpSpPr>
          <p:nvPr/>
        </p:nvGrpSpPr>
        <p:grpSpPr bwMode="auto">
          <a:xfrm>
            <a:off x="4106863" y="2025650"/>
            <a:ext cx="854075" cy="688975"/>
            <a:chOff x="6487885" y="1909533"/>
            <a:chExt cx="854074" cy="688524"/>
          </a:xfrm>
        </p:grpSpPr>
        <p:sp>
          <p:nvSpPr>
            <p:cNvPr id="10" name="Line 52"/>
            <p:cNvSpPr>
              <a:spLocks noChangeShapeType="1"/>
            </p:cNvSpPr>
            <p:nvPr/>
          </p:nvSpPr>
          <p:spPr bwMode="auto">
            <a:xfrm>
              <a:off x="7060971" y="2305048"/>
              <a:ext cx="280988" cy="28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Line 55"/>
            <p:cNvSpPr>
              <a:spLocks noChangeShapeType="1"/>
            </p:cNvSpPr>
            <p:nvPr/>
          </p:nvSpPr>
          <p:spPr bwMode="auto">
            <a:xfrm flipH="1">
              <a:off x="6487885" y="2352220"/>
              <a:ext cx="231773" cy="2458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61"/>
            <p:cNvSpPr>
              <a:spLocks noChangeArrowheads="1"/>
            </p:cNvSpPr>
            <p:nvPr/>
          </p:nvSpPr>
          <p:spPr bwMode="auto">
            <a:xfrm>
              <a:off x="6614657" y="1909533"/>
              <a:ext cx="555625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13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" name="组合 104"/>
          <p:cNvGrpSpPr>
            <a:grpSpLocks/>
          </p:cNvGrpSpPr>
          <p:nvPr/>
        </p:nvGrpSpPr>
        <p:grpSpPr bwMode="auto">
          <a:xfrm>
            <a:off x="1822450" y="2027238"/>
            <a:ext cx="858838" cy="712787"/>
            <a:chOff x="4202792" y="1911121"/>
            <a:chExt cx="859064" cy="712335"/>
          </a:xfrm>
        </p:grpSpPr>
        <p:sp>
          <p:nvSpPr>
            <p:cNvPr id="15" name="Line 56"/>
            <p:cNvSpPr>
              <a:spLocks noChangeShapeType="1"/>
            </p:cNvSpPr>
            <p:nvPr/>
          </p:nvSpPr>
          <p:spPr bwMode="auto">
            <a:xfrm>
              <a:off x="4780868" y="2337706"/>
              <a:ext cx="280988" cy="28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Line 57"/>
            <p:cNvSpPr>
              <a:spLocks noChangeShapeType="1"/>
            </p:cNvSpPr>
            <p:nvPr/>
          </p:nvSpPr>
          <p:spPr bwMode="auto">
            <a:xfrm flipH="1">
              <a:off x="4202792" y="2290534"/>
              <a:ext cx="280988" cy="28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71"/>
            <p:cNvSpPr>
              <a:spLocks noChangeArrowheads="1"/>
            </p:cNvSpPr>
            <p:nvPr/>
          </p:nvSpPr>
          <p:spPr bwMode="auto">
            <a:xfrm>
              <a:off x="4290557" y="1911121"/>
              <a:ext cx="557213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组合 100"/>
          <p:cNvGrpSpPr>
            <a:grpSpLocks/>
          </p:cNvGrpSpPr>
          <p:nvPr/>
        </p:nvGrpSpPr>
        <p:grpSpPr bwMode="auto">
          <a:xfrm>
            <a:off x="1289050" y="2635250"/>
            <a:ext cx="674688" cy="685800"/>
            <a:chOff x="3669845" y="2519134"/>
            <a:chExt cx="674235" cy="685800"/>
          </a:xfrm>
        </p:grpSpPr>
        <p:sp>
          <p:nvSpPr>
            <p:cNvPr id="19" name="Line 53"/>
            <p:cNvSpPr>
              <a:spLocks noChangeShapeType="1"/>
            </p:cNvSpPr>
            <p:nvPr/>
          </p:nvSpPr>
          <p:spPr bwMode="auto">
            <a:xfrm flipH="1">
              <a:off x="3669845" y="2900134"/>
              <a:ext cx="211138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Line 54"/>
            <p:cNvSpPr>
              <a:spLocks noChangeShapeType="1"/>
            </p:cNvSpPr>
            <p:nvPr/>
          </p:nvSpPr>
          <p:spPr bwMode="auto">
            <a:xfrm flipH="1" flipV="1">
              <a:off x="4202792" y="2976334"/>
              <a:ext cx="141288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73"/>
            <p:cNvSpPr>
              <a:spLocks noChangeArrowheads="1"/>
            </p:cNvSpPr>
            <p:nvPr/>
          </p:nvSpPr>
          <p:spPr bwMode="auto">
            <a:xfrm>
              <a:off x="3754890" y="2519134"/>
              <a:ext cx="555625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" name="组合 99"/>
          <p:cNvGrpSpPr>
            <a:grpSpLocks/>
          </p:cNvGrpSpPr>
          <p:nvPr/>
        </p:nvGrpSpPr>
        <p:grpSpPr bwMode="auto">
          <a:xfrm>
            <a:off x="938213" y="3306763"/>
            <a:ext cx="4906962" cy="530225"/>
            <a:chOff x="3319234" y="3190647"/>
            <a:chExt cx="4906736" cy="530225"/>
          </a:xfrm>
        </p:grpSpPr>
        <p:sp>
          <p:nvSpPr>
            <p:cNvPr id="23" name="Oval 65"/>
            <p:cNvSpPr>
              <a:spLocks noChangeArrowheads="1"/>
            </p:cNvSpPr>
            <p:nvPr/>
          </p:nvSpPr>
          <p:spPr bwMode="auto">
            <a:xfrm>
              <a:off x="3319234" y="3206522"/>
              <a:ext cx="557213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49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Oval 69"/>
            <p:cNvSpPr>
              <a:spLocks noChangeArrowheads="1"/>
            </p:cNvSpPr>
            <p:nvPr/>
          </p:nvSpPr>
          <p:spPr bwMode="auto">
            <a:xfrm>
              <a:off x="3982129" y="3206522"/>
              <a:ext cx="555625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Oval 77"/>
            <p:cNvSpPr>
              <a:spLocks noChangeArrowheads="1"/>
            </p:cNvSpPr>
            <p:nvPr/>
          </p:nvSpPr>
          <p:spPr bwMode="auto">
            <a:xfrm>
              <a:off x="4615542" y="3204934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65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Oval 79"/>
            <p:cNvSpPr>
              <a:spLocks noChangeArrowheads="1"/>
            </p:cNvSpPr>
            <p:nvPr/>
          </p:nvSpPr>
          <p:spPr bwMode="auto">
            <a:xfrm>
              <a:off x="7668757" y="3204934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 u="sng">
                  <a:solidFill>
                    <a:schemeClr val="tx1"/>
                  </a:solidFill>
                  <a:latin typeface="Times New Roman" panose="02020603050405020304" pitchFamily="18" charset="0"/>
                </a:rPr>
                <a:t>49</a:t>
              </a:r>
              <a:endParaRPr lang="zh-CN" altLang="en-US" sz="2800" u="sng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Oval 81"/>
            <p:cNvSpPr>
              <a:spLocks noChangeArrowheads="1"/>
            </p:cNvSpPr>
            <p:nvPr/>
          </p:nvSpPr>
          <p:spPr bwMode="auto">
            <a:xfrm>
              <a:off x="5221740" y="3190647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97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Oval 83"/>
            <p:cNvSpPr>
              <a:spLocks noChangeArrowheads="1"/>
            </p:cNvSpPr>
            <p:nvPr/>
          </p:nvSpPr>
          <p:spPr bwMode="auto">
            <a:xfrm>
              <a:off x="5839957" y="3204934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76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Oval 85"/>
            <p:cNvSpPr>
              <a:spLocks noChangeArrowheads="1"/>
            </p:cNvSpPr>
            <p:nvPr/>
          </p:nvSpPr>
          <p:spPr bwMode="auto">
            <a:xfrm>
              <a:off x="6432095" y="3204934"/>
              <a:ext cx="555625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13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Oval 87"/>
            <p:cNvSpPr>
              <a:spLocks noChangeArrowheads="1"/>
            </p:cNvSpPr>
            <p:nvPr/>
          </p:nvSpPr>
          <p:spPr bwMode="auto">
            <a:xfrm>
              <a:off x="7036932" y="3204934"/>
              <a:ext cx="555625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27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" name="组合 103"/>
          <p:cNvGrpSpPr>
            <a:grpSpLocks/>
          </p:cNvGrpSpPr>
          <p:nvPr/>
        </p:nvGrpSpPr>
        <p:grpSpPr bwMode="auto">
          <a:xfrm>
            <a:off x="4864100" y="2635250"/>
            <a:ext cx="622300" cy="762000"/>
            <a:chOff x="7244895" y="2519134"/>
            <a:chExt cx="622300" cy="762000"/>
          </a:xfrm>
        </p:grpSpPr>
        <p:sp>
          <p:nvSpPr>
            <p:cNvPr id="32" name="Line 49"/>
            <p:cNvSpPr>
              <a:spLocks noChangeShapeType="1"/>
            </p:cNvSpPr>
            <p:nvPr/>
          </p:nvSpPr>
          <p:spPr bwMode="auto">
            <a:xfrm flipH="1">
              <a:off x="7257595" y="2976334"/>
              <a:ext cx="211138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63"/>
            <p:cNvSpPr>
              <a:spLocks noChangeArrowheads="1"/>
            </p:cNvSpPr>
            <p:nvPr/>
          </p:nvSpPr>
          <p:spPr bwMode="auto">
            <a:xfrm>
              <a:off x="7244895" y="2519134"/>
              <a:ext cx="555625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27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Line 89"/>
            <p:cNvSpPr>
              <a:spLocks noChangeShapeType="1"/>
            </p:cNvSpPr>
            <p:nvPr/>
          </p:nvSpPr>
          <p:spPr bwMode="auto">
            <a:xfrm flipH="1" flipV="1">
              <a:off x="7679870" y="2976334"/>
              <a:ext cx="187325" cy="260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101"/>
          <p:cNvGrpSpPr>
            <a:grpSpLocks/>
          </p:cNvGrpSpPr>
          <p:nvPr/>
        </p:nvGrpSpPr>
        <p:grpSpPr bwMode="auto">
          <a:xfrm>
            <a:off x="2541588" y="2636838"/>
            <a:ext cx="561975" cy="684212"/>
            <a:chOff x="4922382" y="2520721"/>
            <a:chExt cx="561749" cy="684213"/>
          </a:xfrm>
        </p:grpSpPr>
        <p:sp>
          <p:nvSpPr>
            <p:cNvPr id="36" name="Line 58"/>
            <p:cNvSpPr>
              <a:spLocks noChangeShapeType="1"/>
            </p:cNvSpPr>
            <p:nvPr/>
          </p:nvSpPr>
          <p:spPr bwMode="auto">
            <a:xfrm flipH="1">
              <a:off x="4962978" y="2976334"/>
              <a:ext cx="1397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75"/>
            <p:cNvSpPr>
              <a:spLocks noChangeArrowheads="1"/>
            </p:cNvSpPr>
            <p:nvPr/>
          </p:nvSpPr>
          <p:spPr bwMode="auto">
            <a:xfrm>
              <a:off x="4922382" y="2520721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65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Line 90"/>
            <p:cNvSpPr>
              <a:spLocks noChangeShapeType="1"/>
            </p:cNvSpPr>
            <p:nvPr/>
          </p:nvSpPr>
          <p:spPr bwMode="auto">
            <a:xfrm flipH="1" flipV="1">
              <a:off x="5342843" y="2976334"/>
              <a:ext cx="141288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102"/>
          <p:cNvGrpSpPr>
            <a:grpSpLocks/>
          </p:cNvGrpSpPr>
          <p:nvPr/>
        </p:nvGrpSpPr>
        <p:grpSpPr bwMode="auto">
          <a:xfrm>
            <a:off x="3736975" y="2635250"/>
            <a:ext cx="555625" cy="762000"/>
            <a:chOff x="6117770" y="2519134"/>
            <a:chExt cx="555625" cy="762000"/>
          </a:xfrm>
        </p:grpSpPr>
        <p:sp>
          <p:nvSpPr>
            <p:cNvPr id="40" name="Oval 67"/>
            <p:cNvSpPr>
              <a:spLocks noChangeArrowheads="1"/>
            </p:cNvSpPr>
            <p:nvPr/>
          </p:nvSpPr>
          <p:spPr bwMode="auto">
            <a:xfrm>
              <a:off x="6117770" y="2519134"/>
              <a:ext cx="555625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13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Line 91"/>
            <p:cNvSpPr>
              <a:spLocks noChangeShapeType="1"/>
            </p:cNvSpPr>
            <p:nvPr/>
          </p:nvSpPr>
          <p:spPr bwMode="auto">
            <a:xfrm flipH="1" flipV="1">
              <a:off x="6482895" y="2976334"/>
              <a:ext cx="141288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Line 92"/>
            <p:cNvSpPr>
              <a:spLocks noChangeShapeType="1"/>
            </p:cNvSpPr>
            <p:nvPr/>
          </p:nvSpPr>
          <p:spPr bwMode="auto">
            <a:xfrm flipH="1">
              <a:off x="6132057" y="2976334"/>
              <a:ext cx="211138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组合 107"/>
          <p:cNvGrpSpPr>
            <a:grpSpLocks/>
          </p:cNvGrpSpPr>
          <p:nvPr/>
        </p:nvGrpSpPr>
        <p:grpSpPr bwMode="auto">
          <a:xfrm>
            <a:off x="2446338" y="4119563"/>
            <a:ext cx="1797050" cy="661987"/>
            <a:chOff x="4833257" y="1426933"/>
            <a:chExt cx="1798115" cy="663124"/>
          </a:xfrm>
        </p:grpSpPr>
        <p:sp>
          <p:nvSpPr>
            <p:cNvPr id="44" name="Line 50"/>
            <p:cNvSpPr>
              <a:spLocks noChangeShapeType="1"/>
            </p:cNvSpPr>
            <p:nvPr/>
          </p:nvSpPr>
          <p:spPr bwMode="auto">
            <a:xfrm flipV="1">
              <a:off x="4833257" y="1714271"/>
              <a:ext cx="665388" cy="375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>
              <a:off x="6024107" y="1785709"/>
              <a:ext cx="607265" cy="2846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6" name="Oval 59"/>
            <p:cNvSpPr>
              <a:spLocks noChangeArrowheads="1"/>
            </p:cNvSpPr>
            <p:nvPr/>
          </p:nvSpPr>
          <p:spPr bwMode="auto">
            <a:xfrm>
              <a:off x="5514520" y="1426933"/>
              <a:ext cx="555625" cy="514350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27</a:t>
              </a:r>
              <a:endPara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" name="组合 111"/>
          <p:cNvGrpSpPr>
            <a:grpSpLocks/>
          </p:cNvGrpSpPr>
          <p:nvPr/>
        </p:nvGrpSpPr>
        <p:grpSpPr bwMode="auto">
          <a:xfrm>
            <a:off x="4160838" y="4602163"/>
            <a:ext cx="793750" cy="681037"/>
            <a:chOff x="6547981" y="1909533"/>
            <a:chExt cx="793977" cy="681264"/>
          </a:xfrm>
        </p:grpSpPr>
        <p:sp>
          <p:nvSpPr>
            <p:cNvPr id="48" name="Line 52"/>
            <p:cNvSpPr>
              <a:spLocks noChangeShapeType="1"/>
            </p:cNvSpPr>
            <p:nvPr/>
          </p:nvSpPr>
          <p:spPr bwMode="auto">
            <a:xfrm>
              <a:off x="7104703" y="2344058"/>
              <a:ext cx="237255" cy="2467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 flipH="1">
              <a:off x="6547981" y="2352220"/>
              <a:ext cx="171677" cy="1952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Oval 61"/>
            <p:cNvSpPr>
              <a:spLocks noChangeArrowheads="1"/>
            </p:cNvSpPr>
            <p:nvPr/>
          </p:nvSpPr>
          <p:spPr bwMode="auto">
            <a:xfrm>
              <a:off x="6614657" y="1909533"/>
              <a:ext cx="555625" cy="51593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27</a:t>
              </a:r>
              <a:endPara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1" name="组合 115"/>
          <p:cNvGrpSpPr>
            <a:grpSpLocks/>
          </p:cNvGrpSpPr>
          <p:nvPr/>
        </p:nvGrpSpPr>
        <p:grpSpPr bwMode="auto">
          <a:xfrm>
            <a:off x="1814513" y="4603750"/>
            <a:ext cx="860425" cy="712788"/>
            <a:chOff x="4202792" y="1911121"/>
            <a:chExt cx="859064" cy="712335"/>
          </a:xfrm>
        </p:grpSpPr>
        <p:sp>
          <p:nvSpPr>
            <p:cNvPr id="52" name="Line 56"/>
            <p:cNvSpPr>
              <a:spLocks noChangeShapeType="1"/>
            </p:cNvSpPr>
            <p:nvPr/>
          </p:nvSpPr>
          <p:spPr bwMode="auto">
            <a:xfrm>
              <a:off x="4780868" y="2337706"/>
              <a:ext cx="280988" cy="28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 flipH="1">
              <a:off x="4202792" y="2290534"/>
              <a:ext cx="280988" cy="28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290557" y="1911121"/>
              <a:ext cx="557213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5" name="组合 119"/>
          <p:cNvGrpSpPr>
            <a:grpSpLocks/>
          </p:cNvGrpSpPr>
          <p:nvPr/>
        </p:nvGrpSpPr>
        <p:grpSpPr bwMode="auto">
          <a:xfrm>
            <a:off x="1282700" y="5211763"/>
            <a:ext cx="673100" cy="685800"/>
            <a:chOff x="3669845" y="2519134"/>
            <a:chExt cx="674235" cy="685800"/>
          </a:xfrm>
        </p:grpSpPr>
        <p:sp>
          <p:nvSpPr>
            <p:cNvPr id="56" name="Line 53"/>
            <p:cNvSpPr>
              <a:spLocks noChangeShapeType="1"/>
            </p:cNvSpPr>
            <p:nvPr/>
          </p:nvSpPr>
          <p:spPr bwMode="auto">
            <a:xfrm flipH="1">
              <a:off x="3669845" y="2900134"/>
              <a:ext cx="211138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 flipH="1" flipV="1">
              <a:off x="4202792" y="2976334"/>
              <a:ext cx="141288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Oval 73"/>
            <p:cNvSpPr>
              <a:spLocks noChangeArrowheads="1"/>
            </p:cNvSpPr>
            <p:nvPr/>
          </p:nvSpPr>
          <p:spPr bwMode="auto">
            <a:xfrm>
              <a:off x="3754890" y="2519134"/>
              <a:ext cx="555625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" name="组合 123"/>
          <p:cNvGrpSpPr>
            <a:grpSpLocks/>
          </p:cNvGrpSpPr>
          <p:nvPr/>
        </p:nvGrpSpPr>
        <p:grpSpPr bwMode="auto">
          <a:xfrm>
            <a:off x="931863" y="5883275"/>
            <a:ext cx="4906962" cy="530225"/>
            <a:chOff x="3319234" y="3190647"/>
            <a:chExt cx="4906736" cy="530225"/>
          </a:xfrm>
        </p:grpSpPr>
        <p:sp>
          <p:nvSpPr>
            <p:cNvPr id="60" name="Oval 65"/>
            <p:cNvSpPr>
              <a:spLocks noChangeArrowheads="1"/>
            </p:cNvSpPr>
            <p:nvPr/>
          </p:nvSpPr>
          <p:spPr bwMode="auto">
            <a:xfrm>
              <a:off x="3319234" y="3206522"/>
              <a:ext cx="557213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49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Oval 69"/>
            <p:cNvSpPr>
              <a:spLocks noChangeArrowheads="1"/>
            </p:cNvSpPr>
            <p:nvPr/>
          </p:nvSpPr>
          <p:spPr bwMode="auto">
            <a:xfrm>
              <a:off x="3982129" y="3206522"/>
              <a:ext cx="555625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Oval 77"/>
            <p:cNvSpPr>
              <a:spLocks noChangeArrowheads="1"/>
            </p:cNvSpPr>
            <p:nvPr/>
          </p:nvSpPr>
          <p:spPr bwMode="auto">
            <a:xfrm>
              <a:off x="4615542" y="3204934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65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Oval 79"/>
            <p:cNvSpPr>
              <a:spLocks noChangeArrowheads="1"/>
            </p:cNvSpPr>
            <p:nvPr/>
          </p:nvSpPr>
          <p:spPr bwMode="auto">
            <a:xfrm>
              <a:off x="7668757" y="3204934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 u="sng">
                  <a:solidFill>
                    <a:schemeClr val="tx1"/>
                  </a:solidFill>
                  <a:latin typeface="Times New Roman" panose="02020603050405020304" pitchFamily="18" charset="0"/>
                </a:rPr>
                <a:t>49</a:t>
              </a:r>
              <a:endParaRPr lang="zh-CN" altLang="en-US" sz="2800" u="sng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" name="Oval 81"/>
            <p:cNvSpPr>
              <a:spLocks noChangeArrowheads="1"/>
            </p:cNvSpPr>
            <p:nvPr/>
          </p:nvSpPr>
          <p:spPr bwMode="auto">
            <a:xfrm>
              <a:off x="5221740" y="3190647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97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Oval 83"/>
            <p:cNvSpPr>
              <a:spLocks noChangeArrowheads="1"/>
            </p:cNvSpPr>
            <p:nvPr/>
          </p:nvSpPr>
          <p:spPr bwMode="auto">
            <a:xfrm>
              <a:off x="5839957" y="3204934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76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Oval 85"/>
            <p:cNvSpPr>
              <a:spLocks noChangeArrowheads="1"/>
            </p:cNvSpPr>
            <p:nvPr/>
          </p:nvSpPr>
          <p:spPr bwMode="auto">
            <a:xfrm>
              <a:off x="6432095" y="3204934"/>
              <a:ext cx="555625" cy="51593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∞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" name="Oval 87"/>
            <p:cNvSpPr>
              <a:spLocks noChangeArrowheads="1"/>
            </p:cNvSpPr>
            <p:nvPr/>
          </p:nvSpPr>
          <p:spPr bwMode="auto">
            <a:xfrm>
              <a:off x="7036932" y="3204934"/>
              <a:ext cx="555625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27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8" name="组合 132"/>
          <p:cNvGrpSpPr>
            <a:grpSpLocks/>
          </p:cNvGrpSpPr>
          <p:nvPr/>
        </p:nvGrpSpPr>
        <p:grpSpPr bwMode="auto">
          <a:xfrm>
            <a:off x="4857750" y="5211763"/>
            <a:ext cx="622300" cy="762000"/>
            <a:chOff x="7244895" y="2519134"/>
            <a:chExt cx="622300" cy="762000"/>
          </a:xfrm>
        </p:grpSpPr>
        <p:sp>
          <p:nvSpPr>
            <p:cNvPr id="69" name="Line 49"/>
            <p:cNvSpPr>
              <a:spLocks noChangeShapeType="1"/>
            </p:cNvSpPr>
            <p:nvPr/>
          </p:nvSpPr>
          <p:spPr bwMode="auto">
            <a:xfrm flipH="1">
              <a:off x="7257595" y="2976334"/>
              <a:ext cx="211138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Oval 63"/>
            <p:cNvSpPr>
              <a:spLocks noChangeArrowheads="1"/>
            </p:cNvSpPr>
            <p:nvPr/>
          </p:nvSpPr>
          <p:spPr bwMode="auto">
            <a:xfrm>
              <a:off x="7244895" y="2519134"/>
              <a:ext cx="555625" cy="514350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27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" name="Line 89"/>
            <p:cNvSpPr>
              <a:spLocks noChangeShapeType="1"/>
            </p:cNvSpPr>
            <p:nvPr/>
          </p:nvSpPr>
          <p:spPr bwMode="auto">
            <a:xfrm flipH="1" flipV="1">
              <a:off x="7679870" y="2976334"/>
              <a:ext cx="187325" cy="260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136"/>
          <p:cNvGrpSpPr>
            <a:grpSpLocks/>
          </p:cNvGrpSpPr>
          <p:nvPr/>
        </p:nvGrpSpPr>
        <p:grpSpPr bwMode="auto">
          <a:xfrm>
            <a:off x="2535238" y="5213350"/>
            <a:ext cx="561975" cy="684213"/>
            <a:chOff x="4922382" y="2520721"/>
            <a:chExt cx="561749" cy="684213"/>
          </a:xfrm>
        </p:grpSpPr>
        <p:sp>
          <p:nvSpPr>
            <p:cNvPr id="73" name="Line 58"/>
            <p:cNvSpPr>
              <a:spLocks noChangeShapeType="1"/>
            </p:cNvSpPr>
            <p:nvPr/>
          </p:nvSpPr>
          <p:spPr bwMode="auto">
            <a:xfrm flipH="1">
              <a:off x="4962978" y="2976334"/>
              <a:ext cx="1397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Oval 75"/>
            <p:cNvSpPr>
              <a:spLocks noChangeArrowheads="1"/>
            </p:cNvSpPr>
            <p:nvPr/>
          </p:nvSpPr>
          <p:spPr bwMode="auto">
            <a:xfrm>
              <a:off x="4922382" y="2520721"/>
              <a:ext cx="557213" cy="515938"/>
            </a:xfrm>
            <a:prstGeom prst="ellipse">
              <a:avLst/>
            </a:prstGeom>
            <a:solidFill>
              <a:srgbClr val="FFFFCC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65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 flipH="1" flipV="1">
              <a:off x="5342843" y="2976334"/>
              <a:ext cx="141288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组合 140"/>
          <p:cNvGrpSpPr>
            <a:grpSpLocks/>
          </p:cNvGrpSpPr>
          <p:nvPr/>
        </p:nvGrpSpPr>
        <p:grpSpPr bwMode="auto">
          <a:xfrm>
            <a:off x="3730625" y="5211763"/>
            <a:ext cx="555625" cy="762000"/>
            <a:chOff x="6117770" y="2519134"/>
            <a:chExt cx="555625" cy="762000"/>
          </a:xfrm>
        </p:grpSpPr>
        <p:sp>
          <p:nvSpPr>
            <p:cNvPr id="77" name="Oval 67"/>
            <p:cNvSpPr>
              <a:spLocks noChangeArrowheads="1"/>
            </p:cNvSpPr>
            <p:nvPr/>
          </p:nvSpPr>
          <p:spPr bwMode="auto">
            <a:xfrm>
              <a:off x="6117770" y="2519134"/>
              <a:ext cx="555625" cy="514350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rgbClr val="CC99FF"/>
                </a:buClr>
                <a:buSzTx/>
                <a:buFont typeface="Monotype Sorts" pitchFamily="2" charset="2"/>
                <a:buNone/>
              </a:pPr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76</a:t>
              </a:r>
              <a:endPara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" name="Line 91"/>
            <p:cNvSpPr>
              <a:spLocks noChangeShapeType="1"/>
            </p:cNvSpPr>
            <p:nvPr/>
          </p:nvSpPr>
          <p:spPr bwMode="auto">
            <a:xfrm flipH="1" flipV="1">
              <a:off x="6553161" y="2997201"/>
              <a:ext cx="71022" cy="2077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9" name="Line 92"/>
            <p:cNvSpPr>
              <a:spLocks noChangeShapeType="1"/>
            </p:cNvSpPr>
            <p:nvPr/>
          </p:nvSpPr>
          <p:spPr bwMode="auto">
            <a:xfrm flipH="1">
              <a:off x="6132057" y="3011716"/>
              <a:ext cx="101790" cy="2694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80" name="矩形 79"/>
          <p:cNvSpPr>
            <a:spLocks noChangeArrowheads="1"/>
          </p:cNvSpPr>
          <p:nvPr/>
        </p:nvSpPr>
        <p:spPr bwMode="auto">
          <a:xfrm>
            <a:off x="754063" y="1408113"/>
            <a:ext cx="5327650" cy="18288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CC99FF"/>
              </a:buClr>
              <a:buSzTx/>
              <a:buFont typeface="Monotype Sorts" pitchFamily="2" charset="2"/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" name="Text Box 95"/>
          <p:cNvSpPr txBox="1">
            <a:spLocks noChangeArrowheads="1"/>
          </p:cNvSpPr>
          <p:nvPr/>
        </p:nvSpPr>
        <p:spPr bwMode="auto">
          <a:xfrm>
            <a:off x="6159500" y="2192338"/>
            <a:ext cx="2514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输出：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13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" name="Text Box 95"/>
          <p:cNvSpPr txBox="1">
            <a:spLocks noChangeArrowheads="1"/>
          </p:cNvSpPr>
          <p:nvPr/>
        </p:nvSpPr>
        <p:spPr bwMode="auto">
          <a:xfrm>
            <a:off x="6210300" y="2692400"/>
            <a:ext cx="2514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  <a:t>输出：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</a:rPr>
              <a:t>27</a:t>
            </a:r>
          </a:p>
          <a:p>
            <a:pPr>
              <a:spcBef>
                <a:spcPct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</a:rPr>
              <a:t>           ......</a:t>
            </a:r>
            <a:endParaRPr lang="zh-CN" altLang="en-US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6127643" y="4270375"/>
            <a:ext cx="2438488" cy="194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>
                <a:solidFill>
                  <a:schemeClr val="tx1"/>
                </a:solidFill>
              </a:rPr>
              <a:t>完全二叉树 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</a:rPr>
              <a:t>时间</a:t>
            </a:r>
            <a:r>
              <a:rPr lang="en-US" altLang="zh-CN" dirty="0">
                <a:solidFill>
                  <a:schemeClr val="tx1"/>
                </a:solidFill>
              </a:rPr>
              <a:t>O(</a:t>
            </a:r>
            <a:r>
              <a:rPr lang="en-US" altLang="zh-CN" dirty="0" err="1">
                <a:solidFill>
                  <a:schemeClr val="tx1"/>
                </a:solidFill>
              </a:rPr>
              <a:t>nlogn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</a:rPr>
              <a:t>线性额外空间 </a:t>
            </a:r>
            <a:endParaRPr lang="en-US" altLang="zh-CN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</a:rPr>
              <a:t>不稳定排序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8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utoUpdateAnimBg="0"/>
      <p:bldP spid="82" grpId="0" autoUpdateAnimBg="0"/>
      <p:bldP spid="2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3F4D7778-6F5A-4111-BD03-1A7590F115FC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65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堆</a:t>
            </a:r>
            <a:r>
              <a:rPr lang="zh-CN" altLang="en-US" b="1" dirty="0">
                <a:solidFill>
                  <a:schemeClr val="tx1"/>
                </a:solidFill>
              </a:rPr>
              <a:t>排序算法</a:t>
            </a:r>
            <a:endParaRPr lang="zh-CN" altLang="en-US" b="1" i="0" dirty="0">
              <a:solidFill>
                <a:schemeClr val="tx1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6442CFBF-80FC-4E9B-B3C7-833312F7E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80" y="1214754"/>
            <a:ext cx="8686800" cy="5526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52000" indent="-252000">
              <a:lnSpc>
                <a:spcPct val="110000"/>
              </a:lnSpc>
              <a:spcBef>
                <a:spcPts val="0"/>
              </a:spcBef>
              <a:buSzPct val="50000"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设关键值集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K={k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,k</a:t>
            </a:r>
            <a:r>
              <a: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US" altLang="zh-CN" sz="32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},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按完全二叉树顺序存储方式存于一维数组中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满足对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i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n/2,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52000" lvl="1" indent="0">
              <a:lnSpc>
                <a:spcPct val="110000"/>
              </a:lnSpc>
              <a:spcBef>
                <a:spcPts val="0"/>
              </a:spcBef>
              <a:buSzPct val="65000"/>
            </a:pPr>
            <a:r>
              <a:rPr lang="zh-CN" altLang="en-US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 n,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252000" lvl="1" indent="0">
              <a:lnSpc>
                <a:spcPct val="110000"/>
              </a:lnSpc>
              <a:spcBef>
                <a:spcPts val="0"/>
              </a:spcBef>
              <a:buSzPct val="65000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2i+1  n,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2i+1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2i+1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en-US" altLang="zh-CN" dirty="0">
              <a:solidFill>
                <a:srgbClr val="00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52000" lvl="1" indent="-252000">
              <a:lnSpc>
                <a:spcPct val="110000"/>
              </a:lnSpc>
              <a:spcBef>
                <a:spcPts val="0"/>
              </a:spcBef>
              <a:buSzPct val="65000"/>
              <a:buNone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则称此集合为为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小根堆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大根堆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SzPct val="65000"/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HeapSort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A,n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SzPct val="65000"/>
              <a:buNone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对数组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建最大堆  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时间 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O(n)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SzPct val="65000"/>
              <a:buNone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对 </a:t>
            </a:r>
            <a:r>
              <a:rPr lang="en-US" altLang="zh-CN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= n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1,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SzPct val="65000"/>
              <a:buNone/>
            </a:pP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3.    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删除堆顶元素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A[1],   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删除时间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O(log n)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SzPct val="65000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4.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放入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   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堆排序时间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O(n log n)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SzPct val="65000"/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29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第 </a:t>
            </a:r>
            <a:fld id="{4F9DAE52-5839-4B81-A273-DCF55BA7B8EF}" type="slidenum">
              <a:rPr lang="zh-CN" altLang="en-US" sz="1400" smtClean="0">
                <a:solidFill>
                  <a:srgbClr val="66CCFF"/>
                </a:solidFill>
                <a:latin typeface="宋体" panose="02010600030101010101" pitchFamily="2" charset="-122"/>
              </a:rPr>
              <a:pPr>
                <a:buClr>
                  <a:srgbClr val="CC99FF"/>
                </a:buClr>
                <a:buSzTx/>
                <a:buFont typeface="Monotype Sorts" pitchFamily="2" charset="2"/>
                <a:buNone/>
              </a:pPr>
              <a:t>66</a:t>
            </a:fld>
            <a:r>
              <a:rPr lang="en-US" altLang="zh-CN" sz="1400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400" b="0">
                <a:solidFill>
                  <a:srgbClr val="00FFFF"/>
                </a:solidFill>
                <a:latin typeface="宋体" panose="02010600030101010101" pitchFamily="2" charset="-122"/>
              </a:rPr>
              <a:t>页</a:t>
            </a:r>
            <a:endParaRPr lang="zh-CN" altLang="en-US" sz="1800" b="0">
              <a:solidFill>
                <a:srgbClr val="00FFFF"/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i="0" dirty="0">
                <a:solidFill>
                  <a:schemeClr val="tx1"/>
                </a:solidFill>
              </a:rPr>
              <a:t>堆排序举例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18" y="1412776"/>
            <a:ext cx="2276942" cy="233911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410877"/>
            <a:ext cx="2248693" cy="230615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408" y="1430402"/>
            <a:ext cx="2206848" cy="226710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577" y="1484784"/>
            <a:ext cx="2153911" cy="221272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529" y="4149080"/>
            <a:ext cx="2213231" cy="223966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1422" y="4149080"/>
            <a:ext cx="2207986" cy="223436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7346" y="4141660"/>
            <a:ext cx="2213231" cy="223966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76256" y="4185084"/>
            <a:ext cx="2142073" cy="21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9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二路归并排序</a:t>
            </a:r>
            <a:endParaRPr lang="en-US" altLang="zh-CN" b="1" dirty="0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250825" y="1223963"/>
            <a:ext cx="8713788" cy="3783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将输入序列分成两部分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将两部分分别</a:t>
            </a:r>
            <a:r>
              <a:rPr lang="zh-CN" altLang="en-US" sz="2800" dirty="0">
                <a:solidFill>
                  <a:srgbClr val="FF3300"/>
                </a:solidFill>
              </a:rPr>
              <a:t>递归</a:t>
            </a:r>
            <a:r>
              <a:rPr lang="zh-CN" altLang="en-US" sz="2800" dirty="0"/>
              <a:t>排序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/>
              <a:t>3. </a:t>
            </a:r>
            <a:r>
              <a:rPr lang="zh-CN" altLang="en-US" sz="2800" dirty="0"/>
              <a:t>将两个有序部分合并为一个有序序列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/>
              <a:t>输入</a:t>
            </a:r>
            <a:r>
              <a:rPr lang="en-US" altLang="zh-CN" sz="2800" dirty="0"/>
              <a:t>:                                            3, 2, 5, 7, 2, 9, 1, 8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分成两部分                             </a:t>
            </a:r>
            <a:r>
              <a:rPr lang="en-US" altLang="zh-CN" sz="2800" dirty="0"/>
              <a:t>3,2,5,7  </a:t>
            </a:r>
            <a:r>
              <a:rPr lang="zh-CN" altLang="en-US" sz="2800" dirty="0"/>
              <a:t>和  </a:t>
            </a:r>
            <a:r>
              <a:rPr lang="en-US" altLang="zh-CN" sz="2800" dirty="0"/>
              <a:t>2,9,1,8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递归解子问题得到                 </a:t>
            </a:r>
            <a:r>
              <a:rPr lang="en-US" altLang="zh-CN" sz="2800" dirty="0"/>
              <a:t>2,3,5,7  </a:t>
            </a:r>
            <a:r>
              <a:rPr lang="zh-CN" altLang="en-US" sz="2800" dirty="0"/>
              <a:t>和  </a:t>
            </a:r>
            <a:r>
              <a:rPr lang="en-US" altLang="zh-CN" sz="2800" dirty="0"/>
              <a:t>1,2,8,9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/>
              <a:t>3. </a:t>
            </a:r>
            <a:r>
              <a:rPr lang="zh-CN" altLang="en-US" sz="2800" dirty="0"/>
              <a:t>合并</a:t>
            </a:r>
            <a:r>
              <a:rPr lang="en-US" altLang="zh-CN" sz="2800" dirty="0"/>
              <a:t>(</a:t>
            </a:r>
            <a:r>
              <a:rPr lang="zh-CN" altLang="en-US" sz="2800" dirty="0"/>
              <a:t>依次取两排头最小</a:t>
            </a:r>
            <a:r>
              <a:rPr lang="en-US" altLang="zh-CN" sz="2800" dirty="0"/>
              <a:t>)      1, 2, 2, 3, 5, 7, 8, 9</a:t>
            </a:r>
          </a:p>
        </p:txBody>
      </p:sp>
      <p:graphicFrame>
        <p:nvGraphicFramePr>
          <p:cNvPr id="198661" name="Object 5"/>
          <p:cNvGraphicFramePr>
            <a:graphicFrameLocks noChangeAspect="1"/>
          </p:cNvGraphicFramePr>
          <p:nvPr/>
        </p:nvGraphicFramePr>
        <p:xfrm>
          <a:off x="1403350" y="4941888"/>
          <a:ext cx="506095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12" name="公式" r:id="rId3" imgW="2032000" imgH="469900" progId="">
                  <p:embed/>
                </p:oleObj>
              </mc:Choice>
              <mc:Fallback>
                <p:oleObj name="公式" r:id="rId3" imgW="2032000" imgH="469900" progId="">
                  <p:embed/>
                  <p:pic>
                    <p:nvPicPr>
                      <p:cNvPr id="1986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941888"/>
                        <a:ext cx="5060950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1296988" y="608965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/>
              <a:t>T(</a:t>
            </a:r>
            <a:r>
              <a:rPr lang="en-US" altLang="zh-CN" sz="3200" i="1"/>
              <a:t>n</a:t>
            </a:r>
            <a:r>
              <a:rPr lang="en-US" altLang="zh-CN" sz="3200"/>
              <a:t>) = </a:t>
            </a:r>
            <a:r>
              <a:rPr lang="en-US" altLang="zh-CN" sz="3200">
                <a:sym typeface="Symbol" pitchFamily="18" charset="2"/>
              </a:rPr>
              <a:t>( </a:t>
            </a:r>
            <a:r>
              <a:rPr lang="en-US" altLang="zh-CN" sz="3200" i="1">
                <a:sym typeface="Symbol" pitchFamily="18" charset="2"/>
              </a:rPr>
              <a:t>n</a:t>
            </a:r>
            <a:r>
              <a:rPr lang="en-US" altLang="zh-CN" sz="3200">
                <a:sym typeface="Symbol" pitchFamily="18" charset="2"/>
              </a:rPr>
              <a:t>log</a:t>
            </a:r>
            <a:r>
              <a:rPr lang="en-US" altLang="zh-CN" sz="3200" i="1">
                <a:sym typeface="Symbol" pitchFamily="18" charset="2"/>
              </a:rPr>
              <a:t>n</a:t>
            </a:r>
            <a:r>
              <a:rPr lang="en-US" altLang="zh-CN" sz="3200">
                <a:sym typeface="Symbol" pitchFamily="18" charset="2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121208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  <p:bldP spid="19866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二路归并排序过程</a:t>
            </a:r>
            <a:endParaRPr lang="en-US" altLang="zh-CN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5536" y="1628800"/>
            <a:ext cx="8497763" cy="36686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</a:rPr>
              <a:t>void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MergeSort</a:t>
            </a:r>
            <a:r>
              <a:rPr kumimoji="0" lang="en-US" altLang="zh-CN" sz="2800" dirty="0">
                <a:solidFill>
                  <a:srgbClr val="000000"/>
                </a:solidFill>
              </a:rPr>
              <a:t>(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DataList</a:t>
            </a:r>
            <a:r>
              <a:rPr kumimoji="0" lang="en-US" altLang="zh-CN" sz="2800" dirty="0">
                <a:solidFill>
                  <a:srgbClr val="000000"/>
                </a:solidFill>
              </a:rPr>
              <a:t>&amp; L,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int</a:t>
            </a:r>
            <a:r>
              <a:rPr kumimoji="0" lang="en-US" altLang="zh-CN" sz="2800" dirty="0">
                <a:solidFill>
                  <a:srgbClr val="000000"/>
                </a:solidFill>
              </a:rPr>
              <a:t> left,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int</a:t>
            </a:r>
            <a:r>
              <a:rPr kumimoji="0" lang="en-US" altLang="zh-CN" sz="2800" dirty="0">
                <a:solidFill>
                  <a:srgbClr val="000000"/>
                </a:solidFill>
              </a:rPr>
              <a:t> right)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{	if ( left == right ) return;         //</a:t>
            </a:r>
            <a:r>
              <a:rPr kumimoji="0" lang="zh-CN" altLang="en-US" sz="2800" dirty="0">
                <a:solidFill>
                  <a:srgbClr val="000000"/>
                </a:solidFill>
              </a:rPr>
              <a:t>至少有</a:t>
            </a:r>
            <a:r>
              <a:rPr kumimoji="0" lang="en-US" altLang="zh-CN" sz="2800" dirty="0">
                <a:solidFill>
                  <a:srgbClr val="000000"/>
                </a:solidFill>
              </a:rPr>
              <a:t>2</a:t>
            </a:r>
            <a:r>
              <a:rPr kumimoji="0" lang="zh-CN" altLang="en-US" sz="2800" dirty="0">
                <a:solidFill>
                  <a:srgbClr val="000000"/>
                </a:solidFill>
              </a:rPr>
              <a:t>个元素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	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int</a:t>
            </a:r>
            <a:r>
              <a:rPr kumimoji="0" lang="en-US" altLang="zh-CN" sz="2800" dirty="0">
                <a:solidFill>
                  <a:srgbClr val="000000"/>
                </a:solidFill>
              </a:rPr>
              <a:t> m = (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left+right</a:t>
            </a:r>
            <a:r>
              <a:rPr kumimoji="0" lang="en-US" altLang="zh-CN" sz="2800" dirty="0">
                <a:solidFill>
                  <a:srgbClr val="000000"/>
                </a:solidFill>
              </a:rPr>
              <a:t>)/2;          //</a:t>
            </a:r>
            <a:r>
              <a:rPr kumimoji="0" lang="zh-CN" altLang="en-US" sz="2800" dirty="0">
                <a:solidFill>
                  <a:srgbClr val="000000"/>
                </a:solidFill>
              </a:rPr>
              <a:t>取中点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	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MergeSort</a:t>
            </a:r>
            <a:r>
              <a:rPr kumimoji="0" lang="en-US" altLang="zh-CN" sz="2800" dirty="0">
                <a:solidFill>
                  <a:srgbClr val="000000"/>
                </a:solidFill>
              </a:rPr>
              <a:t>(L, left, m);        //</a:t>
            </a:r>
            <a:r>
              <a:rPr kumimoji="0" lang="zh-CN" altLang="en-US" sz="2800" dirty="0">
                <a:solidFill>
                  <a:srgbClr val="000000"/>
                </a:solidFill>
              </a:rPr>
              <a:t>递归排序左半部分</a:t>
            </a:r>
            <a:endParaRPr kumimoji="0" lang="en-US" altLang="zh-CN" sz="28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	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MergeSort</a:t>
            </a:r>
            <a:r>
              <a:rPr kumimoji="0" lang="en-US" altLang="zh-CN" sz="2800" dirty="0">
                <a:solidFill>
                  <a:srgbClr val="000000"/>
                </a:solidFill>
              </a:rPr>
              <a:t>(L, m+1, right); //</a:t>
            </a:r>
            <a:r>
              <a:rPr kumimoji="0" lang="zh-CN" altLang="en-US" sz="2800" dirty="0">
                <a:solidFill>
                  <a:srgbClr val="000000"/>
                </a:solidFill>
              </a:rPr>
              <a:t>递归排序右半部分</a:t>
            </a:r>
            <a:endParaRPr kumimoji="0" lang="en-US" altLang="zh-CN" sz="28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	Merge(L, left, m, right);     //</a:t>
            </a:r>
            <a:r>
              <a:rPr kumimoji="0" lang="zh-CN" altLang="en-US" sz="2400" dirty="0">
                <a:solidFill>
                  <a:srgbClr val="000000"/>
                </a:solidFill>
              </a:rPr>
              <a:t>二路归并</a:t>
            </a:r>
            <a:endParaRPr kumimoji="0"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270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归并过程</a:t>
            </a:r>
            <a:endParaRPr lang="en-US" altLang="zh-CN" b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176831"/>
            <a:ext cx="8713787" cy="54925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0" hangingPunct="0">
              <a:lnSpc>
                <a:spcPct val="105000"/>
              </a:lnSpc>
              <a:spcBef>
                <a:spcPts val="0"/>
              </a:spcBef>
              <a:buSzPct val="75000"/>
              <a:buFont typeface="Wingdings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</a:rPr>
              <a:t>void Merge(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DataList</a:t>
            </a:r>
            <a:r>
              <a:rPr kumimoji="0" lang="en-US" altLang="zh-CN" sz="2800" dirty="0">
                <a:solidFill>
                  <a:srgbClr val="000000"/>
                </a:solidFill>
              </a:rPr>
              <a:t>&amp; L,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int</a:t>
            </a:r>
            <a:r>
              <a:rPr kumimoji="0" lang="en-US" altLang="zh-CN" sz="2800" dirty="0">
                <a:solidFill>
                  <a:srgbClr val="000000"/>
                </a:solidFill>
              </a:rPr>
              <a:t> left,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int</a:t>
            </a:r>
            <a:r>
              <a:rPr kumimoji="0" lang="en-US" altLang="zh-CN" sz="2800" dirty="0">
                <a:solidFill>
                  <a:srgbClr val="000000"/>
                </a:solidFill>
              </a:rPr>
              <a:t> m,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int</a:t>
            </a:r>
            <a:r>
              <a:rPr kumimoji="0" lang="en-US" altLang="zh-CN" sz="2800" dirty="0">
                <a:solidFill>
                  <a:srgbClr val="000000"/>
                </a:solidFill>
              </a:rPr>
              <a:t> right)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{ </a:t>
            </a:r>
            <a:r>
              <a:rPr kumimoji="0" lang="en-US" altLang="zh-CN" sz="2400" dirty="0">
                <a:solidFill>
                  <a:srgbClr val="000000"/>
                </a:solidFill>
              </a:rPr>
              <a:t>//</a:t>
            </a:r>
            <a:r>
              <a:rPr kumimoji="0" lang="zh-CN" altLang="en-US" sz="2400" dirty="0">
                <a:solidFill>
                  <a:srgbClr val="000000"/>
                </a:solidFill>
              </a:rPr>
              <a:t>将</a:t>
            </a:r>
            <a:r>
              <a:rPr kumimoji="0" lang="en-US" altLang="zh-CN" sz="2400" dirty="0">
                <a:solidFill>
                  <a:srgbClr val="000000"/>
                </a:solidFill>
              </a:rPr>
              <a:t>L[</a:t>
            </a:r>
            <a:r>
              <a:rPr kumimoji="0" lang="en-US" altLang="zh-CN" sz="2400" dirty="0" err="1">
                <a:solidFill>
                  <a:srgbClr val="000000"/>
                </a:solidFill>
              </a:rPr>
              <a:t>left:m</a:t>
            </a:r>
            <a:r>
              <a:rPr kumimoji="0" lang="en-US" altLang="zh-CN" sz="2400" dirty="0">
                <a:solidFill>
                  <a:srgbClr val="000000"/>
                </a:solidFill>
              </a:rPr>
              <a:t>]</a:t>
            </a:r>
            <a:r>
              <a:rPr kumimoji="0" lang="zh-CN" altLang="en-US" sz="2400" dirty="0">
                <a:solidFill>
                  <a:srgbClr val="000000"/>
                </a:solidFill>
              </a:rPr>
              <a:t>和</a:t>
            </a:r>
            <a:r>
              <a:rPr kumimoji="0" lang="en-US" altLang="zh-CN" sz="2400" dirty="0">
                <a:solidFill>
                  <a:srgbClr val="000000"/>
                </a:solidFill>
              </a:rPr>
              <a:t>L[m+1:right]</a:t>
            </a:r>
            <a:r>
              <a:rPr kumimoji="0" lang="zh-CN" altLang="en-US" sz="2400" dirty="0">
                <a:solidFill>
                  <a:srgbClr val="000000"/>
                </a:solidFill>
              </a:rPr>
              <a:t>两个有序段合并到</a:t>
            </a:r>
            <a:r>
              <a:rPr kumimoji="0" lang="en-US" altLang="zh-CN" sz="2400" dirty="0">
                <a:solidFill>
                  <a:srgbClr val="000000"/>
                </a:solidFill>
              </a:rPr>
              <a:t>L[</a:t>
            </a:r>
            <a:r>
              <a:rPr kumimoji="0" lang="en-US" altLang="zh-CN" sz="2400" dirty="0" err="1">
                <a:solidFill>
                  <a:srgbClr val="000000"/>
                </a:solidFill>
              </a:rPr>
              <a:t>left:right</a:t>
            </a:r>
            <a:r>
              <a:rPr kumimoji="0" lang="en-US" altLang="zh-CN" sz="2400" dirty="0">
                <a:solidFill>
                  <a:srgbClr val="000000"/>
                </a:solidFill>
              </a:rPr>
              <a:t>]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 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int</a:t>
            </a:r>
            <a:r>
              <a:rPr kumimoji="0" lang="en-US" altLang="zh-CN" sz="2800" dirty="0">
                <a:solidFill>
                  <a:srgbClr val="000000"/>
                </a:solidFill>
              </a:rPr>
              <a:t>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800" dirty="0">
                <a:solidFill>
                  <a:srgbClr val="000000"/>
                </a:solidFill>
              </a:rPr>
              <a:t> = left, j = m+1, k=0, s=right-left+1;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 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DataType</a:t>
            </a:r>
            <a:r>
              <a:rPr kumimoji="0" lang="en-US" altLang="zh-CN" sz="2800" dirty="0">
                <a:solidFill>
                  <a:srgbClr val="000000"/>
                </a:solidFill>
              </a:rPr>
              <a:t> *L2 =(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DataType</a:t>
            </a:r>
            <a:r>
              <a:rPr kumimoji="0" lang="en-US" altLang="zh-CN" sz="2800" dirty="0">
                <a:solidFill>
                  <a:srgbClr val="000000"/>
                </a:solidFill>
              </a:rPr>
              <a:t> *)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malloc</a:t>
            </a:r>
            <a:r>
              <a:rPr kumimoji="0" lang="en-US" altLang="zh-CN" sz="2800" dirty="0">
                <a:solidFill>
                  <a:srgbClr val="000000"/>
                </a:solidFill>
              </a:rPr>
              <a:t>(s*</a:t>
            </a:r>
            <a:r>
              <a:rPr kumimoji="0" lang="en-US" altLang="zh-CN" sz="2400" dirty="0" err="1">
                <a:solidFill>
                  <a:srgbClr val="000000"/>
                </a:solidFill>
              </a:rPr>
              <a:t>sizeof</a:t>
            </a:r>
            <a:r>
              <a:rPr kumimoji="0" lang="en-US" altLang="zh-CN" sz="2400" dirty="0">
                <a:solidFill>
                  <a:srgbClr val="000000"/>
                </a:solidFill>
              </a:rPr>
              <a:t>(</a:t>
            </a:r>
            <a:r>
              <a:rPr kumimoji="0" lang="en-US" altLang="zh-CN" sz="2400" dirty="0" err="1">
                <a:solidFill>
                  <a:srgbClr val="000000"/>
                </a:solidFill>
              </a:rPr>
              <a:t>DataType</a:t>
            </a:r>
            <a:r>
              <a:rPr kumimoji="0" lang="en-US" altLang="zh-CN" sz="2400" dirty="0">
                <a:solidFill>
                  <a:srgbClr val="000000"/>
                </a:solidFill>
              </a:rPr>
              <a:t>)</a:t>
            </a:r>
            <a:r>
              <a:rPr kumimoji="0" lang="en-US" altLang="zh-CN" sz="2800" dirty="0">
                <a:solidFill>
                  <a:srgbClr val="000000"/>
                </a:solidFill>
              </a:rPr>
              <a:t>);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  while( (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800" dirty="0">
                <a:solidFill>
                  <a:srgbClr val="000000"/>
                </a:solidFill>
              </a:rPr>
              <a:t> &lt;= m ) &amp;&amp; ( j &lt;= right ) )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	if(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L.data</a:t>
            </a:r>
            <a:r>
              <a:rPr kumimoji="0" lang="en-US" altLang="zh-CN" sz="2800" dirty="0">
                <a:solidFill>
                  <a:srgbClr val="000000"/>
                </a:solidFill>
              </a:rPr>
              <a:t>[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800" dirty="0">
                <a:solidFill>
                  <a:srgbClr val="000000"/>
                </a:solidFill>
              </a:rPr>
              <a:t>] &lt;=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L.data</a:t>
            </a:r>
            <a:r>
              <a:rPr kumimoji="0" lang="en-US" altLang="zh-CN" sz="2800" dirty="0">
                <a:solidFill>
                  <a:srgbClr val="000000"/>
                </a:solidFill>
              </a:rPr>
              <a:t>[j] )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                              </a:t>
            </a:r>
            <a:r>
              <a:rPr kumimoji="0" lang="en-US" altLang="zh-CN" sz="2800" dirty="0">
                <a:solidFill>
                  <a:srgbClr val="FF0000"/>
                </a:solidFill>
              </a:rPr>
              <a:t>L2[k++] = </a:t>
            </a:r>
            <a:r>
              <a:rPr kumimoji="0" lang="en-US" altLang="zh-CN" sz="2800" dirty="0" err="1">
                <a:solidFill>
                  <a:srgbClr val="FF0000"/>
                </a:solidFill>
              </a:rPr>
              <a:t>L.data</a:t>
            </a:r>
            <a:r>
              <a:rPr kumimoji="0" lang="en-US" altLang="zh-CN" sz="2800" dirty="0">
                <a:solidFill>
                  <a:srgbClr val="FF0000"/>
                </a:solidFill>
              </a:rPr>
              <a:t>[</a:t>
            </a:r>
            <a:r>
              <a:rPr kumimoji="0" lang="en-US" altLang="zh-CN" sz="2800" dirty="0" err="1">
                <a:solidFill>
                  <a:srgbClr val="FF0000"/>
                </a:solidFill>
              </a:rPr>
              <a:t>i</a:t>
            </a:r>
            <a:r>
              <a:rPr kumimoji="0" lang="en-US" altLang="zh-CN" sz="2800" dirty="0">
                <a:solidFill>
                  <a:srgbClr val="FF0000"/>
                </a:solidFill>
              </a:rPr>
              <a:t>++]</a:t>
            </a:r>
            <a:r>
              <a:rPr kumimoji="0" lang="en-US" altLang="zh-CN" sz="2800" dirty="0">
                <a:solidFill>
                  <a:srgbClr val="000000"/>
                </a:solidFill>
              </a:rPr>
              <a:t>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	else              </a:t>
            </a:r>
            <a:r>
              <a:rPr kumimoji="0" lang="en-US" altLang="zh-CN" sz="2800" dirty="0">
                <a:solidFill>
                  <a:schemeClr val="accent2"/>
                </a:solidFill>
              </a:rPr>
              <a:t>L2[k++] = </a:t>
            </a:r>
            <a:r>
              <a:rPr kumimoji="0" lang="en-US" altLang="zh-CN" sz="2800" dirty="0" err="1">
                <a:solidFill>
                  <a:schemeClr val="accent2"/>
                </a:solidFill>
              </a:rPr>
              <a:t>L.data</a:t>
            </a:r>
            <a:r>
              <a:rPr kumimoji="0" lang="en-US" altLang="zh-CN" sz="2800" dirty="0">
                <a:solidFill>
                  <a:schemeClr val="accent2"/>
                </a:solidFill>
              </a:rPr>
              <a:t>[</a:t>
            </a:r>
            <a:r>
              <a:rPr kumimoji="0" lang="en-US" altLang="zh-CN" sz="2800" dirty="0" err="1">
                <a:solidFill>
                  <a:schemeClr val="accent2"/>
                </a:solidFill>
              </a:rPr>
              <a:t>j++</a:t>
            </a:r>
            <a:r>
              <a:rPr kumimoji="0" lang="en-US" altLang="zh-CN" sz="2800" dirty="0">
                <a:solidFill>
                  <a:schemeClr val="accent2"/>
                </a:solidFill>
              </a:rPr>
              <a:t>]</a:t>
            </a:r>
            <a:r>
              <a:rPr kumimoji="0" lang="en-US" altLang="zh-CN" sz="2800" dirty="0">
                <a:solidFill>
                  <a:srgbClr val="000000"/>
                </a:solidFill>
              </a:rPr>
              <a:t>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  while(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800" dirty="0">
                <a:solidFill>
                  <a:srgbClr val="000000"/>
                </a:solidFill>
              </a:rPr>
              <a:t>&lt;=mid)    </a:t>
            </a:r>
            <a:r>
              <a:rPr kumimoji="0" lang="en-US" altLang="zh-CN" sz="2800" dirty="0">
                <a:solidFill>
                  <a:srgbClr val="FF0000"/>
                </a:solidFill>
              </a:rPr>
              <a:t>L2[k++] = </a:t>
            </a:r>
            <a:r>
              <a:rPr kumimoji="0" lang="en-US" altLang="zh-CN" sz="2800" dirty="0" err="1">
                <a:solidFill>
                  <a:srgbClr val="FF0000"/>
                </a:solidFill>
              </a:rPr>
              <a:t>L.data</a:t>
            </a:r>
            <a:r>
              <a:rPr kumimoji="0" lang="en-US" altLang="zh-CN" sz="2800" dirty="0">
                <a:solidFill>
                  <a:srgbClr val="FF0000"/>
                </a:solidFill>
              </a:rPr>
              <a:t>[</a:t>
            </a:r>
            <a:r>
              <a:rPr kumimoji="0" lang="en-US" altLang="zh-CN" sz="2800" dirty="0" err="1">
                <a:solidFill>
                  <a:srgbClr val="FF0000"/>
                </a:solidFill>
              </a:rPr>
              <a:t>i</a:t>
            </a:r>
            <a:r>
              <a:rPr kumimoji="0" lang="en-US" altLang="zh-CN" sz="2800" dirty="0">
                <a:solidFill>
                  <a:srgbClr val="FF0000"/>
                </a:solidFill>
              </a:rPr>
              <a:t>++]</a:t>
            </a:r>
            <a:r>
              <a:rPr kumimoji="0" lang="en-US" altLang="zh-CN" sz="2800" dirty="0">
                <a:solidFill>
                  <a:srgbClr val="000000"/>
                </a:solidFill>
              </a:rPr>
              <a:t>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  while(j&lt;=right)  </a:t>
            </a:r>
            <a:r>
              <a:rPr kumimoji="0" lang="en-US" altLang="zh-CN" sz="2800" dirty="0">
                <a:solidFill>
                  <a:schemeClr val="accent2"/>
                </a:solidFill>
              </a:rPr>
              <a:t>L2[k++] = </a:t>
            </a:r>
            <a:r>
              <a:rPr kumimoji="0" lang="en-US" altLang="zh-CN" sz="2800" dirty="0" err="1">
                <a:solidFill>
                  <a:schemeClr val="accent2"/>
                </a:solidFill>
              </a:rPr>
              <a:t>L.data</a:t>
            </a:r>
            <a:r>
              <a:rPr kumimoji="0" lang="en-US" altLang="zh-CN" sz="2800" dirty="0">
                <a:solidFill>
                  <a:schemeClr val="accent2"/>
                </a:solidFill>
              </a:rPr>
              <a:t>[</a:t>
            </a:r>
            <a:r>
              <a:rPr kumimoji="0" lang="en-US" altLang="zh-CN" sz="2800" dirty="0" err="1">
                <a:solidFill>
                  <a:schemeClr val="accent2"/>
                </a:solidFill>
              </a:rPr>
              <a:t>j++</a:t>
            </a:r>
            <a:r>
              <a:rPr kumimoji="0" lang="en-US" altLang="zh-CN" sz="2800" dirty="0">
                <a:solidFill>
                  <a:schemeClr val="accent2"/>
                </a:solidFill>
              </a:rPr>
              <a:t>]</a:t>
            </a:r>
            <a:r>
              <a:rPr kumimoji="0" lang="en-US" altLang="zh-CN" sz="2800" dirty="0">
                <a:solidFill>
                  <a:srgbClr val="000000"/>
                </a:solidFill>
              </a:rPr>
              <a:t>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  for(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800" dirty="0">
                <a:solidFill>
                  <a:srgbClr val="000000"/>
                </a:solidFill>
              </a:rPr>
              <a:t>=0;i&lt;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s;i</a:t>
            </a:r>
            <a:r>
              <a:rPr kumimoji="0" lang="en-US" altLang="zh-CN" sz="2800" dirty="0">
                <a:solidFill>
                  <a:srgbClr val="000000"/>
                </a:solidFill>
              </a:rPr>
              <a:t>++) 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L.data</a:t>
            </a:r>
            <a:r>
              <a:rPr kumimoji="0" lang="en-US" altLang="zh-CN" sz="2800" dirty="0">
                <a:solidFill>
                  <a:srgbClr val="000000"/>
                </a:solidFill>
              </a:rPr>
              <a:t>[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i+left</a:t>
            </a:r>
            <a:r>
              <a:rPr kumimoji="0" lang="en-US" altLang="zh-CN" sz="2800" dirty="0">
                <a:solidFill>
                  <a:srgbClr val="000000"/>
                </a:solidFill>
              </a:rPr>
              <a:t>]=L2[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800" dirty="0">
                <a:solidFill>
                  <a:srgbClr val="000000"/>
                </a:solidFill>
              </a:rPr>
              <a:t>];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  free(L2);  }</a:t>
            </a:r>
          </a:p>
        </p:txBody>
      </p:sp>
    </p:spTree>
    <p:extLst>
      <p:ext uri="{BB962C8B-B14F-4D97-AF65-F5344CB8AC3E}">
        <p14:creationId xmlns:p14="http://schemas.microsoft.com/office/powerpoint/2010/main" val="338507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分治主定理</a:t>
            </a:r>
            <a:r>
              <a:rPr lang="en-US" altLang="zh-CN" b="1"/>
              <a:t>([M]Page37)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466725" y="1412875"/>
            <a:ext cx="2017713" cy="647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/>
              <a:t>设</a:t>
            </a:r>
            <a:r>
              <a:rPr lang="en-US" altLang="zh-CN" sz="2800"/>
              <a:t>a</a:t>
            </a:r>
            <a:r>
              <a:rPr lang="en-US" altLang="zh-CN" sz="2800">
                <a:sym typeface="Symbol" pitchFamily="18" charset="2"/>
              </a:rPr>
              <a:t>1, b2 </a:t>
            </a:r>
            <a:endParaRPr lang="zh-CN" altLang="en-US" sz="2800"/>
          </a:p>
        </p:txBody>
      </p:sp>
      <p:graphicFrame>
        <p:nvGraphicFramePr>
          <p:cNvPr id="223236" name="Object 4"/>
          <p:cNvGraphicFramePr>
            <a:graphicFrameLocks noChangeAspect="1"/>
          </p:cNvGraphicFramePr>
          <p:nvPr/>
        </p:nvGraphicFramePr>
        <p:xfrm>
          <a:off x="1619250" y="2205038"/>
          <a:ext cx="5027613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16" name="公式" r:id="rId4" imgW="2019300" imgH="482600" progId="">
                  <p:embed/>
                </p:oleObj>
              </mc:Choice>
              <mc:Fallback>
                <p:oleObj name="公式" r:id="rId4" imgW="2019300" imgH="482600" progId="">
                  <p:embed/>
                  <p:pic>
                    <p:nvPicPr>
                      <p:cNvPr id="0" name="Picture 9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05038"/>
                        <a:ext cx="5027613" cy="1201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676467"/>
              </p:ext>
            </p:extLst>
          </p:nvPr>
        </p:nvGraphicFramePr>
        <p:xfrm>
          <a:off x="1093614" y="3860800"/>
          <a:ext cx="6862762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17" name="公式" r:id="rId6" imgW="2755800" imgH="749160" progId="">
                  <p:embed/>
                </p:oleObj>
              </mc:Choice>
              <mc:Fallback>
                <p:oleObj name="公式" r:id="rId6" imgW="2755800" imgH="749160" progId="">
                  <p:embed/>
                  <p:pic>
                    <p:nvPicPr>
                      <p:cNvPr id="0" name="Picture 9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614" y="3860800"/>
                        <a:ext cx="6862762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39750" y="3429000"/>
            <a:ext cx="2017713" cy="647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/>
              <a:t>则</a:t>
            </a:r>
            <a:r>
              <a:rPr lang="en-US" altLang="zh-CN" sz="2800">
                <a:sym typeface="Symbol" pitchFamily="18" charset="2"/>
              </a:rPr>
              <a:t> </a:t>
            </a:r>
            <a:endParaRPr lang="zh-CN" altLang="en-US" sz="2800"/>
          </a:p>
        </p:txBody>
      </p:sp>
      <p:sp>
        <p:nvSpPr>
          <p:cNvPr id="223239" name="Text Box 7"/>
          <p:cNvSpPr txBox="1">
            <a:spLocks noChangeArrowheads="1"/>
          </p:cNvSpPr>
          <p:nvPr/>
        </p:nvSpPr>
        <p:spPr bwMode="auto">
          <a:xfrm>
            <a:off x="663575" y="5846763"/>
            <a:ext cx="748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注</a:t>
            </a:r>
            <a:r>
              <a:rPr lang="en-US" altLang="zh-CN"/>
              <a:t>:[M]</a:t>
            </a:r>
            <a:r>
              <a:rPr lang="zh-CN" altLang="en-US"/>
              <a:t>中为大</a:t>
            </a:r>
            <a:r>
              <a:rPr lang="en-US" altLang="zh-CN"/>
              <a:t>O</a:t>
            </a:r>
            <a:r>
              <a:rPr lang="zh-CN" altLang="en-US"/>
              <a:t>记号</a:t>
            </a:r>
            <a:r>
              <a:rPr lang="en-US" altLang="zh-CN"/>
              <a:t>, </a:t>
            </a:r>
            <a:r>
              <a:rPr lang="zh-CN" altLang="en-US"/>
              <a:t>无详细证明</a:t>
            </a:r>
            <a:r>
              <a:rPr lang="en-US" altLang="zh-CN"/>
              <a:t>. </a:t>
            </a:r>
            <a:r>
              <a:rPr lang="zh-CN" altLang="en-US"/>
              <a:t>证明见附录</a:t>
            </a:r>
            <a:r>
              <a:rPr lang="en-US" altLang="zh-CN"/>
              <a:t>.  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980"/>
    </mc:Choice>
    <mc:Fallback xmlns="">
      <p:transition spd="slow" advTm="999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  <p:bldP spid="2" grpId="0" build="p"/>
      <p:bldP spid="22323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归并排序过程举例</a:t>
            </a:r>
            <a:endParaRPr lang="en-US" altLang="zh-CN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0063" y="2108200"/>
            <a:ext cx="843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初始关键字：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[49]   [38]   [65]   [97]   [76]   [13]   [27]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257550" y="2582863"/>
            <a:ext cx="4208463" cy="254000"/>
            <a:chOff x="2348" y="1582"/>
            <a:chExt cx="2363" cy="16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348" y="1582"/>
              <a:ext cx="420" cy="138"/>
              <a:chOff x="2466" y="763"/>
              <a:chExt cx="389" cy="115"/>
            </a:xfrm>
          </p:grpSpPr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2467" y="767"/>
                <a:ext cx="1" cy="1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2466" y="878"/>
                <a:ext cx="3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2849" y="763"/>
                <a:ext cx="1" cy="1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3311" y="1604"/>
              <a:ext cx="420" cy="138"/>
              <a:chOff x="2511" y="763"/>
              <a:chExt cx="389" cy="115"/>
            </a:xfrm>
          </p:grpSpPr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2512" y="767"/>
                <a:ext cx="1" cy="1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2511" y="878"/>
                <a:ext cx="3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2899" y="763"/>
                <a:ext cx="1" cy="1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4286" y="1604"/>
              <a:ext cx="425" cy="138"/>
              <a:chOff x="2531" y="763"/>
              <a:chExt cx="394" cy="115"/>
            </a:xfrm>
          </p:grpSpPr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>
                <a:off x="2532" y="767"/>
                <a:ext cx="1" cy="1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16"/>
              <p:cNvSpPr>
                <a:spLocks noChangeShapeType="1"/>
              </p:cNvSpPr>
              <p:nvPr/>
            </p:nvSpPr>
            <p:spPr bwMode="auto">
              <a:xfrm>
                <a:off x="2531" y="878"/>
                <a:ext cx="3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17"/>
              <p:cNvSpPr>
                <a:spLocks noChangeShapeType="1"/>
              </p:cNvSpPr>
              <p:nvPr/>
            </p:nvSpPr>
            <p:spPr bwMode="auto">
              <a:xfrm>
                <a:off x="2924" y="763"/>
                <a:ext cx="1" cy="1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03238" y="3036888"/>
            <a:ext cx="8435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一趟归并后：  </a:t>
            </a:r>
            <a:r>
              <a:rPr lang="en-US" altLang="zh-CN" sz="2800">
                <a:solidFill>
                  <a:srgbClr val="66FF33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38      49</a:t>
            </a:r>
            <a:r>
              <a:rPr lang="en-US" altLang="zh-CN" sz="2800">
                <a:solidFill>
                  <a:srgbClr val="66FF33"/>
                </a:solidFill>
                <a:latin typeface="Times New Roman" panose="02020603050405020304" pitchFamily="18" charset="0"/>
              </a:rPr>
              <a:t>]   [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65     97</a:t>
            </a:r>
            <a:r>
              <a:rPr lang="en-US" altLang="zh-CN" sz="2800">
                <a:solidFill>
                  <a:srgbClr val="66FF33"/>
                </a:solidFill>
                <a:latin typeface="Times New Roman" panose="02020603050405020304" pitchFamily="18" charset="0"/>
              </a:rPr>
              <a:t>]   [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13      76</a:t>
            </a:r>
            <a:r>
              <a:rPr lang="en-US" altLang="zh-CN" sz="2800">
                <a:solidFill>
                  <a:srgbClr val="66FF33"/>
                </a:solidFill>
                <a:latin typeface="Times New Roman" panose="02020603050405020304" pitchFamily="18" charset="0"/>
              </a:rPr>
              <a:t>]   [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27</a:t>
            </a:r>
            <a:r>
              <a:rPr lang="en-US" altLang="zh-CN" sz="2800">
                <a:solidFill>
                  <a:srgbClr val="66FF33"/>
                </a:solidFill>
                <a:latin typeface="Times New Roman" panose="02020603050405020304" pitchFamily="18" charset="0"/>
              </a:rPr>
              <a:t>]</a:t>
            </a: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919538" y="3616325"/>
            <a:ext cx="4406900" cy="241300"/>
            <a:chOff x="2629" y="2188"/>
            <a:chExt cx="2451" cy="107"/>
          </a:xfrm>
        </p:grpSpPr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2629" y="2188"/>
              <a:ext cx="778" cy="100"/>
              <a:chOff x="2656" y="1378"/>
              <a:chExt cx="778" cy="100"/>
            </a:xfrm>
          </p:grpSpPr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3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4302" y="2195"/>
              <a:ext cx="778" cy="100"/>
              <a:chOff x="2656" y="1378"/>
              <a:chExt cx="778" cy="100"/>
            </a:xfrm>
          </p:grpSpPr>
          <p:sp>
            <p:nvSpPr>
              <p:cNvPr id="23" name="Line 25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7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444500" y="3981450"/>
            <a:ext cx="8493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二趟归并后：  </a:t>
            </a:r>
            <a:r>
              <a:rPr lang="en-US" altLang="zh-CN" sz="2800">
                <a:solidFill>
                  <a:srgbClr val="66FF33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38       49    65       97</a:t>
            </a:r>
            <a:r>
              <a:rPr lang="en-US" altLang="zh-CN" sz="2800">
                <a:solidFill>
                  <a:srgbClr val="66FF33"/>
                </a:solidFill>
                <a:latin typeface="Times New Roman" panose="02020603050405020304" pitchFamily="18" charset="0"/>
              </a:rPr>
              <a:t>]   [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13      27     76</a:t>
            </a:r>
            <a:r>
              <a:rPr lang="en-US" altLang="zh-CN" sz="2800">
                <a:solidFill>
                  <a:srgbClr val="66FF33"/>
                </a:solidFill>
                <a:latin typeface="Times New Roman" panose="02020603050405020304" pitchFamily="18" charset="0"/>
              </a:rPr>
              <a:t>]</a:t>
            </a:r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4652963" y="4541838"/>
            <a:ext cx="2652712" cy="161925"/>
            <a:chOff x="3019" y="1973"/>
            <a:chExt cx="1379" cy="111"/>
          </a:xfrm>
        </p:grpSpPr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3019" y="1984"/>
              <a:ext cx="0" cy="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019" y="2084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V="1">
              <a:off x="4393" y="1973"/>
              <a:ext cx="0" cy="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455613" y="4891088"/>
            <a:ext cx="8574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三趟归并后：  </a:t>
            </a:r>
            <a:r>
              <a:rPr lang="en-US" altLang="zh-CN" sz="2800" dirty="0">
                <a:solidFill>
                  <a:srgbClr val="66FF33"/>
                </a:solidFill>
                <a:latin typeface="+mn-ea"/>
                <a:ea typeface="+mn-ea"/>
              </a:rPr>
              <a:t>[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13       27    38       49     65      76     97</a:t>
            </a:r>
            <a:r>
              <a:rPr lang="en-US" altLang="zh-CN" sz="2800" dirty="0">
                <a:solidFill>
                  <a:srgbClr val="66FF33"/>
                </a:solidFill>
                <a:latin typeface="+mn-ea"/>
                <a:ea typeface="+mn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56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19" grpId="0" build="p" autoUpdateAnimBg="0"/>
      <p:bldP spid="29" grpId="0" build="p" autoUpdateAnimBg="0"/>
      <p:bldP spid="34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归并修改</a:t>
            </a:r>
            <a:endParaRPr lang="en-US" altLang="zh-CN" b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196752"/>
            <a:ext cx="8713787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buSzPct val="75000"/>
              <a:buFont typeface="Wingdings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</a:rPr>
              <a:t>void Merge2(</a:t>
            </a:r>
            <a:r>
              <a:rPr kumimoji="0" lang="en-US" altLang="zh-CN" sz="2000" dirty="0" err="1">
                <a:solidFill>
                  <a:srgbClr val="000000"/>
                </a:solidFill>
              </a:rPr>
              <a:t>DataList</a:t>
            </a:r>
            <a:r>
              <a:rPr kumimoji="0" lang="en-US" altLang="zh-CN" sz="2000" dirty="0">
                <a:solidFill>
                  <a:srgbClr val="000000"/>
                </a:solidFill>
              </a:rPr>
              <a:t>&amp; L, </a:t>
            </a:r>
            <a:r>
              <a:rPr kumimoji="0" lang="en-US" altLang="zh-CN" sz="2000" dirty="0" err="1">
                <a:solidFill>
                  <a:srgbClr val="000000"/>
                </a:solidFill>
              </a:rPr>
              <a:t>DataList</a:t>
            </a:r>
            <a:r>
              <a:rPr kumimoji="0" lang="en-US" altLang="zh-CN" sz="2000" dirty="0">
                <a:solidFill>
                  <a:srgbClr val="000000"/>
                </a:solidFill>
              </a:rPr>
              <a:t>&amp; L2, </a:t>
            </a:r>
            <a:r>
              <a:rPr kumimoji="0" lang="en-US" altLang="zh-CN" sz="2000" dirty="0" err="1">
                <a:solidFill>
                  <a:srgbClr val="000000"/>
                </a:solidFill>
              </a:rPr>
              <a:t>int</a:t>
            </a:r>
            <a:r>
              <a:rPr kumimoji="0" lang="en-US" altLang="zh-CN" sz="2000" dirty="0">
                <a:solidFill>
                  <a:srgbClr val="000000"/>
                </a:solidFill>
              </a:rPr>
              <a:t> left, </a:t>
            </a:r>
            <a:r>
              <a:rPr kumimoji="0" lang="en-US" altLang="zh-CN" sz="2000" dirty="0" err="1">
                <a:solidFill>
                  <a:srgbClr val="000000"/>
                </a:solidFill>
              </a:rPr>
              <a:t>int</a:t>
            </a:r>
            <a:r>
              <a:rPr kumimoji="0" lang="en-US" altLang="zh-CN" sz="2000" dirty="0">
                <a:solidFill>
                  <a:srgbClr val="000000"/>
                </a:solidFill>
              </a:rPr>
              <a:t> mid, </a:t>
            </a:r>
            <a:r>
              <a:rPr kumimoji="0" lang="en-US" altLang="zh-CN" sz="2000" dirty="0" err="1">
                <a:solidFill>
                  <a:srgbClr val="000000"/>
                </a:solidFill>
              </a:rPr>
              <a:t>int</a:t>
            </a:r>
            <a:r>
              <a:rPr kumimoji="0" lang="en-US" altLang="zh-CN" sz="2000" dirty="0">
                <a:solidFill>
                  <a:srgbClr val="000000"/>
                </a:solidFill>
              </a:rPr>
              <a:t> right</a:t>
            </a:r>
            <a:r>
              <a:rPr kumimoji="0" lang="en-US" altLang="zh-CN" sz="2800" dirty="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{ </a:t>
            </a:r>
            <a:r>
              <a:rPr kumimoji="0" lang="en-US" altLang="zh-CN" sz="2400" dirty="0">
                <a:solidFill>
                  <a:srgbClr val="000000"/>
                </a:solidFill>
              </a:rPr>
              <a:t>//</a:t>
            </a:r>
            <a:r>
              <a:rPr kumimoji="0" lang="zh-CN" altLang="en-US" sz="2400" dirty="0">
                <a:solidFill>
                  <a:srgbClr val="000000"/>
                </a:solidFill>
              </a:rPr>
              <a:t>将</a:t>
            </a:r>
            <a:r>
              <a:rPr kumimoji="0" lang="en-US" altLang="zh-CN" sz="2400" dirty="0">
                <a:solidFill>
                  <a:srgbClr val="000000"/>
                </a:solidFill>
              </a:rPr>
              <a:t>L[</a:t>
            </a:r>
            <a:r>
              <a:rPr kumimoji="0" lang="en-US" altLang="zh-CN" sz="2400" dirty="0" err="1">
                <a:solidFill>
                  <a:srgbClr val="000000"/>
                </a:solidFill>
              </a:rPr>
              <a:t>left:mid</a:t>
            </a:r>
            <a:r>
              <a:rPr kumimoji="0" lang="en-US" altLang="zh-CN" sz="2400" dirty="0">
                <a:solidFill>
                  <a:srgbClr val="000000"/>
                </a:solidFill>
              </a:rPr>
              <a:t>]</a:t>
            </a:r>
            <a:r>
              <a:rPr kumimoji="0" lang="zh-CN" altLang="en-US" sz="2400" dirty="0">
                <a:solidFill>
                  <a:srgbClr val="000000"/>
                </a:solidFill>
              </a:rPr>
              <a:t>和</a:t>
            </a:r>
            <a:r>
              <a:rPr kumimoji="0" lang="en-US" altLang="zh-CN" sz="2400" dirty="0">
                <a:solidFill>
                  <a:srgbClr val="000000"/>
                </a:solidFill>
              </a:rPr>
              <a:t>L[mid+1:right]</a:t>
            </a:r>
            <a:r>
              <a:rPr kumimoji="0" lang="zh-CN" altLang="en-US" sz="2400" dirty="0">
                <a:solidFill>
                  <a:srgbClr val="000000"/>
                </a:solidFill>
              </a:rPr>
              <a:t>两个有序段合并到</a:t>
            </a:r>
            <a:r>
              <a:rPr kumimoji="0" lang="en-US" altLang="zh-CN" sz="2400" dirty="0">
                <a:solidFill>
                  <a:srgbClr val="000000"/>
                </a:solidFill>
              </a:rPr>
              <a:t>L2[</a:t>
            </a:r>
            <a:r>
              <a:rPr kumimoji="0" lang="en-US" altLang="zh-CN" sz="2400" dirty="0" err="1">
                <a:solidFill>
                  <a:srgbClr val="000000"/>
                </a:solidFill>
              </a:rPr>
              <a:t>left:right</a:t>
            </a:r>
            <a:r>
              <a:rPr kumimoji="0" lang="en-US" altLang="zh-CN" sz="2400" dirty="0">
                <a:solidFill>
                  <a:srgbClr val="000000"/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400" dirty="0">
                <a:solidFill>
                  <a:srgbClr val="000000"/>
                </a:solidFill>
              </a:rPr>
              <a:t>  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int</a:t>
            </a:r>
            <a:r>
              <a:rPr kumimoji="0" lang="en-US" altLang="zh-CN" sz="2800" dirty="0">
                <a:solidFill>
                  <a:srgbClr val="000000"/>
                </a:solidFill>
              </a:rPr>
              <a:t>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800" dirty="0">
                <a:solidFill>
                  <a:srgbClr val="000000"/>
                </a:solidFill>
              </a:rPr>
              <a:t> = left, j = mid+1, k=left;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   while( (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800" dirty="0">
                <a:solidFill>
                  <a:srgbClr val="000000"/>
                </a:solidFill>
              </a:rPr>
              <a:t> &lt;= mid ) &amp;&amp; ( j &lt;= right ) 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	if(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L.data</a:t>
            </a:r>
            <a:r>
              <a:rPr kumimoji="0" lang="en-US" altLang="zh-CN" sz="2800" dirty="0">
                <a:solidFill>
                  <a:srgbClr val="000000"/>
                </a:solidFill>
              </a:rPr>
              <a:t>[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800" dirty="0">
                <a:solidFill>
                  <a:srgbClr val="000000"/>
                </a:solidFill>
              </a:rPr>
              <a:t>] &lt;=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L.data</a:t>
            </a:r>
            <a:r>
              <a:rPr kumimoji="0" lang="en-US" altLang="zh-CN" sz="2800" dirty="0">
                <a:solidFill>
                  <a:srgbClr val="000000"/>
                </a:solidFill>
              </a:rPr>
              <a:t>[j] 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                             </a:t>
            </a:r>
            <a:r>
              <a:rPr kumimoji="0" lang="en-US" altLang="zh-CN" sz="2800" dirty="0">
                <a:solidFill>
                  <a:srgbClr val="FF0000"/>
                </a:solidFill>
              </a:rPr>
              <a:t>L2.data[k++] = </a:t>
            </a:r>
            <a:r>
              <a:rPr kumimoji="0" lang="en-US" altLang="zh-CN" sz="2800" dirty="0" err="1">
                <a:solidFill>
                  <a:srgbClr val="FF0000"/>
                </a:solidFill>
              </a:rPr>
              <a:t>L.data</a:t>
            </a:r>
            <a:r>
              <a:rPr kumimoji="0" lang="en-US" altLang="zh-CN" sz="2800" dirty="0">
                <a:solidFill>
                  <a:srgbClr val="FF0000"/>
                </a:solidFill>
              </a:rPr>
              <a:t>[</a:t>
            </a:r>
            <a:r>
              <a:rPr kumimoji="0" lang="en-US" altLang="zh-CN" sz="2800" dirty="0" err="1">
                <a:solidFill>
                  <a:srgbClr val="FF0000"/>
                </a:solidFill>
              </a:rPr>
              <a:t>i</a:t>
            </a:r>
            <a:r>
              <a:rPr kumimoji="0" lang="en-US" altLang="zh-CN" sz="2800" dirty="0">
                <a:solidFill>
                  <a:srgbClr val="FF0000"/>
                </a:solidFill>
              </a:rPr>
              <a:t>++]</a:t>
            </a:r>
            <a:r>
              <a:rPr kumimoji="0" lang="en-US" altLang="zh-CN" sz="2800" dirty="0">
                <a:solidFill>
                  <a:srgbClr val="000000"/>
                </a:solidFill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	else            </a:t>
            </a:r>
            <a:r>
              <a:rPr kumimoji="0" lang="en-US" altLang="zh-CN" sz="2800" dirty="0">
                <a:solidFill>
                  <a:schemeClr val="accent2"/>
                </a:solidFill>
              </a:rPr>
              <a:t>L2.data[k++] = </a:t>
            </a:r>
            <a:r>
              <a:rPr kumimoji="0" lang="en-US" altLang="zh-CN" sz="2800" dirty="0" err="1">
                <a:solidFill>
                  <a:schemeClr val="accent2"/>
                </a:solidFill>
              </a:rPr>
              <a:t>L.data</a:t>
            </a:r>
            <a:r>
              <a:rPr kumimoji="0" lang="en-US" altLang="zh-CN" sz="2800" dirty="0">
                <a:solidFill>
                  <a:schemeClr val="accent2"/>
                </a:solidFill>
              </a:rPr>
              <a:t>[</a:t>
            </a:r>
            <a:r>
              <a:rPr kumimoji="0" lang="en-US" altLang="zh-CN" sz="2800" dirty="0" err="1">
                <a:solidFill>
                  <a:schemeClr val="accent2"/>
                </a:solidFill>
              </a:rPr>
              <a:t>j++</a:t>
            </a:r>
            <a:r>
              <a:rPr kumimoji="0" lang="en-US" altLang="zh-CN" sz="2800" dirty="0">
                <a:solidFill>
                  <a:schemeClr val="accent2"/>
                </a:solidFill>
              </a:rPr>
              <a:t>]</a:t>
            </a:r>
            <a:r>
              <a:rPr kumimoji="0" lang="en-US" altLang="zh-CN" sz="2800" dirty="0">
                <a:solidFill>
                  <a:srgbClr val="000000"/>
                </a:solidFill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  while(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800" dirty="0">
                <a:solidFill>
                  <a:srgbClr val="000000"/>
                </a:solidFill>
              </a:rPr>
              <a:t>&lt;=mid)   </a:t>
            </a:r>
            <a:r>
              <a:rPr kumimoji="0" lang="en-US" altLang="zh-CN" sz="2800" dirty="0">
                <a:solidFill>
                  <a:srgbClr val="FF0000"/>
                </a:solidFill>
              </a:rPr>
              <a:t>L2.data[k++] = </a:t>
            </a:r>
            <a:r>
              <a:rPr kumimoji="0" lang="en-US" altLang="zh-CN" sz="2800" dirty="0" err="1">
                <a:solidFill>
                  <a:srgbClr val="FF0000"/>
                </a:solidFill>
              </a:rPr>
              <a:t>L.data</a:t>
            </a:r>
            <a:r>
              <a:rPr kumimoji="0" lang="en-US" altLang="zh-CN" sz="2800" dirty="0">
                <a:solidFill>
                  <a:srgbClr val="FF0000"/>
                </a:solidFill>
              </a:rPr>
              <a:t>[</a:t>
            </a:r>
            <a:r>
              <a:rPr kumimoji="0" lang="en-US" altLang="zh-CN" sz="2800" dirty="0" err="1">
                <a:solidFill>
                  <a:srgbClr val="FF0000"/>
                </a:solidFill>
              </a:rPr>
              <a:t>i</a:t>
            </a:r>
            <a:r>
              <a:rPr kumimoji="0" lang="en-US" altLang="zh-CN" sz="2800" dirty="0">
                <a:solidFill>
                  <a:srgbClr val="FF0000"/>
                </a:solidFill>
              </a:rPr>
              <a:t>++]</a:t>
            </a:r>
            <a:r>
              <a:rPr kumimoji="0" lang="en-US" altLang="zh-CN" sz="2800" dirty="0">
                <a:solidFill>
                  <a:srgbClr val="000000"/>
                </a:solidFill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  while(j&lt;=right) </a:t>
            </a:r>
            <a:r>
              <a:rPr kumimoji="0" lang="en-US" altLang="zh-CN" sz="2800" dirty="0">
                <a:solidFill>
                  <a:schemeClr val="accent2"/>
                </a:solidFill>
              </a:rPr>
              <a:t>L2.data[k++] = </a:t>
            </a:r>
            <a:r>
              <a:rPr kumimoji="0" lang="en-US" altLang="zh-CN" sz="2800" dirty="0" err="1">
                <a:solidFill>
                  <a:schemeClr val="accent2"/>
                </a:solidFill>
              </a:rPr>
              <a:t>L.data</a:t>
            </a:r>
            <a:r>
              <a:rPr kumimoji="0" lang="en-US" altLang="zh-CN" sz="2800" dirty="0">
                <a:solidFill>
                  <a:schemeClr val="accent2"/>
                </a:solidFill>
              </a:rPr>
              <a:t>[</a:t>
            </a:r>
            <a:r>
              <a:rPr kumimoji="0" lang="en-US" altLang="zh-CN" sz="2800" dirty="0" err="1">
                <a:solidFill>
                  <a:schemeClr val="accent2"/>
                </a:solidFill>
              </a:rPr>
              <a:t>j++</a:t>
            </a:r>
            <a:r>
              <a:rPr kumimoji="0" lang="en-US" altLang="zh-CN" sz="2800" dirty="0">
                <a:solidFill>
                  <a:schemeClr val="accent2"/>
                </a:solidFill>
              </a:rPr>
              <a:t>]</a:t>
            </a:r>
            <a:r>
              <a:rPr kumimoji="0" lang="en-US" altLang="zh-CN" sz="2800" dirty="0">
                <a:solidFill>
                  <a:srgbClr val="000000"/>
                </a:solidFill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08307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一趟归并</a:t>
            </a:r>
            <a:endParaRPr lang="en-US" altLang="zh-CN" b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196752"/>
            <a:ext cx="8856984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buSzPct val="75000"/>
              <a:buFont typeface="Wingdings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</a:rPr>
              <a:t>void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MergePass</a:t>
            </a:r>
            <a:r>
              <a:rPr kumimoji="0" lang="en-US" altLang="zh-CN" sz="2800" dirty="0">
                <a:solidFill>
                  <a:srgbClr val="000000"/>
                </a:solidFill>
              </a:rPr>
              <a:t>(</a:t>
            </a:r>
            <a:r>
              <a:rPr kumimoji="0" lang="en-US" altLang="zh-CN" sz="2000" dirty="0" err="1">
                <a:solidFill>
                  <a:srgbClr val="000000"/>
                </a:solidFill>
              </a:rPr>
              <a:t>DataList</a:t>
            </a:r>
            <a:r>
              <a:rPr kumimoji="0" lang="en-US" altLang="zh-CN" sz="2000" dirty="0">
                <a:solidFill>
                  <a:srgbClr val="000000"/>
                </a:solidFill>
              </a:rPr>
              <a:t>&amp; L, </a:t>
            </a:r>
            <a:r>
              <a:rPr kumimoji="0" lang="en-US" altLang="zh-CN" sz="2000" dirty="0" err="1">
                <a:solidFill>
                  <a:srgbClr val="000000"/>
                </a:solidFill>
              </a:rPr>
              <a:t>DataList</a:t>
            </a:r>
            <a:r>
              <a:rPr kumimoji="0" lang="en-US" altLang="zh-CN" sz="2000" dirty="0">
                <a:solidFill>
                  <a:srgbClr val="000000"/>
                </a:solidFill>
              </a:rPr>
              <a:t>&amp; L2, </a:t>
            </a:r>
            <a:r>
              <a:rPr kumimoji="0" lang="en-US" altLang="zh-CN" sz="2000" dirty="0" err="1">
                <a:solidFill>
                  <a:srgbClr val="000000"/>
                </a:solidFill>
              </a:rPr>
              <a:t>int</a:t>
            </a:r>
            <a:r>
              <a:rPr kumimoji="0" lang="en-US" altLang="zh-CN" sz="2000" dirty="0">
                <a:solidFill>
                  <a:srgbClr val="000000"/>
                </a:solidFill>
              </a:rPr>
              <a:t> </a:t>
            </a:r>
            <a:r>
              <a:rPr kumimoji="0" lang="en-US" altLang="zh-CN" sz="2000" dirty="0" err="1">
                <a:solidFill>
                  <a:srgbClr val="000000"/>
                </a:solidFill>
              </a:rPr>
              <a:t>len</a:t>
            </a:r>
            <a:r>
              <a:rPr kumimoji="0" lang="en-US" altLang="zh-CN" sz="2800" dirty="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{</a:t>
            </a:r>
            <a:endParaRPr kumimoji="0" lang="en-US" altLang="zh-CN" sz="24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400" dirty="0">
                <a:solidFill>
                  <a:srgbClr val="000000"/>
                </a:solidFill>
              </a:rPr>
              <a:t>  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int</a:t>
            </a:r>
            <a:r>
              <a:rPr kumimoji="0" lang="en-US" altLang="zh-CN" sz="2800" dirty="0">
                <a:solidFill>
                  <a:srgbClr val="000000"/>
                </a:solidFill>
              </a:rPr>
              <a:t>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800" dirty="0">
                <a:solidFill>
                  <a:srgbClr val="000000"/>
                </a:solidFill>
              </a:rPr>
              <a:t> = 0;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   while (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800" dirty="0">
                <a:solidFill>
                  <a:srgbClr val="000000"/>
                </a:solidFill>
              </a:rPr>
              <a:t> +2*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len</a:t>
            </a:r>
            <a:r>
              <a:rPr kumimoji="0" lang="en-US" altLang="zh-CN" sz="2800" dirty="0">
                <a:solidFill>
                  <a:srgbClr val="000000"/>
                </a:solidFill>
              </a:rPr>
              <a:t> &lt;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L.n</a:t>
            </a:r>
            <a:r>
              <a:rPr kumimoji="0" lang="en-US" altLang="zh-CN" sz="2800" dirty="0">
                <a:solidFill>
                  <a:srgbClr val="000000"/>
                </a:solidFill>
              </a:rPr>
              <a:t> ) {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	Merge2(L,L2,i,i+len-1,i+2*len-1 );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          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800" dirty="0">
                <a:solidFill>
                  <a:srgbClr val="000000"/>
                </a:solidFill>
              </a:rPr>
              <a:t> =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800" dirty="0">
                <a:solidFill>
                  <a:srgbClr val="000000"/>
                </a:solidFill>
              </a:rPr>
              <a:t> + 2*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len</a:t>
            </a:r>
            <a:r>
              <a:rPr kumimoji="0" lang="en-US" altLang="zh-CN" sz="2800" dirty="0">
                <a:solidFill>
                  <a:srgbClr val="000000"/>
                </a:solidFill>
              </a:rPr>
              <a:t>;          }</a:t>
            </a:r>
            <a:r>
              <a:rPr kumimoji="0" lang="en-US" altLang="zh-CN" sz="2800" dirty="0">
                <a:solidFill>
                  <a:schemeClr val="accent2"/>
                </a:solidFill>
              </a:rPr>
              <a:t>//</a:t>
            </a:r>
            <a:r>
              <a:rPr kumimoji="0" lang="zh-CN" altLang="en-US" sz="2800" dirty="0">
                <a:solidFill>
                  <a:schemeClr val="accent2"/>
                </a:solidFill>
              </a:rPr>
              <a:t>两段都长为</a:t>
            </a:r>
            <a:r>
              <a:rPr kumimoji="0" lang="en-US" altLang="zh-CN" sz="2800" dirty="0" err="1">
                <a:solidFill>
                  <a:schemeClr val="accent2"/>
                </a:solidFill>
              </a:rPr>
              <a:t>len</a:t>
            </a:r>
            <a:endParaRPr kumimoji="0" lang="en-US" altLang="zh-CN" sz="2800" dirty="0">
              <a:solidFill>
                <a:schemeClr val="accent2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   if (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800" dirty="0">
                <a:solidFill>
                  <a:srgbClr val="000000"/>
                </a:solidFill>
              </a:rPr>
              <a:t> +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len</a:t>
            </a:r>
            <a:r>
              <a:rPr kumimoji="0" lang="en-US" altLang="zh-CN" sz="2800" dirty="0">
                <a:solidFill>
                  <a:srgbClr val="000000"/>
                </a:solidFill>
              </a:rPr>
              <a:t> &lt;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L.n</a:t>
            </a:r>
            <a:r>
              <a:rPr kumimoji="0" lang="en-US" altLang="zh-CN" sz="2800" dirty="0">
                <a:solidFill>
                  <a:srgbClr val="000000"/>
                </a:solidFill>
              </a:rPr>
              <a:t> 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          Merge2(L,L2,i,i+len-1,L.n-1);</a:t>
            </a:r>
            <a:r>
              <a:rPr kumimoji="0" lang="en-US" altLang="zh-CN" sz="2800" dirty="0">
                <a:solidFill>
                  <a:schemeClr val="accent2"/>
                </a:solidFill>
              </a:rPr>
              <a:t>//</a:t>
            </a:r>
            <a:r>
              <a:rPr kumimoji="0" lang="zh-CN" altLang="en-US" sz="2800" dirty="0">
                <a:solidFill>
                  <a:schemeClr val="accent2"/>
                </a:solidFill>
              </a:rPr>
              <a:t>一长一短</a:t>
            </a:r>
            <a:endParaRPr kumimoji="0" lang="en-US" altLang="zh-CN" sz="2800" dirty="0">
              <a:solidFill>
                <a:schemeClr val="accent2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   else for(j=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i;j</a:t>
            </a:r>
            <a:r>
              <a:rPr kumimoji="0" lang="en-US" altLang="zh-CN" sz="2800" dirty="0">
                <a:solidFill>
                  <a:srgbClr val="000000"/>
                </a:solidFill>
              </a:rPr>
              <a:t>&lt;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L.n;j</a:t>
            </a:r>
            <a:r>
              <a:rPr kumimoji="0" lang="en-US" altLang="zh-CN" sz="2800" dirty="0">
                <a:solidFill>
                  <a:srgbClr val="000000"/>
                </a:solidFill>
              </a:rPr>
              <a:t>++) L2.data[j]=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L.data</a:t>
            </a:r>
            <a:r>
              <a:rPr kumimoji="0" lang="en-US" altLang="zh-CN" sz="2800" dirty="0">
                <a:solidFill>
                  <a:srgbClr val="000000"/>
                </a:solidFill>
              </a:rPr>
              <a:t>[j]; </a:t>
            </a:r>
            <a:r>
              <a:rPr kumimoji="0" lang="en-US" altLang="zh-CN" sz="2800" dirty="0">
                <a:solidFill>
                  <a:schemeClr val="accent2"/>
                </a:solidFill>
              </a:rPr>
              <a:t>//</a:t>
            </a:r>
            <a:r>
              <a:rPr kumimoji="0" lang="zh-CN" altLang="en-US" sz="2800" dirty="0">
                <a:solidFill>
                  <a:schemeClr val="accent2"/>
                </a:solidFill>
              </a:rPr>
              <a:t>只有一段</a:t>
            </a:r>
            <a:endParaRPr kumimoji="0" lang="en-US" altLang="zh-CN" sz="2800" dirty="0">
              <a:solidFill>
                <a:schemeClr val="accent2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} //</a:t>
            </a:r>
            <a:r>
              <a:rPr kumimoji="0" lang="zh-CN" altLang="en-US" sz="2800" dirty="0">
                <a:solidFill>
                  <a:srgbClr val="000000"/>
                </a:solidFill>
              </a:rPr>
              <a:t>包含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len</a:t>
            </a:r>
            <a:r>
              <a:rPr kumimoji="0" lang="en-US" altLang="zh-CN" sz="2800" dirty="0">
                <a:solidFill>
                  <a:srgbClr val="000000"/>
                </a:solidFill>
              </a:rPr>
              <a:t>&gt;=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L.n</a:t>
            </a:r>
            <a:r>
              <a:rPr kumimoji="0" lang="zh-CN" altLang="en-US" sz="2800" dirty="0">
                <a:solidFill>
                  <a:srgbClr val="000000"/>
                </a:solidFill>
              </a:rPr>
              <a:t>的情况</a:t>
            </a:r>
            <a:endParaRPr kumimoji="0"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7870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迭代归并</a:t>
            </a:r>
            <a:endParaRPr lang="en-US" altLang="zh-CN" b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95636" y="1628800"/>
            <a:ext cx="6552728" cy="388414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buSzPct val="75000"/>
              <a:buFont typeface="Wingdings" pitchFamily="2" charset="2"/>
              <a:buNone/>
            </a:pPr>
            <a:r>
              <a:rPr kumimoji="0" lang="en-US" altLang="zh-CN" sz="2800" dirty="0">
                <a:solidFill>
                  <a:srgbClr val="000000"/>
                </a:solidFill>
              </a:rPr>
              <a:t>void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MergeSort_iter</a:t>
            </a:r>
            <a:r>
              <a:rPr kumimoji="0" lang="en-US" altLang="zh-CN" sz="2800" dirty="0">
                <a:solidFill>
                  <a:srgbClr val="000000"/>
                </a:solidFill>
              </a:rPr>
              <a:t>(</a:t>
            </a:r>
            <a:r>
              <a:rPr kumimoji="0" lang="en-US" altLang="zh-CN" sz="2000" dirty="0" err="1">
                <a:solidFill>
                  <a:srgbClr val="000000"/>
                </a:solidFill>
              </a:rPr>
              <a:t>DataList</a:t>
            </a:r>
            <a:r>
              <a:rPr kumimoji="0" lang="en-US" altLang="zh-CN" sz="2000" dirty="0">
                <a:solidFill>
                  <a:srgbClr val="000000"/>
                </a:solidFill>
              </a:rPr>
              <a:t>&amp; L</a:t>
            </a:r>
            <a:r>
              <a:rPr kumimoji="0" lang="en-US" altLang="zh-CN" sz="2800" dirty="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{</a:t>
            </a:r>
            <a:endParaRPr kumimoji="0" lang="en-US" altLang="zh-CN" sz="24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400" dirty="0">
                <a:solidFill>
                  <a:srgbClr val="000000"/>
                </a:solidFill>
              </a:rPr>
              <a:t>  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DataList</a:t>
            </a:r>
            <a:r>
              <a:rPr kumimoji="0" lang="en-US" altLang="zh-CN" sz="2800" dirty="0">
                <a:solidFill>
                  <a:srgbClr val="000000"/>
                </a:solidFill>
              </a:rPr>
              <a:t> L2; L2.n=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L.n</a:t>
            </a:r>
            <a:r>
              <a:rPr kumimoji="0" lang="en-US" altLang="zh-CN" sz="2800" dirty="0">
                <a:solidFill>
                  <a:srgbClr val="000000"/>
                </a:solidFill>
              </a:rPr>
              <a:t>;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int</a:t>
            </a:r>
            <a:r>
              <a:rPr kumimoji="0" lang="en-US" altLang="zh-CN" sz="2800" dirty="0">
                <a:solidFill>
                  <a:srgbClr val="000000"/>
                </a:solidFill>
              </a:rPr>
              <a:t>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800" dirty="0">
                <a:solidFill>
                  <a:srgbClr val="000000"/>
                </a:solidFill>
              </a:rPr>
              <a:t>,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len</a:t>
            </a:r>
            <a:r>
              <a:rPr kumimoji="0" lang="en-US" altLang="zh-CN" sz="2800" dirty="0">
                <a:solidFill>
                  <a:srgbClr val="000000"/>
                </a:solidFill>
              </a:rPr>
              <a:t>=1;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   while (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len</a:t>
            </a:r>
            <a:r>
              <a:rPr kumimoji="0" lang="en-US" altLang="zh-CN" sz="2800" dirty="0">
                <a:solidFill>
                  <a:srgbClr val="000000"/>
                </a:solidFill>
              </a:rPr>
              <a:t> &lt;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L.n</a:t>
            </a:r>
            <a:r>
              <a:rPr kumimoji="0" lang="en-US" altLang="zh-CN" sz="2800" dirty="0">
                <a:solidFill>
                  <a:srgbClr val="000000"/>
                </a:solidFill>
              </a:rPr>
              <a:t> ) {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         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MergePass</a:t>
            </a:r>
            <a:r>
              <a:rPr kumimoji="0" lang="en-US" altLang="zh-CN" sz="2800" dirty="0">
                <a:solidFill>
                  <a:srgbClr val="000000"/>
                </a:solidFill>
              </a:rPr>
              <a:t>( L, L2,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len</a:t>
            </a:r>
            <a:r>
              <a:rPr kumimoji="0" lang="en-US" altLang="zh-CN" sz="2800" dirty="0">
                <a:solidFill>
                  <a:srgbClr val="000000"/>
                </a:solidFill>
              </a:rPr>
              <a:t>);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len</a:t>
            </a:r>
            <a:r>
              <a:rPr kumimoji="0" lang="en-US" altLang="zh-CN" sz="2800" dirty="0">
                <a:solidFill>
                  <a:srgbClr val="000000"/>
                </a:solidFill>
              </a:rPr>
              <a:t> *= 2;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         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MergePass</a:t>
            </a:r>
            <a:r>
              <a:rPr kumimoji="0" lang="en-US" altLang="zh-CN" sz="2800" dirty="0">
                <a:solidFill>
                  <a:srgbClr val="000000"/>
                </a:solidFill>
              </a:rPr>
              <a:t>( L2, L,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len</a:t>
            </a:r>
            <a:r>
              <a:rPr kumimoji="0" lang="en-US" altLang="zh-CN" sz="2800" dirty="0">
                <a:solidFill>
                  <a:srgbClr val="000000"/>
                </a:solidFill>
              </a:rPr>
              <a:t>); </a:t>
            </a:r>
            <a:r>
              <a:rPr kumimoji="0" lang="en-US" altLang="zh-CN" sz="2800" dirty="0" err="1">
                <a:solidFill>
                  <a:srgbClr val="000000"/>
                </a:solidFill>
              </a:rPr>
              <a:t>len</a:t>
            </a:r>
            <a:r>
              <a:rPr kumimoji="0" lang="en-US" altLang="zh-CN" sz="2800" dirty="0">
                <a:solidFill>
                  <a:srgbClr val="000000"/>
                </a:solidFill>
              </a:rPr>
              <a:t> *= 2;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kumimoji="0" lang="en-US" altLang="zh-CN" sz="28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41322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归并排序性能分析</a:t>
            </a:r>
            <a:endParaRPr lang="en-US" altLang="zh-CN" b="1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512" y="1772816"/>
            <a:ext cx="85979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时间复杂度代价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: O(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log n )</a:t>
            </a:r>
          </a:p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空间复杂度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: O(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</a:p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递归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: P(n) = P(n/2) + O(n) </a:t>
            </a:r>
          </a:p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不依赖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于原始数据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最大、最小以及平均时间代价均为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O(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log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稳定性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: 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稳定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排序 </a:t>
            </a:r>
          </a:p>
        </p:txBody>
      </p:sp>
    </p:spTree>
    <p:extLst>
      <p:ext uri="{BB962C8B-B14F-4D97-AF65-F5344CB8AC3E}">
        <p14:creationId xmlns:p14="http://schemas.microsoft.com/office/powerpoint/2010/main" val="32723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基数排序与比较排序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 bwMode="auto">
          <a:xfrm>
            <a:off x="263321" y="1340768"/>
            <a:ext cx="8557151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SzPct val="75000"/>
            </a:pP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 </a:t>
            </a:r>
            <a:r>
              <a:rPr lang="zh-CN" altLang="en-US" sz="2800" dirty="0">
                <a:solidFill>
                  <a:schemeClr val="tx1"/>
                </a:solidFill>
              </a:rPr>
              <a:t>前述排序都是比较排序</a:t>
            </a:r>
            <a:r>
              <a:rPr lang="en-US" altLang="zh-CN" sz="2800" dirty="0">
                <a:solidFill>
                  <a:schemeClr val="tx1"/>
                </a:solidFill>
              </a:rPr>
              <a:t>: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即通过比较大小完成排序 </a:t>
            </a:r>
            <a:endParaRPr lang="en-US" altLang="zh-CN" dirty="0">
              <a:solidFill>
                <a:schemeClr val="tx1"/>
              </a:solidFill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 </a:t>
            </a:r>
            <a:r>
              <a:rPr lang="zh-CN" altLang="en-US" sz="2800" dirty="0">
                <a:solidFill>
                  <a:schemeClr val="tx1"/>
                </a:solidFill>
              </a:rPr>
              <a:t>比较排序的最低复杂度是 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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(n log n)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//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见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[C]</a:t>
            </a:r>
            <a:endParaRPr lang="en-US" altLang="zh-CN" sz="28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因为是通过比较决定排列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二叉决策树有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n!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个树叶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SzPct val="75000"/>
            </a:pPr>
            <a:r>
              <a:rPr lang="zh-CN" altLang="en-US" sz="2800" dirty="0">
                <a:solidFill>
                  <a:schemeClr val="tx1"/>
                </a:solidFill>
              </a:rPr>
              <a:t>   所以决策树的高度至少是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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(n log n) 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 不通过比较进行排序的算法主要有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见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[C])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计数排序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基数排序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桶排序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 基数是指进制的所有符号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例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10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进制的基数是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0~9. 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 </a:t>
            </a:r>
            <a:r>
              <a:rPr lang="zh-CN" altLang="en-US" sz="2800" dirty="0">
                <a:solidFill>
                  <a:schemeClr val="tx1"/>
                </a:solidFill>
              </a:rPr>
              <a:t>最高位优先</a:t>
            </a:r>
            <a:r>
              <a:rPr lang="en-US" altLang="zh-CN" sz="2800" dirty="0">
                <a:solidFill>
                  <a:schemeClr val="tx1"/>
                </a:solidFill>
              </a:rPr>
              <a:t>(MSD): </a:t>
            </a:r>
            <a:r>
              <a:rPr lang="zh-CN" altLang="en-US" sz="2800" dirty="0">
                <a:solidFill>
                  <a:schemeClr val="tx1"/>
                </a:solidFill>
              </a:rPr>
              <a:t>按最高位分组</a:t>
            </a:r>
            <a:r>
              <a:rPr lang="en-US" altLang="zh-CN" sz="2800" dirty="0">
                <a:solidFill>
                  <a:schemeClr val="tx1"/>
                </a:solidFill>
              </a:rPr>
              <a:t>, </a:t>
            </a:r>
            <a:r>
              <a:rPr lang="zh-CN" altLang="en-US" sz="2800" dirty="0">
                <a:solidFill>
                  <a:schemeClr val="tx1"/>
                </a:solidFill>
              </a:rPr>
              <a:t>再各组排序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 </a:t>
            </a:r>
            <a:r>
              <a:rPr lang="zh-CN" altLang="en-US" sz="2800" dirty="0">
                <a:solidFill>
                  <a:schemeClr val="tx1"/>
                </a:solidFill>
              </a:rPr>
              <a:t>最低位优先</a:t>
            </a:r>
            <a:r>
              <a:rPr lang="en-US" altLang="zh-CN" sz="2800" dirty="0">
                <a:solidFill>
                  <a:schemeClr val="tx1"/>
                </a:solidFill>
              </a:rPr>
              <a:t>(LSD)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从低到高多次分配和收集排序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5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LSD</a:t>
            </a:r>
            <a:r>
              <a:rPr lang="zh-CN" altLang="en-US" b="1" dirty="0"/>
              <a:t>基数排序举例</a:t>
            </a:r>
            <a:endParaRPr lang="en-US" altLang="zh-CN" b="1" dirty="0"/>
          </a:p>
        </p:txBody>
      </p:sp>
      <p:sp>
        <p:nvSpPr>
          <p:cNvPr id="65" name="Text Box 3"/>
          <p:cNvSpPr txBox="1">
            <a:spLocks noChangeArrowheads="1"/>
          </p:cNvSpPr>
          <p:nvPr/>
        </p:nvSpPr>
        <p:spPr bwMode="auto">
          <a:xfrm>
            <a:off x="263525" y="1236441"/>
            <a:ext cx="85725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CC6600"/>
              </a:buClr>
              <a:buSzTx/>
              <a:buFont typeface="Wingdings 2" panose="05020102010507070707" pitchFamily="18" charset="2"/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  <a:t>序列：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614  738  921  485  637  101  215  530  790  306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" name="Text Box 65"/>
          <p:cNvSpPr txBox="1">
            <a:spLocks noChangeArrowheads="1"/>
          </p:cNvSpPr>
          <p:nvPr/>
        </p:nvSpPr>
        <p:spPr bwMode="auto">
          <a:xfrm>
            <a:off x="250825" y="6161930"/>
            <a:ext cx="8702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收集：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53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79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92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10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61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48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21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30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63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73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7" name="Text Box 66"/>
          <p:cNvSpPr txBox="1">
            <a:spLocks noChangeArrowheads="1"/>
          </p:cNvSpPr>
          <p:nvPr/>
        </p:nvSpPr>
        <p:spPr bwMode="auto">
          <a:xfrm>
            <a:off x="387350" y="1863504"/>
            <a:ext cx="6616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  <a:t>第一次分配和收集：个位</a:t>
            </a:r>
          </a:p>
        </p:txBody>
      </p:sp>
      <p:grpSp>
        <p:nvGrpSpPr>
          <p:cNvPr id="68" name="Group 174"/>
          <p:cNvGrpSpPr>
            <a:grpSpLocks/>
          </p:cNvGrpSpPr>
          <p:nvPr/>
        </p:nvGrpSpPr>
        <p:grpSpPr bwMode="auto">
          <a:xfrm>
            <a:off x="409575" y="3144093"/>
            <a:ext cx="8332788" cy="2846387"/>
            <a:chOff x="258" y="1769"/>
            <a:chExt cx="5249" cy="1793"/>
          </a:xfrm>
        </p:grpSpPr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441" y="2344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" name="Text Box 109"/>
            <p:cNvSpPr txBox="1">
              <a:spLocks noChangeArrowheads="1"/>
            </p:cNvSpPr>
            <p:nvPr/>
          </p:nvSpPr>
          <p:spPr bwMode="auto">
            <a:xfrm>
              <a:off x="258" y="1769"/>
              <a:ext cx="5249" cy="52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队列号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0         1        2         3         4         5         6        7         8         9</a:t>
              </a:r>
            </a:p>
          </p:txBody>
        </p:sp>
        <p:sp>
          <p:nvSpPr>
            <p:cNvPr id="71" name="Line 111"/>
            <p:cNvSpPr>
              <a:spLocks noChangeShapeType="1"/>
            </p:cNvSpPr>
            <p:nvPr/>
          </p:nvSpPr>
          <p:spPr bwMode="auto">
            <a:xfrm>
              <a:off x="1162" y="34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Line 112"/>
            <p:cNvSpPr>
              <a:spLocks noChangeShapeType="1"/>
            </p:cNvSpPr>
            <p:nvPr/>
          </p:nvSpPr>
          <p:spPr bwMode="auto">
            <a:xfrm flipH="1">
              <a:off x="885" y="3546"/>
              <a:ext cx="29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Line 113"/>
            <p:cNvSpPr>
              <a:spLocks noChangeShapeType="1"/>
            </p:cNvSpPr>
            <p:nvPr/>
          </p:nvSpPr>
          <p:spPr bwMode="auto">
            <a:xfrm flipV="1">
              <a:off x="893" y="2229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Line 114"/>
            <p:cNvSpPr>
              <a:spLocks noChangeShapeType="1"/>
            </p:cNvSpPr>
            <p:nvPr/>
          </p:nvSpPr>
          <p:spPr bwMode="auto">
            <a:xfrm flipH="1">
              <a:off x="681" y="2228"/>
              <a:ext cx="21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Line 115"/>
            <p:cNvSpPr>
              <a:spLocks noChangeShapeType="1"/>
            </p:cNvSpPr>
            <p:nvPr/>
          </p:nvSpPr>
          <p:spPr bwMode="auto">
            <a:xfrm>
              <a:off x="689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Line 117"/>
            <p:cNvSpPr>
              <a:spLocks noChangeShapeType="1"/>
            </p:cNvSpPr>
            <p:nvPr/>
          </p:nvSpPr>
          <p:spPr bwMode="auto">
            <a:xfrm>
              <a:off x="1663" y="3425"/>
              <a:ext cx="4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Line 118"/>
            <p:cNvSpPr>
              <a:spLocks noChangeShapeType="1"/>
            </p:cNvSpPr>
            <p:nvPr/>
          </p:nvSpPr>
          <p:spPr bwMode="auto">
            <a:xfrm flipH="1">
              <a:off x="1390" y="3554"/>
              <a:ext cx="29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Line 119"/>
            <p:cNvSpPr>
              <a:spLocks noChangeShapeType="1"/>
            </p:cNvSpPr>
            <p:nvPr/>
          </p:nvSpPr>
          <p:spPr bwMode="auto">
            <a:xfrm flipV="1">
              <a:off x="1406" y="2237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Line 120"/>
            <p:cNvSpPr>
              <a:spLocks noChangeShapeType="1"/>
            </p:cNvSpPr>
            <p:nvPr/>
          </p:nvSpPr>
          <p:spPr bwMode="auto">
            <a:xfrm flipH="1">
              <a:off x="1203" y="2237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Line 121"/>
            <p:cNvSpPr>
              <a:spLocks noChangeShapeType="1"/>
            </p:cNvSpPr>
            <p:nvPr/>
          </p:nvSpPr>
          <p:spPr bwMode="auto">
            <a:xfrm>
              <a:off x="1203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Line 123"/>
            <p:cNvSpPr>
              <a:spLocks noChangeShapeType="1"/>
            </p:cNvSpPr>
            <p:nvPr/>
          </p:nvSpPr>
          <p:spPr bwMode="auto">
            <a:xfrm>
              <a:off x="2140" y="3429"/>
              <a:ext cx="0" cy="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Line 124"/>
            <p:cNvSpPr>
              <a:spLocks noChangeShapeType="1"/>
            </p:cNvSpPr>
            <p:nvPr/>
          </p:nvSpPr>
          <p:spPr bwMode="auto">
            <a:xfrm flipH="1">
              <a:off x="1899" y="3554"/>
              <a:ext cx="25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Line 125"/>
            <p:cNvSpPr>
              <a:spLocks noChangeShapeType="1"/>
            </p:cNvSpPr>
            <p:nvPr/>
          </p:nvSpPr>
          <p:spPr bwMode="auto">
            <a:xfrm flipV="1">
              <a:off x="1904" y="2237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Line 126"/>
            <p:cNvSpPr>
              <a:spLocks noChangeShapeType="1"/>
            </p:cNvSpPr>
            <p:nvPr/>
          </p:nvSpPr>
          <p:spPr bwMode="auto">
            <a:xfrm flipH="1">
              <a:off x="1655" y="2237"/>
              <a:ext cx="24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Line 127"/>
            <p:cNvSpPr>
              <a:spLocks noChangeShapeType="1"/>
            </p:cNvSpPr>
            <p:nvPr/>
          </p:nvSpPr>
          <p:spPr bwMode="auto">
            <a:xfrm>
              <a:off x="1659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Line 129"/>
            <p:cNvSpPr>
              <a:spLocks noChangeShapeType="1"/>
            </p:cNvSpPr>
            <p:nvPr/>
          </p:nvSpPr>
          <p:spPr bwMode="auto">
            <a:xfrm>
              <a:off x="2668" y="3425"/>
              <a:ext cx="0" cy="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Line 130"/>
            <p:cNvSpPr>
              <a:spLocks noChangeShapeType="1"/>
            </p:cNvSpPr>
            <p:nvPr/>
          </p:nvSpPr>
          <p:spPr bwMode="auto">
            <a:xfrm flipH="1">
              <a:off x="2399" y="3554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Line 131"/>
            <p:cNvSpPr>
              <a:spLocks noChangeShapeType="1"/>
            </p:cNvSpPr>
            <p:nvPr/>
          </p:nvSpPr>
          <p:spPr bwMode="auto">
            <a:xfrm flipV="1">
              <a:off x="2403" y="2237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Line 132"/>
            <p:cNvSpPr>
              <a:spLocks noChangeShapeType="1"/>
            </p:cNvSpPr>
            <p:nvPr/>
          </p:nvSpPr>
          <p:spPr bwMode="auto">
            <a:xfrm flipH="1">
              <a:off x="2128" y="2237"/>
              <a:ext cx="27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Line 133"/>
            <p:cNvSpPr>
              <a:spLocks noChangeShapeType="1"/>
            </p:cNvSpPr>
            <p:nvPr/>
          </p:nvSpPr>
          <p:spPr bwMode="auto">
            <a:xfrm>
              <a:off x="2132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Line 135"/>
            <p:cNvSpPr>
              <a:spLocks noChangeShapeType="1"/>
            </p:cNvSpPr>
            <p:nvPr/>
          </p:nvSpPr>
          <p:spPr bwMode="auto">
            <a:xfrm>
              <a:off x="3191" y="3421"/>
              <a:ext cx="0" cy="1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Line 136"/>
            <p:cNvSpPr>
              <a:spLocks noChangeShapeType="1"/>
            </p:cNvSpPr>
            <p:nvPr/>
          </p:nvSpPr>
          <p:spPr bwMode="auto">
            <a:xfrm flipH="1">
              <a:off x="2914" y="3554"/>
              <a:ext cx="29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Line 137"/>
            <p:cNvSpPr>
              <a:spLocks noChangeShapeType="1"/>
            </p:cNvSpPr>
            <p:nvPr/>
          </p:nvSpPr>
          <p:spPr bwMode="auto">
            <a:xfrm flipV="1">
              <a:off x="2922" y="2237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Line 138"/>
            <p:cNvSpPr>
              <a:spLocks noChangeShapeType="1"/>
            </p:cNvSpPr>
            <p:nvPr/>
          </p:nvSpPr>
          <p:spPr bwMode="auto">
            <a:xfrm flipH="1">
              <a:off x="2702" y="2237"/>
              <a:ext cx="21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Line 139"/>
            <p:cNvSpPr>
              <a:spLocks noChangeShapeType="1"/>
            </p:cNvSpPr>
            <p:nvPr/>
          </p:nvSpPr>
          <p:spPr bwMode="auto">
            <a:xfrm>
              <a:off x="2702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Line 141"/>
            <p:cNvSpPr>
              <a:spLocks noChangeShapeType="1"/>
            </p:cNvSpPr>
            <p:nvPr/>
          </p:nvSpPr>
          <p:spPr bwMode="auto">
            <a:xfrm>
              <a:off x="3729" y="3437"/>
              <a:ext cx="0" cy="1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Line 142"/>
            <p:cNvSpPr>
              <a:spLocks noChangeShapeType="1"/>
            </p:cNvSpPr>
            <p:nvPr/>
          </p:nvSpPr>
          <p:spPr bwMode="auto">
            <a:xfrm flipH="1">
              <a:off x="3444" y="3554"/>
              <a:ext cx="29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Line 143"/>
            <p:cNvSpPr>
              <a:spLocks noChangeShapeType="1"/>
            </p:cNvSpPr>
            <p:nvPr/>
          </p:nvSpPr>
          <p:spPr bwMode="auto">
            <a:xfrm flipV="1">
              <a:off x="3444" y="2237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Line 144"/>
            <p:cNvSpPr>
              <a:spLocks noChangeShapeType="1"/>
            </p:cNvSpPr>
            <p:nvPr/>
          </p:nvSpPr>
          <p:spPr bwMode="auto">
            <a:xfrm flipH="1">
              <a:off x="3193" y="2237"/>
              <a:ext cx="25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Line 145"/>
            <p:cNvSpPr>
              <a:spLocks noChangeShapeType="1"/>
            </p:cNvSpPr>
            <p:nvPr/>
          </p:nvSpPr>
          <p:spPr bwMode="auto">
            <a:xfrm>
              <a:off x="3201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Line 147"/>
            <p:cNvSpPr>
              <a:spLocks noChangeShapeType="1"/>
            </p:cNvSpPr>
            <p:nvPr/>
          </p:nvSpPr>
          <p:spPr bwMode="auto">
            <a:xfrm>
              <a:off x="4213" y="3425"/>
              <a:ext cx="0" cy="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Line 148"/>
            <p:cNvSpPr>
              <a:spLocks noChangeShapeType="1"/>
            </p:cNvSpPr>
            <p:nvPr/>
          </p:nvSpPr>
          <p:spPr bwMode="auto">
            <a:xfrm flipH="1">
              <a:off x="3952" y="3554"/>
              <a:ext cx="25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Line 149"/>
            <p:cNvSpPr>
              <a:spLocks noChangeShapeType="1"/>
            </p:cNvSpPr>
            <p:nvPr/>
          </p:nvSpPr>
          <p:spPr bwMode="auto">
            <a:xfrm flipV="1">
              <a:off x="3952" y="2237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Line 150"/>
            <p:cNvSpPr>
              <a:spLocks noChangeShapeType="1"/>
            </p:cNvSpPr>
            <p:nvPr/>
          </p:nvSpPr>
          <p:spPr bwMode="auto">
            <a:xfrm flipH="1">
              <a:off x="3672" y="2237"/>
              <a:ext cx="28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Line 151"/>
            <p:cNvSpPr>
              <a:spLocks noChangeShapeType="1"/>
            </p:cNvSpPr>
            <p:nvPr/>
          </p:nvSpPr>
          <p:spPr bwMode="auto">
            <a:xfrm>
              <a:off x="3672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Line 153"/>
            <p:cNvSpPr>
              <a:spLocks noChangeShapeType="1"/>
            </p:cNvSpPr>
            <p:nvPr/>
          </p:nvSpPr>
          <p:spPr bwMode="auto">
            <a:xfrm>
              <a:off x="4702" y="3413"/>
              <a:ext cx="0" cy="1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Line 154"/>
            <p:cNvSpPr>
              <a:spLocks noChangeShapeType="1"/>
            </p:cNvSpPr>
            <p:nvPr/>
          </p:nvSpPr>
          <p:spPr bwMode="auto">
            <a:xfrm flipH="1">
              <a:off x="4437" y="3554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Line 155"/>
            <p:cNvSpPr>
              <a:spLocks noChangeShapeType="1"/>
            </p:cNvSpPr>
            <p:nvPr/>
          </p:nvSpPr>
          <p:spPr bwMode="auto">
            <a:xfrm flipV="1">
              <a:off x="4441" y="2237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Line 156"/>
            <p:cNvSpPr>
              <a:spLocks noChangeShapeType="1"/>
            </p:cNvSpPr>
            <p:nvPr/>
          </p:nvSpPr>
          <p:spPr bwMode="auto">
            <a:xfrm flipH="1">
              <a:off x="4186" y="2237"/>
              <a:ext cx="24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Line 157"/>
            <p:cNvSpPr>
              <a:spLocks noChangeShapeType="1"/>
            </p:cNvSpPr>
            <p:nvPr/>
          </p:nvSpPr>
          <p:spPr bwMode="auto">
            <a:xfrm>
              <a:off x="4186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Line 159"/>
            <p:cNvSpPr>
              <a:spLocks noChangeShapeType="1"/>
            </p:cNvSpPr>
            <p:nvPr/>
          </p:nvSpPr>
          <p:spPr bwMode="auto">
            <a:xfrm>
              <a:off x="5213" y="3425"/>
              <a:ext cx="0" cy="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Line 160"/>
            <p:cNvSpPr>
              <a:spLocks noChangeShapeType="1"/>
            </p:cNvSpPr>
            <p:nvPr/>
          </p:nvSpPr>
          <p:spPr bwMode="auto">
            <a:xfrm flipH="1">
              <a:off x="4952" y="3554"/>
              <a:ext cx="26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Line 161"/>
            <p:cNvSpPr>
              <a:spLocks noChangeShapeType="1"/>
            </p:cNvSpPr>
            <p:nvPr/>
          </p:nvSpPr>
          <p:spPr bwMode="auto">
            <a:xfrm flipV="1">
              <a:off x="4952" y="2237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Line 162"/>
            <p:cNvSpPr>
              <a:spLocks noChangeShapeType="1"/>
            </p:cNvSpPr>
            <p:nvPr/>
          </p:nvSpPr>
          <p:spPr bwMode="auto">
            <a:xfrm flipH="1">
              <a:off x="4684" y="2237"/>
              <a:ext cx="26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Line 163"/>
            <p:cNvSpPr>
              <a:spLocks noChangeShapeType="1"/>
            </p:cNvSpPr>
            <p:nvPr/>
          </p:nvSpPr>
          <p:spPr bwMode="auto">
            <a:xfrm>
              <a:off x="4684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Rectangle 164"/>
            <p:cNvSpPr>
              <a:spLocks noChangeArrowheads="1"/>
            </p:cNvSpPr>
            <p:nvPr/>
          </p:nvSpPr>
          <p:spPr bwMode="auto">
            <a:xfrm>
              <a:off x="959" y="2349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" name="Rectangle 165"/>
            <p:cNvSpPr>
              <a:spLocks noChangeArrowheads="1"/>
            </p:cNvSpPr>
            <p:nvPr/>
          </p:nvSpPr>
          <p:spPr bwMode="auto">
            <a:xfrm>
              <a:off x="1468" y="2345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" name="Rectangle 166"/>
            <p:cNvSpPr>
              <a:spLocks noChangeArrowheads="1"/>
            </p:cNvSpPr>
            <p:nvPr/>
          </p:nvSpPr>
          <p:spPr bwMode="auto">
            <a:xfrm>
              <a:off x="1957" y="2341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" name="Rectangle 167"/>
            <p:cNvSpPr>
              <a:spLocks noChangeArrowheads="1"/>
            </p:cNvSpPr>
            <p:nvPr/>
          </p:nvSpPr>
          <p:spPr bwMode="auto">
            <a:xfrm>
              <a:off x="2469" y="2338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" name="Rectangle 168"/>
            <p:cNvSpPr>
              <a:spLocks noChangeArrowheads="1"/>
            </p:cNvSpPr>
            <p:nvPr/>
          </p:nvSpPr>
          <p:spPr bwMode="auto">
            <a:xfrm>
              <a:off x="2992" y="2350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1" name="Rectangle 169"/>
            <p:cNvSpPr>
              <a:spLocks noChangeArrowheads="1"/>
            </p:cNvSpPr>
            <p:nvPr/>
          </p:nvSpPr>
          <p:spPr bwMode="auto">
            <a:xfrm>
              <a:off x="3512" y="2350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" name="Rectangle 170"/>
            <p:cNvSpPr>
              <a:spLocks noChangeArrowheads="1"/>
            </p:cNvSpPr>
            <p:nvPr/>
          </p:nvSpPr>
          <p:spPr bwMode="auto">
            <a:xfrm>
              <a:off x="4009" y="2347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" name="Rectangle 171"/>
            <p:cNvSpPr>
              <a:spLocks noChangeArrowheads="1"/>
            </p:cNvSpPr>
            <p:nvPr/>
          </p:nvSpPr>
          <p:spPr bwMode="auto">
            <a:xfrm>
              <a:off x="4502" y="2344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" name="Rectangle 172"/>
            <p:cNvSpPr>
              <a:spLocks noChangeArrowheads="1"/>
            </p:cNvSpPr>
            <p:nvPr/>
          </p:nvSpPr>
          <p:spPr bwMode="auto">
            <a:xfrm>
              <a:off x="5011" y="2345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5" name="Text Box 173"/>
          <p:cNvSpPr txBox="1">
            <a:spLocks noChangeArrowheads="1"/>
          </p:cNvSpPr>
          <p:nvPr/>
        </p:nvSpPr>
        <p:spPr bwMode="auto">
          <a:xfrm>
            <a:off x="328613" y="2533429"/>
            <a:ext cx="85725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CC6600"/>
              </a:buClr>
              <a:buSzTx/>
              <a:buFont typeface="Wingdings 2" panose="05020102010507070707" pitchFamily="18" charset="2"/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  <a:t>序列：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614  738  921  485  637  101  215  530  790  306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" name="Text Box 175"/>
          <p:cNvSpPr txBox="1">
            <a:spLocks noChangeArrowheads="1"/>
          </p:cNvSpPr>
          <p:nvPr/>
        </p:nvSpPr>
        <p:spPr bwMode="auto">
          <a:xfrm>
            <a:off x="3903663" y="4880818"/>
            <a:ext cx="611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614</a:t>
            </a:r>
          </a:p>
        </p:txBody>
      </p:sp>
      <p:sp>
        <p:nvSpPr>
          <p:cNvPr id="127" name="Text Box 176"/>
          <p:cNvSpPr txBox="1">
            <a:spLocks noChangeArrowheads="1"/>
          </p:cNvSpPr>
          <p:nvPr/>
        </p:nvSpPr>
        <p:spPr bwMode="auto">
          <a:xfrm>
            <a:off x="7118350" y="4899868"/>
            <a:ext cx="611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738</a:t>
            </a:r>
          </a:p>
        </p:txBody>
      </p:sp>
      <p:sp>
        <p:nvSpPr>
          <p:cNvPr id="128" name="Text Box 177"/>
          <p:cNvSpPr txBox="1">
            <a:spLocks noChangeArrowheads="1"/>
          </p:cNvSpPr>
          <p:nvPr/>
        </p:nvSpPr>
        <p:spPr bwMode="auto">
          <a:xfrm>
            <a:off x="1497013" y="4907805"/>
            <a:ext cx="611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921</a:t>
            </a:r>
          </a:p>
        </p:txBody>
      </p:sp>
      <p:sp>
        <p:nvSpPr>
          <p:cNvPr id="129" name="Text Box 178"/>
          <p:cNvSpPr txBox="1">
            <a:spLocks noChangeArrowheads="1"/>
          </p:cNvSpPr>
          <p:nvPr/>
        </p:nvSpPr>
        <p:spPr bwMode="auto">
          <a:xfrm>
            <a:off x="4754563" y="4893518"/>
            <a:ext cx="611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485</a:t>
            </a:r>
          </a:p>
        </p:txBody>
      </p:sp>
      <p:sp>
        <p:nvSpPr>
          <p:cNvPr id="130" name="Text Box 179"/>
          <p:cNvSpPr txBox="1">
            <a:spLocks noChangeArrowheads="1"/>
          </p:cNvSpPr>
          <p:nvPr/>
        </p:nvSpPr>
        <p:spPr bwMode="auto">
          <a:xfrm>
            <a:off x="6369050" y="4922093"/>
            <a:ext cx="611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637</a:t>
            </a:r>
          </a:p>
        </p:txBody>
      </p:sp>
      <p:sp>
        <p:nvSpPr>
          <p:cNvPr id="131" name="Text Box 180"/>
          <p:cNvSpPr txBox="1">
            <a:spLocks noChangeArrowheads="1"/>
          </p:cNvSpPr>
          <p:nvPr/>
        </p:nvSpPr>
        <p:spPr bwMode="auto">
          <a:xfrm>
            <a:off x="1504950" y="4544268"/>
            <a:ext cx="611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101</a:t>
            </a:r>
          </a:p>
        </p:txBody>
      </p:sp>
      <p:sp>
        <p:nvSpPr>
          <p:cNvPr id="132" name="Text Box 181"/>
          <p:cNvSpPr txBox="1">
            <a:spLocks noChangeArrowheads="1"/>
          </p:cNvSpPr>
          <p:nvPr/>
        </p:nvSpPr>
        <p:spPr bwMode="auto">
          <a:xfrm>
            <a:off x="4748213" y="4572843"/>
            <a:ext cx="611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215</a:t>
            </a:r>
          </a:p>
        </p:txBody>
      </p:sp>
      <p:sp>
        <p:nvSpPr>
          <p:cNvPr id="133" name="Text Box 182"/>
          <p:cNvSpPr txBox="1">
            <a:spLocks noChangeArrowheads="1"/>
          </p:cNvSpPr>
          <p:nvPr/>
        </p:nvSpPr>
        <p:spPr bwMode="auto">
          <a:xfrm>
            <a:off x="719138" y="4901455"/>
            <a:ext cx="611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530</a:t>
            </a:r>
          </a:p>
        </p:txBody>
      </p:sp>
      <p:sp>
        <p:nvSpPr>
          <p:cNvPr id="134" name="Text Box 183"/>
          <p:cNvSpPr txBox="1">
            <a:spLocks noChangeArrowheads="1"/>
          </p:cNvSpPr>
          <p:nvPr/>
        </p:nvSpPr>
        <p:spPr bwMode="auto">
          <a:xfrm>
            <a:off x="712788" y="4537918"/>
            <a:ext cx="611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790</a:t>
            </a:r>
          </a:p>
        </p:txBody>
      </p:sp>
      <p:sp>
        <p:nvSpPr>
          <p:cNvPr id="135" name="Text Box 184"/>
          <p:cNvSpPr txBox="1">
            <a:spLocks noChangeArrowheads="1"/>
          </p:cNvSpPr>
          <p:nvPr/>
        </p:nvSpPr>
        <p:spPr bwMode="auto">
          <a:xfrm>
            <a:off x="5576888" y="4915743"/>
            <a:ext cx="611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SzTx/>
              <a:buFont typeface="Monotype Sorts"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306</a:t>
            </a:r>
          </a:p>
        </p:txBody>
      </p:sp>
    </p:spTree>
    <p:extLst>
      <p:ext uri="{BB962C8B-B14F-4D97-AF65-F5344CB8AC3E}">
        <p14:creationId xmlns:p14="http://schemas.microsoft.com/office/powerpoint/2010/main" val="406315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LSD</a:t>
            </a:r>
            <a:r>
              <a:rPr lang="zh-CN" altLang="en-US" b="1" dirty="0"/>
              <a:t>基数排序举例</a:t>
            </a:r>
            <a:endParaRPr lang="en-US" altLang="zh-CN" b="1" dirty="0"/>
          </a:p>
        </p:txBody>
      </p:sp>
      <p:sp>
        <p:nvSpPr>
          <p:cNvPr id="136" name="Text Box 3"/>
          <p:cNvSpPr txBox="1">
            <a:spLocks noChangeArrowheads="1"/>
          </p:cNvSpPr>
          <p:nvPr/>
        </p:nvSpPr>
        <p:spPr bwMode="auto">
          <a:xfrm>
            <a:off x="263525" y="1124744"/>
            <a:ext cx="85725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CC6600"/>
              </a:buClr>
              <a:buSzTx/>
              <a:buFont typeface="Wingdings 2" panose="05020102010507070707" pitchFamily="18" charset="2"/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  <a:t>序列：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614  738  921  485  637  101  215  530  790  306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" name="Text Box 4"/>
          <p:cNvSpPr txBox="1">
            <a:spLocks noChangeArrowheads="1"/>
          </p:cNvSpPr>
          <p:nvPr/>
        </p:nvSpPr>
        <p:spPr bwMode="auto">
          <a:xfrm>
            <a:off x="250825" y="6099969"/>
            <a:ext cx="8702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收集：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3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06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6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2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15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9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21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5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6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37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7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38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4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85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7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90</a:t>
            </a:r>
          </a:p>
        </p:txBody>
      </p:sp>
      <p:sp>
        <p:nvSpPr>
          <p:cNvPr id="138" name="Text Box 5"/>
          <p:cNvSpPr txBox="1">
            <a:spLocks noChangeArrowheads="1"/>
          </p:cNvSpPr>
          <p:nvPr/>
        </p:nvSpPr>
        <p:spPr bwMode="auto">
          <a:xfrm>
            <a:off x="387350" y="1751807"/>
            <a:ext cx="6616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  <a:t>第二次分配和收集：十位</a:t>
            </a:r>
          </a:p>
        </p:txBody>
      </p:sp>
      <p:grpSp>
        <p:nvGrpSpPr>
          <p:cNvPr id="139" name="Group 64"/>
          <p:cNvGrpSpPr>
            <a:grpSpLocks/>
          </p:cNvGrpSpPr>
          <p:nvPr/>
        </p:nvGrpSpPr>
        <p:grpSpPr bwMode="auto">
          <a:xfrm>
            <a:off x="409575" y="3082132"/>
            <a:ext cx="8332788" cy="2846387"/>
            <a:chOff x="258" y="1769"/>
            <a:chExt cx="5249" cy="1793"/>
          </a:xfrm>
        </p:grpSpPr>
        <p:sp>
          <p:nvSpPr>
            <p:cNvPr id="140" name="Rectangle 6"/>
            <p:cNvSpPr>
              <a:spLocks noChangeArrowheads="1"/>
            </p:cNvSpPr>
            <p:nvPr/>
          </p:nvSpPr>
          <p:spPr bwMode="auto">
            <a:xfrm>
              <a:off x="441" y="2344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06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141" name="Text Box 7"/>
            <p:cNvSpPr txBox="1">
              <a:spLocks noChangeArrowheads="1"/>
            </p:cNvSpPr>
            <p:nvPr/>
          </p:nvSpPr>
          <p:spPr bwMode="auto">
            <a:xfrm>
              <a:off x="258" y="1769"/>
              <a:ext cx="5249" cy="52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队列号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0         1        2         3         4         5         6        7         8         9</a:t>
              </a:r>
            </a:p>
          </p:txBody>
        </p:sp>
        <p:sp>
          <p:nvSpPr>
            <p:cNvPr id="142" name="Line 8"/>
            <p:cNvSpPr>
              <a:spLocks noChangeShapeType="1"/>
            </p:cNvSpPr>
            <p:nvPr/>
          </p:nvSpPr>
          <p:spPr bwMode="auto">
            <a:xfrm>
              <a:off x="1162" y="34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Line 9"/>
            <p:cNvSpPr>
              <a:spLocks noChangeShapeType="1"/>
            </p:cNvSpPr>
            <p:nvPr/>
          </p:nvSpPr>
          <p:spPr bwMode="auto">
            <a:xfrm flipH="1">
              <a:off x="885" y="3546"/>
              <a:ext cx="29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Line 10"/>
            <p:cNvSpPr>
              <a:spLocks noChangeShapeType="1"/>
            </p:cNvSpPr>
            <p:nvPr/>
          </p:nvSpPr>
          <p:spPr bwMode="auto">
            <a:xfrm flipV="1">
              <a:off x="893" y="2229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Line 11"/>
            <p:cNvSpPr>
              <a:spLocks noChangeShapeType="1"/>
            </p:cNvSpPr>
            <p:nvPr/>
          </p:nvSpPr>
          <p:spPr bwMode="auto">
            <a:xfrm flipH="1">
              <a:off x="681" y="2228"/>
              <a:ext cx="21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Line 12"/>
            <p:cNvSpPr>
              <a:spLocks noChangeShapeType="1"/>
            </p:cNvSpPr>
            <p:nvPr/>
          </p:nvSpPr>
          <p:spPr bwMode="auto">
            <a:xfrm>
              <a:off x="689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7" name="Line 13"/>
            <p:cNvSpPr>
              <a:spLocks noChangeShapeType="1"/>
            </p:cNvSpPr>
            <p:nvPr/>
          </p:nvSpPr>
          <p:spPr bwMode="auto">
            <a:xfrm>
              <a:off x="1663" y="3425"/>
              <a:ext cx="4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Line 14"/>
            <p:cNvSpPr>
              <a:spLocks noChangeShapeType="1"/>
            </p:cNvSpPr>
            <p:nvPr/>
          </p:nvSpPr>
          <p:spPr bwMode="auto">
            <a:xfrm flipH="1">
              <a:off x="1390" y="3554"/>
              <a:ext cx="29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Line 15"/>
            <p:cNvSpPr>
              <a:spLocks noChangeShapeType="1"/>
            </p:cNvSpPr>
            <p:nvPr/>
          </p:nvSpPr>
          <p:spPr bwMode="auto">
            <a:xfrm flipV="1">
              <a:off x="1406" y="2237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Line 16"/>
            <p:cNvSpPr>
              <a:spLocks noChangeShapeType="1"/>
            </p:cNvSpPr>
            <p:nvPr/>
          </p:nvSpPr>
          <p:spPr bwMode="auto">
            <a:xfrm flipH="1">
              <a:off x="1203" y="2237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Line 17"/>
            <p:cNvSpPr>
              <a:spLocks noChangeShapeType="1"/>
            </p:cNvSpPr>
            <p:nvPr/>
          </p:nvSpPr>
          <p:spPr bwMode="auto">
            <a:xfrm>
              <a:off x="1203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Line 18"/>
            <p:cNvSpPr>
              <a:spLocks noChangeShapeType="1"/>
            </p:cNvSpPr>
            <p:nvPr/>
          </p:nvSpPr>
          <p:spPr bwMode="auto">
            <a:xfrm>
              <a:off x="2140" y="3429"/>
              <a:ext cx="0" cy="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3" name="Line 19"/>
            <p:cNvSpPr>
              <a:spLocks noChangeShapeType="1"/>
            </p:cNvSpPr>
            <p:nvPr/>
          </p:nvSpPr>
          <p:spPr bwMode="auto">
            <a:xfrm flipH="1">
              <a:off x="1899" y="3554"/>
              <a:ext cx="25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Line 20"/>
            <p:cNvSpPr>
              <a:spLocks noChangeShapeType="1"/>
            </p:cNvSpPr>
            <p:nvPr/>
          </p:nvSpPr>
          <p:spPr bwMode="auto">
            <a:xfrm flipV="1">
              <a:off x="1904" y="2237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Line 21"/>
            <p:cNvSpPr>
              <a:spLocks noChangeShapeType="1"/>
            </p:cNvSpPr>
            <p:nvPr/>
          </p:nvSpPr>
          <p:spPr bwMode="auto">
            <a:xfrm flipH="1">
              <a:off x="1655" y="2237"/>
              <a:ext cx="24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Line 22"/>
            <p:cNvSpPr>
              <a:spLocks noChangeShapeType="1"/>
            </p:cNvSpPr>
            <p:nvPr/>
          </p:nvSpPr>
          <p:spPr bwMode="auto">
            <a:xfrm>
              <a:off x="1659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Line 23"/>
            <p:cNvSpPr>
              <a:spLocks noChangeShapeType="1"/>
            </p:cNvSpPr>
            <p:nvPr/>
          </p:nvSpPr>
          <p:spPr bwMode="auto">
            <a:xfrm>
              <a:off x="2668" y="3425"/>
              <a:ext cx="0" cy="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8" name="Line 24"/>
            <p:cNvSpPr>
              <a:spLocks noChangeShapeType="1"/>
            </p:cNvSpPr>
            <p:nvPr/>
          </p:nvSpPr>
          <p:spPr bwMode="auto">
            <a:xfrm flipH="1">
              <a:off x="2399" y="3554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Line 25"/>
            <p:cNvSpPr>
              <a:spLocks noChangeShapeType="1"/>
            </p:cNvSpPr>
            <p:nvPr/>
          </p:nvSpPr>
          <p:spPr bwMode="auto">
            <a:xfrm flipV="1">
              <a:off x="2403" y="2237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Line 26"/>
            <p:cNvSpPr>
              <a:spLocks noChangeShapeType="1"/>
            </p:cNvSpPr>
            <p:nvPr/>
          </p:nvSpPr>
          <p:spPr bwMode="auto">
            <a:xfrm flipH="1">
              <a:off x="2128" y="2237"/>
              <a:ext cx="27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1" name="Line 27"/>
            <p:cNvSpPr>
              <a:spLocks noChangeShapeType="1"/>
            </p:cNvSpPr>
            <p:nvPr/>
          </p:nvSpPr>
          <p:spPr bwMode="auto">
            <a:xfrm>
              <a:off x="2132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Line 28"/>
            <p:cNvSpPr>
              <a:spLocks noChangeShapeType="1"/>
            </p:cNvSpPr>
            <p:nvPr/>
          </p:nvSpPr>
          <p:spPr bwMode="auto">
            <a:xfrm>
              <a:off x="3191" y="3421"/>
              <a:ext cx="0" cy="1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Line 29"/>
            <p:cNvSpPr>
              <a:spLocks noChangeShapeType="1"/>
            </p:cNvSpPr>
            <p:nvPr/>
          </p:nvSpPr>
          <p:spPr bwMode="auto">
            <a:xfrm flipH="1">
              <a:off x="2914" y="3554"/>
              <a:ext cx="29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4" name="Line 30"/>
            <p:cNvSpPr>
              <a:spLocks noChangeShapeType="1"/>
            </p:cNvSpPr>
            <p:nvPr/>
          </p:nvSpPr>
          <p:spPr bwMode="auto">
            <a:xfrm flipV="1">
              <a:off x="2922" y="2237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Line 31"/>
            <p:cNvSpPr>
              <a:spLocks noChangeShapeType="1"/>
            </p:cNvSpPr>
            <p:nvPr/>
          </p:nvSpPr>
          <p:spPr bwMode="auto">
            <a:xfrm flipH="1">
              <a:off x="2702" y="2237"/>
              <a:ext cx="21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6" name="Line 32"/>
            <p:cNvSpPr>
              <a:spLocks noChangeShapeType="1"/>
            </p:cNvSpPr>
            <p:nvPr/>
          </p:nvSpPr>
          <p:spPr bwMode="auto">
            <a:xfrm>
              <a:off x="2702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Line 33"/>
            <p:cNvSpPr>
              <a:spLocks noChangeShapeType="1"/>
            </p:cNvSpPr>
            <p:nvPr/>
          </p:nvSpPr>
          <p:spPr bwMode="auto">
            <a:xfrm>
              <a:off x="3729" y="3437"/>
              <a:ext cx="0" cy="1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8" name="Line 34"/>
            <p:cNvSpPr>
              <a:spLocks noChangeShapeType="1"/>
            </p:cNvSpPr>
            <p:nvPr/>
          </p:nvSpPr>
          <p:spPr bwMode="auto">
            <a:xfrm flipH="1">
              <a:off x="3444" y="3554"/>
              <a:ext cx="29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9" name="Line 35"/>
            <p:cNvSpPr>
              <a:spLocks noChangeShapeType="1"/>
            </p:cNvSpPr>
            <p:nvPr/>
          </p:nvSpPr>
          <p:spPr bwMode="auto">
            <a:xfrm flipV="1">
              <a:off x="3444" y="2237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Line 36"/>
            <p:cNvSpPr>
              <a:spLocks noChangeShapeType="1"/>
            </p:cNvSpPr>
            <p:nvPr/>
          </p:nvSpPr>
          <p:spPr bwMode="auto">
            <a:xfrm flipH="1">
              <a:off x="3193" y="2237"/>
              <a:ext cx="25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1" name="Line 37"/>
            <p:cNvSpPr>
              <a:spLocks noChangeShapeType="1"/>
            </p:cNvSpPr>
            <p:nvPr/>
          </p:nvSpPr>
          <p:spPr bwMode="auto">
            <a:xfrm>
              <a:off x="3201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2" name="Line 38"/>
            <p:cNvSpPr>
              <a:spLocks noChangeShapeType="1"/>
            </p:cNvSpPr>
            <p:nvPr/>
          </p:nvSpPr>
          <p:spPr bwMode="auto">
            <a:xfrm>
              <a:off x="4213" y="3425"/>
              <a:ext cx="0" cy="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Line 39"/>
            <p:cNvSpPr>
              <a:spLocks noChangeShapeType="1"/>
            </p:cNvSpPr>
            <p:nvPr/>
          </p:nvSpPr>
          <p:spPr bwMode="auto">
            <a:xfrm flipH="1">
              <a:off x="3952" y="3554"/>
              <a:ext cx="25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4" name="Line 40"/>
            <p:cNvSpPr>
              <a:spLocks noChangeShapeType="1"/>
            </p:cNvSpPr>
            <p:nvPr/>
          </p:nvSpPr>
          <p:spPr bwMode="auto">
            <a:xfrm flipV="1">
              <a:off x="3952" y="2237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5" name="Line 41"/>
            <p:cNvSpPr>
              <a:spLocks noChangeShapeType="1"/>
            </p:cNvSpPr>
            <p:nvPr/>
          </p:nvSpPr>
          <p:spPr bwMode="auto">
            <a:xfrm flipH="1">
              <a:off x="3672" y="2237"/>
              <a:ext cx="28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6" name="Line 42"/>
            <p:cNvSpPr>
              <a:spLocks noChangeShapeType="1"/>
            </p:cNvSpPr>
            <p:nvPr/>
          </p:nvSpPr>
          <p:spPr bwMode="auto">
            <a:xfrm>
              <a:off x="3672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Line 43"/>
            <p:cNvSpPr>
              <a:spLocks noChangeShapeType="1"/>
            </p:cNvSpPr>
            <p:nvPr/>
          </p:nvSpPr>
          <p:spPr bwMode="auto">
            <a:xfrm>
              <a:off x="4702" y="3413"/>
              <a:ext cx="0" cy="1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8" name="Line 44"/>
            <p:cNvSpPr>
              <a:spLocks noChangeShapeType="1"/>
            </p:cNvSpPr>
            <p:nvPr/>
          </p:nvSpPr>
          <p:spPr bwMode="auto">
            <a:xfrm flipH="1">
              <a:off x="4437" y="3554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Line 45"/>
            <p:cNvSpPr>
              <a:spLocks noChangeShapeType="1"/>
            </p:cNvSpPr>
            <p:nvPr/>
          </p:nvSpPr>
          <p:spPr bwMode="auto">
            <a:xfrm flipV="1">
              <a:off x="4441" y="2237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0" name="Line 46"/>
            <p:cNvSpPr>
              <a:spLocks noChangeShapeType="1"/>
            </p:cNvSpPr>
            <p:nvPr/>
          </p:nvSpPr>
          <p:spPr bwMode="auto">
            <a:xfrm flipH="1">
              <a:off x="4186" y="2237"/>
              <a:ext cx="24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1" name="Line 47"/>
            <p:cNvSpPr>
              <a:spLocks noChangeShapeType="1"/>
            </p:cNvSpPr>
            <p:nvPr/>
          </p:nvSpPr>
          <p:spPr bwMode="auto">
            <a:xfrm>
              <a:off x="4186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Line 48"/>
            <p:cNvSpPr>
              <a:spLocks noChangeShapeType="1"/>
            </p:cNvSpPr>
            <p:nvPr/>
          </p:nvSpPr>
          <p:spPr bwMode="auto">
            <a:xfrm>
              <a:off x="5213" y="3425"/>
              <a:ext cx="0" cy="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Line 49"/>
            <p:cNvSpPr>
              <a:spLocks noChangeShapeType="1"/>
            </p:cNvSpPr>
            <p:nvPr/>
          </p:nvSpPr>
          <p:spPr bwMode="auto">
            <a:xfrm flipH="1">
              <a:off x="4952" y="3554"/>
              <a:ext cx="26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" name="Line 50"/>
            <p:cNvSpPr>
              <a:spLocks noChangeShapeType="1"/>
            </p:cNvSpPr>
            <p:nvPr/>
          </p:nvSpPr>
          <p:spPr bwMode="auto">
            <a:xfrm flipV="1">
              <a:off x="4952" y="2237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Line 51"/>
            <p:cNvSpPr>
              <a:spLocks noChangeShapeType="1"/>
            </p:cNvSpPr>
            <p:nvPr/>
          </p:nvSpPr>
          <p:spPr bwMode="auto">
            <a:xfrm flipH="1">
              <a:off x="4684" y="2237"/>
              <a:ext cx="26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Line 52"/>
            <p:cNvSpPr>
              <a:spLocks noChangeShapeType="1"/>
            </p:cNvSpPr>
            <p:nvPr/>
          </p:nvSpPr>
          <p:spPr bwMode="auto">
            <a:xfrm>
              <a:off x="4684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7" name="Rectangle 53"/>
            <p:cNvSpPr>
              <a:spLocks noChangeArrowheads="1"/>
            </p:cNvSpPr>
            <p:nvPr/>
          </p:nvSpPr>
          <p:spPr bwMode="auto">
            <a:xfrm>
              <a:off x="959" y="2349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188" name="Rectangle 54"/>
            <p:cNvSpPr>
              <a:spLocks noChangeArrowheads="1"/>
            </p:cNvSpPr>
            <p:nvPr/>
          </p:nvSpPr>
          <p:spPr bwMode="auto">
            <a:xfrm>
              <a:off x="1468" y="2345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921</a:t>
              </a:r>
            </a:p>
          </p:txBody>
        </p:sp>
        <p:sp>
          <p:nvSpPr>
            <p:cNvPr id="189" name="Rectangle 55"/>
            <p:cNvSpPr>
              <a:spLocks noChangeArrowheads="1"/>
            </p:cNvSpPr>
            <p:nvPr/>
          </p:nvSpPr>
          <p:spPr bwMode="auto">
            <a:xfrm>
              <a:off x="1957" y="2341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38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37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190" name="Rectangle 56"/>
            <p:cNvSpPr>
              <a:spLocks noChangeArrowheads="1"/>
            </p:cNvSpPr>
            <p:nvPr/>
          </p:nvSpPr>
          <p:spPr bwMode="auto">
            <a:xfrm>
              <a:off x="2469" y="2338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1" name="Rectangle 57"/>
            <p:cNvSpPr>
              <a:spLocks noChangeArrowheads="1"/>
            </p:cNvSpPr>
            <p:nvPr/>
          </p:nvSpPr>
          <p:spPr bwMode="auto">
            <a:xfrm>
              <a:off x="2992" y="2350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2" name="Rectangle 58"/>
            <p:cNvSpPr>
              <a:spLocks noChangeArrowheads="1"/>
            </p:cNvSpPr>
            <p:nvPr/>
          </p:nvSpPr>
          <p:spPr bwMode="auto">
            <a:xfrm>
              <a:off x="3512" y="2350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3" name="Rectangle 59"/>
            <p:cNvSpPr>
              <a:spLocks noChangeArrowheads="1"/>
            </p:cNvSpPr>
            <p:nvPr/>
          </p:nvSpPr>
          <p:spPr bwMode="auto">
            <a:xfrm>
              <a:off x="4009" y="2347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" name="Rectangle 60"/>
            <p:cNvSpPr>
              <a:spLocks noChangeArrowheads="1"/>
            </p:cNvSpPr>
            <p:nvPr/>
          </p:nvSpPr>
          <p:spPr bwMode="auto">
            <a:xfrm>
              <a:off x="4502" y="2344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485</a:t>
              </a:r>
            </a:p>
          </p:txBody>
        </p:sp>
        <p:sp>
          <p:nvSpPr>
            <p:cNvPr id="195" name="Rectangle 61"/>
            <p:cNvSpPr>
              <a:spLocks noChangeArrowheads="1"/>
            </p:cNvSpPr>
            <p:nvPr/>
          </p:nvSpPr>
          <p:spPr bwMode="auto">
            <a:xfrm>
              <a:off x="5011" y="2345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790</a:t>
              </a:r>
            </a:p>
          </p:txBody>
        </p:sp>
      </p:grpSp>
      <p:sp>
        <p:nvSpPr>
          <p:cNvPr id="196" name="Text Box 62"/>
          <p:cNvSpPr txBox="1">
            <a:spLocks noChangeArrowheads="1"/>
          </p:cNvSpPr>
          <p:nvPr/>
        </p:nvSpPr>
        <p:spPr bwMode="auto">
          <a:xfrm>
            <a:off x="328613" y="2421732"/>
            <a:ext cx="85725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CC6600"/>
              </a:buClr>
              <a:buSzTx/>
              <a:buFont typeface="Wingdings 2" panose="05020102010507070707" pitchFamily="18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序列：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53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79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92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10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61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48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21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30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63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73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8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8" grpId="0"/>
      <p:bldP spid="19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LSD</a:t>
            </a:r>
            <a:r>
              <a:rPr lang="zh-CN" altLang="en-US" b="1" dirty="0"/>
              <a:t>基数排序举例</a:t>
            </a:r>
            <a:endParaRPr lang="en-US" altLang="zh-CN" b="1" dirty="0"/>
          </a:p>
        </p:txBody>
      </p:sp>
      <p:sp>
        <p:nvSpPr>
          <p:cNvPr id="136" name="Text Box 3"/>
          <p:cNvSpPr txBox="1">
            <a:spLocks noChangeArrowheads="1"/>
          </p:cNvSpPr>
          <p:nvPr/>
        </p:nvSpPr>
        <p:spPr bwMode="auto">
          <a:xfrm>
            <a:off x="263525" y="1124744"/>
            <a:ext cx="85725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CC6600"/>
              </a:buClr>
              <a:buSzTx/>
              <a:buFont typeface="Wingdings 2" panose="05020102010507070707" pitchFamily="18" charset="2"/>
              <a:buNone/>
            </a:pP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  <a:t>序列：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614  738  921  485  637  101  215  530  790  306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" name="Text Box 4"/>
          <p:cNvSpPr txBox="1">
            <a:spLocks noChangeArrowheads="1"/>
          </p:cNvSpPr>
          <p:nvPr/>
        </p:nvSpPr>
        <p:spPr bwMode="auto">
          <a:xfrm>
            <a:off x="250825" y="6099969"/>
            <a:ext cx="8702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收集：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101  215  306  485  530  614  637  738  790  921</a:t>
            </a:r>
          </a:p>
        </p:txBody>
      </p:sp>
      <p:sp>
        <p:nvSpPr>
          <p:cNvPr id="138" name="Text Box 5"/>
          <p:cNvSpPr txBox="1">
            <a:spLocks noChangeArrowheads="1"/>
          </p:cNvSpPr>
          <p:nvPr/>
        </p:nvSpPr>
        <p:spPr bwMode="auto">
          <a:xfrm>
            <a:off x="387350" y="1751807"/>
            <a:ext cx="6616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第三次分配和收集：百位</a:t>
            </a:r>
          </a:p>
        </p:txBody>
      </p:sp>
      <p:sp>
        <p:nvSpPr>
          <p:cNvPr id="196" name="Text Box 62"/>
          <p:cNvSpPr txBox="1">
            <a:spLocks noChangeArrowheads="1"/>
          </p:cNvSpPr>
          <p:nvPr/>
        </p:nvSpPr>
        <p:spPr bwMode="auto">
          <a:xfrm>
            <a:off x="328613" y="2421732"/>
            <a:ext cx="85725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CC6600"/>
              </a:buClr>
              <a:buSzTx/>
              <a:buFont typeface="Wingdings 2" panose="05020102010507070707" pitchFamily="18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序列：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1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3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06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6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2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15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9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21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5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6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37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7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38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4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85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7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90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343668" y="3047751"/>
            <a:ext cx="8332788" cy="2846387"/>
            <a:chOff x="258" y="1769"/>
            <a:chExt cx="5249" cy="1793"/>
          </a:xfrm>
        </p:grpSpPr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441" y="2344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Text Box 7"/>
            <p:cNvSpPr txBox="1">
              <a:spLocks noChangeArrowheads="1"/>
            </p:cNvSpPr>
            <p:nvPr/>
          </p:nvSpPr>
          <p:spPr bwMode="auto">
            <a:xfrm>
              <a:off x="258" y="1769"/>
              <a:ext cx="5249" cy="52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队列号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0         1        2         3         4         5         6        7         8         9</a:t>
              </a:r>
            </a:p>
          </p:txBody>
        </p:sp>
        <p:sp>
          <p:nvSpPr>
            <p:cNvPr id="67" name="Line 8"/>
            <p:cNvSpPr>
              <a:spLocks noChangeShapeType="1"/>
            </p:cNvSpPr>
            <p:nvPr/>
          </p:nvSpPr>
          <p:spPr bwMode="auto">
            <a:xfrm>
              <a:off x="1162" y="34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Line 9"/>
            <p:cNvSpPr>
              <a:spLocks noChangeShapeType="1"/>
            </p:cNvSpPr>
            <p:nvPr/>
          </p:nvSpPr>
          <p:spPr bwMode="auto">
            <a:xfrm flipH="1">
              <a:off x="885" y="3546"/>
              <a:ext cx="29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V="1">
              <a:off x="893" y="2229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Line 11"/>
            <p:cNvSpPr>
              <a:spLocks noChangeShapeType="1"/>
            </p:cNvSpPr>
            <p:nvPr/>
          </p:nvSpPr>
          <p:spPr bwMode="auto">
            <a:xfrm flipH="1">
              <a:off x="681" y="2228"/>
              <a:ext cx="21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Line 12"/>
            <p:cNvSpPr>
              <a:spLocks noChangeShapeType="1"/>
            </p:cNvSpPr>
            <p:nvPr/>
          </p:nvSpPr>
          <p:spPr bwMode="auto">
            <a:xfrm>
              <a:off x="689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663" y="3425"/>
              <a:ext cx="4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Line 14"/>
            <p:cNvSpPr>
              <a:spLocks noChangeShapeType="1"/>
            </p:cNvSpPr>
            <p:nvPr/>
          </p:nvSpPr>
          <p:spPr bwMode="auto">
            <a:xfrm flipH="1">
              <a:off x="1390" y="3554"/>
              <a:ext cx="29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Line 15"/>
            <p:cNvSpPr>
              <a:spLocks noChangeShapeType="1"/>
            </p:cNvSpPr>
            <p:nvPr/>
          </p:nvSpPr>
          <p:spPr bwMode="auto">
            <a:xfrm flipV="1">
              <a:off x="1406" y="2237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>
              <a:off x="1203" y="2237"/>
              <a:ext cx="2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Line 17"/>
            <p:cNvSpPr>
              <a:spLocks noChangeShapeType="1"/>
            </p:cNvSpPr>
            <p:nvPr/>
          </p:nvSpPr>
          <p:spPr bwMode="auto">
            <a:xfrm>
              <a:off x="1203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Line 18"/>
            <p:cNvSpPr>
              <a:spLocks noChangeShapeType="1"/>
            </p:cNvSpPr>
            <p:nvPr/>
          </p:nvSpPr>
          <p:spPr bwMode="auto">
            <a:xfrm>
              <a:off x="2140" y="3429"/>
              <a:ext cx="0" cy="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Line 19"/>
            <p:cNvSpPr>
              <a:spLocks noChangeShapeType="1"/>
            </p:cNvSpPr>
            <p:nvPr/>
          </p:nvSpPr>
          <p:spPr bwMode="auto">
            <a:xfrm flipH="1">
              <a:off x="1899" y="3554"/>
              <a:ext cx="25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Line 20"/>
            <p:cNvSpPr>
              <a:spLocks noChangeShapeType="1"/>
            </p:cNvSpPr>
            <p:nvPr/>
          </p:nvSpPr>
          <p:spPr bwMode="auto">
            <a:xfrm flipV="1">
              <a:off x="1904" y="2237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 flipH="1">
              <a:off x="1655" y="2237"/>
              <a:ext cx="24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Line 22"/>
            <p:cNvSpPr>
              <a:spLocks noChangeShapeType="1"/>
            </p:cNvSpPr>
            <p:nvPr/>
          </p:nvSpPr>
          <p:spPr bwMode="auto">
            <a:xfrm>
              <a:off x="1659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Line 23"/>
            <p:cNvSpPr>
              <a:spLocks noChangeShapeType="1"/>
            </p:cNvSpPr>
            <p:nvPr/>
          </p:nvSpPr>
          <p:spPr bwMode="auto">
            <a:xfrm>
              <a:off x="2668" y="3425"/>
              <a:ext cx="0" cy="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Line 24"/>
            <p:cNvSpPr>
              <a:spLocks noChangeShapeType="1"/>
            </p:cNvSpPr>
            <p:nvPr/>
          </p:nvSpPr>
          <p:spPr bwMode="auto">
            <a:xfrm flipH="1">
              <a:off x="2399" y="3554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Line 25"/>
            <p:cNvSpPr>
              <a:spLocks noChangeShapeType="1"/>
            </p:cNvSpPr>
            <p:nvPr/>
          </p:nvSpPr>
          <p:spPr bwMode="auto">
            <a:xfrm flipV="1">
              <a:off x="2403" y="2237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 flipH="1">
              <a:off x="2128" y="2237"/>
              <a:ext cx="27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2132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Line 28"/>
            <p:cNvSpPr>
              <a:spLocks noChangeShapeType="1"/>
            </p:cNvSpPr>
            <p:nvPr/>
          </p:nvSpPr>
          <p:spPr bwMode="auto">
            <a:xfrm>
              <a:off x="3191" y="3421"/>
              <a:ext cx="0" cy="1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Line 29"/>
            <p:cNvSpPr>
              <a:spLocks noChangeShapeType="1"/>
            </p:cNvSpPr>
            <p:nvPr/>
          </p:nvSpPr>
          <p:spPr bwMode="auto">
            <a:xfrm flipH="1">
              <a:off x="2914" y="3554"/>
              <a:ext cx="29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Line 30"/>
            <p:cNvSpPr>
              <a:spLocks noChangeShapeType="1"/>
            </p:cNvSpPr>
            <p:nvPr/>
          </p:nvSpPr>
          <p:spPr bwMode="auto">
            <a:xfrm flipV="1">
              <a:off x="2922" y="2237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Line 31"/>
            <p:cNvSpPr>
              <a:spLocks noChangeShapeType="1"/>
            </p:cNvSpPr>
            <p:nvPr/>
          </p:nvSpPr>
          <p:spPr bwMode="auto">
            <a:xfrm flipH="1">
              <a:off x="2702" y="2237"/>
              <a:ext cx="21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Line 32"/>
            <p:cNvSpPr>
              <a:spLocks noChangeShapeType="1"/>
            </p:cNvSpPr>
            <p:nvPr/>
          </p:nvSpPr>
          <p:spPr bwMode="auto">
            <a:xfrm>
              <a:off x="2702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Line 33"/>
            <p:cNvSpPr>
              <a:spLocks noChangeShapeType="1"/>
            </p:cNvSpPr>
            <p:nvPr/>
          </p:nvSpPr>
          <p:spPr bwMode="auto">
            <a:xfrm>
              <a:off x="3729" y="3437"/>
              <a:ext cx="0" cy="1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Line 34"/>
            <p:cNvSpPr>
              <a:spLocks noChangeShapeType="1"/>
            </p:cNvSpPr>
            <p:nvPr/>
          </p:nvSpPr>
          <p:spPr bwMode="auto">
            <a:xfrm flipH="1">
              <a:off x="3444" y="3554"/>
              <a:ext cx="29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Line 35"/>
            <p:cNvSpPr>
              <a:spLocks noChangeShapeType="1"/>
            </p:cNvSpPr>
            <p:nvPr/>
          </p:nvSpPr>
          <p:spPr bwMode="auto">
            <a:xfrm flipV="1">
              <a:off x="3444" y="2237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Line 36"/>
            <p:cNvSpPr>
              <a:spLocks noChangeShapeType="1"/>
            </p:cNvSpPr>
            <p:nvPr/>
          </p:nvSpPr>
          <p:spPr bwMode="auto">
            <a:xfrm flipH="1">
              <a:off x="3193" y="2237"/>
              <a:ext cx="25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Line 37"/>
            <p:cNvSpPr>
              <a:spLocks noChangeShapeType="1"/>
            </p:cNvSpPr>
            <p:nvPr/>
          </p:nvSpPr>
          <p:spPr bwMode="auto">
            <a:xfrm>
              <a:off x="3201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Line 38"/>
            <p:cNvSpPr>
              <a:spLocks noChangeShapeType="1"/>
            </p:cNvSpPr>
            <p:nvPr/>
          </p:nvSpPr>
          <p:spPr bwMode="auto">
            <a:xfrm>
              <a:off x="4213" y="3425"/>
              <a:ext cx="0" cy="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Line 39"/>
            <p:cNvSpPr>
              <a:spLocks noChangeShapeType="1"/>
            </p:cNvSpPr>
            <p:nvPr/>
          </p:nvSpPr>
          <p:spPr bwMode="auto">
            <a:xfrm flipH="1">
              <a:off x="3952" y="3554"/>
              <a:ext cx="25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Line 40"/>
            <p:cNvSpPr>
              <a:spLocks noChangeShapeType="1"/>
            </p:cNvSpPr>
            <p:nvPr/>
          </p:nvSpPr>
          <p:spPr bwMode="auto">
            <a:xfrm flipV="1">
              <a:off x="3952" y="2237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Line 41"/>
            <p:cNvSpPr>
              <a:spLocks noChangeShapeType="1"/>
            </p:cNvSpPr>
            <p:nvPr/>
          </p:nvSpPr>
          <p:spPr bwMode="auto">
            <a:xfrm flipH="1">
              <a:off x="3672" y="2237"/>
              <a:ext cx="28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3672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>
              <a:off x="4702" y="3413"/>
              <a:ext cx="0" cy="1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Line 44"/>
            <p:cNvSpPr>
              <a:spLocks noChangeShapeType="1"/>
            </p:cNvSpPr>
            <p:nvPr/>
          </p:nvSpPr>
          <p:spPr bwMode="auto">
            <a:xfrm flipH="1">
              <a:off x="4437" y="3554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 flipV="1">
              <a:off x="4441" y="2237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Line 46"/>
            <p:cNvSpPr>
              <a:spLocks noChangeShapeType="1"/>
            </p:cNvSpPr>
            <p:nvPr/>
          </p:nvSpPr>
          <p:spPr bwMode="auto">
            <a:xfrm flipH="1">
              <a:off x="4186" y="2237"/>
              <a:ext cx="24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Line 47"/>
            <p:cNvSpPr>
              <a:spLocks noChangeShapeType="1"/>
            </p:cNvSpPr>
            <p:nvPr/>
          </p:nvSpPr>
          <p:spPr bwMode="auto">
            <a:xfrm>
              <a:off x="4186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Line 48"/>
            <p:cNvSpPr>
              <a:spLocks noChangeShapeType="1"/>
            </p:cNvSpPr>
            <p:nvPr/>
          </p:nvSpPr>
          <p:spPr bwMode="auto">
            <a:xfrm>
              <a:off x="5213" y="3425"/>
              <a:ext cx="0" cy="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Line 49"/>
            <p:cNvSpPr>
              <a:spLocks noChangeShapeType="1"/>
            </p:cNvSpPr>
            <p:nvPr/>
          </p:nvSpPr>
          <p:spPr bwMode="auto">
            <a:xfrm flipH="1">
              <a:off x="4952" y="3554"/>
              <a:ext cx="26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V="1">
              <a:off x="4952" y="2237"/>
              <a:ext cx="0" cy="1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H="1">
              <a:off x="4684" y="2237"/>
              <a:ext cx="26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Line 52"/>
            <p:cNvSpPr>
              <a:spLocks noChangeShapeType="1"/>
            </p:cNvSpPr>
            <p:nvPr/>
          </p:nvSpPr>
          <p:spPr bwMode="auto">
            <a:xfrm>
              <a:off x="4684" y="2237"/>
              <a:ext cx="0" cy="1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Rectangle 53"/>
            <p:cNvSpPr>
              <a:spLocks noChangeArrowheads="1"/>
            </p:cNvSpPr>
            <p:nvPr/>
          </p:nvSpPr>
          <p:spPr bwMode="auto">
            <a:xfrm>
              <a:off x="959" y="2349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101</a:t>
              </a:r>
            </a:p>
          </p:txBody>
        </p:sp>
        <p:sp>
          <p:nvSpPr>
            <p:cNvPr id="113" name="Rectangle 54"/>
            <p:cNvSpPr>
              <a:spLocks noChangeArrowheads="1"/>
            </p:cNvSpPr>
            <p:nvPr/>
          </p:nvSpPr>
          <p:spPr bwMode="auto">
            <a:xfrm>
              <a:off x="1468" y="2345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215</a:t>
              </a:r>
            </a:p>
          </p:txBody>
        </p:sp>
        <p:sp>
          <p:nvSpPr>
            <p:cNvPr id="114" name="Rectangle 55"/>
            <p:cNvSpPr>
              <a:spLocks noChangeArrowheads="1"/>
            </p:cNvSpPr>
            <p:nvPr/>
          </p:nvSpPr>
          <p:spPr bwMode="auto">
            <a:xfrm>
              <a:off x="1957" y="2341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306</a:t>
              </a:r>
            </a:p>
          </p:txBody>
        </p:sp>
        <p:sp>
          <p:nvSpPr>
            <p:cNvPr id="115" name="Rectangle 56"/>
            <p:cNvSpPr>
              <a:spLocks noChangeArrowheads="1"/>
            </p:cNvSpPr>
            <p:nvPr/>
          </p:nvSpPr>
          <p:spPr bwMode="auto">
            <a:xfrm>
              <a:off x="2469" y="2338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485</a:t>
              </a:r>
            </a:p>
          </p:txBody>
        </p:sp>
        <p:sp>
          <p:nvSpPr>
            <p:cNvPr id="116" name="Rectangle 57"/>
            <p:cNvSpPr>
              <a:spLocks noChangeArrowheads="1"/>
            </p:cNvSpPr>
            <p:nvPr/>
          </p:nvSpPr>
          <p:spPr bwMode="auto">
            <a:xfrm>
              <a:off x="2992" y="2350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530</a:t>
              </a:r>
            </a:p>
          </p:txBody>
        </p:sp>
        <p:sp>
          <p:nvSpPr>
            <p:cNvPr id="117" name="Rectangle 58"/>
            <p:cNvSpPr>
              <a:spLocks noChangeArrowheads="1"/>
            </p:cNvSpPr>
            <p:nvPr/>
          </p:nvSpPr>
          <p:spPr bwMode="auto">
            <a:xfrm>
              <a:off x="3512" y="2350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37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4009" y="2347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90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38</a:t>
              </a: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4502" y="2344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" name="Rectangle 61"/>
            <p:cNvSpPr>
              <a:spLocks noChangeArrowheads="1"/>
            </p:cNvSpPr>
            <p:nvPr/>
          </p:nvSpPr>
          <p:spPr bwMode="auto">
            <a:xfrm>
              <a:off x="5011" y="2345"/>
              <a:ext cx="391" cy="10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70000"/>
                <a:buFont typeface="Wingdings" panose="05000000000000000000" pitchFamily="2" charset="2"/>
                <a:buChar char="l"/>
                <a:defRPr kumimoji="1" sz="36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宋体" panose="02010600030101010101" pitchFamily="2" charset="-122"/>
                <a:buChar char="◆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33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FFFF"/>
                </a:buClr>
                <a:buSzPct val="70000"/>
                <a:buFont typeface="宋体" panose="02010600030101010101" pitchFamily="2" charset="-122"/>
                <a:buChar char="▲"/>
                <a:defRPr kumimoji="1" sz="2400" b="1">
                  <a:solidFill>
                    <a:srgbClr val="00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l"/>
                <a:defRPr kumimoji="1"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921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46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8" grpId="0"/>
      <p:bldP spid="19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基数排序数据结构的特点</a:t>
            </a:r>
            <a:endParaRPr lang="en-US" altLang="zh-CN" b="1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528" y="1484312"/>
            <a:ext cx="8675688" cy="472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49263" indent="-449263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Clr>
                <a:srgbClr val="FFFF66"/>
              </a:buClr>
              <a:buSzPct val="75000"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关键字包含多位 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k =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2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, k</a:t>
            </a:r>
            <a:r>
              <a:rPr lang="en-US" altLang="zh-CN" sz="32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3200" dirty="0">
                <a:solidFill>
                  <a:schemeClr val="accent2"/>
                </a:solidFill>
              </a:rPr>
              <a:t>…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32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200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endParaRPr lang="en-US" altLang="zh-CN" sz="3200" baseline="-25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zh-CN" altLang="en-US" dirty="0">
                <a:latin typeface="Times New Roman" panose="02020603050405020304" pitchFamily="18" charset="0"/>
              </a:rPr>
              <a:t>基数为 </a:t>
            </a:r>
            <a:r>
              <a:rPr lang="en-US" altLang="zh-CN" dirty="0">
                <a:latin typeface="Times New Roman" panose="02020603050405020304" pitchFamily="18" charset="0"/>
              </a:rPr>
              <a:t>r (</a:t>
            </a:r>
            <a:r>
              <a:rPr lang="zh-CN" altLang="en-US" dirty="0">
                <a:latin typeface="Times New Roman" panose="02020603050405020304" pitchFamily="18" charset="0"/>
              </a:rPr>
              <a:t>关键字分量有 </a:t>
            </a:r>
            <a:r>
              <a:rPr lang="en-US" altLang="zh-CN" dirty="0"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种不同取值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</a:p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最低位优先基本步骤：分配、收集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一趟分配的时间复杂度：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O( n )</a:t>
            </a:r>
          </a:p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一趟收集的时间复杂度：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O( r ) //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链表数据结构</a:t>
            </a:r>
          </a:p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总的时间复杂度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O( d </a:t>
            </a:r>
            <a:r>
              <a:rPr lang="en-US" altLang="zh-CN" sz="3200" dirty="0">
                <a:solidFill>
                  <a:schemeClr val="tx1"/>
                </a:solidFill>
              </a:rPr>
              <a:t>·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n+r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) )</a:t>
            </a:r>
          </a:p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空间复杂度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O(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n+r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) </a:t>
            </a:r>
          </a:p>
          <a:p>
            <a:pPr>
              <a:buClr>
                <a:srgbClr val="CC99FF"/>
              </a:buClr>
              <a:buSzTx/>
              <a:buFont typeface="Monotype Sorts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zh-CN" altLang="en-US" sz="3200" dirty="0">
                <a:solidFill>
                  <a:srgbClr val="00B050"/>
                </a:solidFill>
                <a:latin typeface="Times New Roman" panose="02020603050405020304" pitchFamily="18" charset="0"/>
              </a:rPr>
              <a:t>稳定</a:t>
            </a:r>
          </a:p>
        </p:txBody>
      </p:sp>
    </p:spTree>
    <p:extLst>
      <p:ext uri="{BB962C8B-B14F-4D97-AF65-F5344CB8AC3E}">
        <p14:creationId xmlns:p14="http://schemas.microsoft.com/office/powerpoint/2010/main" val="41177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分治主定理</a:t>
            </a:r>
            <a:r>
              <a:rPr lang="en-US" altLang="zh-CN" b="1"/>
              <a:t>([C]</a:t>
            </a:r>
            <a:r>
              <a:rPr lang="zh-CN" altLang="en-US" b="1"/>
              <a:t>第</a:t>
            </a:r>
            <a:r>
              <a:rPr lang="en-US" altLang="zh-CN" b="1"/>
              <a:t>4</a:t>
            </a:r>
            <a:r>
              <a:rPr lang="zh-CN" altLang="en-US" b="1"/>
              <a:t>章</a:t>
            </a:r>
            <a:r>
              <a:rPr lang="en-US" altLang="zh-CN" b="1"/>
              <a:t>)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466725" y="1412875"/>
            <a:ext cx="2017713" cy="647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/>
              <a:t>设</a:t>
            </a:r>
            <a:r>
              <a:rPr lang="en-US" altLang="zh-CN" sz="2800"/>
              <a:t>a</a:t>
            </a:r>
            <a:r>
              <a:rPr lang="en-US" altLang="zh-CN" sz="2800">
                <a:sym typeface="Symbol" pitchFamily="18" charset="2"/>
              </a:rPr>
              <a:t>1, b2 </a:t>
            </a:r>
            <a:endParaRPr lang="zh-CN" altLang="en-US" sz="2800"/>
          </a:p>
        </p:txBody>
      </p:sp>
      <p:graphicFrame>
        <p:nvGraphicFramePr>
          <p:cNvPr id="224260" name="Object 4"/>
          <p:cNvGraphicFramePr>
            <a:graphicFrameLocks noChangeAspect="1"/>
          </p:cNvGraphicFramePr>
          <p:nvPr/>
        </p:nvGraphicFramePr>
        <p:xfrm>
          <a:off x="2771775" y="1844675"/>
          <a:ext cx="5249863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40" name="公式" r:id="rId4" imgW="2108200" imgH="482600" progId="">
                  <p:embed/>
                </p:oleObj>
              </mc:Choice>
              <mc:Fallback>
                <p:oleObj name="公式" r:id="rId4" imgW="2108200" imgH="482600" progId="">
                  <p:embed/>
                  <p:pic>
                    <p:nvPicPr>
                      <p:cNvPr id="0" name="Picture 9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844675"/>
                        <a:ext cx="5249863" cy="120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11188" y="2781300"/>
            <a:ext cx="2017712" cy="647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/>
              <a:t>则</a:t>
            </a:r>
            <a:r>
              <a:rPr lang="en-US" altLang="zh-CN" sz="2800">
                <a:sym typeface="Symbol" pitchFamily="18" charset="2"/>
              </a:rPr>
              <a:t> </a:t>
            </a:r>
            <a:endParaRPr lang="zh-CN" altLang="en-US" sz="2800"/>
          </a:p>
        </p:txBody>
      </p:sp>
      <p:graphicFrame>
        <p:nvGraphicFramePr>
          <p:cNvPr id="224262" name="Object 6"/>
          <p:cNvGraphicFramePr>
            <a:graphicFrameLocks noChangeAspect="1"/>
          </p:cNvGraphicFramePr>
          <p:nvPr/>
        </p:nvGraphicFramePr>
        <p:xfrm>
          <a:off x="395288" y="3716338"/>
          <a:ext cx="8001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41" name="公式" r:id="rId6" imgW="3213100" imgH="749300" progId="">
                  <p:embed/>
                </p:oleObj>
              </mc:Choice>
              <mc:Fallback>
                <p:oleObj name="公式" r:id="rId6" imgW="3213100" imgH="749300" progId="">
                  <p:embed/>
                  <p:pic>
                    <p:nvPicPr>
                      <p:cNvPr id="0" name="Picture 9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16338"/>
                        <a:ext cx="80010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611188" y="5846763"/>
            <a:ext cx="347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注</a:t>
            </a:r>
            <a:r>
              <a:rPr lang="en-US" altLang="zh-CN"/>
              <a:t>:[C]</a:t>
            </a:r>
            <a:r>
              <a:rPr lang="zh-CN" altLang="en-US"/>
              <a:t>中有详细证明</a:t>
            </a:r>
            <a:r>
              <a:rPr lang="en-US" altLang="zh-CN"/>
              <a:t>. 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45"/>
    </mc:Choice>
    <mc:Fallback xmlns="">
      <p:transition spd="slow" advTm="32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  <p:bldP spid="2" grpId="0" build="p"/>
      <p:bldP spid="22426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361578"/>
            <a:ext cx="9144000" cy="1627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chemeClr val="tx1"/>
                </a:solidFill>
              </a:rPr>
              <a:t>  第</a:t>
            </a:r>
            <a:r>
              <a:rPr lang="en-US" altLang="zh-CN" sz="4800" b="1" dirty="0">
                <a:solidFill>
                  <a:schemeClr val="tx1"/>
                </a:solidFill>
              </a:rPr>
              <a:t>8</a:t>
            </a:r>
            <a:r>
              <a:rPr lang="zh-CN" altLang="en-US" sz="4800" b="1" dirty="0">
                <a:solidFill>
                  <a:schemeClr val="tx1"/>
                </a:solidFill>
              </a:rPr>
              <a:t>章 排序与分治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66A04DE-2E05-4F7B-9DB6-05D712D8B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2060848"/>
            <a:ext cx="578543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itchFamily="2" charset="2"/>
              <a:buNone/>
              <a:defRPr kumimoji="1" sz="3600" b="1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分治原理和主定理</a:t>
            </a:r>
          </a:p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大整数乘法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排序的概念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插入排序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交换排序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选择排序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归并排序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基数排序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内排序算法的分析和比较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线性时间选择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最近点对问题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棋盘覆盖和循环日程表 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1835696" y="1556792"/>
            <a:ext cx="5713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>
                <a:solidFill>
                  <a:schemeClr val="tx1"/>
                </a:solidFill>
              </a:rPr>
              <a:t>主要内容来自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zh-CN" altLang="en-US" sz="2800" dirty="0">
                <a:solidFill>
                  <a:schemeClr val="tx1"/>
                </a:solidFill>
              </a:rPr>
              <a:t>殷</a:t>
            </a:r>
            <a:r>
              <a:rPr lang="en-US" altLang="zh-CN" sz="2800" dirty="0">
                <a:solidFill>
                  <a:schemeClr val="tx1"/>
                </a:solidFill>
              </a:rPr>
              <a:t>]</a:t>
            </a:r>
            <a:r>
              <a:rPr lang="zh-CN" altLang="en-US" sz="2800" dirty="0">
                <a:solidFill>
                  <a:schemeClr val="tx1"/>
                </a:solidFill>
              </a:rPr>
              <a:t>第</a:t>
            </a:r>
            <a:r>
              <a:rPr lang="en-US" altLang="zh-CN" sz="2800" dirty="0">
                <a:solidFill>
                  <a:schemeClr val="tx1"/>
                </a:solidFill>
              </a:rPr>
              <a:t>8</a:t>
            </a:r>
            <a:r>
              <a:rPr lang="zh-CN" altLang="en-US" sz="2800" dirty="0">
                <a:solidFill>
                  <a:schemeClr val="tx1"/>
                </a:solidFill>
              </a:rPr>
              <a:t>章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zh-CN" altLang="en-US" dirty="0">
                <a:solidFill>
                  <a:schemeClr val="tx1"/>
                </a:solidFill>
              </a:rPr>
              <a:t>王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章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9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内部排序方法的比较</a:t>
            </a:r>
            <a:endParaRPr lang="en-US" altLang="zh-CN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34774"/>
              </p:ext>
            </p:extLst>
          </p:nvPr>
        </p:nvGraphicFramePr>
        <p:xfrm>
          <a:off x="245938" y="1340566"/>
          <a:ext cx="8718550" cy="518477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排序方法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最好时间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最坏时间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平均时间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辅助空间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稳定性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直接插入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3"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折半插入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希尔排序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——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——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——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冒泡排序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快速排序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nlogn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nlogn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logn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简单选择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113"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堆排序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nlogn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nlogn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nlogn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不稳定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113"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归并排序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</a:t>
                      </a: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nlogn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nlogn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nlogn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9113"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基数排序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O(d(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n+r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O(d(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n+r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O(d(n+r))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O(n+r)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defRPr kumimoji="1" sz="32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buClr>
                          <a:schemeClr val="tx1"/>
                        </a:buClr>
                        <a:buSzPct val="60000"/>
                        <a:buFont typeface="宋体" panose="02010600030101010101" pitchFamily="2" charset="-12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buClr>
                          <a:srgbClr val="66FF33"/>
                        </a:buClr>
                        <a:buSzPct val="75000"/>
                        <a:buFont typeface="Wingdings" panose="05000000000000000000" pitchFamily="2" charset="2"/>
                        <a:defRPr kumimoji="1" sz="2400" b="1">
                          <a:solidFill>
                            <a:srgbClr val="66FF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buClr>
                          <a:srgbClr val="00FFFF"/>
                        </a:buClr>
                        <a:buSzPct val="70000"/>
                        <a:buFont typeface="宋体" panose="02010600030101010101" pitchFamily="2" charset="-122"/>
                        <a:defRPr kumimoji="1" sz="2000" b="1">
                          <a:solidFill>
                            <a:srgbClr val="00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稳定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8663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内部排序方法的比较</a:t>
            </a:r>
            <a:endParaRPr lang="en-US" altLang="zh-CN" b="1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80975" y="1239858"/>
            <a:ext cx="8782050" cy="521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>
              <a:spcBef>
                <a:spcPct val="20000"/>
              </a:spcBef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  <a:defRPr kumimoji="1" sz="36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简单排序算法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直接排序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选择排序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冒泡排序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最好时间复杂度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都为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O(n),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算法的输入在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接近有序时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效率比较高。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三种平均时间复杂度为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O(n log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n)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的算法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快速排序</a:t>
            </a:r>
            <a:r>
              <a:rPr lang="zh-CN" altLang="en-US" sz="2800" dirty="0">
                <a:latin typeface="Times New Roman" panose="02020603050405020304" pitchFamily="18" charset="0"/>
              </a:rPr>
              <a:t>平均效率高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但</a:t>
            </a:r>
            <a:r>
              <a:rPr lang="zh-CN" altLang="en-US" sz="2800" dirty="0">
                <a:solidFill>
                  <a:srgbClr val="008000"/>
                </a:solidFill>
                <a:latin typeface="Times New Roman" panose="02020603050405020304" pitchFamily="18" charset="0"/>
              </a:rPr>
              <a:t>最坏时间复杂度</a:t>
            </a:r>
            <a:r>
              <a:rPr lang="zh-CN" altLang="en-US" sz="2800" dirty="0">
                <a:latin typeface="Times New Roman" panose="02020603050405020304" pitchFamily="18" charset="0"/>
              </a:rPr>
              <a:t>为 </a:t>
            </a:r>
            <a:r>
              <a:rPr lang="en-US" altLang="zh-CN" sz="2800" dirty="0">
                <a:latin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), </a:t>
            </a:r>
            <a:r>
              <a:rPr lang="zh-CN" altLang="en-US" sz="2800" dirty="0">
                <a:latin typeface="Times New Roman" panose="02020603050405020304" pitchFamily="18" charset="0"/>
              </a:rPr>
              <a:t>且空间复杂度为 </a:t>
            </a:r>
            <a:r>
              <a:rPr lang="en-US" altLang="zh-CN" sz="2800" dirty="0">
                <a:latin typeface="Times New Roman" panose="02020603050405020304" pitchFamily="18" charset="0"/>
              </a:rPr>
              <a:t>O(log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n) //</a:t>
            </a:r>
            <a:r>
              <a:rPr lang="zh-CN" altLang="en-US" sz="2800" dirty="0">
                <a:latin typeface="Times New Roman" panose="02020603050405020304" pitchFamily="18" charset="0"/>
              </a:rPr>
              <a:t>注意与计算理论区分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堆排序</a:t>
            </a:r>
            <a:r>
              <a:rPr lang="zh-CN" altLang="en-US" sz="2800" dirty="0">
                <a:solidFill>
                  <a:srgbClr val="008000"/>
                </a:solidFill>
                <a:latin typeface="Times New Roman" panose="02020603050405020304" pitchFamily="18" charset="0"/>
              </a:rPr>
              <a:t>最坏时间复杂度</a:t>
            </a:r>
            <a:r>
              <a:rPr lang="zh-CN" altLang="en-US" sz="2800" dirty="0">
                <a:latin typeface="Times New Roman" panose="02020603050405020304" pitchFamily="18" charset="0"/>
              </a:rPr>
              <a:t>为 </a:t>
            </a:r>
            <a:r>
              <a:rPr lang="en-US" altLang="zh-CN" sz="2800" dirty="0">
                <a:latin typeface="Times New Roman" panose="02020603050405020304" pitchFamily="18" charset="0"/>
              </a:rPr>
              <a:t>O(n log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n), </a:t>
            </a:r>
            <a:r>
              <a:rPr lang="zh-CN" altLang="en-US" sz="2800" dirty="0">
                <a:latin typeface="Times New Roman" panose="02020603050405020304" pitchFamily="18" charset="0"/>
              </a:rPr>
              <a:t>且空间复杂度仅为 </a:t>
            </a:r>
            <a:r>
              <a:rPr lang="en-US" altLang="zh-CN" sz="2800" dirty="0">
                <a:latin typeface="Times New Roman" panose="02020603050405020304" pitchFamily="18" charset="0"/>
              </a:rPr>
              <a:t>O(1)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归并排序</a:t>
            </a:r>
            <a:r>
              <a:rPr lang="zh-CN" altLang="en-US" sz="2800" dirty="0">
                <a:solidFill>
                  <a:srgbClr val="008000"/>
                </a:solidFill>
                <a:latin typeface="Times New Roman" panose="02020603050405020304" pitchFamily="18" charset="0"/>
              </a:rPr>
              <a:t>最坏时间复杂度</a:t>
            </a:r>
            <a:r>
              <a:rPr lang="zh-CN" altLang="en-US" sz="2800" dirty="0">
                <a:latin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</a:rPr>
              <a:t>O(n log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n), </a:t>
            </a:r>
            <a:r>
              <a:rPr lang="zh-CN" altLang="en-US" sz="2800" dirty="0">
                <a:latin typeface="Times New Roman" panose="02020603050405020304" pitchFamily="18" charset="0"/>
              </a:rPr>
              <a:t>且是稳定算法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但空间复杂度为 </a:t>
            </a:r>
            <a:r>
              <a:rPr lang="en-US" altLang="zh-CN" sz="2800" dirty="0">
                <a:latin typeface="Times New Roman" panose="02020603050405020304" pitchFamily="18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56298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361578"/>
            <a:ext cx="9144000" cy="1627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chemeClr val="tx1"/>
                </a:solidFill>
              </a:rPr>
              <a:t>  第</a:t>
            </a:r>
            <a:r>
              <a:rPr lang="en-US" altLang="zh-CN" sz="4800" b="1" dirty="0">
                <a:solidFill>
                  <a:schemeClr val="tx1"/>
                </a:solidFill>
              </a:rPr>
              <a:t>8</a:t>
            </a:r>
            <a:r>
              <a:rPr lang="zh-CN" altLang="en-US" sz="4800" b="1" dirty="0">
                <a:solidFill>
                  <a:schemeClr val="tx1"/>
                </a:solidFill>
              </a:rPr>
              <a:t>章 排序与分治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66A04DE-2E05-4F7B-9DB6-05D712D8B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2060848"/>
            <a:ext cx="578543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itchFamily="2" charset="2"/>
              <a:buNone/>
              <a:defRPr kumimoji="1" sz="3600" b="1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分治原理和主定理</a:t>
            </a:r>
          </a:p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大整数乘法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排序的概念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插入排序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交换排序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选择排序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归并排序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基数排序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内排序算法的分析和比较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线性时间选择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最近点对问题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棋盘覆盖和循环日程表 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1835696" y="1556792"/>
            <a:ext cx="5713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>
                <a:solidFill>
                  <a:schemeClr val="tx1"/>
                </a:solidFill>
              </a:rPr>
              <a:t>主要内容来自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zh-CN" altLang="en-US" sz="2800" dirty="0">
                <a:solidFill>
                  <a:schemeClr val="tx1"/>
                </a:solidFill>
              </a:rPr>
              <a:t>殷</a:t>
            </a:r>
            <a:r>
              <a:rPr lang="en-US" altLang="zh-CN" sz="2800" dirty="0">
                <a:solidFill>
                  <a:schemeClr val="tx1"/>
                </a:solidFill>
              </a:rPr>
              <a:t>]</a:t>
            </a:r>
            <a:r>
              <a:rPr lang="zh-CN" altLang="en-US" sz="2800" dirty="0">
                <a:solidFill>
                  <a:schemeClr val="tx1"/>
                </a:solidFill>
              </a:rPr>
              <a:t>第</a:t>
            </a:r>
            <a:r>
              <a:rPr lang="en-US" altLang="zh-CN" sz="2800" dirty="0">
                <a:solidFill>
                  <a:schemeClr val="tx1"/>
                </a:solidFill>
              </a:rPr>
              <a:t>8</a:t>
            </a:r>
            <a:r>
              <a:rPr lang="zh-CN" altLang="en-US" sz="2800" dirty="0">
                <a:solidFill>
                  <a:schemeClr val="tx1"/>
                </a:solidFill>
              </a:rPr>
              <a:t>章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zh-CN" altLang="en-US" dirty="0">
                <a:solidFill>
                  <a:schemeClr val="tx1"/>
                </a:solidFill>
              </a:rPr>
              <a:t>王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章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线性时间选择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250825" y="1196975"/>
            <a:ext cx="8713788" cy="5605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/>
              <a:t>找第</a:t>
            </a:r>
            <a:r>
              <a:rPr lang="en-US" altLang="zh-CN" sz="2800" dirty="0"/>
              <a:t>k</a:t>
            </a:r>
            <a:r>
              <a:rPr lang="zh-CN" altLang="en-US" sz="2800" dirty="0"/>
              <a:t>小数问题 </a:t>
            </a:r>
            <a:r>
              <a:rPr lang="en-US" altLang="zh-CN" sz="2800" dirty="0"/>
              <a:t>( </a:t>
            </a:r>
            <a:r>
              <a:rPr lang="zh-CN" altLang="en-US" sz="2800" dirty="0"/>
              <a:t>找中位数即</a:t>
            </a:r>
            <a:r>
              <a:rPr lang="en-US" altLang="zh-CN" sz="2800" dirty="0"/>
              <a:t>k=(n+1)/2 )</a:t>
            </a:r>
            <a:endParaRPr lang="zh-CN" altLang="en-US" sz="2800" dirty="0"/>
          </a:p>
          <a:p>
            <a:pPr eaLnBrk="0" hangingPunct="0">
              <a:spcBef>
                <a:spcPct val="10000"/>
              </a:spcBef>
              <a:buSzPct val="75000"/>
              <a:buFont typeface="Wingdings" pitchFamily="2" charset="2"/>
              <a:buChar char="l"/>
            </a:pPr>
            <a:r>
              <a:rPr lang="zh-CN" altLang="en-US" sz="2800" dirty="0"/>
              <a:t>输入</a:t>
            </a:r>
            <a:r>
              <a:rPr lang="en-US" altLang="zh-CN" sz="2800" dirty="0"/>
              <a:t>: </a:t>
            </a:r>
            <a:r>
              <a:rPr lang="zh-CN" altLang="en-US" sz="2800" dirty="0"/>
              <a:t>一个实数序列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,…,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dirty="0"/>
              <a:t>, </a:t>
            </a:r>
            <a:r>
              <a:rPr lang="zh-CN" altLang="en-US" sz="2800" dirty="0"/>
              <a:t>和一个整数</a:t>
            </a:r>
            <a:r>
              <a:rPr lang="en-US" altLang="zh-CN" sz="2800" dirty="0"/>
              <a:t>k. </a:t>
            </a:r>
          </a:p>
          <a:p>
            <a:pPr eaLnBrk="0" hangingPunct="0">
              <a:spcBef>
                <a:spcPct val="10000"/>
              </a:spcBef>
              <a:buSzPct val="75000"/>
              <a:buFont typeface="Wingdings" pitchFamily="2" charset="2"/>
              <a:buChar char="l"/>
            </a:pPr>
            <a:r>
              <a:rPr lang="zh-CN" altLang="en-US" sz="2800" dirty="0"/>
              <a:t>输出</a:t>
            </a:r>
            <a:r>
              <a:rPr lang="en-US" altLang="zh-CN" sz="2800" dirty="0"/>
              <a:t>: </a:t>
            </a:r>
            <a:r>
              <a:rPr lang="zh-CN" altLang="en-US" sz="2800" dirty="0"/>
              <a:t>序列中第</a:t>
            </a:r>
            <a:r>
              <a:rPr lang="en-US" altLang="zh-CN" sz="2800" i="1" dirty="0"/>
              <a:t>k</a:t>
            </a:r>
            <a:r>
              <a:rPr lang="zh-CN" altLang="en-US" sz="2800" dirty="0"/>
              <a:t>小的数</a:t>
            </a:r>
            <a:r>
              <a:rPr lang="en-US" altLang="zh-CN" sz="2800" dirty="0"/>
              <a:t>.</a:t>
            </a:r>
          </a:p>
          <a:p>
            <a:pPr eaLnBrk="0" hangingPunct="0"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/>
              <a:t>方法一</a:t>
            </a:r>
            <a:r>
              <a:rPr lang="en-US" altLang="zh-CN" sz="2800" dirty="0"/>
              <a:t>: </a:t>
            </a:r>
            <a:r>
              <a:rPr lang="zh-CN" altLang="en-US" sz="2800" dirty="0"/>
              <a:t>先排序</a:t>
            </a:r>
            <a:r>
              <a:rPr lang="en-US" altLang="zh-CN" sz="2800" dirty="0"/>
              <a:t>, </a:t>
            </a:r>
            <a:r>
              <a:rPr lang="zh-CN" altLang="en-US" sz="2800" dirty="0"/>
              <a:t>再找第</a:t>
            </a:r>
            <a:r>
              <a:rPr lang="en-US" altLang="zh-CN" sz="2800" i="1" dirty="0"/>
              <a:t>k</a:t>
            </a:r>
            <a:r>
              <a:rPr lang="zh-CN" altLang="en-US" sz="2800" dirty="0"/>
              <a:t>小的数</a:t>
            </a:r>
            <a:r>
              <a:rPr lang="en-US" altLang="zh-CN" sz="2800" dirty="0"/>
              <a:t>. O(</a:t>
            </a:r>
            <a:r>
              <a:rPr lang="en-US" altLang="zh-CN" sz="2800" i="1" dirty="0" err="1"/>
              <a:t>n</a:t>
            </a:r>
            <a:r>
              <a:rPr lang="en-US" altLang="zh-CN" sz="2800" dirty="0" err="1"/>
              <a:t>log</a:t>
            </a:r>
            <a:r>
              <a:rPr lang="en-US" altLang="zh-CN" sz="2800" i="1" dirty="0" err="1"/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时间</a:t>
            </a:r>
            <a:r>
              <a:rPr lang="en-US" altLang="zh-CN" sz="2800" dirty="0"/>
              <a:t>. </a:t>
            </a:r>
          </a:p>
          <a:p>
            <a:pPr eaLnBrk="0" hangingPunct="0"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/>
              <a:t>分析</a:t>
            </a:r>
            <a:r>
              <a:rPr lang="en-US" altLang="zh-CN" sz="2800" dirty="0"/>
              <a:t>: </a:t>
            </a:r>
            <a:r>
              <a:rPr lang="zh-CN" altLang="en-US" sz="2800" dirty="0"/>
              <a:t>若</a:t>
            </a:r>
            <a:r>
              <a:rPr lang="en-US" altLang="zh-CN" sz="2800" dirty="0"/>
              <a:t>k=1, </a:t>
            </a:r>
            <a:r>
              <a:rPr lang="zh-CN" altLang="en-US" sz="2800" dirty="0"/>
              <a:t>则直接找最小</a:t>
            </a:r>
            <a:r>
              <a:rPr lang="en-US" altLang="zh-CN" sz="2800" dirty="0"/>
              <a:t>, O(n)</a:t>
            </a:r>
            <a:r>
              <a:rPr lang="zh-CN" altLang="en-US" sz="2800" dirty="0"/>
              <a:t>时间</a:t>
            </a:r>
            <a:r>
              <a:rPr lang="en-US" altLang="zh-CN" sz="2800" dirty="0"/>
              <a:t>.</a:t>
            </a:r>
          </a:p>
          <a:p>
            <a:pPr eaLnBrk="0" hangingPunct="0"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/>
              <a:t>          </a:t>
            </a:r>
            <a:r>
              <a:rPr lang="zh-CN" altLang="en-US" sz="2800" dirty="0"/>
              <a:t>若</a:t>
            </a:r>
            <a:r>
              <a:rPr lang="en-US" altLang="zh-CN" sz="2800" dirty="0"/>
              <a:t>k&lt;n/</a:t>
            </a:r>
            <a:r>
              <a:rPr lang="en-US" altLang="zh-CN" sz="2800" dirty="0" err="1"/>
              <a:t>logn</a:t>
            </a:r>
            <a:r>
              <a:rPr lang="en-US" altLang="zh-CN" sz="2800" dirty="0"/>
              <a:t>, </a:t>
            </a:r>
            <a:r>
              <a:rPr lang="zh-CN" altLang="en-US" sz="2800" dirty="0"/>
              <a:t>先建最小堆</a:t>
            </a:r>
            <a:r>
              <a:rPr lang="en-US" altLang="zh-CN" sz="2800" dirty="0"/>
              <a:t>, O(n)</a:t>
            </a:r>
            <a:r>
              <a:rPr lang="zh-CN" altLang="en-US" sz="2800" dirty="0"/>
              <a:t>时间</a:t>
            </a:r>
            <a:r>
              <a:rPr lang="en-US" altLang="zh-CN" sz="2800" dirty="0"/>
              <a:t>([M]p100).</a:t>
            </a:r>
          </a:p>
          <a:p>
            <a:pPr eaLnBrk="0" hangingPunct="0"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/>
              <a:t>                               再弹出</a:t>
            </a:r>
            <a:r>
              <a:rPr lang="en-US" altLang="zh-CN" sz="2800" dirty="0"/>
              <a:t>k</a:t>
            </a:r>
            <a:r>
              <a:rPr lang="zh-CN" altLang="en-US" sz="2800" dirty="0"/>
              <a:t>个元素</a:t>
            </a:r>
            <a:r>
              <a:rPr lang="en-US" altLang="zh-CN" sz="2800" dirty="0"/>
              <a:t>, O( </a:t>
            </a:r>
            <a:r>
              <a:rPr lang="en-US" altLang="zh-CN" sz="2800" i="1" dirty="0"/>
              <a:t>k </a:t>
            </a:r>
            <a:r>
              <a:rPr lang="en-US" altLang="zh-CN" sz="2800" dirty="0" err="1"/>
              <a:t>log</a:t>
            </a:r>
            <a:r>
              <a:rPr lang="en-US" altLang="zh-CN" sz="2800" i="1" dirty="0" err="1"/>
              <a:t>n</a:t>
            </a:r>
            <a:r>
              <a:rPr lang="en-US" altLang="zh-CN" sz="2800" i="1" dirty="0"/>
              <a:t> </a:t>
            </a:r>
            <a:r>
              <a:rPr lang="en-US" altLang="zh-CN" sz="2800" dirty="0"/>
              <a:t>) </a:t>
            </a:r>
          </a:p>
          <a:p>
            <a:pPr eaLnBrk="0" hangingPunct="0"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/>
              <a:t>方法二</a:t>
            </a:r>
            <a:r>
              <a:rPr lang="en-US" altLang="zh-CN" sz="2800" dirty="0"/>
              <a:t>: </a:t>
            </a:r>
            <a:r>
              <a:rPr lang="zh-CN" altLang="en-US" sz="2800" dirty="0"/>
              <a:t>使用快速排序方法</a:t>
            </a:r>
            <a:r>
              <a:rPr lang="en-US" altLang="zh-CN" sz="2800" dirty="0"/>
              <a:t>, </a:t>
            </a:r>
            <a:r>
              <a:rPr lang="zh-CN" altLang="en-US" sz="2800" dirty="0"/>
              <a:t>最多对一段继续分解 </a:t>
            </a:r>
          </a:p>
          <a:p>
            <a:pPr eaLnBrk="0" hangingPunct="0"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/>
              <a:t>              最坏时间</a:t>
            </a:r>
            <a:r>
              <a:rPr lang="en-US" altLang="zh-CN" sz="2800" dirty="0"/>
              <a:t>O(</a:t>
            </a:r>
            <a:r>
              <a:rPr lang="en-US" altLang="zh-CN" sz="2800" i="1" dirty="0"/>
              <a:t>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), </a:t>
            </a:r>
            <a:r>
              <a:rPr lang="zh-CN" altLang="en-US" sz="2800" dirty="0"/>
              <a:t>平均时间</a:t>
            </a:r>
            <a:r>
              <a:rPr lang="en-US" altLang="zh-CN" sz="2800" dirty="0"/>
              <a:t>O(</a:t>
            </a:r>
            <a:r>
              <a:rPr lang="en-US" altLang="zh-CN" sz="2800" i="1" dirty="0"/>
              <a:t>n</a:t>
            </a:r>
            <a:r>
              <a:rPr lang="en-US" altLang="zh-CN" sz="2800" dirty="0"/>
              <a:t>) ([C]) </a:t>
            </a:r>
            <a:endParaRPr lang="zh-CN" altLang="en-US" sz="2800" dirty="0"/>
          </a:p>
          <a:p>
            <a:pPr eaLnBrk="0" hangingPunct="0"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/>
              <a:t>方法三</a:t>
            </a:r>
            <a:r>
              <a:rPr lang="en-US" altLang="zh-CN" sz="2800" dirty="0"/>
              <a:t>: </a:t>
            </a:r>
            <a:r>
              <a:rPr lang="zh-CN" altLang="en-US" sz="2800" dirty="0"/>
              <a:t>改进</a:t>
            </a:r>
            <a:r>
              <a:rPr lang="en-US" altLang="zh-CN" sz="2800" dirty="0"/>
              <a:t>, </a:t>
            </a:r>
            <a:r>
              <a:rPr lang="zh-CN" altLang="en-US" sz="2800" dirty="0"/>
              <a:t>最坏</a:t>
            </a:r>
            <a:r>
              <a:rPr lang="en-US" altLang="zh-CN" sz="2800" dirty="0"/>
              <a:t>O(n)</a:t>
            </a:r>
            <a:r>
              <a:rPr lang="zh-CN" altLang="en-US" sz="2800" dirty="0"/>
              <a:t>时间算法</a:t>
            </a:r>
            <a:r>
              <a:rPr lang="en-US" altLang="zh-CN" sz="2800" dirty="0"/>
              <a:t>([</a:t>
            </a:r>
            <a:r>
              <a:rPr lang="zh-CN" altLang="en-US" sz="2800" dirty="0"/>
              <a:t>王</a:t>
            </a:r>
            <a:r>
              <a:rPr lang="en-US" altLang="zh-CN" sz="2800" dirty="0"/>
              <a:t>,C])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821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125"/>
    </mc:Choice>
    <mc:Fallback xmlns="">
      <p:transition spd="slow" advTm="901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由快速排序改成的随机选择算法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250825" y="1052513"/>
            <a:ext cx="8713788" cy="2089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05000"/>
              </a:lnSpc>
              <a:spcBef>
                <a:spcPct val="5000"/>
              </a:spcBef>
              <a:buSzPct val="75000"/>
              <a:buFont typeface="Wingdings" pitchFamily="2" charset="2"/>
              <a:buNone/>
            </a:pPr>
            <a:r>
              <a:rPr lang="en-US" altLang="zh-CN" sz="2400"/>
              <a:t>QuickSort(a, p, r)                         //</a:t>
            </a:r>
            <a:r>
              <a:rPr lang="zh-CN" altLang="en-US" sz="2400"/>
              <a:t>排序</a:t>
            </a:r>
            <a:r>
              <a:rPr lang="en-US" altLang="zh-CN" sz="2400"/>
              <a:t>a[p:r]</a:t>
            </a:r>
            <a:r>
              <a:rPr lang="zh-CN" altLang="en-US" sz="2400"/>
              <a:t> </a:t>
            </a:r>
          </a:p>
          <a:p>
            <a:pPr eaLnBrk="0" hangingPunct="0">
              <a:lnSpc>
                <a:spcPct val="105000"/>
              </a:lnSpc>
              <a:spcBef>
                <a:spcPct val="5000"/>
              </a:spcBef>
              <a:buSzPct val="75000"/>
              <a:buFont typeface="Wingdings" pitchFamily="2" charset="2"/>
              <a:buNone/>
            </a:pPr>
            <a:r>
              <a:rPr lang="en-US" altLang="zh-CN" sz="2400"/>
              <a:t>{     mid=RamdomizePartition(a,p,r); </a:t>
            </a:r>
          </a:p>
          <a:p>
            <a:pPr eaLnBrk="0" hangingPunct="0">
              <a:lnSpc>
                <a:spcPct val="105000"/>
              </a:lnSpc>
              <a:spcBef>
                <a:spcPct val="5000"/>
              </a:spcBef>
              <a:buSzPct val="75000"/>
              <a:buFont typeface="Wingdings" pitchFamily="2" charset="2"/>
              <a:buNone/>
            </a:pPr>
            <a:r>
              <a:rPr lang="en-US" altLang="zh-CN" sz="2400"/>
              <a:t>       QuickSort(a, p, mid-1);       //</a:t>
            </a:r>
            <a:r>
              <a:rPr lang="zh-CN" altLang="en-US" sz="2400"/>
              <a:t>排序</a:t>
            </a:r>
            <a:r>
              <a:rPr lang="en-US" altLang="zh-CN" sz="2400"/>
              <a:t>a[p:mid-1]</a:t>
            </a:r>
            <a:r>
              <a:rPr lang="zh-CN" altLang="en-US" sz="2400"/>
              <a:t> </a:t>
            </a:r>
            <a:endParaRPr lang="en-US" altLang="zh-CN" sz="2400"/>
          </a:p>
          <a:p>
            <a:pPr eaLnBrk="0" hangingPunct="0">
              <a:lnSpc>
                <a:spcPct val="105000"/>
              </a:lnSpc>
              <a:spcBef>
                <a:spcPct val="5000"/>
              </a:spcBef>
              <a:buSzPct val="75000"/>
              <a:buFont typeface="Wingdings" pitchFamily="2" charset="2"/>
              <a:buNone/>
            </a:pPr>
            <a:r>
              <a:rPr lang="en-US" altLang="zh-CN" sz="2400"/>
              <a:t>       QuickSort(a, mid+1, r);       //</a:t>
            </a:r>
            <a:r>
              <a:rPr lang="zh-CN" altLang="en-US" sz="2400"/>
              <a:t>排序</a:t>
            </a:r>
            <a:r>
              <a:rPr lang="en-US" altLang="zh-CN" sz="2400"/>
              <a:t>a[mid+1,r]   </a:t>
            </a:r>
          </a:p>
          <a:p>
            <a:pPr eaLnBrk="0" hangingPunct="0">
              <a:lnSpc>
                <a:spcPct val="105000"/>
              </a:lnSpc>
              <a:spcBef>
                <a:spcPct val="5000"/>
              </a:spcBef>
              <a:buSzPct val="75000"/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79388" y="4400550"/>
            <a:ext cx="8713787" cy="23415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400" dirty="0" err="1"/>
              <a:t>RSelect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a,p,r,k</a:t>
            </a:r>
            <a:r>
              <a:rPr lang="en-US" altLang="zh-CN" sz="2400" dirty="0"/>
              <a:t>)      //</a:t>
            </a:r>
            <a:r>
              <a:rPr lang="zh-CN" altLang="en-US" sz="2400" dirty="0"/>
              <a:t>选择</a:t>
            </a:r>
            <a:r>
              <a:rPr lang="en-US" altLang="zh-CN" sz="2400" dirty="0"/>
              <a:t>a[</a:t>
            </a:r>
            <a:r>
              <a:rPr lang="en-US" altLang="zh-CN" sz="2400" dirty="0" err="1"/>
              <a:t>p:r</a:t>
            </a:r>
            <a:r>
              <a:rPr lang="en-US" altLang="zh-CN" sz="2400" dirty="0"/>
              <a:t>]</a:t>
            </a:r>
            <a:r>
              <a:rPr lang="zh-CN" altLang="en-US" sz="2400" dirty="0"/>
              <a:t>中总第</a:t>
            </a:r>
            <a:r>
              <a:rPr lang="en-US" altLang="zh-CN" sz="2400" dirty="0"/>
              <a:t>k</a:t>
            </a:r>
            <a:r>
              <a:rPr lang="zh-CN" altLang="en-US" sz="2400" dirty="0"/>
              <a:t>小数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400" dirty="0"/>
              <a:t>{     mid=</a:t>
            </a:r>
            <a:r>
              <a:rPr lang="en-US" altLang="zh-CN" sz="2400" dirty="0" err="1"/>
              <a:t>RamdomizePartition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a,p,r</a:t>
            </a:r>
            <a:r>
              <a:rPr lang="en-US" altLang="zh-CN" sz="2400" dirty="0"/>
              <a:t>); 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400" dirty="0"/>
              <a:t>       if( mid &gt;= k)return(</a:t>
            </a:r>
            <a:r>
              <a:rPr lang="en-US" altLang="zh-CN" sz="2400" dirty="0" err="1"/>
              <a:t>RSelect</a:t>
            </a:r>
            <a:r>
              <a:rPr lang="en-US" altLang="zh-CN" sz="2400" dirty="0"/>
              <a:t>(a, p, </a:t>
            </a:r>
            <a:r>
              <a:rPr lang="en-US" altLang="zh-CN" sz="2400" dirty="0" err="1"/>
              <a:t>mid,k</a:t>
            </a:r>
            <a:r>
              <a:rPr lang="en-US" altLang="zh-CN" sz="2400" dirty="0"/>
              <a:t>)); 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400" dirty="0"/>
              <a:t>       else return(</a:t>
            </a:r>
            <a:r>
              <a:rPr lang="en-US" altLang="zh-CN" sz="2400" dirty="0" err="1"/>
              <a:t>RSelect</a:t>
            </a:r>
            <a:r>
              <a:rPr lang="en-US" altLang="zh-CN" sz="2400" dirty="0"/>
              <a:t>(a, mid+1, r, k);              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400" dirty="0"/>
              <a:t>}   //</a:t>
            </a:r>
            <a:r>
              <a:rPr lang="zh-CN" altLang="en-US" sz="2400" dirty="0"/>
              <a:t>初略时间分析</a:t>
            </a:r>
            <a:r>
              <a:rPr lang="en-US" altLang="zh-CN" sz="2400" dirty="0"/>
              <a:t>:  T(n) = T(9n/10) + O(n) = O(n)</a:t>
            </a:r>
            <a:endParaRPr lang="en-US" altLang="zh-CN" sz="2400" dirty="0">
              <a:sym typeface="Symbol" pitchFamily="18" charset="2"/>
            </a:endParaRPr>
          </a:p>
        </p:txBody>
      </p:sp>
      <p:grpSp>
        <p:nvGrpSpPr>
          <p:cNvPr id="207882" name="Group 10"/>
          <p:cNvGrpSpPr>
            <a:grpSpLocks/>
          </p:cNvGrpSpPr>
          <p:nvPr/>
        </p:nvGrpSpPr>
        <p:grpSpPr bwMode="auto">
          <a:xfrm>
            <a:off x="1547813" y="2852738"/>
            <a:ext cx="6213475" cy="1439862"/>
            <a:chOff x="975" y="1797"/>
            <a:chExt cx="3914" cy="907"/>
          </a:xfrm>
        </p:grpSpPr>
        <p:sp>
          <p:nvSpPr>
            <p:cNvPr id="207879" name="Text Box 7"/>
            <p:cNvSpPr txBox="1">
              <a:spLocks noChangeArrowheads="1"/>
            </p:cNvSpPr>
            <p:nvPr/>
          </p:nvSpPr>
          <p:spPr bwMode="auto">
            <a:xfrm>
              <a:off x="975" y="1797"/>
              <a:ext cx="3914" cy="9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15000"/>
                </a:lnSpc>
                <a:spcBef>
                  <a:spcPct val="10000"/>
                </a:spcBef>
                <a:buSzPct val="75000"/>
                <a:buFont typeface="Wingdings" pitchFamily="2" charset="2"/>
                <a:buNone/>
              </a:pPr>
              <a:r>
                <a:rPr lang="zh-CN" altLang="en-US" sz="2400"/>
                <a:t>执行一次</a:t>
              </a:r>
              <a:r>
                <a:rPr lang="en-US" altLang="zh-CN" sz="2400"/>
                <a:t>Partition</a:t>
              </a:r>
              <a:r>
                <a:rPr lang="zh-CN" altLang="en-US" sz="2400"/>
                <a:t>举例</a:t>
              </a:r>
              <a:r>
                <a:rPr lang="en-US" altLang="zh-CN" sz="2400"/>
                <a:t>: </a:t>
              </a:r>
            </a:p>
            <a:p>
              <a:pPr eaLnBrk="0" hangingPunct="0">
                <a:lnSpc>
                  <a:spcPct val="115000"/>
                </a:lnSpc>
                <a:spcBef>
                  <a:spcPct val="10000"/>
                </a:spcBef>
                <a:buSzPct val="75000"/>
                <a:buFont typeface="Wingdings" pitchFamily="2" charset="2"/>
                <a:buNone/>
              </a:pPr>
              <a:r>
                <a:rPr lang="en-US" altLang="zh-CN" sz="2400"/>
                <a:t>  6  2  8  5  10  9  12  1  15  7   3  13  4  11  16  14</a:t>
              </a:r>
            </a:p>
            <a:p>
              <a:pPr eaLnBrk="0" hangingPunct="0">
                <a:lnSpc>
                  <a:spcPct val="115000"/>
                </a:lnSpc>
                <a:spcBef>
                  <a:spcPct val="10000"/>
                </a:spcBef>
                <a:buSzPct val="75000"/>
                <a:buFont typeface="Wingdings" pitchFamily="2" charset="2"/>
                <a:buNone/>
              </a:pPr>
              <a:r>
                <a:rPr lang="en-US" altLang="zh-CN" sz="2400"/>
                <a:t>  1  2  4  5   3   6  12  9  15  7  10 13  8  11  16  14</a:t>
              </a:r>
              <a:endParaRPr lang="zh-CN" altLang="en-US" sz="2400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2116" y="2387"/>
              <a:ext cx="272" cy="3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085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54"/>
    </mc:Choice>
    <mc:Fallback xmlns="">
      <p:transition spd="slow" advTm="476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改进选择算法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35496" y="1268413"/>
            <a:ext cx="9001000" cy="43581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/>
              <a:t>随机选择算法</a:t>
            </a:r>
            <a:r>
              <a:rPr lang="en-US" altLang="zh-CN" sz="2800" dirty="0"/>
              <a:t>: </a:t>
            </a:r>
            <a:r>
              <a:rPr lang="zh-CN" altLang="en-US" sz="2800" dirty="0"/>
              <a:t>反复做 随机选基准</a:t>
            </a:r>
            <a:r>
              <a:rPr lang="en-US" altLang="zh-CN" sz="2800" dirty="0"/>
              <a:t>, </a:t>
            </a:r>
            <a:r>
              <a:rPr lang="zh-CN" altLang="en-US" sz="2800" dirty="0"/>
              <a:t>划分 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zh-CN" altLang="en-US" sz="2800" dirty="0"/>
              <a:t>通过修改基准</a:t>
            </a:r>
            <a:r>
              <a:rPr lang="en-US" altLang="zh-CN" sz="2800" dirty="0"/>
              <a:t>, </a:t>
            </a:r>
            <a:r>
              <a:rPr lang="zh-CN" altLang="en-US" sz="2800" dirty="0"/>
              <a:t>设计新的选择算法</a:t>
            </a:r>
            <a:r>
              <a:rPr lang="en-US" altLang="zh-CN" sz="2800" dirty="0"/>
              <a:t>Select: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将</a:t>
            </a:r>
            <a:r>
              <a:rPr lang="en-US" altLang="zh-CN" sz="2800" dirty="0"/>
              <a:t>n</a:t>
            </a:r>
            <a:r>
              <a:rPr lang="zh-CN" altLang="en-US" sz="2800" dirty="0"/>
              <a:t>个数划分成</a:t>
            </a:r>
            <a:r>
              <a:rPr lang="zh-CN" altLang="en-US" sz="2800" dirty="0">
                <a:sym typeface="Symbol" pitchFamily="18" charset="2"/>
              </a:rPr>
              <a:t></a:t>
            </a:r>
            <a:r>
              <a:rPr lang="en-US" altLang="zh-CN" sz="2800" dirty="0">
                <a:sym typeface="Symbol" pitchFamily="18" charset="2"/>
              </a:rPr>
              <a:t>n/5</a:t>
            </a:r>
            <a:r>
              <a:rPr lang="zh-CN" altLang="en-US" sz="2800" dirty="0">
                <a:sym typeface="Symbol" pitchFamily="18" charset="2"/>
              </a:rPr>
              <a:t>组</a:t>
            </a:r>
            <a:r>
              <a:rPr lang="en-US" altLang="zh-CN" sz="2800" dirty="0">
                <a:sym typeface="Symbol" pitchFamily="18" charset="2"/>
              </a:rPr>
              <a:t>, </a:t>
            </a:r>
            <a:r>
              <a:rPr lang="zh-CN" altLang="en-US" sz="2800" dirty="0">
                <a:sym typeface="Symbol" pitchFamily="18" charset="2"/>
              </a:rPr>
              <a:t>取出每组中位数</a:t>
            </a:r>
            <a:r>
              <a:rPr lang="en-US" altLang="zh-CN" sz="2800" dirty="0">
                <a:sym typeface="Symbol" pitchFamily="18" charset="2"/>
              </a:rPr>
              <a:t>(</a:t>
            </a:r>
            <a:r>
              <a:rPr lang="zh-CN" altLang="en-US" sz="2800" dirty="0">
                <a:sym typeface="Symbol" pitchFamily="18" charset="2"/>
              </a:rPr>
              <a:t>共</a:t>
            </a:r>
            <a:r>
              <a:rPr lang="en-US" altLang="zh-CN" sz="2800" dirty="0">
                <a:sym typeface="Symbol" pitchFamily="18" charset="2"/>
              </a:rPr>
              <a:t>n/5</a:t>
            </a:r>
            <a:r>
              <a:rPr lang="zh-CN" altLang="en-US" sz="2800" dirty="0">
                <a:sym typeface="Symbol" pitchFamily="18" charset="2"/>
              </a:rPr>
              <a:t>个</a:t>
            </a:r>
            <a:r>
              <a:rPr lang="en-US" altLang="zh-CN" sz="2800" dirty="0">
                <a:sym typeface="Symbol" pitchFamily="18" charset="2"/>
              </a:rPr>
              <a:t>), 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>
                <a:sym typeface="Symbol" pitchFamily="18" charset="2"/>
              </a:rPr>
              <a:t>2. </a:t>
            </a:r>
            <a:r>
              <a:rPr lang="zh-CN" altLang="en-US" sz="2800" dirty="0">
                <a:sym typeface="Symbol" pitchFamily="18" charset="2"/>
              </a:rPr>
              <a:t>使用</a:t>
            </a:r>
            <a:r>
              <a:rPr lang="en-US" altLang="zh-CN" sz="2800" dirty="0">
                <a:sym typeface="Symbol" pitchFamily="18" charset="2"/>
              </a:rPr>
              <a:t>Select</a:t>
            </a:r>
            <a:r>
              <a:rPr lang="zh-CN" altLang="en-US" sz="2800" dirty="0">
                <a:sym typeface="Symbol" pitchFamily="18" charset="2"/>
              </a:rPr>
              <a:t>找这</a:t>
            </a:r>
            <a:r>
              <a:rPr lang="en-US" altLang="zh-CN" sz="2800" dirty="0">
                <a:sym typeface="Symbol" pitchFamily="18" charset="2"/>
              </a:rPr>
              <a:t>n/5</a:t>
            </a:r>
            <a:r>
              <a:rPr lang="zh-CN" altLang="en-US" sz="2800" dirty="0">
                <a:sym typeface="Symbol" pitchFamily="18" charset="2"/>
              </a:rPr>
              <a:t>个数的中位数 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>
                <a:sym typeface="Symbol" pitchFamily="18" charset="2"/>
              </a:rPr>
              <a:t>3. </a:t>
            </a:r>
            <a:r>
              <a:rPr lang="zh-CN" altLang="en-US" sz="2800" dirty="0">
                <a:sym typeface="Symbol" pitchFamily="18" charset="2"/>
              </a:rPr>
              <a:t>以这个数为</a:t>
            </a:r>
            <a:r>
              <a:rPr lang="zh-CN" altLang="en-US" sz="2800" dirty="0">
                <a:solidFill>
                  <a:srgbClr val="FF0000"/>
                </a:solidFill>
                <a:sym typeface="Symbol" pitchFamily="18" charset="2"/>
              </a:rPr>
              <a:t>基准</a:t>
            </a:r>
            <a:r>
              <a:rPr lang="zh-CN" altLang="en-US" sz="2800" dirty="0">
                <a:sym typeface="Symbol" pitchFamily="18" charset="2"/>
              </a:rPr>
              <a:t>划分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800" dirty="0">
                <a:sym typeface="Symbol" pitchFamily="18" charset="2"/>
              </a:rPr>
              <a:t>4. </a:t>
            </a:r>
            <a:r>
              <a:rPr lang="zh-CN" altLang="en-US" sz="2800" dirty="0">
                <a:sym typeface="Symbol" pitchFamily="18" charset="2"/>
              </a:rPr>
              <a:t>选一个部分继续执行</a:t>
            </a:r>
            <a:r>
              <a:rPr lang="en-US" altLang="zh-CN" sz="2800" dirty="0">
                <a:sym typeface="Symbol" pitchFamily="18" charset="2"/>
              </a:rPr>
              <a:t>Select</a:t>
            </a:r>
            <a:endParaRPr lang="zh-CN" altLang="en-US" sz="2800" dirty="0">
              <a:sym typeface="Symbol" pitchFamily="18" charset="2"/>
            </a:endParaRPr>
          </a:p>
          <a:p>
            <a:pPr marL="457200" indent="-457200"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dirty="0">
                <a:sym typeface="Symbol" pitchFamily="18" charset="2"/>
              </a:rPr>
              <a:t>假设所有数互不相同</a:t>
            </a:r>
          </a:p>
          <a:p>
            <a:pPr marL="457200" indent="-457200"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dirty="0"/>
              <a:t>当</a:t>
            </a:r>
            <a:r>
              <a:rPr lang="en-US" altLang="zh-CN" sz="2800" dirty="0"/>
              <a:t>n</a:t>
            </a:r>
            <a:r>
              <a:rPr lang="zh-CN" altLang="en-US" sz="2800" dirty="0"/>
              <a:t>充分大</a:t>
            </a:r>
            <a:r>
              <a:rPr lang="en-US" altLang="zh-CN" sz="2800" dirty="0"/>
              <a:t>, </a:t>
            </a:r>
            <a:r>
              <a:rPr lang="zh-CN" altLang="en-US" sz="2800" dirty="0"/>
              <a:t>至少有</a:t>
            </a:r>
            <a:r>
              <a:rPr lang="en-US" altLang="zh-CN" sz="2800" dirty="0"/>
              <a:t>1/4</a:t>
            </a:r>
            <a:r>
              <a:rPr lang="zh-CN" altLang="en-US" sz="2800" dirty="0"/>
              <a:t>的数</a:t>
            </a:r>
            <a:r>
              <a:rPr lang="en-US" altLang="zh-CN" sz="2800" dirty="0"/>
              <a:t>&lt;</a:t>
            </a:r>
            <a:r>
              <a:rPr lang="zh-CN" altLang="en-US" sz="2800" dirty="0">
                <a:sym typeface="Symbol" pitchFamily="18" charset="2"/>
              </a:rPr>
              <a:t>新基准</a:t>
            </a:r>
            <a:r>
              <a:rPr lang="en-US" altLang="zh-CN" sz="2800" dirty="0"/>
              <a:t>, 1/4</a:t>
            </a:r>
            <a:r>
              <a:rPr lang="zh-CN" altLang="en-US" sz="2800" dirty="0"/>
              <a:t>的数</a:t>
            </a:r>
            <a:r>
              <a:rPr lang="en-US" altLang="zh-CN" sz="2800" dirty="0"/>
              <a:t>&gt;</a:t>
            </a:r>
            <a:r>
              <a:rPr lang="zh-CN" altLang="en-US" sz="2800" dirty="0">
                <a:sym typeface="Symbol" pitchFamily="18" charset="2"/>
              </a:rPr>
              <a:t>新基准</a:t>
            </a:r>
            <a:r>
              <a:rPr lang="en-US" altLang="zh-CN" sz="2800" dirty="0">
                <a:sym typeface="Symbol" pitchFamily="18" charset="2"/>
              </a:rPr>
              <a:t>?</a:t>
            </a:r>
            <a:endParaRPr lang="en-US" altLang="zh-CN" sz="2800" dirty="0"/>
          </a:p>
        </p:txBody>
      </p:sp>
      <p:pic>
        <p:nvPicPr>
          <p:cNvPr id="20890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400" y="3068638"/>
            <a:ext cx="3240088" cy="180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8904" name="Object 8"/>
          <p:cNvGraphicFramePr>
            <a:graphicFrameLocks noChangeAspect="1"/>
          </p:cNvGraphicFramePr>
          <p:nvPr>
            <p:extLst/>
          </p:nvPr>
        </p:nvGraphicFramePr>
        <p:xfrm>
          <a:off x="467544" y="5661248"/>
          <a:ext cx="8136904" cy="1015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31" name="公式" r:id="rId6" imgW="8254800" imgH="1130040" progId="">
                  <p:embed/>
                </p:oleObj>
              </mc:Choice>
              <mc:Fallback>
                <p:oleObj name="公式" r:id="rId6" imgW="8254800" imgH="1130040" progId="">
                  <p:embed/>
                  <p:pic>
                    <p:nvPicPr>
                      <p:cNvPr id="2089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661248"/>
                        <a:ext cx="8136904" cy="10150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7884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43"/>
    </mc:Choice>
    <mc:Fallback xmlns="">
      <p:transition spd="slow" advTm="1162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分治起始点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323527" y="1124744"/>
            <a:ext cx="8121521" cy="1126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划分成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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n/5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取各组中位数的中位数做基准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15000"/>
              </a:lnSpc>
              <a:spcBef>
                <a:spcPct val="1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需要有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1/4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&lt;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新基准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1/4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&gt;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新基准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. </a:t>
            </a:r>
          </a:p>
        </p:txBody>
      </p:sp>
      <p:sp>
        <p:nvSpPr>
          <p:cNvPr id="209937" name="Text Box 17"/>
          <p:cNvSpPr txBox="1">
            <a:spLocks noChangeArrowheads="1"/>
          </p:cNvSpPr>
          <p:nvPr/>
        </p:nvSpPr>
        <p:spPr bwMode="auto">
          <a:xfrm>
            <a:off x="828645" y="3689156"/>
            <a:ext cx="684354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[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] 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(n-5)/10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 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n/4     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需要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n  75.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[C]  3 (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/>
              </a:rPr>
              <a:t> n/5 / 2  - 2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)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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n/4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需要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n  140.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43608" y="2204864"/>
            <a:ext cx="5976664" cy="1445382"/>
            <a:chOff x="1043608" y="2127634"/>
            <a:chExt cx="5976664" cy="1445382"/>
          </a:xfrm>
        </p:grpSpPr>
        <p:pic>
          <p:nvPicPr>
            <p:cNvPr id="209935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2127634"/>
              <a:ext cx="2592288" cy="1445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5" y="2132856"/>
              <a:ext cx="2952327" cy="1431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875" y="4869160"/>
            <a:ext cx="3172053" cy="184681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941168"/>
            <a:ext cx="3447373" cy="17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9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9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9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9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  <p:bldP spid="209937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线性时间选择程序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79388" y="1196752"/>
            <a:ext cx="8713787" cy="42650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kumimoji="0" lang="en-US" altLang="zh-CN" sz="2000" dirty="0">
                <a:solidFill>
                  <a:srgbClr val="000000"/>
                </a:solidFill>
              </a:rPr>
              <a:t>1 template &lt;class Type&gt;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2 Type Select(Type a[], </a:t>
            </a:r>
            <a:r>
              <a:rPr lang="en-US" altLang="zh-CN" sz="2000" dirty="0" err="1">
                <a:sym typeface="Symbol" pitchFamily="18" charset="2"/>
              </a:rPr>
              <a:t>int</a:t>
            </a:r>
            <a:r>
              <a:rPr lang="en-US" altLang="zh-CN" sz="2000" dirty="0">
                <a:sym typeface="Symbol" pitchFamily="18" charset="2"/>
              </a:rPr>
              <a:t> p, </a:t>
            </a:r>
            <a:r>
              <a:rPr lang="en-US" altLang="zh-CN" sz="2000" dirty="0" err="1">
                <a:sym typeface="Symbol" pitchFamily="18" charset="2"/>
              </a:rPr>
              <a:t>int</a:t>
            </a:r>
            <a:r>
              <a:rPr lang="en-US" altLang="zh-CN" sz="2000" dirty="0">
                <a:sym typeface="Symbol" pitchFamily="18" charset="2"/>
              </a:rPr>
              <a:t> r, </a:t>
            </a:r>
            <a:r>
              <a:rPr lang="en-US" altLang="zh-CN" sz="2000" dirty="0" err="1">
                <a:sym typeface="Symbol" pitchFamily="18" charset="2"/>
              </a:rPr>
              <a:t>int</a:t>
            </a:r>
            <a:r>
              <a:rPr lang="en-US" altLang="zh-CN" sz="2000" dirty="0">
                <a:sym typeface="Symbol" pitchFamily="18" charset="2"/>
              </a:rPr>
              <a:t> k)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sym typeface="Symbol" pitchFamily="18" charset="2"/>
              </a:rPr>
              <a:t>取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a[</a:t>
            </a:r>
            <a:r>
              <a:rPr lang="en-US" altLang="zh-CN" sz="2000" dirty="0" err="1">
                <a:solidFill>
                  <a:srgbClr val="FF0000"/>
                </a:solidFill>
                <a:sym typeface="Symbol" pitchFamily="18" charset="2"/>
              </a:rPr>
              <a:t>p:r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]</a:t>
            </a:r>
            <a:r>
              <a:rPr lang="zh-CN" altLang="en-US" sz="2000" dirty="0">
                <a:solidFill>
                  <a:srgbClr val="FF0000"/>
                </a:solidFill>
                <a:sym typeface="Symbol" pitchFamily="18" charset="2"/>
              </a:rPr>
              <a:t>中第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zh-CN" altLang="en-US" sz="2000" dirty="0">
                <a:solidFill>
                  <a:srgbClr val="FF0000"/>
                </a:solidFill>
                <a:sym typeface="Symbol" pitchFamily="18" charset="2"/>
              </a:rPr>
              <a:t>小的数</a:t>
            </a:r>
            <a:endParaRPr lang="en-US" altLang="zh-CN" sz="2000" dirty="0">
              <a:solidFill>
                <a:srgbClr val="FF0000"/>
              </a:solidFill>
              <a:sym typeface="Symbol" pitchFamily="18" charset="2"/>
            </a:endParaRP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3 {	if( r - p &lt; 75 ) { </a:t>
            </a:r>
            <a:r>
              <a:rPr lang="zh-CN" altLang="en-US" sz="2000" dirty="0">
                <a:sym typeface="Symbol" pitchFamily="18" charset="2"/>
              </a:rPr>
              <a:t>直接对数组</a:t>
            </a:r>
            <a:r>
              <a:rPr lang="en-US" altLang="zh-CN" sz="2000" dirty="0">
                <a:sym typeface="Symbol" pitchFamily="18" charset="2"/>
              </a:rPr>
              <a:t>a[</a:t>
            </a:r>
            <a:r>
              <a:rPr lang="en-US" altLang="zh-CN" sz="2000" dirty="0" err="1">
                <a:sym typeface="Symbol" pitchFamily="18" charset="2"/>
              </a:rPr>
              <a:t>p:r</a:t>
            </a:r>
            <a:r>
              <a:rPr lang="en-US" altLang="zh-CN" sz="2000" dirty="0">
                <a:sym typeface="Symbol" pitchFamily="18" charset="2"/>
              </a:rPr>
              <a:t>]</a:t>
            </a:r>
            <a:r>
              <a:rPr lang="zh-CN" altLang="en-US" sz="2000" dirty="0">
                <a:sym typeface="Symbol" pitchFamily="18" charset="2"/>
              </a:rPr>
              <a:t>排序</a:t>
            </a:r>
            <a:r>
              <a:rPr lang="en-US" altLang="zh-CN" sz="2000" dirty="0">
                <a:sym typeface="Symbol" pitchFamily="18" charset="2"/>
              </a:rPr>
              <a:t>;  return a[p+k-1];}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4 	for( </a:t>
            </a:r>
            <a:r>
              <a:rPr lang="en-US" altLang="zh-CN" sz="2000" dirty="0" err="1">
                <a:sym typeface="Symbol" pitchFamily="18" charset="2"/>
              </a:rPr>
              <a:t>int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dirty="0" err="1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 = 0; </a:t>
            </a:r>
            <a:r>
              <a:rPr lang="en-US" altLang="zh-CN" sz="2000" dirty="0" err="1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 &lt;= (r - p - 4) / 5 ; </a:t>
            </a:r>
            <a:r>
              <a:rPr lang="en-US" altLang="zh-CN" sz="2000" dirty="0" err="1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++ ) 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sym typeface="Symbol" pitchFamily="18" charset="2"/>
              </a:rPr>
              <a:t>分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n/5</a:t>
            </a:r>
            <a:r>
              <a:rPr lang="zh-CN" altLang="en-US" sz="2000" dirty="0">
                <a:solidFill>
                  <a:srgbClr val="FF0000"/>
                </a:solidFill>
                <a:sym typeface="Symbol" pitchFamily="18" charset="2"/>
              </a:rPr>
              <a:t>组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, </a:t>
            </a:r>
            <a:r>
              <a:rPr lang="zh-CN" altLang="en-US" sz="2000" dirty="0">
                <a:solidFill>
                  <a:srgbClr val="FF0000"/>
                </a:solidFill>
                <a:sym typeface="Symbol" pitchFamily="18" charset="2"/>
              </a:rPr>
              <a:t>取各组中位数</a:t>
            </a:r>
            <a:endParaRPr lang="en-US" altLang="zh-CN" sz="2000" dirty="0">
              <a:solidFill>
                <a:srgbClr val="FF0000"/>
              </a:solidFill>
              <a:sym typeface="Symbol" pitchFamily="18" charset="2"/>
            </a:endParaRP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5		</a:t>
            </a:r>
            <a:r>
              <a:rPr lang="zh-CN" altLang="en-US" sz="2000" dirty="0">
                <a:sym typeface="Symbol" pitchFamily="18" charset="2"/>
              </a:rPr>
              <a:t>将</a:t>
            </a:r>
            <a:r>
              <a:rPr lang="en-US" altLang="zh-CN" sz="2000" dirty="0">
                <a:sym typeface="Symbol" pitchFamily="18" charset="2"/>
              </a:rPr>
              <a:t>a[p+5*</a:t>
            </a:r>
            <a:r>
              <a:rPr lang="en-US" altLang="zh-CN" sz="2000" dirty="0" err="1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]</a:t>
            </a:r>
            <a:r>
              <a:rPr lang="zh-CN" altLang="en-US" sz="2000" dirty="0">
                <a:sym typeface="Symbol" pitchFamily="18" charset="2"/>
              </a:rPr>
              <a:t>至</a:t>
            </a:r>
            <a:r>
              <a:rPr lang="en-US" altLang="zh-CN" sz="2000" dirty="0">
                <a:sym typeface="Symbol" pitchFamily="18" charset="2"/>
              </a:rPr>
              <a:t>a[p+5*i+4]</a:t>
            </a:r>
            <a:r>
              <a:rPr lang="zh-CN" altLang="en-US" sz="2000" dirty="0">
                <a:sym typeface="Symbol" pitchFamily="18" charset="2"/>
              </a:rPr>
              <a:t>的第</a:t>
            </a:r>
            <a:r>
              <a:rPr lang="en-US" altLang="zh-CN" sz="2000" dirty="0">
                <a:sym typeface="Symbol" pitchFamily="18" charset="2"/>
              </a:rPr>
              <a:t>3</a:t>
            </a:r>
            <a:r>
              <a:rPr lang="zh-CN" altLang="en-US" sz="2000" dirty="0">
                <a:sym typeface="Symbol" pitchFamily="18" charset="2"/>
              </a:rPr>
              <a:t>小元素与</a:t>
            </a:r>
            <a:r>
              <a:rPr lang="en-US" altLang="zh-CN" sz="2000" dirty="0">
                <a:sym typeface="Symbol" pitchFamily="18" charset="2"/>
              </a:rPr>
              <a:t>a[</a:t>
            </a:r>
            <a:r>
              <a:rPr lang="en-US" altLang="zh-CN" sz="2000" dirty="0" err="1">
                <a:sym typeface="Symbol" pitchFamily="18" charset="2"/>
              </a:rPr>
              <a:t>p+i</a:t>
            </a:r>
            <a:r>
              <a:rPr lang="en-US" altLang="zh-CN" sz="2000" dirty="0">
                <a:sym typeface="Symbol" pitchFamily="18" charset="2"/>
              </a:rPr>
              <a:t>]</a:t>
            </a:r>
            <a:r>
              <a:rPr lang="zh-CN" altLang="en-US" sz="2000" dirty="0">
                <a:sym typeface="Symbol" pitchFamily="18" charset="2"/>
              </a:rPr>
              <a:t>交换位置</a:t>
            </a:r>
            <a:r>
              <a:rPr lang="en-US" altLang="zh-CN" sz="2000" dirty="0">
                <a:sym typeface="Symbol" pitchFamily="18" charset="2"/>
              </a:rPr>
              <a:t>;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6</a:t>
            </a:r>
            <a:r>
              <a:rPr lang="en-US" altLang="zh-CN" sz="2000" dirty="0">
                <a:sym typeface="Symbol" pitchFamily="18" charset="2"/>
              </a:rPr>
              <a:t>	Type x = Select(</a:t>
            </a:r>
            <a:r>
              <a:rPr lang="en-US" altLang="zh-CN" sz="2000" dirty="0" err="1">
                <a:sym typeface="Symbol" pitchFamily="18" charset="2"/>
              </a:rPr>
              <a:t>a,p,p</a:t>
            </a:r>
            <a:r>
              <a:rPr lang="en-US" altLang="zh-CN" sz="2000" dirty="0">
                <a:sym typeface="Symbol" pitchFamily="18" charset="2"/>
              </a:rPr>
              <a:t>+(r-p-4)/5, (r-p-4)/10); 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sym typeface="Symbol" pitchFamily="18" charset="2"/>
              </a:rPr>
              <a:t>取中位数的中位数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, T(n/5)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7</a:t>
            </a:r>
            <a:r>
              <a:rPr lang="en-US" altLang="zh-CN" sz="2000" dirty="0">
                <a:sym typeface="Symbol" pitchFamily="18" charset="2"/>
              </a:rPr>
              <a:t>	swap(</a:t>
            </a:r>
            <a:r>
              <a:rPr lang="en-US" altLang="zh-CN" sz="2000" dirty="0" err="1">
                <a:sym typeface="Symbol" pitchFamily="18" charset="2"/>
              </a:rPr>
              <a:t>a,p,x</a:t>
            </a:r>
            <a:r>
              <a:rPr lang="en-US" altLang="zh-CN" sz="2000" dirty="0">
                <a:sym typeface="Symbol" pitchFamily="18" charset="2"/>
              </a:rPr>
              <a:t>); </a:t>
            </a:r>
            <a:r>
              <a:rPr lang="en-US" altLang="zh-CN" sz="2000" dirty="0" err="1">
                <a:sym typeface="Symbol" pitchFamily="18" charset="2"/>
              </a:rPr>
              <a:t>int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dirty="0" err="1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 = Partition(</a:t>
            </a:r>
            <a:r>
              <a:rPr lang="en-US" altLang="zh-CN" sz="2000" dirty="0" err="1">
                <a:sym typeface="Symbol" pitchFamily="18" charset="2"/>
              </a:rPr>
              <a:t>a,p,r</a:t>
            </a:r>
            <a:r>
              <a:rPr lang="en-US" altLang="zh-CN" sz="2000" dirty="0">
                <a:sym typeface="Symbol" pitchFamily="18" charset="2"/>
              </a:rPr>
              <a:t>); j = </a:t>
            </a:r>
            <a:r>
              <a:rPr lang="en-US" altLang="zh-CN" sz="2000" dirty="0" err="1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 - p +1; 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8	if ( k == j ) return a[</a:t>
            </a:r>
            <a:r>
              <a:rPr lang="en-US" altLang="zh-CN" sz="2000" dirty="0" err="1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];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9	</a:t>
            </a:r>
            <a:r>
              <a:rPr lang="en-US" altLang="zh-CN" sz="2000" dirty="0" err="1">
                <a:sym typeface="Symbol" pitchFamily="18" charset="2"/>
              </a:rPr>
              <a:t>elseif</a:t>
            </a:r>
            <a:r>
              <a:rPr lang="en-US" altLang="zh-CN" sz="2000" dirty="0">
                <a:sym typeface="Symbol" pitchFamily="18" charset="2"/>
              </a:rPr>
              <a:t> ( k &lt; j ) return Select(a,p,i-1,k);      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sym typeface="Symbol" pitchFamily="18" charset="2"/>
              </a:rPr>
              <a:t>选择左片递归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, </a:t>
            </a:r>
            <a:r>
              <a:rPr lang="zh-CN" altLang="en-US" sz="2000" dirty="0">
                <a:solidFill>
                  <a:srgbClr val="FF0000"/>
                </a:solidFill>
                <a:sym typeface="Symbol" pitchFamily="18" charset="2"/>
              </a:rPr>
              <a:t>最多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T(3n/4)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10</a:t>
            </a:r>
            <a:r>
              <a:rPr lang="en-US" altLang="zh-CN" sz="2000" dirty="0">
                <a:sym typeface="Symbol" pitchFamily="18" charset="2"/>
              </a:rPr>
              <a:t>	else return Select(a,i+1,r,k-j);         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sym typeface="Symbol" pitchFamily="18" charset="2"/>
              </a:rPr>
              <a:t>选择右片递归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, </a:t>
            </a:r>
            <a:r>
              <a:rPr lang="zh-CN" altLang="en-US" sz="2000" dirty="0">
                <a:solidFill>
                  <a:srgbClr val="FF0000"/>
                </a:solidFill>
                <a:sym typeface="Symbol" pitchFamily="18" charset="2"/>
              </a:rPr>
              <a:t>最多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T(3n/4)</a:t>
            </a: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11 }</a:t>
            </a:r>
            <a:endParaRPr lang="zh-CN" altLang="en-US" sz="2000" dirty="0">
              <a:sym typeface="Symbol" pitchFamily="18" charset="2"/>
            </a:endParaRPr>
          </a:p>
        </p:txBody>
      </p:sp>
      <p:graphicFrame>
        <p:nvGraphicFramePr>
          <p:cNvPr id="208904" name="Object 8"/>
          <p:cNvGraphicFramePr>
            <a:graphicFrameLocks noChangeAspect="1"/>
          </p:cNvGraphicFramePr>
          <p:nvPr>
            <p:extLst/>
          </p:nvPr>
        </p:nvGraphicFramePr>
        <p:xfrm>
          <a:off x="1043608" y="5661248"/>
          <a:ext cx="7344816" cy="1090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54" name="公式" r:id="rId4" imgW="3162300" imgH="469900" progId="">
                  <p:embed/>
                </p:oleObj>
              </mc:Choice>
              <mc:Fallback>
                <p:oleObj name="公式" r:id="rId4" imgW="3162300" imgH="469900" progId="">
                  <p:embed/>
                  <p:pic>
                    <p:nvPicPr>
                      <p:cNvPr id="2089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661248"/>
                        <a:ext cx="7344816" cy="10906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6326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546"/>
    </mc:Choice>
    <mc:Fallback xmlns="">
      <p:transition spd="slow" advTm="945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0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0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0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0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0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0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0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0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0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0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361578"/>
            <a:ext cx="9144000" cy="1627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chemeClr val="tx1"/>
                </a:solidFill>
              </a:rPr>
              <a:t>  第</a:t>
            </a:r>
            <a:r>
              <a:rPr lang="en-US" altLang="zh-CN" sz="4800" b="1" dirty="0">
                <a:solidFill>
                  <a:schemeClr val="tx1"/>
                </a:solidFill>
              </a:rPr>
              <a:t>8</a:t>
            </a:r>
            <a:r>
              <a:rPr lang="zh-CN" altLang="en-US" sz="4800" b="1" dirty="0">
                <a:solidFill>
                  <a:schemeClr val="tx1"/>
                </a:solidFill>
              </a:rPr>
              <a:t>章 排序与分治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66A04DE-2E05-4F7B-9DB6-05D712D8B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2060848"/>
            <a:ext cx="578543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itchFamily="2" charset="2"/>
              <a:buNone/>
              <a:defRPr kumimoji="1" sz="3600" b="1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宋体" panose="02010600030101010101" pitchFamily="2" charset="-122"/>
              <a:buChar char="◆"/>
              <a:defRPr kumimoji="1" sz="3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Pct val="75000"/>
              <a:buFont typeface="Wingdings" panose="05000000000000000000" pitchFamily="2" charset="2"/>
              <a:buChar char="n"/>
              <a:defRPr kumimoji="1" sz="2800" b="1">
                <a:solidFill>
                  <a:srgbClr val="66FF33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SzPct val="70000"/>
              <a:buFont typeface="宋体" panose="02010600030101010101" pitchFamily="2" charset="-122"/>
              <a:buChar char="▲"/>
              <a:defRPr kumimoji="1" sz="2400" b="1">
                <a:solidFill>
                  <a:srgbClr val="00FFF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分治原理和主定理</a:t>
            </a:r>
          </a:p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大整数乘法</a:t>
            </a: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>
              <a:spcBef>
                <a:spcPct val="10000"/>
              </a:spcBef>
              <a:buClrTx/>
              <a:buSzTx/>
              <a:defRPr/>
            </a:pPr>
            <a:r>
              <a:rPr lang="en-US" altLang="zh-CN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排序的概念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插入排序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交换排序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选择排序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归并排序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基数排序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内排序算法的分析和比较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线性时间选择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8. 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最近点对问题</a:t>
            </a:r>
            <a:endParaRPr lang="en-US" altLang="zh-CN" sz="2800" kern="0" dirty="0">
              <a:solidFill>
                <a:srgbClr val="FF0000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9.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棋盘覆盖和循环日程表 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1835696" y="1556792"/>
            <a:ext cx="5713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>
                <a:solidFill>
                  <a:schemeClr val="tx1"/>
                </a:solidFill>
              </a:rPr>
              <a:t>主要内容来自</a:t>
            </a:r>
            <a:r>
              <a:rPr lang="en-US" altLang="zh-CN" sz="2800" dirty="0">
                <a:solidFill>
                  <a:schemeClr val="tx1"/>
                </a:solidFill>
              </a:rPr>
              <a:t>[</a:t>
            </a:r>
            <a:r>
              <a:rPr lang="zh-CN" altLang="en-US" sz="2800" dirty="0">
                <a:solidFill>
                  <a:schemeClr val="tx1"/>
                </a:solidFill>
              </a:rPr>
              <a:t>殷</a:t>
            </a:r>
            <a:r>
              <a:rPr lang="en-US" altLang="zh-CN" sz="2800" dirty="0">
                <a:solidFill>
                  <a:schemeClr val="tx1"/>
                </a:solidFill>
              </a:rPr>
              <a:t>]</a:t>
            </a:r>
            <a:r>
              <a:rPr lang="zh-CN" altLang="en-US" sz="2800" dirty="0">
                <a:solidFill>
                  <a:schemeClr val="tx1"/>
                </a:solidFill>
              </a:rPr>
              <a:t>第</a:t>
            </a:r>
            <a:r>
              <a:rPr lang="en-US" altLang="zh-CN" sz="2800" dirty="0">
                <a:solidFill>
                  <a:schemeClr val="tx1"/>
                </a:solidFill>
              </a:rPr>
              <a:t>8</a:t>
            </a:r>
            <a:r>
              <a:rPr lang="zh-CN" altLang="en-US" sz="2800" dirty="0">
                <a:solidFill>
                  <a:schemeClr val="tx1"/>
                </a:solidFill>
              </a:rPr>
              <a:t>章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zh-CN" altLang="en-US" dirty="0">
                <a:solidFill>
                  <a:schemeClr val="tx1"/>
                </a:solidFill>
              </a:rPr>
              <a:t>王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章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44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推广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3448" y="1647130"/>
            <a:ext cx="8001000" cy="1493838"/>
            <a:chOff x="288" y="1104"/>
            <a:chExt cx="5040" cy="941"/>
          </a:xfrm>
        </p:grpSpPr>
        <p:sp>
          <p:nvSpPr>
            <p:cNvPr id="43021" name="Rectangle 4"/>
            <p:cNvSpPr>
              <a:spLocks noChangeArrowheads="1"/>
            </p:cNvSpPr>
            <p:nvPr/>
          </p:nvSpPr>
          <p:spPr bwMode="auto">
            <a:xfrm>
              <a:off x="480" y="1104"/>
              <a:ext cx="4848" cy="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 i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              b                                              n </a:t>
              </a:r>
              <a:r>
                <a:rPr kumimoji="1" lang="en-US" altLang="zh-CN" sz="3200" b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= 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 i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             T</a:t>
              </a:r>
              <a:r>
                <a:rPr kumimoji="1" lang="en-US" altLang="zh-CN" sz="3200" b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(</a:t>
              </a:r>
              <a:r>
                <a:rPr kumimoji="1" lang="en-US" altLang="zh-CN" sz="3200" b="1" i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 </a:t>
              </a:r>
              <a:r>
                <a:rPr lang="en-US" altLang="zh-CN" sz="40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</a:t>
              </a:r>
              <a:r>
                <a:rPr lang="en-US" altLang="zh-CN" sz="4000" b="1" i="1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40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4000" b="1" i="1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en-US" altLang="zh-CN" sz="40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</a:t>
              </a:r>
              <a:r>
                <a:rPr lang="en-US" altLang="zh-CN" sz="40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200" b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)+</a:t>
              </a:r>
              <a:r>
                <a:rPr kumimoji="1" lang="en-US" altLang="zh-CN" sz="3200" b="1" i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T( </a:t>
              </a:r>
              <a:r>
                <a:rPr lang="en-US" altLang="zh-CN" sz="40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</a:t>
              </a:r>
              <a:r>
                <a:rPr lang="en-US" altLang="zh-CN" sz="4000" b="1" i="1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40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4000" b="1" i="1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en-US" altLang="zh-CN" sz="40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</a:t>
              </a:r>
              <a:r>
                <a:rPr lang="en-US" altLang="zh-CN" sz="40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200" b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)+</a:t>
              </a:r>
              <a:r>
                <a:rPr kumimoji="1" lang="en-US" altLang="zh-CN" sz="3200" b="1" i="1" dirty="0" err="1">
                  <a:latin typeface="Times New Roman" panose="02020603050405020304" pitchFamily="18" charset="0"/>
                  <a:cs typeface="Tahoma" panose="020B0604030504040204" pitchFamily="34" charset="0"/>
                </a:rPr>
                <a:t>bn</a:t>
              </a:r>
              <a:r>
                <a:rPr kumimoji="1" lang="en-US" altLang="zh-CN" sz="3200" b="1" i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    n </a:t>
              </a:r>
              <a:r>
                <a:rPr kumimoji="1" lang="en-US" altLang="zh-CN" sz="3200" b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&gt; 1</a:t>
              </a:r>
            </a:p>
          </p:txBody>
        </p:sp>
        <p:sp>
          <p:nvSpPr>
            <p:cNvPr id="43022" name="AutoShape 5"/>
            <p:cNvSpPr>
              <a:spLocks/>
            </p:cNvSpPr>
            <p:nvPr/>
          </p:nvSpPr>
          <p:spPr bwMode="auto">
            <a:xfrm>
              <a:off x="1104" y="1200"/>
              <a:ext cx="144" cy="72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1"/>
            </a:p>
          </p:txBody>
        </p:sp>
        <p:sp>
          <p:nvSpPr>
            <p:cNvPr id="43023" name="Rectangle 6"/>
            <p:cNvSpPr>
              <a:spLocks noChangeArrowheads="1"/>
            </p:cNvSpPr>
            <p:nvPr/>
          </p:nvSpPr>
          <p:spPr bwMode="auto">
            <a:xfrm>
              <a:off x="288" y="1344"/>
              <a:ext cx="80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 i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T</a:t>
              </a:r>
              <a:r>
                <a:rPr kumimoji="1" lang="en-US" altLang="zh-CN" sz="3200" b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(</a:t>
              </a:r>
              <a:r>
                <a:rPr kumimoji="1" lang="en-US" altLang="zh-CN" sz="3200" b="1" i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n</a:t>
              </a:r>
              <a:r>
                <a:rPr kumimoji="1" lang="en-US" altLang="zh-CN" sz="3200" b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) =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331640" y="4005067"/>
            <a:ext cx="5372101" cy="1408113"/>
            <a:chOff x="456" y="2205"/>
            <a:chExt cx="3384" cy="887"/>
          </a:xfrm>
        </p:grpSpPr>
        <p:sp>
          <p:nvSpPr>
            <p:cNvPr id="43015" name="Rectangle 8"/>
            <p:cNvSpPr>
              <a:spLocks noChangeArrowheads="1"/>
            </p:cNvSpPr>
            <p:nvPr/>
          </p:nvSpPr>
          <p:spPr bwMode="auto">
            <a:xfrm>
              <a:off x="456" y="2515"/>
              <a:ext cx="80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 i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T</a:t>
              </a:r>
              <a:r>
                <a:rPr kumimoji="1" lang="en-US" altLang="zh-CN" sz="3200" b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(</a:t>
              </a:r>
              <a:r>
                <a:rPr kumimoji="1" lang="en-US" altLang="zh-CN" sz="3200" b="1" i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n</a:t>
              </a:r>
              <a:r>
                <a:rPr kumimoji="1" lang="en-US" altLang="zh-CN" sz="3200" b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)</a:t>
              </a:r>
              <a:r>
                <a:rPr kumimoji="1" lang="en-US" altLang="zh-CN" sz="3200" b="1" i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 =</a:t>
              </a:r>
            </a:p>
          </p:txBody>
        </p:sp>
        <p:sp>
          <p:nvSpPr>
            <p:cNvPr id="43016" name="AutoShape 9"/>
            <p:cNvSpPr>
              <a:spLocks/>
            </p:cNvSpPr>
            <p:nvPr/>
          </p:nvSpPr>
          <p:spPr bwMode="auto">
            <a:xfrm>
              <a:off x="1296" y="2352"/>
              <a:ext cx="144" cy="72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1"/>
            </a:p>
          </p:txBody>
        </p:sp>
        <p:sp>
          <p:nvSpPr>
            <p:cNvPr id="43017" name="Rectangle 10"/>
            <p:cNvSpPr>
              <a:spLocks noChangeArrowheads="1"/>
            </p:cNvSpPr>
            <p:nvPr/>
          </p:nvSpPr>
          <p:spPr bwMode="auto">
            <a:xfrm>
              <a:off x="1488" y="2256"/>
              <a:ext cx="1097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TW" sz="3200" b="1" dirty="0">
                  <a:solidFill>
                    <a:srgbClr val="000000"/>
                  </a:solidFill>
                  <a:latin typeface="Comic Sans MS" panose="030F0702030302020204" pitchFamily="66" charset="0"/>
                  <a:ea typeface="华文新魏" panose="02010800040101010101" pitchFamily="2" charset="-122"/>
                  <a:sym typeface="Symbol" panose="05050102010706020507" pitchFamily="18" charset="2"/>
                </a:rPr>
                <a:t></a:t>
              </a:r>
              <a:r>
                <a:rPr kumimoji="1"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 b="1" i="1" dirty="0">
                  <a:latin typeface="Times New Roman" panose="02020603050405020304" pitchFamily="18" charset="0"/>
                  <a:ea typeface="楷体_GB2312" pitchFamily="49" charset="-122"/>
                </a:rPr>
                <a:t>nlogn</a:t>
              </a:r>
              <a:r>
                <a:rPr kumimoji="1"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43018" name="Rectangle 11"/>
            <p:cNvSpPr>
              <a:spLocks noChangeArrowheads="1"/>
            </p:cNvSpPr>
            <p:nvPr/>
          </p:nvSpPr>
          <p:spPr bwMode="auto">
            <a:xfrm>
              <a:off x="2801" y="2205"/>
              <a:ext cx="10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4000" b="1" i="1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40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TW" sz="32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4000" b="1" i="1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40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TW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=1</a:t>
              </a:r>
              <a:endPara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3019" name="Rectangle 12"/>
            <p:cNvSpPr>
              <a:spLocks noChangeArrowheads="1"/>
            </p:cNvSpPr>
            <p:nvPr/>
          </p:nvSpPr>
          <p:spPr bwMode="auto">
            <a:xfrm>
              <a:off x="1491" y="2739"/>
              <a:ext cx="62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TW" sz="3200" b="1" dirty="0">
                  <a:solidFill>
                    <a:srgbClr val="000000"/>
                  </a:solidFill>
                  <a:latin typeface="Comic Sans MS" panose="030F0702030302020204" pitchFamily="66" charset="0"/>
                  <a:ea typeface="华文新魏" panose="02010800040101010101" pitchFamily="2" charset="-122"/>
                  <a:sym typeface="Symbol" panose="05050102010706020507" pitchFamily="18" charset="2"/>
                </a:rPr>
                <a:t></a:t>
              </a:r>
              <a:r>
                <a:rPr kumimoji="1"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 b="1" i="1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43020" name="Rectangle 13"/>
            <p:cNvSpPr>
              <a:spLocks noChangeArrowheads="1"/>
            </p:cNvSpPr>
            <p:nvPr/>
          </p:nvSpPr>
          <p:spPr bwMode="auto">
            <a:xfrm>
              <a:off x="2804" y="2688"/>
              <a:ext cx="10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4000" b="1" i="1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40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TW" sz="32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4000" b="1" i="1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40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TW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&lt;1</a:t>
              </a:r>
              <a:endPara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81399290"/>
      </p:ext>
    </p:extLst>
  </p:cSld>
  <p:clrMapOvr>
    <a:masterClrMapping/>
  </p:clrMapOvr>
  <p:transition advTm="37452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最接近点对问题</a:t>
            </a:r>
          </a:p>
        </p:txBody>
      </p:sp>
      <p:sp>
        <p:nvSpPr>
          <p:cNvPr id="213007" name="Text Box 15"/>
          <p:cNvSpPr txBox="1">
            <a:spLocks noChangeArrowheads="1"/>
          </p:cNvSpPr>
          <p:nvPr/>
        </p:nvSpPr>
        <p:spPr bwMode="auto">
          <a:xfrm>
            <a:off x="808038" y="1341438"/>
            <a:ext cx="64484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dirty="0"/>
              <a:t> 输入</a:t>
            </a:r>
            <a:r>
              <a:rPr lang="en-US" altLang="zh-CN" dirty="0"/>
              <a:t>: </a:t>
            </a:r>
            <a:r>
              <a:rPr lang="zh-CN" altLang="en-US" dirty="0"/>
              <a:t>平面上点集 </a:t>
            </a:r>
            <a:r>
              <a:rPr lang="en-US" altLang="zh-CN" dirty="0"/>
              <a:t>P = { </a:t>
            </a:r>
            <a:r>
              <a:rPr lang="en-US" altLang="zh-CN" i="1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,…,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n</a:t>
            </a:r>
            <a:r>
              <a:rPr lang="en-US" altLang="zh-CN" i="1" baseline="-25000" dirty="0"/>
              <a:t> </a:t>
            </a:r>
            <a:r>
              <a:rPr lang="en-US" altLang="zh-CN" dirty="0"/>
              <a:t>}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输出</a:t>
            </a:r>
            <a:r>
              <a:rPr lang="en-US" altLang="zh-CN" dirty="0"/>
              <a:t>:  (s, t) </a:t>
            </a:r>
            <a:r>
              <a:rPr lang="zh-CN" altLang="en-US" dirty="0"/>
              <a:t>使得 </a:t>
            </a:r>
            <a:br>
              <a:rPr lang="zh-CN" altLang="en-US" dirty="0"/>
            </a:br>
            <a:r>
              <a:rPr lang="zh-CN" altLang="en-US" dirty="0"/>
              <a:t>           </a:t>
            </a:r>
            <a:r>
              <a:rPr lang="en-US" altLang="zh-CN" dirty="0"/>
              <a:t>d(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s</a:t>
            </a:r>
            <a:r>
              <a:rPr lang="en-US" altLang="zh-CN" i="1" baseline="-25000" dirty="0"/>
              <a:t> </a:t>
            </a:r>
            <a:r>
              <a:rPr lang="en-US" altLang="zh-CN" dirty="0"/>
              <a:t>,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t</a:t>
            </a:r>
            <a:r>
              <a:rPr lang="en-US" altLang="zh-CN" i="1" baseline="-25000" dirty="0"/>
              <a:t> </a:t>
            </a:r>
            <a:r>
              <a:rPr lang="en-US" altLang="zh-CN" dirty="0"/>
              <a:t>) = min { d(</a:t>
            </a:r>
            <a:r>
              <a:rPr lang="en-US" altLang="zh-CN" i="1" dirty="0" err="1"/>
              <a:t>u</a:t>
            </a:r>
            <a:r>
              <a:rPr lang="en-US" altLang="zh-CN" dirty="0" err="1"/>
              <a:t>,</a:t>
            </a:r>
            <a:r>
              <a:rPr lang="en-US" altLang="zh-CN" i="1" dirty="0" err="1"/>
              <a:t>v</a:t>
            </a:r>
            <a:r>
              <a:rPr lang="en-US" altLang="zh-CN" dirty="0"/>
              <a:t>) | </a:t>
            </a:r>
            <a:r>
              <a:rPr lang="en-US" altLang="zh-CN" i="1" dirty="0" err="1"/>
              <a:t>u</a:t>
            </a:r>
            <a:r>
              <a:rPr lang="en-US" altLang="zh-CN" dirty="0" err="1">
                <a:sym typeface="Symbol" pitchFamily="18" charset="2"/>
              </a:rPr>
              <a:t></a:t>
            </a:r>
            <a:r>
              <a:rPr lang="en-US" altLang="zh-CN" i="1" dirty="0" err="1"/>
              <a:t>v</a:t>
            </a:r>
            <a:r>
              <a:rPr lang="en-US" altLang="zh-CN" i="1" dirty="0"/>
              <a:t> </a:t>
            </a:r>
            <a:r>
              <a:rPr lang="en-US" altLang="zh-CN" dirty="0">
                <a:sym typeface="Symbol" pitchFamily="18" charset="2"/>
              </a:rPr>
              <a:t> P</a:t>
            </a:r>
            <a:r>
              <a:rPr lang="en-US" altLang="zh-CN" i="1" dirty="0"/>
              <a:t> </a:t>
            </a:r>
            <a:r>
              <a:rPr lang="en-US" altLang="zh-CN" dirty="0"/>
              <a:t>}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   其中设 </a:t>
            </a:r>
            <a:r>
              <a:rPr lang="en-US" altLang="zh-CN" i="1" dirty="0"/>
              <a:t>u </a:t>
            </a:r>
            <a:r>
              <a:rPr lang="en-US" altLang="zh-CN" dirty="0"/>
              <a:t>= (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), </a:t>
            </a:r>
            <a:r>
              <a:rPr lang="en-US" altLang="zh-CN" i="1" dirty="0"/>
              <a:t>v </a:t>
            </a:r>
            <a:r>
              <a:rPr lang="en-US" altLang="zh-CN" dirty="0"/>
              <a:t>= (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), </a:t>
            </a:r>
          </a:p>
        </p:txBody>
      </p:sp>
      <p:graphicFrame>
        <p:nvGraphicFramePr>
          <p:cNvPr id="213009" name="Object 17"/>
          <p:cNvGraphicFramePr>
            <a:graphicFrameLocks noChangeAspect="1"/>
          </p:cNvGraphicFramePr>
          <p:nvPr/>
        </p:nvGraphicFramePr>
        <p:xfrm>
          <a:off x="1835150" y="3573463"/>
          <a:ext cx="5221288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8" name="公式" r:id="rId4" imgW="2095500" imgH="279400" progId="">
                  <p:embed/>
                </p:oleObj>
              </mc:Choice>
              <mc:Fallback>
                <p:oleObj name="公式" r:id="rId4" imgW="2095500" imgH="279400" progId="">
                  <p:embed/>
                  <p:pic>
                    <p:nvPicPr>
                      <p:cNvPr id="2130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573463"/>
                        <a:ext cx="5221288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10" name="Text Box 18"/>
          <p:cNvSpPr txBox="1">
            <a:spLocks noChangeArrowheads="1"/>
          </p:cNvSpPr>
          <p:nvPr/>
        </p:nvSpPr>
        <p:spPr bwMode="auto">
          <a:xfrm>
            <a:off x="539750" y="4581525"/>
            <a:ext cx="7127272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算法设计分析过程</a:t>
            </a:r>
            <a:r>
              <a:rPr lang="en-US" altLang="zh-CN" dirty="0"/>
              <a:t>: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直接法</a:t>
            </a:r>
            <a:r>
              <a:rPr lang="en-US" altLang="zh-CN" dirty="0"/>
              <a:t>--</a:t>
            </a:r>
            <a:r>
              <a:rPr lang="zh-CN" altLang="en-US" dirty="0"/>
              <a:t>一维</a:t>
            </a:r>
            <a:r>
              <a:rPr lang="en-US" altLang="zh-CN" dirty="0"/>
              <a:t>--</a:t>
            </a:r>
            <a:r>
              <a:rPr lang="zh-CN" altLang="en-US" dirty="0"/>
              <a:t>排序</a:t>
            </a:r>
            <a:r>
              <a:rPr lang="en-US" altLang="zh-CN" dirty="0"/>
              <a:t>--</a:t>
            </a:r>
            <a:r>
              <a:rPr lang="zh-CN" altLang="en-US" dirty="0"/>
              <a:t>分治</a:t>
            </a:r>
            <a:r>
              <a:rPr lang="en-US" altLang="zh-CN" dirty="0"/>
              <a:t>--</a:t>
            </a:r>
            <a:r>
              <a:rPr lang="zh-CN" altLang="en-US" dirty="0"/>
              <a:t>二维</a:t>
            </a:r>
            <a:r>
              <a:rPr lang="en-US" altLang="zh-CN" dirty="0"/>
              <a:t>--</a:t>
            </a:r>
            <a:r>
              <a:rPr lang="zh-CN" altLang="en-US" dirty="0"/>
              <a:t>改进</a:t>
            </a:r>
            <a:r>
              <a:rPr lang="en-US" altLang="zh-CN" dirty="0"/>
              <a:t>--</a:t>
            </a:r>
            <a:r>
              <a:rPr lang="zh-CN" altLang="en-US" dirty="0"/>
              <a:t>改进 </a:t>
            </a:r>
            <a:endParaRPr lang="en-US" altLang="zh-CN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4479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77"/>
    </mc:Choice>
    <mc:Fallback xmlns="">
      <p:transition spd="slow" advTm="716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3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3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3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3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3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3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07" grpId="0" build="p"/>
      <p:bldP spid="21301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最近点对</a:t>
            </a:r>
            <a:r>
              <a:rPr lang="en-US" altLang="zh-CN" b="1" dirty="0"/>
              <a:t>-</a:t>
            </a:r>
            <a:r>
              <a:rPr lang="zh-CN" altLang="en-US" b="1" dirty="0"/>
              <a:t>逐对求距离</a:t>
            </a:r>
          </a:p>
        </p:txBody>
      </p:sp>
      <p:sp>
        <p:nvSpPr>
          <p:cNvPr id="213007" name="Text Box 15"/>
          <p:cNvSpPr txBox="1">
            <a:spLocks noChangeArrowheads="1"/>
          </p:cNvSpPr>
          <p:nvPr/>
        </p:nvSpPr>
        <p:spPr bwMode="auto">
          <a:xfrm>
            <a:off x="808038" y="1341438"/>
            <a:ext cx="6511719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dirty="0"/>
              <a:t> 输入</a:t>
            </a:r>
            <a:r>
              <a:rPr lang="en-US" altLang="zh-CN" dirty="0"/>
              <a:t>: </a:t>
            </a:r>
            <a:r>
              <a:rPr lang="zh-CN" altLang="en-US" dirty="0"/>
              <a:t>平面上点集 </a:t>
            </a:r>
            <a:r>
              <a:rPr lang="en-US" altLang="zh-CN" dirty="0"/>
              <a:t>P = { </a:t>
            </a:r>
            <a:r>
              <a:rPr lang="en-US" altLang="zh-CN" i="1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,…,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n</a:t>
            </a:r>
            <a:r>
              <a:rPr lang="en-US" altLang="zh-CN" i="1" baseline="-25000" dirty="0"/>
              <a:t> </a:t>
            </a:r>
            <a:r>
              <a:rPr lang="en-US" altLang="zh-CN" dirty="0"/>
              <a:t>}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输出</a:t>
            </a:r>
            <a:r>
              <a:rPr lang="en-US" altLang="zh-CN" dirty="0"/>
              <a:t>:  (s, t) </a:t>
            </a:r>
            <a:r>
              <a:rPr lang="zh-CN" altLang="en-US" dirty="0"/>
              <a:t>使得</a:t>
            </a:r>
            <a:r>
              <a:rPr lang="en-US" altLang="zh-CN" dirty="0"/>
              <a:t>d(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s</a:t>
            </a:r>
            <a:r>
              <a:rPr lang="en-US" altLang="zh-CN" i="1" baseline="-25000" dirty="0"/>
              <a:t> </a:t>
            </a:r>
            <a:r>
              <a:rPr lang="en-US" altLang="zh-CN" dirty="0"/>
              <a:t>,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t</a:t>
            </a:r>
            <a:r>
              <a:rPr lang="en-US" altLang="zh-CN" i="1" baseline="-25000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是最小点间距 </a:t>
            </a:r>
            <a:endParaRPr lang="en-US" altLang="zh-CN" dirty="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1675158" y="2564904"/>
            <a:ext cx="5561138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1. </a:t>
            </a:r>
            <a:r>
              <a:rPr lang="zh-CN" altLang="en-US" dirty="0"/>
              <a:t>初始化</a:t>
            </a:r>
            <a:r>
              <a:rPr lang="en-US" altLang="zh-CN" dirty="0"/>
              <a:t>: min = d(p</a:t>
            </a:r>
            <a:r>
              <a:rPr lang="en-US" altLang="zh-CN" baseline="-25000" dirty="0"/>
              <a:t>1</a:t>
            </a:r>
            <a:r>
              <a:rPr lang="en-US" altLang="zh-CN" dirty="0"/>
              <a:t>,p</a:t>
            </a:r>
            <a:r>
              <a:rPr lang="en-US" altLang="zh-CN" baseline="-25000" dirty="0"/>
              <a:t>2</a:t>
            </a:r>
            <a:r>
              <a:rPr lang="en-US" altLang="zh-CN" dirty="0"/>
              <a:t>); s=1; t=2;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2. </a:t>
            </a:r>
            <a:r>
              <a:rPr lang="zh-CN" altLang="en-US" dirty="0"/>
              <a:t>对 </a:t>
            </a:r>
            <a:r>
              <a:rPr lang="en-US" altLang="zh-CN" dirty="0" err="1"/>
              <a:t>i</a:t>
            </a:r>
            <a:r>
              <a:rPr lang="en-US" altLang="zh-CN" dirty="0"/>
              <a:t> = 1 : n-1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3. </a:t>
            </a:r>
            <a:r>
              <a:rPr lang="zh-CN" altLang="en-US" dirty="0"/>
              <a:t>对 </a:t>
            </a:r>
            <a:r>
              <a:rPr lang="en-US" altLang="zh-CN" dirty="0"/>
              <a:t>j = i+1 : n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4.     </a:t>
            </a:r>
            <a:r>
              <a:rPr lang="zh-CN" altLang="en-US" dirty="0"/>
              <a:t>若 </a:t>
            </a:r>
            <a:r>
              <a:rPr lang="en-US" altLang="zh-CN" dirty="0"/>
              <a:t>min &gt; d(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,p</a:t>
            </a:r>
            <a:r>
              <a:rPr lang="en-US" altLang="zh-CN" baseline="-25000" dirty="0" err="1"/>
              <a:t>j</a:t>
            </a:r>
            <a:r>
              <a:rPr lang="en-US" altLang="zh-CN" dirty="0"/>
              <a:t>),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5.     </a:t>
            </a:r>
            <a:r>
              <a:rPr lang="zh-CN" altLang="en-US" dirty="0"/>
              <a:t>则 </a:t>
            </a:r>
            <a:r>
              <a:rPr lang="en-US" altLang="zh-CN" dirty="0"/>
              <a:t>s = </a:t>
            </a:r>
            <a:r>
              <a:rPr lang="en-US" altLang="zh-CN" dirty="0" err="1"/>
              <a:t>i</a:t>
            </a:r>
            <a:r>
              <a:rPr lang="en-US" altLang="zh-CN" dirty="0"/>
              <a:t>; t = j; min = d(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,p</a:t>
            </a:r>
            <a:r>
              <a:rPr lang="en-US" altLang="zh-CN" baseline="-25000" dirty="0" err="1"/>
              <a:t>j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6. </a:t>
            </a:r>
            <a:r>
              <a:rPr lang="zh-CN" altLang="en-US" dirty="0"/>
              <a:t>输出</a:t>
            </a:r>
            <a:r>
              <a:rPr lang="en-US" altLang="zh-CN" dirty="0"/>
              <a:t>(</a:t>
            </a:r>
            <a:r>
              <a:rPr lang="en-US" altLang="zh-CN" dirty="0" err="1"/>
              <a:t>s,t</a:t>
            </a:r>
            <a:r>
              <a:rPr lang="en-US" altLang="zh-CN" dirty="0"/>
              <a:t>) 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29939" y="2636912"/>
            <a:ext cx="745717" cy="406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olidFill>
                  <a:srgbClr val="FF0000"/>
                </a:solidFill>
              </a:rPr>
              <a:t>O(1)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43608" y="4481236"/>
            <a:ext cx="817725" cy="531940"/>
            <a:chOff x="657931" y="4481236"/>
            <a:chExt cx="817725" cy="531940"/>
          </a:xfrm>
        </p:grpSpPr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657931" y="4581128"/>
              <a:ext cx="745717" cy="406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sz="2000" dirty="0">
                  <a:solidFill>
                    <a:srgbClr val="FF0000"/>
                  </a:solidFill>
                </a:rPr>
                <a:t>O(1) 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1149926" y="4481236"/>
              <a:ext cx="325730" cy="531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dirty="0">
                  <a:solidFill>
                    <a:srgbClr val="FF0000"/>
                  </a:solidFill>
                </a:rPr>
                <a:t>{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1520" y="3356992"/>
            <a:ext cx="936104" cy="1656184"/>
            <a:chOff x="35496" y="3356992"/>
            <a:chExt cx="936104" cy="1656184"/>
          </a:xfrm>
        </p:grpSpPr>
        <p:sp>
          <p:nvSpPr>
            <p:cNvPr id="3" name="左大括号 2"/>
            <p:cNvSpPr/>
            <p:nvPr/>
          </p:nvSpPr>
          <p:spPr bwMode="auto">
            <a:xfrm>
              <a:off x="769047" y="3356992"/>
              <a:ext cx="202553" cy="1656184"/>
            </a:xfrm>
            <a:prstGeom prst="leftBrac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35496" y="4030782"/>
              <a:ext cx="845103" cy="406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sz="2000" dirty="0">
                  <a:solidFill>
                    <a:srgbClr val="FF0000"/>
                  </a:solidFill>
                </a:rPr>
                <a:t>O(n</a:t>
              </a:r>
              <a:r>
                <a:rPr lang="en-US" altLang="zh-CN" sz="2000" baseline="30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>
                  <a:solidFill>
                    <a:srgbClr val="FF0000"/>
                  </a:solidFill>
                </a:rPr>
                <a:t>) </a:t>
              </a:r>
            </a:p>
          </p:txBody>
        </p:sp>
      </p:grp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915943" y="5966580"/>
            <a:ext cx="4160113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总时间 </a:t>
            </a:r>
            <a:r>
              <a:rPr lang="en-US" altLang="zh-CN" dirty="0"/>
              <a:t>O(C(n,2)) = O(n</a:t>
            </a:r>
            <a:r>
              <a:rPr lang="en-US" altLang="zh-CN" baseline="30000" dirty="0"/>
              <a:t>2</a:t>
            </a:r>
            <a:r>
              <a:rPr lang="en-US" altLang="zh-CN" dirty="0"/>
              <a:t>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2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47"/>
    </mc:Choice>
    <mc:Fallback xmlns="">
      <p:transition spd="slow" advTm="549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最近点对</a:t>
            </a:r>
            <a:r>
              <a:rPr lang="en-US" altLang="zh-CN" b="1" dirty="0"/>
              <a:t>--</a:t>
            </a:r>
            <a:r>
              <a:rPr lang="zh-CN" altLang="en-US" b="1" dirty="0"/>
              <a:t>一维方法一</a:t>
            </a:r>
            <a:endParaRPr lang="en-US" altLang="zh-CN" b="1" dirty="0"/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2089905" y="1405800"/>
            <a:ext cx="6298519" cy="448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排序再逐个计算距离</a:t>
            </a:r>
            <a:r>
              <a:rPr lang="en-US" altLang="zh-CN" dirty="0"/>
              <a:t>: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1. </a:t>
            </a:r>
            <a:r>
              <a:rPr lang="zh-CN" altLang="en-US" dirty="0"/>
              <a:t>排序</a:t>
            </a:r>
            <a:r>
              <a:rPr lang="en-US" altLang="zh-CN" dirty="0"/>
              <a:t>: p</a:t>
            </a:r>
            <a:r>
              <a:rPr lang="en-US" altLang="zh-CN" baseline="-25000" dirty="0"/>
              <a:t>i</a:t>
            </a:r>
            <a:r>
              <a:rPr lang="en-US" altLang="zh-CN" sz="2000" baseline="-50000" dirty="0"/>
              <a:t>1 </a:t>
            </a:r>
            <a:r>
              <a:rPr lang="en-US" altLang="zh-CN" dirty="0">
                <a:sym typeface="Symbol"/>
              </a:rPr>
              <a:t></a:t>
            </a:r>
            <a:r>
              <a:rPr lang="en-US" altLang="zh-CN" dirty="0"/>
              <a:t> p</a:t>
            </a:r>
            <a:r>
              <a:rPr lang="en-US" altLang="zh-CN" baseline="-25000" dirty="0"/>
              <a:t>i</a:t>
            </a:r>
            <a:r>
              <a:rPr lang="en-US" altLang="zh-CN" sz="2000" baseline="-50000" dirty="0"/>
              <a:t>2</a:t>
            </a:r>
            <a:r>
              <a:rPr lang="en-US" altLang="zh-CN" dirty="0">
                <a:sym typeface="Symbol"/>
              </a:rPr>
              <a:t> </a:t>
            </a:r>
            <a:r>
              <a:rPr lang="en-US" altLang="zh-CN" dirty="0"/>
              <a:t> … </a:t>
            </a:r>
            <a:r>
              <a:rPr lang="en-US" altLang="zh-CN" dirty="0">
                <a:sym typeface="Symbol"/>
              </a:rPr>
              <a:t> </a:t>
            </a:r>
            <a:r>
              <a:rPr lang="en-US" altLang="zh-CN" dirty="0"/>
              <a:t> p</a:t>
            </a:r>
            <a:r>
              <a:rPr lang="en-US" altLang="zh-CN" baseline="-25000" dirty="0"/>
              <a:t>i</a:t>
            </a:r>
            <a:r>
              <a:rPr lang="en-US" altLang="zh-CN" sz="2000" baseline="-50000" dirty="0"/>
              <a:t>n </a:t>
            </a:r>
            <a:r>
              <a:rPr lang="en-US" altLang="zh-CN" dirty="0"/>
              <a:t>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2. </a:t>
            </a:r>
            <a:r>
              <a:rPr lang="zh-CN" altLang="en-US" dirty="0"/>
              <a:t>初始化</a:t>
            </a:r>
            <a:r>
              <a:rPr lang="en-US" altLang="zh-CN" dirty="0"/>
              <a:t>: min = d(p</a:t>
            </a:r>
            <a:r>
              <a:rPr lang="en-US" altLang="zh-CN" baseline="-25000" dirty="0"/>
              <a:t>i</a:t>
            </a:r>
            <a:r>
              <a:rPr lang="en-US" altLang="zh-CN" sz="2000" baseline="-50000" dirty="0"/>
              <a:t>1</a:t>
            </a:r>
            <a:r>
              <a:rPr lang="en-US" altLang="zh-CN" dirty="0"/>
              <a:t>, p</a:t>
            </a:r>
            <a:r>
              <a:rPr lang="en-US" altLang="zh-CN" baseline="-25000" dirty="0"/>
              <a:t>i</a:t>
            </a:r>
            <a:r>
              <a:rPr lang="en-US" altLang="zh-CN" sz="2000" baseline="-50000" dirty="0"/>
              <a:t>2 </a:t>
            </a:r>
            <a:r>
              <a:rPr lang="en-US" altLang="zh-CN" dirty="0"/>
              <a:t>); s = i</a:t>
            </a:r>
            <a:r>
              <a:rPr lang="en-US" altLang="zh-CN" baseline="-25000" dirty="0"/>
              <a:t>1</a:t>
            </a:r>
            <a:r>
              <a:rPr lang="en-US" altLang="zh-CN" dirty="0"/>
              <a:t>; t = i</a:t>
            </a:r>
            <a:r>
              <a:rPr lang="en-US" altLang="zh-CN" baseline="-25000" dirty="0"/>
              <a:t>2</a:t>
            </a:r>
            <a:r>
              <a:rPr lang="en-US" altLang="zh-CN" dirty="0"/>
              <a:t>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3. </a:t>
            </a:r>
            <a:r>
              <a:rPr lang="zh-CN" altLang="en-US" dirty="0"/>
              <a:t>对 </a:t>
            </a:r>
            <a:r>
              <a:rPr lang="en-US" altLang="zh-CN" dirty="0"/>
              <a:t>k = 2 : n-1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4.     </a:t>
            </a:r>
            <a:r>
              <a:rPr lang="zh-CN" altLang="en-US" dirty="0"/>
              <a:t>若 </a:t>
            </a:r>
            <a:r>
              <a:rPr lang="en-US" altLang="zh-CN" dirty="0"/>
              <a:t>min &gt; d(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</a:t>
            </a:r>
            <a:r>
              <a:rPr lang="en-US" altLang="zh-CN" sz="2000" baseline="-50000" dirty="0" err="1"/>
              <a:t>k</a:t>
            </a:r>
            <a:r>
              <a:rPr lang="en-US" altLang="zh-CN" sz="2000" baseline="-50000" dirty="0"/>
              <a:t> </a:t>
            </a:r>
            <a:r>
              <a:rPr lang="en-US" altLang="zh-CN" dirty="0"/>
              <a:t>, p</a:t>
            </a:r>
            <a:r>
              <a:rPr lang="en-US" altLang="zh-CN" baseline="-25000" dirty="0"/>
              <a:t>i</a:t>
            </a:r>
            <a:r>
              <a:rPr lang="en-US" altLang="zh-CN" sz="2000" baseline="-50000" dirty="0"/>
              <a:t>k+1 </a:t>
            </a:r>
            <a:r>
              <a:rPr lang="en-US" altLang="zh-CN" dirty="0"/>
              <a:t>)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5.     </a:t>
            </a:r>
            <a:r>
              <a:rPr lang="zh-CN" altLang="en-US" dirty="0"/>
              <a:t>则 </a:t>
            </a:r>
            <a:r>
              <a:rPr lang="en-US" altLang="zh-CN" dirty="0"/>
              <a:t>s = </a:t>
            </a:r>
            <a:r>
              <a:rPr lang="en-US" altLang="zh-CN" dirty="0" err="1"/>
              <a:t>i</a:t>
            </a:r>
            <a:r>
              <a:rPr lang="en-US" altLang="zh-CN" baseline="-25000" dirty="0" err="1"/>
              <a:t>k</a:t>
            </a:r>
            <a:r>
              <a:rPr lang="en-US" altLang="zh-CN" dirty="0"/>
              <a:t>; t = i</a:t>
            </a:r>
            <a:r>
              <a:rPr lang="en-US" altLang="zh-CN" baseline="-25000" dirty="0"/>
              <a:t>k+1</a:t>
            </a:r>
            <a:r>
              <a:rPr lang="en-US" altLang="zh-CN" dirty="0"/>
              <a:t>; min = d(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</a:t>
            </a:r>
            <a:r>
              <a:rPr lang="en-US" altLang="zh-CN" sz="2000" baseline="-50000" dirty="0" err="1"/>
              <a:t>k</a:t>
            </a:r>
            <a:r>
              <a:rPr lang="en-US" altLang="zh-CN" sz="2000" baseline="-50000" dirty="0"/>
              <a:t> </a:t>
            </a:r>
            <a:r>
              <a:rPr lang="en-US" altLang="zh-CN" dirty="0"/>
              <a:t>, p</a:t>
            </a:r>
            <a:r>
              <a:rPr lang="en-US" altLang="zh-CN" baseline="-25000" dirty="0"/>
              <a:t>i</a:t>
            </a:r>
            <a:r>
              <a:rPr lang="en-US" altLang="zh-CN" sz="2000" baseline="-50000" dirty="0"/>
              <a:t>k+1 </a:t>
            </a:r>
            <a:r>
              <a:rPr lang="en-US" altLang="zh-CN" dirty="0"/>
              <a:t>) </a:t>
            </a:r>
          </a:p>
          <a:p>
            <a:pPr marL="457200" indent="-4572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总时间 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pPr marL="457200" indent="-4572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不能推广到二维 </a:t>
            </a: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827584" y="2060848"/>
            <a:ext cx="1293944" cy="406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olidFill>
                  <a:srgbClr val="FF0000"/>
                </a:solidFill>
              </a:rPr>
              <a:t>O(n </a:t>
            </a:r>
            <a:r>
              <a:rPr lang="en-US" altLang="zh-CN" sz="2000" dirty="0" err="1">
                <a:solidFill>
                  <a:srgbClr val="FF0000"/>
                </a:solidFill>
              </a:rPr>
              <a:t>logn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378011" y="3905172"/>
            <a:ext cx="817725" cy="531940"/>
            <a:chOff x="657931" y="4481236"/>
            <a:chExt cx="817725" cy="531940"/>
          </a:xfrm>
        </p:grpSpPr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657931" y="4581128"/>
              <a:ext cx="745717" cy="406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sz="2000" dirty="0">
                  <a:solidFill>
                    <a:srgbClr val="FF0000"/>
                  </a:solidFill>
                </a:rPr>
                <a:t>O(1) </a:t>
              </a:r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1149926" y="4481236"/>
              <a:ext cx="325730" cy="531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dirty="0">
                  <a:solidFill>
                    <a:srgbClr val="FF0000"/>
                  </a:solidFill>
                </a:rPr>
                <a:t>{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544" y="3284984"/>
            <a:ext cx="1054483" cy="1152128"/>
            <a:chOff x="467544" y="3284984"/>
            <a:chExt cx="1054483" cy="1152128"/>
          </a:xfrm>
        </p:grpSpPr>
        <p:sp>
          <p:nvSpPr>
            <p:cNvPr id="9" name="左大括号 8"/>
            <p:cNvSpPr/>
            <p:nvPr/>
          </p:nvSpPr>
          <p:spPr bwMode="auto">
            <a:xfrm>
              <a:off x="1187624" y="3284984"/>
              <a:ext cx="334403" cy="1152128"/>
            </a:xfrm>
            <a:prstGeom prst="leftBrac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67544" y="3670742"/>
              <a:ext cx="760144" cy="406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sz="2000" dirty="0">
                  <a:solidFill>
                    <a:srgbClr val="FF0000"/>
                  </a:solidFill>
                </a:rPr>
                <a:t>O(n)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849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91"/>
    </mc:Choice>
    <mc:Fallback xmlns="">
      <p:transition spd="slow" advTm="647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uiExpand="1" build="p"/>
      <p:bldP spid="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最近点对</a:t>
            </a:r>
            <a:r>
              <a:rPr lang="en-US" altLang="zh-CN" b="1" dirty="0"/>
              <a:t>--</a:t>
            </a:r>
            <a:r>
              <a:rPr lang="zh-CN" altLang="en-US" b="1" dirty="0"/>
              <a:t>一维分治</a:t>
            </a:r>
            <a:endParaRPr lang="en-US" altLang="zh-CN" b="1" dirty="0"/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79388" y="1124744"/>
            <a:ext cx="8218917" cy="263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dirty="0"/>
              <a:t>问题</a:t>
            </a:r>
            <a:r>
              <a:rPr lang="en-US" altLang="zh-CN" dirty="0"/>
              <a:t>1: </a:t>
            </a:r>
            <a:r>
              <a:rPr lang="zh-CN" altLang="en-US" dirty="0"/>
              <a:t>设点集合为</a:t>
            </a:r>
            <a:r>
              <a:rPr lang="en-US" altLang="zh-CN" dirty="0"/>
              <a:t>S, </a:t>
            </a:r>
            <a:r>
              <a:rPr lang="zh-CN" altLang="en-US" dirty="0"/>
              <a:t>如何分成两个部分</a:t>
            </a:r>
            <a:r>
              <a:rPr lang="en-US" altLang="zh-CN" dirty="0"/>
              <a:t>S</a:t>
            </a:r>
            <a:r>
              <a:rPr lang="en-US" altLang="zh-CN" baseline="-25000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en-US" altLang="zh-CN" baseline="-25000" dirty="0"/>
              <a:t>R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indent="-4572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取中点 </a:t>
            </a:r>
            <a:r>
              <a:rPr lang="en-US" altLang="zh-CN" dirty="0"/>
              <a:t>m = (min S + max S)/2 </a:t>
            </a:r>
            <a:r>
              <a:rPr lang="zh-CN" altLang="en-US" dirty="0"/>
              <a:t>划分</a:t>
            </a:r>
            <a:r>
              <a:rPr lang="en-US" altLang="zh-CN" dirty="0"/>
              <a:t>,  </a:t>
            </a:r>
            <a:r>
              <a:rPr lang="zh-CN" altLang="en-US" dirty="0"/>
              <a:t>可能不平衡 </a:t>
            </a:r>
          </a:p>
          <a:p>
            <a:pPr marL="457200" indent="-4572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取中位数划分</a:t>
            </a:r>
            <a:r>
              <a:rPr lang="en-US" altLang="zh-CN" dirty="0"/>
              <a:t>(</a:t>
            </a:r>
            <a:r>
              <a:rPr lang="zh-CN" altLang="en-US" dirty="0"/>
              <a:t>解决了平衡问题</a:t>
            </a:r>
            <a:r>
              <a:rPr lang="en-US" altLang="zh-CN" dirty="0"/>
              <a:t>)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dirty="0"/>
              <a:t>问题</a:t>
            </a:r>
            <a:r>
              <a:rPr lang="en-US" altLang="zh-CN" dirty="0"/>
              <a:t>2: </a:t>
            </a:r>
            <a:r>
              <a:rPr lang="zh-CN" altLang="en-US" dirty="0"/>
              <a:t>如何合并</a:t>
            </a:r>
            <a:r>
              <a:rPr lang="en-US" altLang="zh-CN" dirty="0"/>
              <a:t>? </a:t>
            </a:r>
          </a:p>
          <a:p>
            <a:pPr marL="457200" indent="-4572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ym typeface="Symbol" pitchFamily="18" charset="2"/>
              </a:rPr>
              <a:t>最小距离 </a:t>
            </a:r>
            <a:r>
              <a:rPr lang="en-US" altLang="zh-CN" dirty="0">
                <a:sym typeface="Symbol" pitchFamily="18" charset="2"/>
              </a:rPr>
              <a:t>= min { </a:t>
            </a:r>
            <a:r>
              <a:rPr lang="en-US" altLang="zh-CN" dirty="0" err="1">
                <a:sym typeface="Symbol" pitchFamily="18" charset="2"/>
              </a:rPr>
              <a:t>d</a:t>
            </a:r>
            <a:r>
              <a:rPr lang="en-US" altLang="zh-CN" baseline="-25000" dirty="0" err="1">
                <a:sym typeface="Symbol" pitchFamily="18" charset="2"/>
              </a:rPr>
              <a:t>L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en-US" altLang="zh-CN" dirty="0" err="1">
                <a:sym typeface="Symbol" pitchFamily="18" charset="2"/>
              </a:rPr>
              <a:t>d</a:t>
            </a:r>
            <a:r>
              <a:rPr lang="en-US" altLang="zh-CN" baseline="-25000" dirty="0" err="1">
                <a:sym typeface="Symbol" pitchFamily="18" charset="2"/>
              </a:rPr>
              <a:t>R</a:t>
            </a:r>
            <a:r>
              <a:rPr lang="en-US" altLang="zh-CN" dirty="0">
                <a:sym typeface="Symbol" pitchFamily="18" charset="2"/>
              </a:rPr>
              <a:t>, min S</a:t>
            </a:r>
            <a:r>
              <a:rPr lang="en-US" altLang="zh-CN" baseline="-25000" dirty="0">
                <a:sym typeface="Symbol" pitchFamily="18" charset="2"/>
              </a:rPr>
              <a:t>R</a:t>
            </a:r>
            <a:r>
              <a:rPr lang="en-US" altLang="zh-CN" dirty="0">
                <a:sym typeface="Symbol" pitchFamily="18" charset="2"/>
              </a:rPr>
              <a:t>- max S</a:t>
            </a:r>
            <a:r>
              <a:rPr lang="en-US" altLang="zh-CN" baseline="-25000" dirty="0">
                <a:sym typeface="Symbol" pitchFamily="18" charset="2"/>
              </a:rPr>
              <a:t>L</a:t>
            </a:r>
            <a:r>
              <a:rPr lang="en-US" altLang="zh-CN" dirty="0">
                <a:sym typeface="Symbol" pitchFamily="18" charset="2"/>
              </a:rPr>
              <a:t> }</a:t>
            </a:r>
            <a:endParaRPr lang="en-US" altLang="zh-CN" dirty="0"/>
          </a:p>
        </p:txBody>
      </p:sp>
      <p:graphicFrame>
        <p:nvGraphicFramePr>
          <p:cNvPr id="215045" name="Object 5"/>
          <p:cNvGraphicFramePr>
            <a:graphicFrameLocks noChangeAspect="1"/>
          </p:cNvGraphicFramePr>
          <p:nvPr>
            <p:extLst/>
          </p:nvPr>
        </p:nvGraphicFramePr>
        <p:xfrm>
          <a:off x="1187624" y="5885784"/>
          <a:ext cx="6158680" cy="927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2" name="公式" r:id="rId4" imgW="7340400" imgH="1104840" progId="">
                  <p:embed/>
                </p:oleObj>
              </mc:Choice>
              <mc:Fallback>
                <p:oleObj name="公式" r:id="rId4" imgW="7340400" imgH="1104840" progId="">
                  <p:embed/>
                  <p:pic>
                    <p:nvPicPr>
                      <p:cNvPr id="2150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885784"/>
                        <a:ext cx="6158680" cy="9275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72256" y="3791376"/>
            <a:ext cx="6760184" cy="211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/>
              <a:t>1. </a:t>
            </a:r>
            <a:r>
              <a:rPr lang="zh-CN" altLang="en-US" dirty="0"/>
              <a:t>分</a:t>
            </a:r>
            <a:r>
              <a:rPr lang="en-US" altLang="zh-CN" dirty="0"/>
              <a:t>: </a:t>
            </a:r>
            <a:r>
              <a:rPr lang="zh-CN" altLang="en-US" dirty="0"/>
              <a:t>取</a:t>
            </a:r>
            <a:r>
              <a:rPr lang="en-US" altLang="zh-CN" dirty="0"/>
              <a:t>S</a:t>
            </a:r>
            <a:r>
              <a:rPr lang="zh-CN" altLang="en-US" dirty="0"/>
              <a:t>中位数</a:t>
            </a:r>
            <a:r>
              <a:rPr lang="en-US" altLang="zh-CN" dirty="0"/>
              <a:t>, </a:t>
            </a:r>
            <a:r>
              <a:rPr lang="zh-CN" altLang="en-US" dirty="0"/>
              <a:t>划分为 </a:t>
            </a:r>
            <a:r>
              <a:rPr lang="en-US" altLang="zh-CN" dirty="0"/>
              <a:t>S</a:t>
            </a:r>
            <a:r>
              <a:rPr lang="en-US" altLang="zh-CN" baseline="-25000" dirty="0"/>
              <a:t>L </a:t>
            </a:r>
            <a:r>
              <a:rPr lang="en-US" altLang="zh-CN" dirty="0">
                <a:sym typeface="Symbol"/>
              </a:rPr>
              <a:t>&lt;</a:t>
            </a:r>
            <a:r>
              <a:rPr lang="en-US" altLang="zh-CN" dirty="0"/>
              <a:t> S</a:t>
            </a:r>
            <a:r>
              <a:rPr lang="en-US" altLang="zh-CN" baseline="-25000" dirty="0"/>
              <a:t>R </a:t>
            </a:r>
            <a:r>
              <a:rPr lang="en-US" altLang="zh-CN" dirty="0"/>
              <a:t>.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/>
              <a:t>2. </a:t>
            </a:r>
            <a:r>
              <a:rPr lang="zh-CN" altLang="en-US" dirty="0"/>
              <a:t>治</a:t>
            </a:r>
            <a:r>
              <a:rPr lang="en-US" altLang="zh-CN" dirty="0"/>
              <a:t>: </a:t>
            </a:r>
            <a:r>
              <a:rPr lang="zh-CN" altLang="en-US" dirty="0"/>
              <a:t>递归求</a:t>
            </a:r>
            <a:r>
              <a:rPr lang="en-US" altLang="zh-CN" dirty="0"/>
              <a:t>S</a:t>
            </a:r>
            <a:r>
              <a:rPr lang="en-US" altLang="zh-CN" baseline="-25000" dirty="0"/>
              <a:t>L</a:t>
            </a:r>
            <a:r>
              <a:rPr lang="en-US" altLang="zh-CN" dirty="0"/>
              <a:t>(S</a:t>
            </a:r>
            <a:r>
              <a:rPr lang="en-US" altLang="zh-CN" baseline="-25000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的最近点对距离</a:t>
            </a:r>
            <a:r>
              <a:rPr lang="en-US" altLang="zh-CN" dirty="0" err="1"/>
              <a:t>d</a:t>
            </a:r>
            <a:r>
              <a:rPr lang="en-US" altLang="zh-CN" baseline="-25000" dirty="0" err="1">
                <a:sym typeface="Symbol" pitchFamily="18" charset="2"/>
              </a:rPr>
              <a:t>L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dirty="0" err="1">
                <a:sym typeface="Symbol" pitchFamily="18" charset="2"/>
              </a:rPr>
              <a:t>d</a:t>
            </a:r>
            <a:r>
              <a:rPr lang="en-US" altLang="zh-CN" baseline="-25000" dirty="0" err="1">
                <a:sym typeface="Symbol" pitchFamily="18" charset="2"/>
              </a:rPr>
              <a:t>R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en-US" altLang="zh-CN" dirty="0"/>
              <a:t>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/>
              <a:t>3. </a:t>
            </a:r>
            <a:r>
              <a:rPr lang="zh-CN" altLang="en-US" dirty="0"/>
              <a:t>合</a:t>
            </a:r>
            <a:r>
              <a:rPr lang="en-US" altLang="zh-CN" dirty="0"/>
              <a:t>: </a:t>
            </a:r>
            <a:r>
              <a:rPr lang="zh-CN" altLang="en-US" dirty="0"/>
              <a:t>取</a:t>
            </a:r>
            <a:r>
              <a:rPr lang="en-US" altLang="zh-CN" dirty="0"/>
              <a:t>S</a:t>
            </a:r>
            <a:r>
              <a:rPr lang="en-US" altLang="zh-CN" baseline="-25000" dirty="0"/>
              <a:t>L</a:t>
            </a:r>
            <a:r>
              <a:rPr lang="zh-CN" altLang="en-US" dirty="0"/>
              <a:t>最大点</a:t>
            </a:r>
            <a:r>
              <a:rPr lang="en-US" altLang="zh-CN" dirty="0"/>
              <a:t>p, S</a:t>
            </a:r>
            <a:r>
              <a:rPr lang="en-US" altLang="zh-CN" baseline="-25000" dirty="0"/>
              <a:t>R</a:t>
            </a:r>
            <a:r>
              <a:rPr lang="zh-CN" altLang="en-US" dirty="0"/>
              <a:t>最小点</a:t>
            </a:r>
            <a:r>
              <a:rPr lang="en-US" altLang="zh-CN" dirty="0"/>
              <a:t>q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/>
              <a:t>4.        </a:t>
            </a:r>
            <a:r>
              <a:rPr lang="en-US" altLang="zh-CN" dirty="0">
                <a:sym typeface="Symbol" pitchFamily="18" charset="2"/>
              </a:rPr>
              <a:t> = min { </a:t>
            </a:r>
            <a:r>
              <a:rPr lang="en-US" altLang="zh-CN" dirty="0" err="1">
                <a:sym typeface="Symbol" pitchFamily="18" charset="2"/>
              </a:rPr>
              <a:t>d</a:t>
            </a:r>
            <a:r>
              <a:rPr lang="en-US" altLang="zh-CN" baseline="-25000" dirty="0" err="1">
                <a:sym typeface="Symbol" pitchFamily="18" charset="2"/>
              </a:rPr>
              <a:t>L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en-US" altLang="zh-CN" dirty="0" err="1">
                <a:sym typeface="Symbol" pitchFamily="18" charset="2"/>
              </a:rPr>
              <a:t>d</a:t>
            </a:r>
            <a:r>
              <a:rPr lang="en-US" altLang="zh-CN" baseline="-25000" dirty="0" err="1">
                <a:sym typeface="Symbol" pitchFamily="18" charset="2"/>
              </a:rPr>
              <a:t>R</a:t>
            </a:r>
            <a:r>
              <a:rPr lang="en-US" altLang="zh-CN" dirty="0">
                <a:sym typeface="Symbol" pitchFamily="18" charset="2"/>
              </a:rPr>
              <a:t>, 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q-p</a:t>
            </a:r>
            <a:r>
              <a:rPr lang="en-US" altLang="zh-CN" dirty="0">
                <a:sym typeface="Symbol" pitchFamily="18" charset="2"/>
              </a:rPr>
              <a:t> }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23130" y="3789040"/>
            <a:ext cx="1412566" cy="211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O(n) </a:t>
            </a:r>
          </a:p>
          <a:p>
            <a:pPr algn="ctr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2T(n/2) </a:t>
            </a:r>
          </a:p>
          <a:p>
            <a:pPr algn="ctr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O(n)</a:t>
            </a:r>
          </a:p>
          <a:p>
            <a:pPr algn="ctr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O(1)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0292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27"/>
    </mc:Choice>
    <mc:Fallback xmlns="">
      <p:transition spd="slow" advTm="1762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uiExpand="1" build="p"/>
      <p:bldP spid="5" grpId="0" uiExpand="1" build="p"/>
      <p:bldP spid="6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最近点对</a:t>
            </a:r>
            <a:r>
              <a:rPr lang="en-US" altLang="zh-CN" b="1" dirty="0"/>
              <a:t>—</a:t>
            </a:r>
            <a:r>
              <a:rPr lang="zh-CN" altLang="en-US" b="1" dirty="0"/>
              <a:t>二维分治尝试</a:t>
            </a:r>
            <a:endParaRPr lang="en-US" altLang="zh-CN" b="1" dirty="0"/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179388" y="1196975"/>
            <a:ext cx="751160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dirty="0"/>
              <a:t>设点集合为</a:t>
            </a:r>
            <a:r>
              <a:rPr lang="en-US" altLang="zh-CN" dirty="0"/>
              <a:t>S, 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/>
              <a:t>  1. </a:t>
            </a:r>
            <a:r>
              <a:rPr lang="zh-CN" altLang="en-US" dirty="0"/>
              <a:t>分</a:t>
            </a:r>
            <a:r>
              <a:rPr lang="en-US" altLang="zh-CN" dirty="0"/>
              <a:t>: </a:t>
            </a:r>
            <a:r>
              <a:rPr lang="zh-CN" altLang="en-US" dirty="0"/>
              <a:t>取</a:t>
            </a:r>
            <a:r>
              <a:rPr lang="en-US" altLang="zh-CN" dirty="0"/>
              <a:t>S</a:t>
            </a:r>
            <a:r>
              <a:rPr lang="zh-CN" altLang="en-US" dirty="0"/>
              <a:t>横坐标中位数</a:t>
            </a:r>
            <a:r>
              <a:rPr lang="en-US" altLang="zh-CN" dirty="0"/>
              <a:t>mid, </a:t>
            </a:r>
            <a:r>
              <a:rPr lang="zh-CN" altLang="en-US" dirty="0"/>
              <a:t>划分为 </a:t>
            </a:r>
            <a:r>
              <a:rPr lang="en-US" altLang="zh-CN" dirty="0"/>
              <a:t>S</a:t>
            </a:r>
            <a:r>
              <a:rPr lang="en-US" altLang="zh-CN" baseline="-25000" dirty="0"/>
              <a:t>L </a:t>
            </a:r>
            <a:r>
              <a:rPr lang="en-US" altLang="zh-CN" dirty="0">
                <a:sym typeface="Symbol"/>
              </a:rPr>
              <a:t>&lt;</a:t>
            </a:r>
            <a:r>
              <a:rPr lang="en-US" altLang="zh-CN" baseline="-25000" dirty="0">
                <a:sym typeface="Symbol"/>
              </a:rPr>
              <a:t>x</a:t>
            </a:r>
            <a:r>
              <a:rPr lang="en-US" altLang="zh-CN" dirty="0"/>
              <a:t> S</a:t>
            </a:r>
            <a:r>
              <a:rPr lang="en-US" altLang="zh-CN" baseline="-25000" dirty="0"/>
              <a:t>R </a:t>
            </a:r>
            <a:r>
              <a:rPr lang="en-US" altLang="zh-CN" dirty="0"/>
              <a:t>.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dirty="0"/>
              <a:t>  </a:t>
            </a:r>
            <a:r>
              <a:rPr lang="en-US" altLang="zh-CN" dirty="0"/>
              <a:t>2. </a:t>
            </a:r>
            <a:r>
              <a:rPr lang="zh-CN" altLang="en-US" dirty="0"/>
              <a:t>治</a:t>
            </a:r>
            <a:r>
              <a:rPr lang="en-US" altLang="zh-CN" dirty="0"/>
              <a:t>: </a:t>
            </a:r>
            <a:r>
              <a:rPr lang="zh-CN" altLang="en-US" dirty="0"/>
              <a:t>递归求</a:t>
            </a:r>
            <a:r>
              <a:rPr lang="en-US" altLang="zh-CN" dirty="0"/>
              <a:t>S</a:t>
            </a:r>
            <a:r>
              <a:rPr lang="en-US" altLang="zh-CN" baseline="-25000" dirty="0"/>
              <a:t>L</a:t>
            </a:r>
            <a:r>
              <a:rPr lang="en-US" altLang="zh-CN" dirty="0"/>
              <a:t>(S</a:t>
            </a:r>
            <a:r>
              <a:rPr lang="en-US" altLang="zh-CN" baseline="-25000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的最近点对距离</a:t>
            </a:r>
            <a:r>
              <a:rPr lang="en-US" altLang="zh-CN" dirty="0" err="1"/>
              <a:t>d</a:t>
            </a:r>
            <a:r>
              <a:rPr lang="en-US" altLang="zh-CN" baseline="-25000" dirty="0" err="1">
                <a:sym typeface="Symbol" pitchFamily="18" charset="2"/>
              </a:rPr>
              <a:t>L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dirty="0" err="1">
                <a:sym typeface="Symbol" pitchFamily="18" charset="2"/>
              </a:rPr>
              <a:t>d</a:t>
            </a:r>
            <a:r>
              <a:rPr lang="en-US" altLang="zh-CN" baseline="-25000" dirty="0" err="1">
                <a:sym typeface="Symbol" pitchFamily="18" charset="2"/>
              </a:rPr>
              <a:t>R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en-US" altLang="zh-CN" dirty="0"/>
              <a:t>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/>
              <a:t>  3. </a:t>
            </a:r>
            <a:r>
              <a:rPr lang="zh-CN" altLang="en-US" dirty="0"/>
              <a:t>合</a:t>
            </a:r>
            <a:r>
              <a:rPr lang="en-US" altLang="zh-CN" dirty="0"/>
              <a:t>: d</a:t>
            </a:r>
            <a:r>
              <a:rPr lang="en-US" altLang="zh-CN" dirty="0">
                <a:sym typeface="Symbol" pitchFamily="18" charset="2"/>
              </a:rPr>
              <a:t> = min { </a:t>
            </a:r>
            <a:r>
              <a:rPr lang="en-US" altLang="zh-CN" dirty="0" err="1">
                <a:sym typeface="Symbol" pitchFamily="18" charset="2"/>
              </a:rPr>
              <a:t>d</a:t>
            </a:r>
            <a:r>
              <a:rPr lang="en-US" altLang="zh-CN" baseline="-25000" dirty="0" err="1">
                <a:sym typeface="Symbol" pitchFamily="18" charset="2"/>
              </a:rPr>
              <a:t>L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en-US" altLang="zh-CN" dirty="0" err="1">
                <a:sym typeface="Symbol" pitchFamily="18" charset="2"/>
              </a:rPr>
              <a:t>d</a:t>
            </a:r>
            <a:r>
              <a:rPr lang="en-US" altLang="zh-CN" baseline="-25000" dirty="0" err="1">
                <a:sym typeface="Symbol" pitchFamily="18" charset="2"/>
              </a:rPr>
              <a:t>R</a:t>
            </a:r>
            <a:r>
              <a:rPr lang="en-US" altLang="zh-CN" dirty="0">
                <a:sym typeface="Symbol" pitchFamily="18" charset="2"/>
              </a:rPr>
              <a:t> }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>
                <a:sym typeface="Symbol" pitchFamily="18" charset="2"/>
              </a:rPr>
              <a:t>  4.       </a:t>
            </a:r>
            <a:r>
              <a:rPr lang="zh-CN" altLang="en-US" dirty="0">
                <a:sym typeface="Symbol" pitchFamily="18" charset="2"/>
              </a:rPr>
              <a:t>取 </a:t>
            </a:r>
            <a:r>
              <a:rPr lang="en-US" altLang="zh-CN" dirty="0">
                <a:sym typeface="Symbol" pitchFamily="18" charset="2"/>
              </a:rPr>
              <a:t>Q = { </a:t>
            </a:r>
            <a:r>
              <a:rPr lang="en-US" altLang="zh-CN" dirty="0" err="1">
                <a:sym typeface="Symbol" pitchFamily="18" charset="2"/>
              </a:rPr>
              <a:t>pS</a:t>
            </a:r>
            <a:r>
              <a:rPr lang="en-US" altLang="zh-CN" dirty="0">
                <a:sym typeface="Symbol" pitchFamily="18" charset="2"/>
              </a:rPr>
              <a:t> | |x(p) - mid| &lt; d }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>
                <a:sym typeface="Symbol" pitchFamily="18" charset="2"/>
              </a:rPr>
              <a:t>  5.       </a:t>
            </a:r>
            <a:r>
              <a:rPr lang="zh-CN" altLang="en-US" dirty="0">
                <a:sym typeface="Symbol" pitchFamily="18" charset="2"/>
              </a:rPr>
              <a:t>逐对求</a:t>
            </a:r>
            <a:r>
              <a:rPr lang="en-US" altLang="zh-CN" dirty="0">
                <a:sym typeface="Symbol" pitchFamily="18" charset="2"/>
              </a:rPr>
              <a:t>Q</a:t>
            </a:r>
            <a:r>
              <a:rPr lang="zh-CN" altLang="en-US" dirty="0">
                <a:sym typeface="Symbol" pitchFamily="18" charset="2"/>
              </a:rPr>
              <a:t>中最近点对的距离</a:t>
            </a:r>
            <a:r>
              <a:rPr lang="en-US" altLang="zh-CN" dirty="0">
                <a:sym typeface="Symbol" pitchFamily="18" charset="2"/>
              </a:rPr>
              <a:t>d.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>
                <a:sym typeface="Symbol" pitchFamily="18" charset="2"/>
              </a:rPr>
              <a:t>  </a:t>
            </a:r>
            <a:r>
              <a:rPr lang="zh-CN" altLang="en-US" dirty="0">
                <a:sym typeface="Symbol" pitchFamily="18" charset="2"/>
              </a:rPr>
              <a:t>分</a:t>
            </a:r>
            <a:r>
              <a:rPr lang="en-US" altLang="zh-CN" dirty="0">
                <a:sym typeface="Symbol" pitchFamily="18" charset="2"/>
              </a:rPr>
              <a:t>O(n), </a:t>
            </a:r>
            <a:r>
              <a:rPr lang="zh-CN" altLang="en-US" dirty="0">
                <a:sym typeface="Symbol" pitchFamily="18" charset="2"/>
              </a:rPr>
              <a:t>治</a:t>
            </a:r>
            <a:r>
              <a:rPr lang="en-US" altLang="zh-CN" dirty="0">
                <a:sym typeface="Symbol" pitchFamily="18" charset="2"/>
              </a:rPr>
              <a:t>2T(n/2), </a:t>
            </a:r>
            <a:r>
              <a:rPr lang="zh-CN" altLang="en-US" dirty="0">
                <a:sym typeface="Symbol" pitchFamily="18" charset="2"/>
              </a:rPr>
              <a:t>合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O(n</a:t>
            </a:r>
            <a:r>
              <a:rPr lang="en-US" altLang="zh-CN" baseline="30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altLang="zh-CN" dirty="0">
                <a:sym typeface="Symbol" pitchFamily="18" charset="2"/>
              </a:rPr>
              <a:t>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>
                <a:sym typeface="Symbol" pitchFamily="18" charset="2"/>
              </a:rPr>
              <a:t>  </a:t>
            </a:r>
            <a:r>
              <a:rPr lang="zh-CN" altLang="en-US" dirty="0">
                <a:sym typeface="Symbol" pitchFamily="18" charset="2"/>
              </a:rPr>
              <a:t>根据分治主定理 </a:t>
            </a:r>
            <a:r>
              <a:rPr lang="en-US" altLang="zh-CN" dirty="0">
                <a:sym typeface="Symbol" pitchFamily="18" charset="2"/>
              </a:rPr>
              <a:t>T(n) = O(n</a:t>
            </a:r>
            <a:r>
              <a:rPr lang="en-US" altLang="zh-CN" baseline="30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)</a:t>
            </a:r>
          </a:p>
        </p:txBody>
      </p:sp>
      <p:graphicFrame>
        <p:nvGraphicFramePr>
          <p:cNvPr id="216068" name="Object 4"/>
          <p:cNvGraphicFramePr>
            <a:graphicFrameLocks noChangeAspect="1"/>
          </p:cNvGraphicFramePr>
          <p:nvPr>
            <p:extLst/>
          </p:nvPr>
        </p:nvGraphicFramePr>
        <p:xfrm>
          <a:off x="179512" y="5473539"/>
          <a:ext cx="5761930" cy="1066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26" name="公式" r:id="rId4" imgW="5448240" imgH="1104840" progId="">
                  <p:embed/>
                </p:oleObj>
              </mc:Choice>
              <mc:Fallback>
                <p:oleObj name="公式" r:id="rId4" imgW="5448240" imgH="1104840" progId="">
                  <p:embed/>
                  <p:pic>
                    <p:nvPicPr>
                      <p:cNvPr id="2160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473539"/>
                        <a:ext cx="5761930" cy="10660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6093" name="Picture 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442" y="3770585"/>
            <a:ext cx="3167062" cy="289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63044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000"/>
    </mc:Choice>
    <mc:Fallback xmlns="">
      <p:transition spd="slow" advTm="12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鸽巢</a:t>
            </a:r>
            <a:r>
              <a:rPr lang="en-US" altLang="zh-CN" b="1" dirty="0"/>
              <a:t>(</a:t>
            </a:r>
            <a:r>
              <a:rPr lang="zh-CN" altLang="en-US" b="1" dirty="0"/>
              <a:t>抽屉</a:t>
            </a:r>
            <a:r>
              <a:rPr lang="en-US" altLang="zh-CN" b="1" dirty="0"/>
              <a:t>)</a:t>
            </a:r>
            <a:r>
              <a:rPr lang="zh-CN" altLang="en-US" b="1" dirty="0"/>
              <a:t>原理的简单应用</a:t>
            </a:r>
            <a:endParaRPr lang="en-US" altLang="zh-CN" b="1" dirty="0"/>
          </a:p>
        </p:txBody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437435" y="1628800"/>
            <a:ext cx="6006773" cy="9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任取一个</a:t>
            </a:r>
            <a:r>
              <a:rPr lang="en-US" altLang="zh-CN" sz="2400" dirty="0" err="1"/>
              <a:t>d</a:t>
            </a:r>
            <a:r>
              <a:rPr lang="en-US" altLang="zh-CN" sz="2400" dirty="0" err="1">
                <a:sym typeface="Symbol"/>
              </a:rPr>
              <a:t>d</a:t>
            </a:r>
            <a:r>
              <a:rPr lang="zh-CN" altLang="en-US" sz="2400" dirty="0"/>
              <a:t>正方形内的点集</a:t>
            </a:r>
            <a:r>
              <a:rPr lang="en-US" altLang="zh-CN" sz="2400" dirty="0"/>
              <a:t>A,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若</a:t>
            </a:r>
            <a:r>
              <a:rPr lang="en-US" altLang="zh-CN" sz="2400" dirty="0"/>
              <a:t>A</a:t>
            </a:r>
            <a:r>
              <a:rPr lang="zh-CN" altLang="en-US" sz="2400" dirty="0"/>
              <a:t>中任意两点距离都 </a:t>
            </a:r>
            <a:r>
              <a:rPr lang="zh-CN" altLang="en-US" sz="2400" dirty="0">
                <a:sym typeface="Symbol"/>
              </a:rPr>
              <a:t> </a:t>
            </a:r>
            <a:r>
              <a:rPr lang="en-US" altLang="zh-CN" sz="2400" dirty="0"/>
              <a:t>d, </a:t>
            </a:r>
            <a:r>
              <a:rPr lang="zh-CN" altLang="en-US" sz="2400" dirty="0"/>
              <a:t>则</a:t>
            </a:r>
            <a:r>
              <a:rPr lang="en-US" altLang="zh-CN" sz="2400" dirty="0"/>
              <a:t>A</a:t>
            </a:r>
            <a:r>
              <a:rPr lang="zh-CN" altLang="en-US" sz="2400" dirty="0"/>
              <a:t>中点数 </a:t>
            </a:r>
            <a:r>
              <a:rPr lang="zh-CN" altLang="en-US" sz="2400" dirty="0">
                <a:sym typeface="Symbol"/>
              </a:rPr>
              <a:t> </a:t>
            </a:r>
            <a:r>
              <a:rPr lang="en-US" altLang="zh-CN" sz="2400" dirty="0">
                <a:sym typeface="Symbol"/>
              </a:rPr>
              <a:t>4.</a:t>
            </a:r>
            <a:r>
              <a:rPr lang="en-US" altLang="zh-CN" sz="2400" dirty="0"/>
              <a:t> </a:t>
            </a:r>
            <a:endParaRPr lang="en-US" altLang="zh-CN" sz="2400" dirty="0">
              <a:sym typeface="Symbol" pitchFamily="18" charset="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716216" y="1628800"/>
            <a:ext cx="1312168" cy="12961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732240" y="1628800"/>
            <a:ext cx="1296144" cy="1296144"/>
            <a:chOff x="6372200" y="1196752"/>
            <a:chExt cx="1296144" cy="1296144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6372200" y="1844824"/>
              <a:ext cx="1296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7020272" y="1196752"/>
              <a:ext cx="0" cy="1296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</p:grp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42372" y="3645024"/>
            <a:ext cx="5929828" cy="9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任取一个</a:t>
            </a:r>
            <a:r>
              <a:rPr lang="en-US" altLang="zh-CN" sz="2400" dirty="0"/>
              <a:t>d</a:t>
            </a:r>
            <a:r>
              <a:rPr lang="en-US" altLang="zh-CN" sz="2400" dirty="0">
                <a:sym typeface="Symbol"/>
              </a:rPr>
              <a:t>2d</a:t>
            </a:r>
            <a:r>
              <a:rPr lang="zh-CN" altLang="en-US" sz="2400" dirty="0">
                <a:sym typeface="Symbol"/>
              </a:rPr>
              <a:t>矩形内</a:t>
            </a:r>
            <a:r>
              <a:rPr lang="zh-CN" altLang="en-US" sz="2400" dirty="0"/>
              <a:t>点集</a:t>
            </a:r>
            <a:r>
              <a:rPr lang="en-US" altLang="zh-CN" sz="2400" dirty="0"/>
              <a:t>A,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若</a:t>
            </a:r>
            <a:r>
              <a:rPr lang="en-US" altLang="zh-CN" sz="2400" dirty="0"/>
              <a:t>A</a:t>
            </a:r>
            <a:r>
              <a:rPr lang="zh-CN" altLang="en-US" sz="2400" dirty="0"/>
              <a:t>中任意两点距离都 </a:t>
            </a:r>
            <a:r>
              <a:rPr lang="zh-CN" altLang="en-US" sz="2400" dirty="0">
                <a:sym typeface="Symbol"/>
              </a:rPr>
              <a:t> </a:t>
            </a:r>
            <a:r>
              <a:rPr lang="en-US" altLang="zh-CN" sz="2400" dirty="0"/>
              <a:t>d, </a:t>
            </a:r>
            <a:r>
              <a:rPr lang="zh-CN" altLang="en-US" sz="2400" dirty="0"/>
              <a:t>则</a:t>
            </a:r>
            <a:r>
              <a:rPr lang="en-US" altLang="zh-CN" sz="2400" dirty="0"/>
              <a:t>A</a:t>
            </a:r>
            <a:r>
              <a:rPr lang="zh-CN" altLang="en-US" sz="2400" dirty="0"/>
              <a:t>中点数 </a:t>
            </a:r>
            <a:r>
              <a:rPr lang="zh-CN" altLang="en-US" sz="2400" dirty="0">
                <a:sym typeface="Symbol"/>
              </a:rPr>
              <a:t> </a:t>
            </a:r>
            <a:r>
              <a:rPr lang="en-US" altLang="zh-CN" sz="2400" dirty="0">
                <a:sym typeface="Symbol"/>
              </a:rPr>
              <a:t>6.</a:t>
            </a:r>
            <a:r>
              <a:rPr lang="en-US" altLang="zh-CN" sz="2400" dirty="0"/>
              <a:t> </a:t>
            </a:r>
            <a:endParaRPr lang="en-US" altLang="zh-CN" sz="2400" dirty="0">
              <a:sym typeface="Symbol" pitchFamily="18" charset="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691680" y="5229200"/>
          <a:ext cx="3024336" cy="1000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50" name="公式" r:id="rId4" imgW="3454200" imgH="1143000" progId="">
                  <p:embed/>
                </p:oleObj>
              </mc:Choice>
              <mc:Fallback>
                <p:oleObj name="公式" r:id="rId4" imgW="3454200" imgH="1143000" progId="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229200"/>
                        <a:ext cx="3024336" cy="10003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6732240" y="3645024"/>
            <a:ext cx="1296144" cy="2592288"/>
            <a:chOff x="6732240" y="2996952"/>
            <a:chExt cx="1296144" cy="2592288"/>
          </a:xfrm>
        </p:grpSpPr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8028384" y="2996952"/>
              <a:ext cx="0" cy="1296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6732240" y="2996952"/>
              <a:ext cx="0" cy="1296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6732240" y="4293096"/>
              <a:ext cx="0" cy="1296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8028384" y="4293096"/>
              <a:ext cx="0" cy="1296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6732240" y="2996952"/>
              <a:ext cx="1296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6732240" y="5589240"/>
              <a:ext cx="1296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732240" y="3645024"/>
            <a:ext cx="1296144" cy="2592288"/>
            <a:chOff x="6732240" y="2996952"/>
            <a:chExt cx="1296144" cy="2592288"/>
          </a:xfrm>
        </p:grpSpPr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7380312" y="4293096"/>
              <a:ext cx="0" cy="1296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6732240" y="3861048"/>
              <a:ext cx="1296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>
              <a:off x="6732240" y="4725144"/>
              <a:ext cx="1296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7380312" y="2996952"/>
              <a:ext cx="0" cy="1296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67016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312"/>
    </mc:Choice>
    <mc:Fallback xmlns="">
      <p:transition spd="slow" advTm="1703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  <p:bldP spid="6" grpId="0" animBg="1"/>
      <p:bldP spid="10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方案一</a:t>
            </a:r>
            <a:r>
              <a:rPr lang="en-US" altLang="zh-CN" b="1" dirty="0"/>
              <a:t>: Q</a:t>
            </a:r>
            <a:r>
              <a:rPr lang="zh-CN" altLang="en-US" b="1" dirty="0"/>
              <a:t>左右分开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5260032" y="1491208"/>
            <a:ext cx="3200400" cy="3810000"/>
            <a:chOff x="1219200" y="1447800"/>
            <a:chExt cx="3200400" cy="3810000"/>
          </a:xfrm>
        </p:grpSpPr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1219200" y="1905000"/>
              <a:ext cx="0" cy="3352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Oval 29"/>
            <p:cNvSpPr>
              <a:spLocks noChangeArrowheads="1"/>
            </p:cNvSpPr>
            <p:nvPr/>
          </p:nvSpPr>
          <p:spPr bwMode="auto">
            <a:xfrm>
              <a:off x="15240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2286000" y="4800600"/>
              <a:ext cx="496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Q </a:t>
              </a:r>
            </a:p>
          </p:txBody>
        </p:sp>
        <p:sp>
          <p:nvSpPr>
            <p:cNvPr id="40" name="Oval 34"/>
            <p:cNvSpPr>
              <a:spLocks noChangeArrowheads="1"/>
            </p:cNvSpPr>
            <p:nvPr/>
          </p:nvSpPr>
          <p:spPr bwMode="auto">
            <a:xfrm>
              <a:off x="22098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3810000" y="1905000"/>
              <a:ext cx="0" cy="3352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2514600" y="1905000"/>
              <a:ext cx="0" cy="3352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Oval 38"/>
            <p:cNvSpPr>
              <a:spLocks noChangeArrowheads="1"/>
            </p:cNvSpPr>
            <p:nvPr/>
          </p:nvSpPr>
          <p:spPr bwMode="auto">
            <a:xfrm>
              <a:off x="3048000" y="4876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4" name="Oval 39"/>
            <p:cNvSpPr>
              <a:spLocks noChangeArrowheads="1"/>
            </p:cNvSpPr>
            <p:nvPr/>
          </p:nvSpPr>
          <p:spPr bwMode="auto">
            <a:xfrm>
              <a:off x="1752600" y="19050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5" name="Oval 40"/>
            <p:cNvSpPr>
              <a:spLocks noChangeArrowheads="1"/>
            </p:cNvSpPr>
            <p:nvPr/>
          </p:nvSpPr>
          <p:spPr bwMode="auto">
            <a:xfrm>
              <a:off x="27432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3657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7" name="Oval 44"/>
            <p:cNvSpPr>
              <a:spLocks noChangeArrowheads="1"/>
            </p:cNvSpPr>
            <p:nvPr/>
          </p:nvSpPr>
          <p:spPr bwMode="auto">
            <a:xfrm>
              <a:off x="2792413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2133600" y="1447800"/>
              <a:ext cx="768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mid </a:t>
              </a:r>
            </a:p>
          </p:txBody>
        </p:sp>
        <p:sp>
          <p:nvSpPr>
            <p:cNvPr id="49" name="Line 56"/>
            <p:cNvSpPr>
              <a:spLocks noChangeShapeType="1"/>
            </p:cNvSpPr>
            <p:nvPr/>
          </p:nvSpPr>
          <p:spPr bwMode="auto">
            <a:xfrm>
              <a:off x="1219200" y="5105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7"/>
            <p:cNvSpPr>
              <a:spLocks noChangeShapeType="1"/>
            </p:cNvSpPr>
            <p:nvPr/>
          </p:nvSpPr>
          <p:spPr bwMode="auto">
            <a:xfrm flipH="1">
              <a:off x="2895600" y="51054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2235200" y="3352800"/>
              <a:ext cx="1873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rot="16200000">
              <a:off x="3390900" y="40005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5"/>
            <p:cNvSpPr txBox="1">
              <a:spLocks noChangeArrowheads="1"/>
            </p:cNvSpPr>
            <p:nvPr/>
          </p:nvSpPr>
          <p:spPr bwMode="auto">
            <a:xfrm>
              <a:off x="3989387" y="3733800"/>
              <a:ext cx="4302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d 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1981200" y="2895600"/>
              <a:ext cx="4302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p 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V="1">
              <a:off x="2514599" y="2054578"/>
              <a:ext cx="1560689" cy="28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 flipV="1">
              <a:off x="2514600" y="4645378"/>
              <a:ext cx="1560689" cy="28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 rot="16200000">
              <a:off x="3390900" y="2705101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15"/>
            <p:cNvSpPr txBox="1">
              <a:spLocks noChangeArrowheads="1"/>
            </p:cNvSpPr>
            <p:nvPr/>
          </p:nvSpPr>
          <p:spPr bwMode="auto">
            <a:xfrm>
              <a:off x="3989387" y="2438401"/>
              <a:ext cx="4302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d </a:t>
              </a:r>
            </a:p>
          </p:txBody>
        </p:sp>
      </p:grpSp>
      <p:sp>
        <p:nvSpPr>
          <p:cNvPr id="217088" name="TextBox 217087"/>
          <p:cNvSpPr txBox="1"/>
          <p:nvPr/>
        </p:nvSpPr>
        <p:spPr bwMode="auto">
          <a:xfrm>
            <a:off x="179512" y="3111351"/>
            <a:ext cx="5141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Q</a:t>
            </a:r>
            <a:r>
              <a:rPr lang="zh-CN" altLang="en-US" dirty="0">
                <a:solidFill>
                  <a:schemeClr val="tx1"/>
                </a:solidFill>
              </a:rPr>
              <a:t>右侧中与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距离 </a:t>
            </a:r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zh-CN" altLang="en-US" dirty="0">
                <a:solidFill>
                  <a:schemeClr val="tx1"/>
                </a:solidFill>
                <a:sym typeface="Symbol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d </a:t>
            </a:r>
            <a:r>
              <a:rPr lang="zh-CN" altLang="en-US" dirty="0">
                <a:solidFill>
                  <a:schemeClr val="tx1"/>
                </a:solidFill>
                <a:sym typeface="Symbol"/>
              </a:rPr>
              <a:t>的点数  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8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43"/>
    </mc:Choice>
    <mc:Fallback xmlns="">
      <p:transition spd="slow" advTm="35543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方案二</a:t>
            </a:r>
            <a:r>
              <a:rPr lang="en-US" altLang="zh-CN" b="1" dirty="0"/>
              <a:t>: </a:t>
            </a:r>
            <a:r>
              <a:rPr lang="zh-CN" altLang="en-US" b="1" dirty="0">
                <a:solidFill>
                  <a:srgbClr val="FF0000"/>
                </a:solidFill>
              </a:rPr>
              <a:t>检查</a:t>
            </a:r>
            <a:r>
              <a:rPr lang="en-US" altLang="zh-CN" b="1" dirty="0"/>
              <a:t>p</a:t>
            </a:r>
            <a:r>
              <a:rPr lang="zh-CN" altLang="en-US" b="1" dirty="0"/>
              <a:t>下方的点</a:t>
            </a:r>
            <a:endParaRPr lang="en-US" altLang="zh-CN" b="1" dirty="0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5836096" y="3382144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6140896" y="566814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6902896" y="6277744"/>
            <a:ext cx="49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Q </a:t>
            </a:r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6826696" y="475374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8426896" y="3382144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7131496" y="3382144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Oval 38"/>
          <p:cNvSpPr>
            <a:spLocks noChangeArrowheads="1"/>
          </p:cNvSpPr>
          <p:nvPr/>
        </p:nvSpPr>
        <p:spPr bwMode="auto">
          <a:xfrm>
            <a:off x="7664896" y="635394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4" name="Oval 39"/>
          <p:cNvSpPr>
            <a:spLocks noChangeArrowheads="1"/>
          </p:cNvSpPr>
          <p:nvPr/>
        </p:nvSpPr>
        <p:spPr bwMode="auto">
          <a:xfrm>
            <a:off x="6369496" y="338214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5" name="Oval 40"/>
          <p:cNvSpPr>
            <a:spLocks noChangeArrowheads="1"/>
          </p:cNvSpPr>
          <p:nvPr/>
        </p:nvSpPr>
        <p:spPr bwMode="auto">
          <a:xfrm>
            <a:off x="7360096" y="414414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6" name="Oval 41"/>
          <p:cNvSpPr>
            <a:spLocks noChangeArrowheads="1"/>
          </p:cNvSpPr>
          <p:nvPr/>
        </p:nvSpPr>
        <p:spPr bwMode="auto">
          <a:xfrm>
            <a:off x="8274496" y="482994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7" name="Oval 44"/>
          <p:cNvSpPr>
            <a:spLocks noChangeArrowheads="1"/>
          </p:cNvSpPr>
          <p:nvPr/>
        </p:nvSpPr>
        <p:spPr bwMode="auto">
          <a:xfrm>
            <a:off x="7409309" y="543954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6750496" y="2924944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mid </a:t>
            </a:r>
          </a:p>
        </p:txBody>
      </p:sp>
      <p:sp>
        <p:nvSpPr>
          <p:cNvPr id="49" name="Line 56"/>
          <p:cNvSpPr>
            <a:spLocks noChangeShapeType="1"/>
          </p:cNvSpPr>
          <p:nvPr/>
        </p:nvSpPr>
        <p:spPr bwMode="auto">
          <a:xfrm>
            <a:off x="5836096" y="658254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7"/>
          <p:cNvSpPr>
            <a:spLocks noChangeShapeType="1"/>
          </p:cNvSpPr>
          <p:nvPr/>
        </p:nvSpPr>
        <p:spPr bwMode="auto">
          <a:xfrm flipH="1">
            <a:off x="7512496" y="658254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11"/>
          <p:cNvSpPr>
            <a:spLocks noChangeShapeType="1"/>
          </p:cNvSpPr>
          <p:nvPr/>
        </p:nvSpPr>
        <p:spPr bwMode="auto">
          <a:xfrm rot="16200000">
            <a:off x="8007796" y="5477644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8606283" y="5210944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d </a:t>
            </a: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6598096" y="4372744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p </a:t>
            </a:r>
          </a:p>
        </p:txBody>
      </p:sp>
      <p:sp>
        <p:nvSpPr>
          <p:cNvPr id="55" name="Line 10"/>
          <p:cNvSpPr>
            <a:spLocks noChangeShapeType="1"/>
          </p:cNvSpPr>
          <p:nvPr/>
        </p:nvSpPr>
        <p:spPr bwMode="auto">
          <a:xfrm flipV="1">
            <a:off x="5859264" y="4797824"/>
            <a:ext cx="2810933" cy="1128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88" name="TextBox 217087"/>
          <p:cNvSpPr txBox="1"/>
          <p:nvPr/>
        </p:nvSpPr>
        <p:spPr bwMode="auto">
          <a:xfrm>
            <a:off x="179512" y="1196752"/>
            <a:ext cx="8210902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buSzPct val="75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定义窗口</a:t>
            </a:r>
            <a:endParaRPr lang="en-US" altLang="zh-CN" dirty="0">
              <a:solidFill>
                <a:schemeClr val="tx1"/>
              </a:solidFill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SzPct val="75000"/>
            </a:pPr>
            <a:r>
              <a:rPr lang="en-US" altLang="zh-CN" dirty="0">
                <a:sym typeface="Symbol" pitchFamily="18" charset="2"/>
              </a:rPr>
              <a:t>     R(</a:t>
            </a:r>
            <a:r>
              <a:rPr lang="en-US" altLang="zh-CN" dirty="0" err="1">
                <a:sym typeface="Symbol" pitchFamily="18" charset="2"/>
              </a:rPr>
              <a:t>p,d</a:t>
            </a:r>
            <a:r>
              <a:rPr lang="en-US" altLang="zh-CN" dirty="0">
                <a:sym typeface="Symbol" pitchFamily="18" charset="2"/>
              </a:rPr>
              <a:t>) = {(</a:t>
            </a:r>
            <a:r>
              <a:rPr lang="en-US" altLang="zh-CN" dirty="0" err="1">
                <a:sym typeface="Symbol" pitchFamily="18" charset="2"/>
              </a:rPr>
              <a:t>x,y</a:t>
            </a:r>
            <a:r>
              <a:rPr lang="en-US" altLang="zh-CN" dirty="0">
                <a:sym typeface="Symbol" pitchFamily="18" charset="2"/>
              </a:rPr>
              <a:t>) : |x-mid|&lt;min{</a:t>
            </a:r>
            <a:r>
              <a:rPr lang="en-US" altLang="zh-CN" dirty="0" err="1">
                <a:sym typeface="Symbol" pitchFamily="18" charset="2"/>
              </a:rPr>
              <a:t>d</a:t>
            </a:r>
            <a:r>
              <a:rPr lang="en-US" altLang="zh-CN" baseline="-25000" dirty="0" err="1">
                <a:sym typeface="Symbol" pitchFamily="18" charset="2"/>
              </a:rPr>
              <a:t>L</a:t>
            </a:r>
            <a:r>
              <a:rPr lang="en-US" altLang="zh-CN" dirty="0" err="1">
                <a:sym typeface="Symbol" pitchFamily="18" charset="2"/>
              </a:rPr>
              <a:t>,d</a:t>
            </a:r>
            <a:r>
              <a:rPr lang="en-US" altLang="zh-CN" baseline="-25000" dirty="0" err="1">
                <a:sym typeface="Symbol" pitchFamily="18" charset="2"/>
              </a:rPr>
              <a:t>R</a:t>
            </a:r>
            <a:r>
              <a:rPr lang="en-US" altLang="zh-CN" dirty="0">
                <a:sym typeface="Symbol" pitchFamily="18" charset="2"/>
              </a:rPr>
              <a:t>}, 0</a:t>
            </a:r>
            <a:r>
              <a:rPr lang="en-US" altLang="zh-CN" dirty="0">
                <a:sym typeface="Symbol"/>
              </a:rPr>
              <a:t></a:t>
            </a:r>
            <a:r>
              <a:rPr lang="en-US" altLang="zh-CN" dirty="0">
                <a:sym typeface="Symbol" pitchFamily="18" charset="2"/>
              </a:rPr>
              <a:t>y(p)-</a:t>
            </a:r>
            <a:r>
              <a:rPr lang="en-US" altLang="zh-CN" dirty="0" err="1">
                <a:sym typeface="Symbol" pitchFamily="18" charset="2"/>
              </a:rPr>
              <a:t>y</a:t>
            </a:r>
            <a:r>
              <a:rPr lang="en-US" altLang="zh-CN" dirty="0" err="1">
                <a:sym typeface="Symbol"/>
              </a:rPr>
              <a:t>d</a:t>
            </a:r>
            <a:r>
              <a:rPr lang="en-US" altLang="zh-CN" dirty="0">
                <a:sym typeface="Symbol" pitchFamily="18" charset="2"/>
              </a:rPr>
              <a:t> }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buSzPct val="75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Q</a:t>
            </a:r>
            <a:r>
              <a:rPr lang="zh-CN" altLang="en-US" dirty="0">
                <a:solidFill>
                  <a:schemeClr val="tx1"/>
                </a:solidFill>
              </a:rPr>
              <a:t>中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下方与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距离 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</a:t>
            </a:r>
            <a:r>
              <a:rPr lang="zh-CN" altLang="en-US" dirty="0">
                <a:solidFill>
                  <a:schemeClr val="tx1"/>
                </a:solidFill>
                <a:sym typeface="Symbol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d </a:t>
            </a:r>
            <a:r>
              <a:rPr lang="zh-CN" altLang="en-US" dirty="0">
                <a:solidFill>
                  <a:schemeClr val="tx1"/>
                </a:solidFill>
                <a:sym typeface="Symbol"/>
              </a:rPr>
              <a:t>的点一定在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R(</a:t>
            </a:r>
            <a:r>
              <a:rPr lang="en-US" altLang="zh-CN" dirty="0" err="1">
                <a:solidFill>
                  <a:schemeClr val="tx1"/>
                </a:solidFill>
                <a:sym typeface="Symbol"/>
              </a:rPr>
              <a:t>p,d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)</a:t>
            </a:r>
            <a:r>
              <a:rPr lang="zh-CN" altLang="en-US" dirty="0">
                <a:solidFill>
                  <a:schemeClr val="tx1"/>
                </a:solidFill>
                <a:sym typeface="Symbol"/>
              </a:rPr>
              <a:t>中</a:t>
            </a:r>
            <a:endParaRPr lang="en-US" altLang="zh-CN" dirty="0">
              <a:solidFill>
                <a:schemeClr val="tx1"/>
              </a:solidFill>
              <a:sym typeface="Symbol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SzPct val="75000"/>
            </a:pPr>
            <a:r>
              <a:rPr lang="zh-CN" altLang="en-US" dirty="0">
                <a:solidFill>
                  <a:schemeClr val="tx1"/>
                </a:solidFill>
                <a:sym typeface="Symbol"/>
              </a:rPr>
              <a:t>     而且点数  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7 = 4 + 3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 flipV="1">
            <a:off x="5865523" y="6147591"/>
            <a:ext cx="2810933" cy="1128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57"/>
          <p:cNvSpPr>
            <a:spLocks noChangeShapeType="1"/>
          </p:cNvSpPr>
          <p:nvPr/>
        </p:nvSpPr>
        <p:spPr bwMode="auto">
          <a:xfrm flipH="1">
            <a:off x="7164288" y="3933056"/>
            <a:ext cx="12626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 bwMode="auto">
          <a:xfrm>
            <a:off x="7092280" y="3532946"/>
            <a:ext cx="13997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ym typeface="Symbol" pitchFamily="18" charset="2"/>
              </a:rPr>
              <a:t>min{</a:t>
            </a:r>
            <a:r>
              <a:rPr lang="en-US" altLang="zh-CN" sz="2000" dirty="0" err="1">
                <a:sym typeface="Symbol" pitchFamily="18" charset="2"/>
              </a:rPr>
              <a:t>d</a:t>
            </a:r>
            <a:r>
              <a:rPr lang="en-US" altLang="zh-CN" sz="2000" baseline="-25000" dirty="0" err="1">
                <a:sym typeface="Symbol" pitchFamily="18" charset="2"/>
              </a:rPr>
              <a:t>L</a:t>
            </a:r>
            <a:r>
              <a:rPr lang="en-US" altLang="zh-CN" sz="2000" dirty="0" err="1">
                <a:sym typeface="Symbol" pitchFamily="18" charset="2"/>
              </a:rPr>
              <a:t>,d</a:t>
            </a:r>
            <a:r>
              <a:rPr lang="en-US" altLang="zh-CN" sz="2000" baseline="-25000" dirty="0" err="1">
                <a:sym typeface="Symbol" pitchFamily="18" charset="2"/>
              </a:rPr>
              <a:t>R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6300192" y="5517232"/>
            <a:ext cx="18966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>
                <a:sym typeface="Symbol" pitchFamily="18" charset="2"/>
              </a:rPr>
              <a:t>窗口</a:t>
            </a:r>
            <a:r>
              <a:rPr lang="en-US" altLang="zh-CN" dirty="0">
                <a:sym typeface="Symbol" pitchFamily="18" charset="2"/>
              </a:rPr>
              <a:t>R(</a:t>
            </a:r>
            <a:r>
              <a:rPr lang="en-US" altLang="zh-CN" dirty="0" err="1">
                <a:sym typeface="Symbol" pitchFamily="18" charset="2"/>
              </a:rPr>
              <a:t>p,d</a:t>
            </a:r>
            <a:r>
              <a:rPr lang="en-US" altLang="zh-CN" dirty="0">
                <a:sym typeface="Symbol" pitchFamily="18" charset="2"/>
              </a:rPr>
              <a:t>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6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37"/>
    </mc:Choice>
    <mc:Fallback xmlns="">
      <p:transition spd="slow" advTm="129537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358" name="Picture 27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19" y="1196752"/>
            <a:ext cx="2957177" cy="226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最近点对</a:t>
            </a:r>
            <a:r>
              <a:rPr lang="en-US" altLang="zh-CN" b="1" dirty="0"/>
              <a:t>--</a:t>
            </a:r>
            <a:r>
              <a:rPr lang="zh-CN" altLang="en-US" b="1" dirty="0"/>
              <a:t>合并时间改进一</a:t>
            </a:r>
            <a:endParaRPr lang="en-US" altLang="zh-CN" b="1" dirty="0"/>
          </a:p>
        </p:txBody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179388" y="1340182"/>
            <a:ext cx="6785832" cy="448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1. </a:t>
            </a:r>
            <a:r>
              <a:rPr lang="zh-CN" altLang="en-US" sz="2400" dirty="0"/>
              <a:t>分</a:t>
            </a:r>
            <a:r>
              <a:rPr lang="en-US" altLang="zh-CN" sz="2400" dirty="0"/>
              <a:t>: </a:t>
            </a:r>
            <a:r>
              <a:rPr lang="zh-CN" altLang="en-US" sz="2400" dirty="0"/>
              <a:t>取</a:t>
            </a:r>
            <a:r>
              <a:rPr lang="en-US" altLang="zh-CN" sz="2400" dirty="0"/>
              <a:t>S</a:t>
            </a:r>
            <a:r>
              <a:rPr lang="zh-CN" altLang="en-US" sz="2400" dirty="0"/>
              <a:t>横坐标中位数</a:t>
            </a:r>
            <a:r>
              <a:rPr lang="en-US" altLang="zh-CN" sz="2400" dirty="0"/>
              <a:t>mid, </a:t>
            </a:r>
            <a:r>
              <a:rPr lang="zh-CN" altLang="en-US" sz="2400" dirty="0"/>
              <a:t>划分为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 </a:t>
            </a:r>
            <a:r>
              <a:rPr lang="en-US" altLang="zh-CN" sz="2400" dirty="0">
                <a:sym typeface="Symbol"/>
              </a:rPr>
              <a:t></a:t>
            </a:r>
            <a:r>
              <a:rPr lang="en-US" altLang="zh-CN" sz="2400" baseline="-25000" dirty="0">
                <a:sym typeface="Symbol"/>
              </a:rPr>
              <a:t>x</a:t>
            </a:r>
            <a:r>
              <a:rPr lang="en-US" altLang="zh-CN" sz="2400" dirty="0"/>
              <a:t> S</a:t>
            </a:r>
            <a:r>
              <a:rPr lang="en-US" altLang="zh-CN" sz="2400" baseline="-25000" dirty="0"/>
              <a:t>R </a:t>
            </a:r>
            <a:r>
              <a:rPr lang="en-US" altLang="zh-CN" sz="2400" dirty="0"/>
              <a:t>.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的最近点对距离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dirty="0" err="1">
                <a:sym typeface="Symbol" pitchFamily="18" charset="2"/>
              </a:rPr>
              <a:t>d</a:t>
            </a:r>
            <a:r>
              <a:rPr lang="en-US" altLang="zh-CN" sz="2400" baseline="-25000" dirty="0" err="1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)</a:t>
            </a:r>
            <a:r>
              <a:rPr lang="en-US" altLang="zh-CN" sz="2400" dirty="0"/>
              <a:t>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d</a:t>
            </a:r>
            <a:r>
              <a:rPr lang="en-US" altLang="zh-CN" sz="2400" dirty="0">
                <a:sym typeface="Symbol" pitchFamily="18" charset="2"/>
              </a:rPr>
              <a:t> = min { </a:t>
            </a:r>
            <a:r>
              <a:rPr lang="en-US" altLang="zh-CN" sz="2400" dirty="0" err="1">
                <a:sym typeface="Symbol" pitchFamily="18" charset="2"/>
              </a:rPr>
              <a:t>d</a:t>
            </a:r>
            <a:r>
              <a:rPr lang="en-US" altLang="zh-CN" sz="2400" baseline="-25000" dirty="0" err="1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, </a:t>
            </a:r>
            <a:r>
              <a:rPr lang="en-US" altLang="zh-CN" sz="2400" dirty="0" err="1">
                <a:sym typeface="Symbol" pitchFamily="18" charset="2"/>
              </a:rPr>
              <a:t>d</a:t>
            </a:r>
            <a:r>
              <a:rPr lang="en-US" altLang="zh-CN" sz="2400" baseline="-25000" dirty="0" err="1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 } 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4. Q = { </a:t>
            </a:r>
            <a:r>
              <a:rPr lang="en-US" altLang="zh-CN" sz="2400" dirty="0" err="1">
                <a:sym typeface="Symbol" pitchFamily="18" charset="2"/>
              </a:rPr>
              <a:t>pS</a:t>
            </a:r>
            <a:r>
              <a:rPr lang="en-US" altLang="zh-CN" sz="2400" dirty="0">
                <a:sym typeface="Symbol" pitchFamily="18" charset="2"/>
              </a:rPr>
              <a:t> | |x(p) - mid| &lt; d } </a:t>
            </a:r>
            <a:r>
              <a:rPr lang="zh-CN" altLang="en-US" sz="2400" dirty="0">
                <a:sym typeface="Symbol" pitchFamily="18" charset="2"/>
              </a:rPr>
              <a:t>按纵坐标升序</a:t>
            </a:r>
            <a:r>
              <a:rPr lang="en-US" altLang="zh-CN" sz="2400" dirty="0">
                <a:sym typeface="Symbol" pitchFamily="18" charset="2"/>
              </a:rPr>
              <a:t>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5. </a:t>
            </a:r>
            <a:r>
              <a:rPr lang="zh-CN" altLang="en-US" sz="2400" dirty="0">
                <a:solidFill>
                  <a:schemeClr val="accent2"/>
                </a:solidFill>
                <a:sym typeface="Symbol" pitchFamily="18" charset="2"/>
              </a:rPr>
              <a:t>对 </a:t>
            </a:r>
            <a:r>
              <a:rPr lang="en-US" altLang="zh-CN" sz="2400" dirty="0" err="1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 = 1 </a:t>
            </a:r>
            <a:r>
              <a:rPr lang="zh-CN" altLang="en-US" sz="2400" dirty="0">
                <a:solidFill>
                  <a:schemeClr val="accent2"/>
                </a:solidFill>
                <a:sym typeface="Symbol" pitchFamily="18" charset="2"/>
              </a:rPr>
              <a:t>到 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|Q|</a:t>
            </a:r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-1,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6.     j=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i+1</a:t>
            </a:r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,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7.</a:t>
            </a:r>
            <a:r>
              <a:rPr lang="zh-CN" altLang="en-US" sz="2400" dirty="0">
                <a:solidFill>
                  <a:schemeClr val="accent2"/>
                </a:solidFill>
                <a:sym typeface="Symbol" pitchFamily="18" charset="2"/>
              </a:rPr>
              <a:t>    </a:t>
            </a:r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while(y(j)-y(</a:t>
            </a:r>
            <a:r>
              <a:rPr lang="en-US" altLang="zh-CN" sz="2400" dirty="0" err="1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&lt;d</a:t>
            </a:r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)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8.       {</a:t>
            </a:r>
            <a:r>
              <a:rPr lang="zh-CN" altLang="en-US" sz="2400" dirty="0">
                <a:solidFill>
                  <a:schemeClr val="accent2"/>
                </a:solidFill>
                <a:sym typeface="Symbol" pitchFamily="18" charset="2"/>
              </a:rPr>
              <a:t>若</a:t>
            </a:r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d(</a:t>
            </a:r>
            <a:r>
              <a:rPr lang="en-US" altLang="zh-CN" sz="2400" dirty="0" err="1">
                <a:solidFill>
                  <a:schemeClr val="accent2"/>
                </a:solidFill>
                <a:sym typeface="Symbol" pitchFamily="18" charset="2"/>
              </a:rPr>
              <a:t>pi,pj</a:t>
            </a:r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&lt;d</a:t>
            </a:r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, 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更新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; j=j+1}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ym typeface="Symbol" pitchFamily="18" charset="2"/>
              </a:rPr>
              <a:t>步</a:t>
            </a:r>
            <a:r>
              <a:rPr lang="en-US" altLang="zh-CN" sz="2400" dirty="0">
                <a:sym typeface="Symbol" pitchFamily="18" charset="2"/>
              </a:rPr>
              <a:t>4: O(</a:t>
            </a:r>
            <a:r>
              <a:rPr lang="en-US" altLang="zh-CN" sz="2400" dirty="0" err="1">
                <a:sym typeface="Symbol" pitchFamily="18" charset="2"/>
              </a:rPr>
              <a:t>nlogn</a:t>
            </a:r>
            <a:r>
              <a:rPr lang="en-US" altLang="zh-CN" sz="2400" dirty="0">
                <a:sym typeface="Symbol" pitchFamily="18" charset="2"/>
              </a:rPr>
              <a:t>), </a:t>
            </a:r>
            <a:r>
              <a:rPr lang="zh-CN" altLang="en-US" sz="2400" dirty="0">
                <a:sym typeface="Symbol" pitchFamily="18" charset="2"/>
              </a:rPr>
              <a:t>步</a:t>
            </a:r>
            <a:r>
              <a:rPr lang="en-US" altLang="zh-CN" sz="2400" dirty="0">
                <a:sym typeface="Symbol" pitchFamily="18" charset="2"/>
              </a:rPr>
              <a:t>78</a:t>
            </a:r>
            <a:r>
              <a:rPr lang="zh-CN" altLang="en-US" sz="2400" dirty="0">
                <a:sym typeface="Symbol" pitchFamily="18" charset="2"/>
              </a:rPr>
              <a:t>循环</a:t>
            </a:r>
            <a:r>
              <a:rPr lang="zh-CN" altLang="en-US" sz="2000" dirty="0">
                <a:solidFill>
                  <a:srgbClr val="FF0000"/>
                </a:solidFill>
                <a:sym typeface="Symbol" pitchFamily="18" charset="2"/>
              </a:rPr>
              <a:t>至多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sym typeface="Symbol" pitchFamily="18" charset="2"/>
              </a:rPr>
              <a:t>次</a:t>
            </a:r>
            <a:r>
              <a:rPr lang="en-US" altLang="zh-CN" sz="2400" dirty="0">
                <a:sym typeface="Symbol" pitchFamily="18" charset="2"/>
              </a:rPr>
              <a:t>, </a:t>
            </a:r>
            <a:r>
              <a:rPr lang="zh-CN" altLang="en-US" sz="2400" dirty="0">
                <a:sym typeface="Symbol" pitchFamily="18" charset="2"/>
              </a:rPr>
              <a:t>步</a:t>
            </a:r>
            <a:r>
              <a:rPr lang="en-US" altLang="zh-CN" sz="2400" dirty="0">
                <a:sym typeface="Symbol" pitchFamily="18" charset="2"/>
              </a:rPr>
              <a:t>5-8</a:t>
            </a:r>
            <a:r>
              <a:rPr lang="zh-CN" altLang="en-US" sz="2400" dirty="0">
                <a:sym typeface="Symbol" pitchFamily="18" charset="2"/>
              </a:rPr>
              <a:t>循环</a:t>
            </a:r>
            <a:r>
              <a:rPr lang="zh-CN" altLang="en-US" sz="2000" dirty="0">
                <a:solidFill>
                  <a:srgbClr val="FF0000"/>
                </a:solidFill>
                <a:sym typeface="Symbol" pitchFamily="18" charset="2"/>
              </a:rPr>
              <a:t>至多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sym typeface="Symbol" pitchFamily="18" charset="2"/>
              </a:rPr>
              <a:t>次</a:t>
            </a:r>
            <a:r>
              <a:rPr lang="zh-CN" altLang="en-US" sz="2400" dirty="0">
                <a:sym typeface="Symbol" pitchFamily="18" charset="2"/>
              </a:rPr>
              <a:t> </a:t>
            </a:r>
            <a:endParaRPr lang="en-US" altLang="zh-CN" sz="24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T(n) = O( n log</a:t>
            </a:r>
            <a:r>
              <a:rPr lang="en-US" altLang="zh-CN" sz="2400" baseline="30000" dirty="0">
                <a:sym typeface="Symbol" pitchFamily="18" charset="2"/>
              </a:rPr>
              <a:t>2</a:t>
            </a:r>
            <a:r>
              <a:rPr lang="en-US" altLang="zh-CN" sz="2400" dirty="0">
                <a:sym typeface="Symbol" pitchFamily="18" charset="2"/>
              </a:rPr>
              <a:t>n ), </a:t>
            </a:r>
            <a:r>
              <a:rPr lang="zh-CN" altLang="en-US" sz="2400" dirty="0">
                <a:sym typeface="Symbol" pitchFamily="18" charset="2"/>
              </a:rPr>
              <a:t>进一步改进</a:t>
            </a:r>
            <a:r>
              <a:rPr lang="en-US" altLang="zh-CN" sz="2400" dirty="0">
                <a:sym typeface="Symbol" pitchFamily="18" charset="2"/>
              </a:rPr>
              <a:t>?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5496" y="5748163"/>
          <a:ext cx="65024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74" name="公式" r:id="rId5" imgW="6146640" imgH="1104840" progId="">
                  <p:embed/>
                </p:oleObj>
              </mc:Choice>
              <mc:Fallback>
                <p:oleObj name="公式" r:id="rId5" imgW="6146640" imgH="1104840" progId="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5748163"/>
                        <a:ext cx="6502400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 bwMode="auto">
          <a:xfrm>
            <a:off x="6501828" y="3258850"/>
            <a:ext cx="253466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T(2</a:t>
            </a:r>
            <a:r>
              <a:rPr lang="en-US" altLang="zh-CN" sz="2000" baseline="30000" dirty="0">
                <a:solidFill>
                  <a:schemeClr val="tx1"/>
                </a:solidFill>
              </a:rPr>
              <a:t>k</a:t>
            </a:r>
            <a:r>
              <a:rPr lang="en-US" altLang="zh-CN" sz="2000" dirty="0">
                <a:solidFill>
                  <a:schemeClr val="tx1"/>
                </a:solidFill>
              </a:rPr>
              <a:t>)=2T(2</a:t>
            </a:r>
            <a:r>
              <a:rPr lang="en-US" altLang="zh-CN" sz="2000" baseline="30000" dirty="0">
                <a:solidFill>
                  <a:schemeClr val="tx1"/>
                </a:solidFill>
              </a:rPr>
              <a:t>k-1</a:t>
            </a:r>
            <a:r>
              <a:rPr lang="en-US" altLang="zh-CN" sz="2000" dirty="0">
                <a:solidFill>
                  <a:schemeClr val="tx1"/>
                </a:solidFill>
              </a:rPr>
              <a:t>)+k2</a:t>
            </a:r>
            <a:r>
              <a:rPr lang="en-US" altLang="zh-CN" sz="2000" baseline="30000" dirty="0">
                <a:solidFill>
                  <a:schemeClr val="tx1"/>
                </a:solidFill>
              </a:rPr>
              <a:t>k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 =2</a:t>
            </a:r>
            <a:r>
              <a:rPr lang="en-US" altLang="zh-CN" sz="2000" baseline="30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T(2</a:t>
            </a:r>
            <a:r>
              <a:rPr lang="en-US" altLang="zh-CN" sz="2000" baseline="30000" dirty="0">
                <a:solidFill>
                  <a:schemeClr val="tx1"/>
                </a:solidFill>
              </a:rPr>
              <a:t>k-1</a:t>
            </a:r>
            <a:r>
              <a:rPr lang="en-US" altLang="zh-CN" sz="2000" dirty="0">
                <a:solidFill>
                  <a:schemeClr val="tx1"/>
                </a:solidFill>
              </a:rPr>
              <a:t>)+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        (k-1)2</a:t>
            </a:r>
            <a:r>
              <a:rPr lang="en-US" altLang="zh-CN" sz="2000" baseline="30000" dirty="0">
                <a:solidFill>
                  <a:schemeClr val="tx1"/>
                </a:solidFill>
              </a:rPr>
              <a:t>k</a:t>
            </a:r>
            <a:r>
              <a:rPr lang="en-US" altLang="zh-CN" sz="2000" dirty="0">
                <a:solidFill>
                  <a:schemeClr val="tx1"/>
                </a:solidFill>
              </a:rPr>
              <a:t>+k2</a:t>
            </a:r>
            <a:r>
              <a:rPr lang="en-US" altLang="zh-CN" sz="2000" baseline="30000" dirty="0">
                <a:solidFill>
                  <a:schemeClr val="tx1"/>
                </a:solidFill>
              </a:rPr>
              <a:t>k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 =O(k</a:t>
            </a:r>
            <a:r>
              <a:rPr lang="en-US" altLang="zh-CN" sz="2000" baseline="30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k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 =O(n log</a:t>
            </a:r>
            <a:r>
              <a:rPr lang="en-US" altLang="zh-CN" sz="2000" baseline="30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n)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6985935" y="5059050"/>
            <a:ext cx="2050561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称</a:t>
            </a:r>
            <a:r>
              <a:rPr lang="en-US" altLang="zh-CN" sz="2000" dirty="0">
                <a:solidFill>
                  <a:schemeClr val="accent2"/>
                </a:solidFill>
              </a:rPr>
              <a:t>5--8</a:t>
            </a:r>
            <a:r>
              <a:rPr lang="zh-CN" altLang="en-US" sz="2000" dirty="0">
                <a:solidFill>
                  <a:schemeClr val="tx1"/>
                </a:solidFill>
              </a:rPr>
              <a:t>过程为</a:t>
            </a:r>
            <a:r>
              <a:rPr lang="en-US" altLang="zh-CN" sz="2000" dirty="0">
                <a:solidFill>
                  <a:schemeClr val="tx1"/>
                </a:solidFill>
              </a:rPr>
              <a:t>: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accent2"/>
                </a:solidFill>
                <a:sym typeface="Symbol" pitchFamily="18" charset="2"/>
              </a:rPr>
              <a:t>对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Q</a:t>
            </a:r>
            <a:r>
              <a:rPr lang="zh-CN" altLang="en-US" sz="2000" dirty="0">
                <a:solidFill>
                  <a:schemeClr val="accent2"/>
                </a:solidFill>
                <a:sym typeface="Symbol" pitchFamily="18" charset="2"/>
              </a:rPr>
              <a:t>中每个点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p,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accent2"/>
                </a:solidFill>
                <a:sym typeface="Symbol" pitchFamily="18" charset="2"/>
              </a:rPr>
              <a:t>检查窗口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R(</a:t>
            </a:r>
            <a:r>
              <a:rPr lang="en-US" altLang="zh-CN" sz="2000" dirty="0" err="1">
                <a:solidFill>
                  <a:schemeClr val="accent2"/>
                </a:solidFill>
                <a:sym typeface="Symbol" pitchFamily="18" charset="2"/>
              </a:rPr>
              <a:t>p,d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), </a:t>
            </a: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accent2"/>
                </a:solidFill>
                <a:sym typeface="Symbol" pitchFamily="18" charset="2"/>
              </a:rPr>
              <a:t>更新最短距离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d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157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051"/>
    </mc:Choice>
    <mc:Fallback xmlns="">
      <p:transition spd="slow" advTm="1610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uiExpand="1" build="p"/>
      <p:bldP spid="3" grpId="0"/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最近点对</a:t>
            </a:r>
            <a:r>
              <a:rPr lang="en-US" altLang="zh-CN" b="1" dirty="0"/>
              <a:t>--</a:t>
            </a:r>
            <a:r>
              <a:rPr lang="zh-CN" altLang="en-US" b="1" dirty="0"/>
              <a:t>排序放到分治前</a:t>
            </a:r>
            <a:endParaRPr lang="en-US" altLang="zh-CN" b="1" dirty="0"/>
          </a:p>
        </p:txBody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576416" y="1395933"/>
            <a:ext cx="7956024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r>
              <a:rPr lang="en-US" altLang="zh-CN" sz="2400" dirty="0">
                <a:sym typeface="Symbol" pitchFamily="18" charset="2"/>
              </a:rPr>
              <a:t> </a:t>
            </a:r>
            <a:r>
              <a:rPr lang="zh-CN" altLang="en-US" sz="2400" dirty="0">
                <a:sym typeface="Symbol" pitchFamily="18" charset="2"/>
              </a:rPr>
              <a:t>初始化</a:t>
            </a:r>
            <a:r>
              <a:rPr lang="en-US" altLang="zh-CN" sz="2400" dirty="0">
                <a:sym typeface="Symbol" pitchFamily="18" charset="2"/>
              </a:rPr>
              <a:t>S</a:t>
            </a:r>
            <a:r>
              <a:rPr lang="zh-CN" altLang="en-US" sz="2400" dirty="0">
                <a:sym typeface="Symbol" pitchFamily="18" charset="2"/>
              </a:rPr>
              <a:t>按</a:t>
            </a:r>
            <a:r>
              <a:rPr lang="en-US" altLang="zh-CN" sz="2400" dirty="0">
                <a:sym typeface="Symbol" pitchFamily="18" charset="2"/>
              </a:rPr>
              <a:t>y</a:t>
            </a:r>
            <a:r>
              <a:rPr lang="zh-CN" altLang="en-US" sz="2400" dirty="0">
                <a:sym typeface="Symbol" pitchFamily="18" charset="2"/>
              </a:rPr>
              <a:t>坐标升序</a:t>
            </a:r>
            <a:r>
              <a:rPr lang="en-US" altLang="zh-CN" sz="2400" dirty="0">
                <a:sym typeface="Symbol" pitchFamily="18" charset="2"/>
              </a:rPr>
              <a:t>, </a:t>
            </a:r>
            <a:r>
              <a:rPr lang="zh-CN" altLang="en-US" sz="2400" dirty="0">
                <a:sym typeface="Symbol" pitchFamily="18" charset="2"/>
              </a:rPr>
              <a:t>求</a:t>
            </a:r>
            <a:r>
              <a:rPr lang="en-US" altLang="zh-CN" sz="2400" dirty="0">
                <a:sym typeface="Symbol" pitchFamily="18" charset="2"/>
              </a:rPr>
              <a:t>x</a:t>
            </a:r>
            <a:r>
              <a:rPr lang="zh-CN" altLang="en-US" sz="2400" dirty="0">
                <a:sym typeface="Symbol" pitchFamily="18" charset="2"/>
              </a:rPr>
              <a:t>坐标中位数</a:t>
            </a:r>
            <a:r>
              <a:rPr lang="en-US" altLang="zh-CN" sz="2400" dirty="0">
                <a:sym typeface="Symbol" pitchFamily="18" charset="2"/>
              </a:rPr>
              <a:t>mid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r>
              <a:rPr lang="en-US" altLang="zh-CN" sz="2400" dirty="0">
                <a:sym typeface="Symbol" pitchFamily="18" charset="2"/>
              </a:rPr>
              <a:t> </a:t>
            </a:r>
            <a:r>
              <a:rPr lang="zh-CN" altLang="en-US" sz="2400" dirty="0">
                <a:sym typeface="Symbol" pitchFamily="18" charset="2"/>
              </a:rPr>
              <a:t>根据</a:t>
            </a:r>
            <a:r>
              <a:rPr lang="en-US" altLang="zh-CN" sz="2400" dirty="0">
                <a:sym typeface="Symbol" pitchFamily="18" charset="2"/>
              </a:rPr>
              <a:t>mid</a:t>
            </a:r>
            <a:r>
              <a:rPr lang="zh-CN" altLang="en-US" sz="2400" dirty="0">
                <a:sym typeface="Symbol" pitchFamily="18" charset="2"/>
              </a:rPr>
              <a:t>将</a:t>
            </a:r>
            <a:r>
              <a:rPr lang="en-US" altLang="zh-CN" sz="2400" dirty="0">
                <a:sym typeface="Symbol" pitchFamily="18" charset="2"/>
              </a:rPr>
              <a:t>S</a:t>
            </a:r>
            <a:r>
              <a:rPr lang="zh-CN" altLang="en-US" sz="2400" dirty="0">
                <a:sym typeface="Symbol" pitchFamily="18" charset="2"/>
              </a:rPr>
              <a:t>放入另一数组</a:t>
            </a:r>
            <a:r>
              <a:rPr lang="en-US" altLang="zh-CN" sz="2400" dirty="0">
                <a:sym typeface="Symbol" pitchFamily="18" charset="2"/>
              </a:rPr>
              <a:t>(S</a:t>
            </a:r>
            <a:r>
              <a:rPr lang="en-US" altLang="zh-CN" sz="2400" baseline="-25000" dirty="0">
                <a:sym typeface="Symbol" pitchFamily="18" charset="2"/>
              </a:rPr>
              <a:t>L</a:t>
            </a:r>
            <a:r>
              <a:rPr lang="en-US" altLang="zh-CN" sz="2400" dirty="0">
                <a:sym typeface="Symbol" pitchFamily="18" charset="2"/>
              </a:rPr>
              <a:t>,S</a:t>
            </a:r>
            <a:r>
              <a:rPr lang="en-US" altLang="zh-CN" sz="2400" baseline="-25000" dirty="0">
                <a:sym typeface="Symbol" pitchFamily="18" charset="2"/>
              </a:rPr>
              <a:t>R</a:t>
            </a:r>
            <a:r>
              <a:rPr lang="en-US" altLang="zh-CN" sz="2400" dirty="0">
                <a:sym typeface="Symbol" pitchFamily="18" charset="2"/>
              </a:rPr>
              <a:t>),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各</a:t>
            </a:r>
            <a:r>
              <a:rPr lang="zh-CN" altLang="en-US" sz="2400" dirty="0">
                <a:sym typeface="Symbol" pitchFamily="18" charset="2"/>
              </a:rPr>
              <a:t>按</a:t>
            </a:r>
            <a:r>
              <a:rPr lang="en-US" altLang="zh-CN" sz="2400" dirty="0">
                <a:sym typeface="Symbol" pitchFamily="18" charset="2"/>
              </a:rPr>
              <a:t>y</a:t>
            </a:r>
            <a:r>
              <a:rPr lang="zh-CN" altLang="en-US" sz="2400" dirty="0">
                <a:sym typeface="Symbol" pitchFamily="18" charset="2"/>
              </a:rPr>
              <a:t>坐标升序 </a:t>
            </a:r>
            <a:endParaRPr lang="en-US" altLang="zh-CN" sz="24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r>
              <a:rPr lang="en-US" altLang="zh-CN" sz="2400" dirty="0">
                <a:sym typeface="Symbol" pitchFamily="18" charset="2"/>
              </a:rPr>
              <a:t> </a:t>
            </a:r>
            <a:r>
              <a:rPr lang="zh-CN" altLang="en-US" sz="2400" dirty="0">
                <a:sym typeface="Symbol" pitchFamily="18" charset="2"/>
              </a:rPr>
              <a:t>例</a:t>
            </a:r>
            <a:r>
              <a:rPr lang="en-US" altLang="zh-CN" sz="2400" dirty="0">
                <a:sym typeface="Symbol" pitchFamily="18" charset="2"/>
              </a:rPr>
              <a:t>: mid=100</a:t>
            </a:r>
            <a:r>
              <a:rPr lang="en-US" altLang="zh-CN" sz="2000" dirty="0">
                <a:solidFill>
                  <a:srgbClr val="000000"/>
                </a:solidFill>
                <a:sym typeface="Symbol" pitchFamily="18" charset="2"/>
              </a:rPr>
              <a:t>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000" dirty="0">
                <a:solidFill>
                  <a:srgbClr val="000000"/>
                </a:solidFill>
                <a:sym typeface="Symbol" pitchFamily="18" charset="2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sym typeface="Symbol" pitchFamily="18" charset="2"/>
              </a:rPr>
              <a:t>…,(120,10), (95,20), (105,20), (85,30), (97,50), (93, 60), (107,80), </a:t>
            </a:r>
            <a:r>
              <a:rPr lang="en-US" altLang="zh-CN" sz="1800" dirty="0">
                <a:sym typeface="Symbol" pitchFamily="18" charset="2"/>
              </a:rPr>
              <a:t>(103, 90), </a:t>
            </a:r>
            <a:r>
              <a:rPr lang="en-US" altLang="zh-CN" sz="1800" dirty="0">
                <a:solidFill>
                  <a:srgbClr val="000000"/>
                </a:solidFill>
                <a:sym typeface="Symbol" pitchFamily="18" charset="2"/>
              </a:rPr>
              <a:t>…</a:t>
            </a:r>
            <a:endParaRPr lang="en-US" altLang="zh-CN" sz="18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得到</a:t>
            </a:r>
            <a:r>
              <a:rPr lang="zh-CN" altLang="en-US" sz="2400" dirty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S</a:t>
            </a:r>
            <a:r>
              <a:rPr lang="en-US" altLang="zh-CN" sz="2400" baseline="-25000" dirty="0">
                <a:sym typeface="Symbol" pitchFamily="18" charset="2"/>
              </a:rPr>
              <a:t>L </a:t>
            </a:r>
            <a:r>
              <a:rPr lang="en-US" altLang="zh-CN" sz="2400" dirty="0">
                <a:sym typeface="Symbol" pitchFamily="18" charset="2"/>
              </a:rPr>
              <a:t>= {(95,20), (85,30), (97,50),(93, 60), …},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itchFamily="18" charset="2"/>
              </a:rPr>
              <a:t>           S</a:t>
            </a:r>
            <a:r>
              <a:rPr lang="en-US" altLang="zh-CN" sz="2400" baseline="-25000" dirty="0">
                <a:sym typeface="Symbol" pitchFamily="18" charset="2"/>
              </a:rPr>
              <a:t>R </a:t>
            </a:r>
            <a:r>
              <a:rPr lang="en-US" altLang="zh-CN" sz="2400" dirty="0">
                <a:sym typeface="Symbol" pitchFamily="18" charset="2"/>
              </a:rPr>
              <a:t>= {(120,10), (105,20), (107,80), (103, 90), …},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r>
              <a:rPr lang="en-US" altLang="zh-CN" sz="2400" dirty="0">
                <a:sym typeface="Symbol" pitchFamily="18" charset="2"/>
              </a:rPr>
              <a:t> </a:t>
            </a:r>
            <a:r>
              <a:rPr lang="zh-CN" altLang="en-US" sz="2400" dirty="0">
                <a:sym typeface="Symbol" pitchFamily="18" charset="2"/>
              </a:rPr>
              <a:t>按</a:t>
            </a:r>
            <a:r>
              <a:rPr lang="en-US" altLang="zh-CN" sz="2400" dirty="0">
                <a:sym typeface="Symbol" pitchFamily="18" charset="2"/>
              </a:rPr>
              <a:t>y</a:t>
            </a:r>
            <a:r>
              <a:rPr lang="zh-CN" altLang="en-US" sz="2400" dirty="0">
                <a:sym typeface="Symbol" pitchFamily="18" charset="2"/>
              </a:rPr>
              <a:t>坐标升序归并 </a:t>
            </a:r>
            <a:r>
              <a:rPr lang="en-US" altLang="zh-CN" sz="2400" dirty="0">
                <a:sym typeface="Symbol" pitchFamily="18" charset="2"/>
              </a:rPr>
              <a:t>S</a:t>
            </a:r>
            <a:r>
              <a:rPr lang="en-US" altLang="zh-CN" sz="2400" baseline="-25000" dirty="0">
                <a:sym typeface="Symbol" pitchFamily="18" charset="2"/>
              </a:rPr>
              <a:t>L</a:t>
            </a:r>
            <a:r>
              <a:rPr lang="en-US" altLang="zh-CN" sz="2400" dirty="0">
                <a:sym typeface="Symbol"/>
              </a:rPr>
              <a:t>Q</a:t>
            </a:r>
            <a:r>
              <a:rPr lang="en-US" altLang="zh-CN" sz="2400" dirty="0">
                <a:sym typeface="Symbol" pitchFamily="18" charset="2"/>
              </a:rPr>
              <a:t>, S</a:t>
            </a:r>
            <a:r>
              <a:rPr lang="en-US" altLang="zh-CN" sz="2400" baseline="-25000" dirty="0">
                <a:sym typeface="Symbol" pitchFamily="18" charset="2"/>
              </a:rPr>
              <a:t>R</a:t>
            </a:r>
            <a:r>
              <a:rPr lang="en-US" altLang="zh-CN" sz="2400" dirty="0">
                <a:sym typeface="Symbol"/>
              </a:rPr>
              <a:t>Q </a:t>
            </a:r>
            <a:r>
              <a:rPr lang="zh-CN" altLang="en-US" sz="2400" dirty="0">
                <a:sym typeface="Symbol" pitchFamily="18" charset="2"/>
              </a:rPr>
              <a:t>得</a:t>
            </a:r>
            <a:r>
              <a:rPr lang="en-US" altLang="zh-CN" sz="2400" dirty="0">
                <a:sym typeface="Symbol" pitchFamily="18" charset="2"/>
              </a:rPr>
              <a:t>Q, </a:t>
            </a:r>
            <a:r>
              <a:rPr lang="zh-CN" altLang="en-US" sz="2400" dirty="0">
                <a:sym typeface="Symbol" pitchFamily="18" charset="2"/>
              </a:rPr>
              <a:t>则</a:t>
            </a:r>
            <a:r>
              <a:rPr lang="en-US" altLang="zh-CN" sz="2400" dirty="0">
                <a:sym typeface="Symbol" pitchFamily="18" charset="2"/>
              </a:rPr>
              <a:t>Q</a:t>
            </a:r>
            <a:r>
              <a:rPr lang="zh-CN" altLang="en-US" sz="2400" dirty="0">
                <a:sym typeface="Symbol" pitchFamily="18" charset="2"/>
              </a:rPr>
              <a:t>按</a:t>
            </a:r>
            <a:r>
              <a:rPr lang="en-US" altLang="zh-CN" sz="2400" dirty="0">
                <a:sym typeface="Symbol" pitchFamily="18" charset="2"/>
              </a:rPr>
              <a:t>y</a:t>
            </a:r>
            <a:r>
              <a:rPr lang="zh-CN" altLang="en-US" sz="2400" dirty="0">
                <a:sym typeface="Symbol" pitchFamily="18" charset="2"/>
              </a:rPr>
              <a:t>坐标升序 </a:t>
            </a:r>
            <a:endParaRPr lang="en-US" altLang="zh-CN" sz="24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r>
              <a:rPr lang="en-US" altLang="zh-CN" sz="2400" dirty="0">
                <a:sym typeface="Symbol" pitchFamily="18" charset="2"/>
              </a:rPr>
              <a:t> </a:t>
            </a:r>
            <a:r>
              <a:rPr lang="zh-CN" altLang="en-US" sz="2400" dirty="0">
                <a:sym typeface="Symbol" pitchFamily="18" charset="2"/>
              </a:rPr>
              <a:t>例如</a:t>
            </a:r>
            <a:r>
              <a:rPr lang="en-US" altLang="zh-CN" sz="2400" dirty="0">
                <a:sym typeface="Symbol" pitchFamily="18" charset="2"/>
              </a:rPr>
              <a:t>: d=10, </a:t>
            </a:r>
            <a:r>
              <a:rPr lang="zh-CN" altLang="en-US" sz="2400" dirty="0">
                <a:sym typeface="Symbol" pitchFamily="18" charset="2"/>
              </a:rPr>
              <a:t>对</a:t>
            </a:r>
            <a:r>
              <a:rPr lang="en-US" altLang="zh-CN" sz="2400" dirty="0">
                <a:sym typeface="Symbol" pitchFamily="18" charset="2"/>
              </a:rPr>
              <a:t>y</a:t>
            </a:r>
            <a:r>
              <a:rPr lang="zh-CN" altLang="en-US" sz="2400" dirty="0">
                <a:sym typeface="Symbol" pitchFamily="18" charset="2"/>
              </a:rPr>
              <a:t>坐标升序执行归并得到</a:t>
            </a:r>
            <a:r>
              <a:rPr lang="en-US" altLang="zh-CN" sz="2400" dirty="0">
                <a:sym typeface="Symbol" pitchFamily="18" charset="2"/>
              </a:rPr>
              <a:t> Q: 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000" dirty="0">
                <a:sym typeface="Symbol" pitchFamily="18" charset="2"/>
              </a:rPr>
              <a:t>   </a:t>
            </a:r>
            <a:r>
              <a:rPr lang="en-US" altLang="zh-CN" sz="2000" strike="sngStrike" dirty="0">
                <a:sym typeface="Symbol" pitchFamily="18" charset="2"/>
              </a:rPr>
              <a:t> (120,10),</a:t>
            </a:r>
            <a:r>
              <a:rPr lang="en-US" altLang="zh-CN" sz="2000" dirty="0">
                <a:sym typeface="Symbol" pitchFamily="18" charset="2"/>
              </a:rPr>
              <a:t> (95,20), (105,20), </a:t>
            </a:r>
            <a:r>
              <a:rPr lang="en-US" altLang="zh-CN" sz="2000" strike="sngStrike" dirty="0">
                <a:sym typeface="Symbol" pitchFamily="18" charset="2"/>
              </a:rPr>
              <a:t>(85,30),</a:t>
            </a:r>
            <a:r>
              <a:rPr lang="en-US" altLang="zh-CN" sz="2000" dirty="0">
                <a:sym typeface="Symbol" pitchFamily="18" charset="2"/>
              </a:rPr>
              <a:t> (97,50), (93, 60), (107,80), (103, 90)</a:t>
            </a:r>
            <a:endParaRPr lang="en-US" altLang="zh-CN" sz="24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r>
              <a:rPr lang="en-US" altLang="zh-CN" sz="2400" dirty="0">
                <a:sym typeface="Symbol" pitchFamily="18" charset="2"/>
              </a:rPr>
              <a:t> </a:t>
            </a:r>
            <a:r>
              <a:rPr lang="zh-CN" altLang="en-US" sz="2400" dirty="0">
                <a:sym typeface="Symbol" pitchFamily="18" charset="2"/>
              </a:rPr>
              <a:t>归并时间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O(n)</a:t>
            </a:r>
            <a:r>
              <a:rPr lang="en-US" altLang="zh-CN" sz="2400" dirty="0">
                <a:sym typeface="Symbol" pitchFamily="18" charset="2"/>
              </a:rPr>
              <a:t>.  </a:t>
            </a:r>
            <a:r>
              <a:rPr lang="zh-CN" altLang="en-US" sz="2400" dirty="0">
                <a:sym typeface="Symbol" pitchFamily="18" charset="2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6" name="墨迹 5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99019" y="4962779"/>
              <a:ext cx="2" cy="2"/>
            </p14:xfrm>
          </p:contentPart>
        </mc:Choice>
        <mc:Fallback xmlns="">
          <p:pic>
            <p:nvPicPr>
              <p:cNvPr id="6" name="墨迹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99019" y="4962779"/>
                <a:ext cx="2" cy="2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781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103"/>
    </mc:Choice>
    <mc:Fallback xmlns="">
      <p:transition spd="slow" advTm="2601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8.7|15.6|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4.9|9.3|9|35|5.4|14.7|11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30.2|7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21.5|5.9|9.3|81.3|38.1|10.1|16.9|14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2|0.8|1|34.3|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18.2|8.1|8.3|32.8|42.5|68.6|67.3|69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2|0.8|1|34.3|2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13.5|4.3|3.2|2.4|7.4|3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9.5|8.3|2.2|12.7|19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2|14.3|4.3|15.3|16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7.3|5.5|9.7|15.2|264.7|122.8|55.7|97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9.2|6.4|5.6|4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0.3|0.6|0.4|1.1|36|1.1|0.5|0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11.9|7.3|8|7.2|7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3.7|0.7|0.5|1|1.6|0.7|0.5|0.8|1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.1|0.6|16.3|5.3|10.7|13.5|7.2|3.4|17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1|0.7|0.6|0.4|0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3|0.8|0.7|0.4|0.6|0.5|0.6|56.2|0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3|0.2|0.1|0.1|0.1|0.1|0.2|0.2|0.1|0.2|77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1|29|1.5|6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21.9|3.9|3|4.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2.9|10.9|1.8|1.4|0.8|1.5|3|6.7|8.7|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37.6|8.2|18.8|11.4|22.7|20.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1.3|25.9|12.5|6.2|41.8|1.3|0.6|0.5|1.1|1|0.9|0.7|0.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5|1.2|0.9|0.8|0.8|1.2|0.9|0.7|8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1|0.6|1.5|60.1|0.9|1|22.7|2.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6|0.9|0.7|0.6|0.6|0.9|0.6|0.6|0.6|1.9|2.5|78.8|0.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8.6|20.3|1.1|26.2|0.5|40.4|23.6|2.6|118.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.6|0.7|1|0.7|0.7|0.6|28.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8|2.1|10.5|7.7|11.9|3.1|6.6|11|17.7|6.1|15.7|5.5|4.7|1.4|5.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5.4|0.9|1|8.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.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0.6|0.5|0.4|2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0.9|1.1|0.6|5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0.6|1.4|0.4|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.6|1|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3.5|1.1|44.4|0.9|39.2|26.7|39.2|9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6.1|4.6"/>
</p:tagLst>
</file>

<file path=ppt/theme/theme1.xml><?xml version="1.0" encoding="utf-8"?>
<a:theme xmlns:a="http://schemas.openxmlformats.org/drawingml/2006/main" name="空白版">
  <a:themeElements>
    <a:clrScheme name="空白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白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2700">
              <a:solidFill>
                <a:schemeClr val="tx1"/>
              </a:solidFill>
              <a:miter lim="800000"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rtlCol="0">
        <a:spAutoFit/>
      </a:bodyPr>
      <a:lstStyle>
        <a:defPPr eaLnBrk="0" hangingPunct="0">
          <a:spcBef>
            <a:spcPct val="10000"/>
          </a:spcBef>
          <a:buSzPct val="75000"/>
          <a:defRPr sz="2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空白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Data\Microsoft\Templates\空白版.pot</Template>
  <TotalTime>31845</TotalTime>
  <Words>11865</Words>
  <Application>Microsoft Office PowerPoint</Application>
  <PresentationFormat>全屏显示(4:3)</PresentationFormat>
  <Paragraphs>1847</Paragraphs>
  <Slides>126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126</vt:i4>
      </vt:variant>
    </vt:vector>
  </HeadingPairs>
  <TitlesOfParts>
    <vt:vector size="143" baseType="lpstr">
      <vt:lpstr>Monotype Sorts</vt:lpstr>
      <vt:lpstr>仿宋</vt:lpstr>
      <vt:lpstr>黑体</vt:lpstr>
      <vt:lpstr>华文行楷</vt:lpstr>
      <vt:lpstr>华文新魏</vt:lpstr>
      <vt:lpstr>楷体_GB2312</vt:lpstr>
      <vt:lpstr>宋体</vt:lpstr>
      <vt:lpstr>Arial</vt:lpstr>
      <vt:lpstr>Cambria Math</vt:lpstr>
      <vt:lpstr>Comic Sans MS</vt:lpstr>
      <vt:lpstr>Symbol</vt:lpstr>
      <vt:lpstr>Tahoma</vt:lpstr>
      <vt:lpstr>Times New Roman</vt:lpstr>
      <vt:lpstr>Wingdings</vt:lpstr>
      <vt:lpstr>Wingdings 2</vt:lpstr>
      <vt:lpstr>空白版</vt:lpstr>
      <vt:lpstr>公式</vt:lpstr>
      <vt:lpstr>数据结构与算法设计</vt:lpstr>
      <vt:lpstr>  第8章 排序与分治</vt:lpstr>
      <vt:lpstr>分治基本过程</vt:lpstr>
      <vt:lpstr>分治过程图示</vt:lpstr>
      <vt:lpstr>分治的原则</vt:lpstr>
      <vt:lpstr>分治中经常出现的递推关系</vt:lpstr>
      <vt:lpstr>分治主定理([M]Page37)</vt:lpstr>
      <vt:lpstr>分治主定理([C]第4章)</vt:lpstr>
      <vt:lpstr>推广</vt:lpstr>
      <vt:lpstr>二分法</vt:lpstr>
      <vt:lpstr>  第8章 排序与分治</vt:lpstr>
      <vt:lpstr>大整数乘法</vt:lpstr>
      <vt:lpstr>柯尔莫果洛夫1901-1987</vt:lpstr>
      <vt:lpstr>大整数乘法的时间复杂度</vt:lpstr>
      <vt:lpstr>Karatsuba的计算方法</vt:lpstr>
      <vt:lpstr>计算过程图示</vt:lpstr>
      <vt:lpstr>Karatsuba算法的时间复杂度</vt:lpstr>
      <vt:lpstr>计算过程图示</vt:lpstr>
      <vt:lpstr>分治基本过程</vt:lpstr>
      <vt:lpstr>分治算法一般步骤</vt:lpstr>
      <vt:lpstr>Karatsuba算法</vt:lpstr>
      <vt:lpstr>大整数乘法的研究历史</vt:lpstr>
      <vt:lpstr>矩阵乘法</vt:lpstr>
      <vt:lpstr>  第8章 排序与分治</vt:lpstr>
      <vt:lpstr>排序概述</vt:lpstr>
      <vt:lpstr>按排序记录所在的位置分类</vt:lpstr>
      <vt:lpstr>按排序依据的原则分类</vt:lpstr>
      <vt:lpstr>排序的性能分析</vt:lpstr>
      <vt:lpstr>评价排序的性能——稳定性</vt:lpstr>
      <vt:lpstr>待排序记录的存储方式</vt:lpstr>
      <vt:lpstr>数据结构定义</vt:lpstr>
      <vt:lpstr>  第8章 排序与分治</vt:lpstr>
      <vt:lpstr>(直接)插入排序</vt:lpstr>
      <vt:lpstr>插入排序</vt:lpstr>
      <vt:lpstr>插入排序</vt:lpstr>
      <vt:lpstr>插入排序算法性能分析</vt:lpstr>
      <vt:lpstr>插入排序的特点</vt:lpstr>
      <vt:lpstr>折半插入排序</vt:lpstr>
      <vt:lpstr>插入排序变形—希尔排序</vt:lpstr>
      <vt:lpstr>希尔排序基本思想</vt:lpstr>
      <vt:lpstr>希尔排序算法描述</vt:lpstr>
      <vt:lpstr>希尔排序举例</vt:lpstr>
      <vt:lpstr>希尔排序程序</vt:lpstr>
      <vt:lpstr>希尔排序程序续</vt:lpstr>
      <vt:lpstr>希尔排序性能分析</vt:lpstr>
      <vt:lpstr>交换排序的基本思想</vt:lpstr>
      <vt:lpstr>起泡排序</vt:lpstr>
      <vt:lpstr>起泡排序举例</vt:lpstr>
      <vt:lpstr>起泡排序性能分析</vt:lpstr>
      <vt:lpstr>交换排序—快速排序</vt:lpstr>
      <vt:lpstr>快速排序基本过程: 分治 [殷,王,C]</vt:lpstr>
      <vt:lpstr>Partition(a, left, right)返回middle</vt:lpstr>
      <vt:lpstr>C.A.R. Hoare 的划分算法</vt:lpstr>
      <vt:lpstr>C.A.R. Hoare 的划分算法</vt:lpstr>
      <vt:lpstr>C.A.R. Hoare 的Partition算法</vt:lpstr>
      <vt:lpstr>时间复杂度分析</vt:lpstr>
      <vt:lpstr>RamdomizedPartition(a,p,r)</vt:lpstr>
      <vt:lpstr>快速排序特点</vt:lpstr>
      <vt:lpstr>  第8章 排序与分治</vt:lpstr>
      <vt:lpstr>选择排序一般过程</vt:lpstr>
      <vt:lpstr>简单选择排序</vt:lpstr>
      <vt:lpstr>简单选择排序性能分析</vt:lpstr>
      <vt:lpstr>简单选择排序的改进</vt:lpstr>
      <vt:lpstr>锦标赛排序</vt:lpstr>
      <vt:lpstr>堆排序算法</vt:lpstr>
      <vt:lpstr>堆排序举例</vt:lpstr>
      <vt:lpstr>二路归并排序</vt:lpstr>
      <vt:lpstr>二路归并排序过程</vt:lpstr>
      <vt:lpstr>归并过程</vt:lpstr>
      <vt:lpstr>归并排序过程举例</vt:lpstr>
      <vt:lpstr>归并修改</vt:lpstr>
      <vt:lpstr>一趟归并</vt:lpstr>
      <vt:lpstr>迭代归并</vt:lpstr>
      <vt:lpstr>归并排序性能分析</vt:lpstr>
      <vt:lpstr>基数排序与比较排序</vt:lpstr>
      <vt:lpstr>LSD基数排序举例</vt:lpstr>
      <vt:lpstr>LSD基数排序举例</vt:lpstr>
      <vt:lpstr>LSD基数排序举例</vt:lpstr>
      <vt:lpstr>基数排序数据结构的特点</vt:lpstr>
      <vt:lpstr>  第8章 排序与分治</vt:lpstr>
      <vt:lpstr>内部排序方法的比较</vt:lpstr>
      <vt:lpstr>内部排序方法的比较</vt:lpstr>
      <vt:lpstr>  第8章 排序与分治</vt:lpstr>
      <vt:lpstr>线性时间选择</vt:lpstr>
      <vt:lpstr>由快速排序改成的随机选择算法</vt:lpstr>
      <vt:lpstr>改进选择算法</vt:lpstr>
      <vt:lpstr>分治起始点</vt:lpstr>
      <vt:lpstr>线性时间选择程序</vt:lpstr>
      <vt:lpstr>  第8章 排序与分治</vt:lpstr>
      <vt:lpstr>最接近点对问题</vt:lpstr>
      <vt:lpstr>最近点对-逐对求距离</vt:lpstr>
      <vt:lpstr>最近点对--一维方法一</vt:lpstr>
      <vt:lpstr>最近点对--一维分治</vt:lpstr>
      <vt:lpstr>最近点对—二维分治尝试</vt:lpstr>
      <vt:lpstr>鸽巢(抽屉)原理的简单应用</vt:lpstr>
      <vt:lpstr>方案一: Q左右分开</vt:lpstr>
      <vt:lpstr>方案二: 检查p下方的点</vt:lpstr>
      <vt:lpstr>最近点对--合并时间改进一</vt:lpstr>
      <vt:lpstr>最近点对--排序放到分治前</vt:lpstr>
      <vt:lpstr>最近点对--合并时间改进二</vt:lpstr>
      <vt:lpstr>算法图示--初始</vt:lpstr>
      <vt:lpstr>算法图示--预处理</vt:lpstr>
      <vt:lpstr>算法图示--分</vt:lpstr>
      <vt:lpstr>算法图示--治</vt:lpstr>
      <vt:lpstr>算法图示--合3</vt:lpstr>
      <vt:lpstr>算法图示--合4</vt:lpstr>
      <vt:lpstr>算法图示--合67:p3</vt:lpstr>
      <vt:lpstr>算法图示--合67:p4</vt:lpstr>
      <vt:lpstr>算法图示--合67:p6</vt:lpstr>
      <vt:lpstr>算法图示--合6:p11</vt:lpstr>
      <vt:lpstr>算法图示--合7:p11</vt:lpstr>
      <vt:lpstr>算法图示--合67:p12</vt:lpstr>
      <vt:lpstr>最近点对程序-定义</vt:lpstr>
      <vt:lpstr>最近点对程序-预排序</vt:lpstr>
      <vt:lpstr>最近点对程序-输入</vt:lpstr>
      <vt:lpstr>在Y[l:r]中取最近点对</vt:lpstr>
      <vt:lpstr>  第8章 排序与分治</vt:lpstr>
      <vt:lpstr>棋盘覆盖</vt:lpstr>
      <vt:lpstr>分治: 递归构造</vt:lpstr>
      <vt:lpstr>分治: 递归构造</vt:lpstr>
      <vt:lpstr>编程变量设计</vt:lpstr>
      <vt:lpstr>程序设计</vt:lpstr>
      <vt:lpstr>循环赛日程表</vt:lpstr>
      <vt:lpstr>循环赛日程表</vt:lpstr>
      <vt:lpstr>算法作业题</vt:lpstr>
      <vt:lpstr>习题1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组合数学</dc:title>
  <dc:creator>Liu Qinghui</dc:creator>
  <cp:lastModifiedBy>Windows User</cp:lastModifiedBy>
  <cp:revision>1667</cp:revision>
  <dcterms:created xsi:type="dcterms:W3CDTF">2002-01-21T12:59:37Z</dcterms:created>
  <dcterms:modified xsi:type="dcterms:W3CDTF">2021-11-25T05:13:30Z</dcterms:modified>
</cp:coreProperties>
</file>