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21" r:id="rId2"/>
    <p:sldId id="257" r:id="rId3"/>
    <p:sldId id="322" r:id="rId4"/>
    <p:sldId id="259" r:id="rId5"/>
    <p:sldId id="260" r:id="rId6"/>
    <p:sldId id="293" r:id="rId7"/>
    <p:sldId id="295" r:id="rId8"/>
    <p:sldId id="292" r:id="rId9"/>
    <p:sldId id="296" r:id="rId10"/>
    <p:sldId id="297" r:id="rId11"/>
    <p:sldId id="262" r:id="rId12"/>
    <p:sldId id="264" r:id="rId13"/>
    <p:sldId id="265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4" r:id="rId22"/>
    <p:sldId id="308" r:id="rId23"/>
    <p:sldId id="309" r:id="rId24"/>
    <p:sldId id="316" r:id="rId25"/>
    <p:sldId id="324" r:id="rId26"/>
    <p:sldId id="323" r:id="rId27"/>
    <p:sldId id="267" r:id="rId28"/>
    <p:sldId id="271" r:id="rId29"/>
    <p:sldId id="272" r:id="rId30"/>
    <p:sldId id="274" r:id="rId31"/>
    <p:sldId id="275" r:id="rId32"/>
    <p:sldId id="317" r:id="rId33"/>
    <p:sldId id="291" r:id="rId34"/>
    <p:sldId id="277" r:id="rId35"/>
    <p:sldId id="279" r:id="rId36"/>
    <p:sldId id="280" r:id="rId37"/>
    <p:sldId id="281" r:id="rId38"/>
    <p:sldId id="282" r:id="rId39"/>
    <p:sldId id="325" r:id="rId40"/>
    <p:sldId id="586" r:id="rId41"/>
    <p:sldId id="587" r:id="rId42"/>
    <p:sldId id="319" r:id="rId43"/>
    <p:sldId id="318" r:id="rId44"/>
    <p:sldId id="320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 autoAdjust="0"/>
    <p:restoredTop sz="85906" autoAdjust="0"/>
  </p:normalViewPr>
  <p:slideViewPr>
    <p:cSldViewPr>
      <p:cViewPr varScale="1">
        <p:scale>
          <a:sx n="57" d="100"/>
          <a:sy n="57" d="100"/>
        </p:scale>
        <p:origin x="86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04"/>
    </p:cViewPr>
  </p:sorter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0FC5614-6EFD-46E4-B0A0-8D1CABA073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5631A2E-79C0-4065-877B-57100794EF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B0C30E84-0AF4-45F5-922B-7DB8BF6385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FDDC278D-37D5-46DC-8CB2-7DFBD63A58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11130E1-B26D-4A45-8097-71794759B2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5B7F10-8EF0-403F-BD11-A16683BA8F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1F2B3F7-6D30-4536-9849-93844A6F1A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AFE9FD2-52D1-4DEB-8F7B-48250D32F6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9BE632E-E95A-486B-B847-295CDD9844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1E31B8C-016E-4BDD-A9AA-3DEFA176D3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14BEE1E-D7AD-4716-9D74-A94721216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407225-3ED1-4442-AD94-51140364E6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2C4D710-193F-43E1-9693-816957A551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C98D73-F3B8-46DB-86D3-1B030EFF45D9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0C79A35-F1D4-4A2D-AB5F-15E4F35156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53F0315-669E-4542-8074-82F55CBE6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5522CDC-9455-4958-B580-240CE4C3E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43BAD1-458A-480D-81E6-A86AA2581861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9F0EB7E-A81E-4AD5-9CF3-2F025A93CF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316AB4B-D807-4346-96F4-F5F6E7D9F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EE7A9E5B-2675-4E52-BEDB-91293B6D9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DBE147-4507-4186-A780-9AB3D86ABE4E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F4EC048-F892-437D-B604-A7CC8E0B5F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F2ED0E2-B64A-4AED-AA9E-441F20A26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b="1"/>
              <a:t>构造性二难推理</a:t>
            </a:r>
            <a:r>
              <a:rPr lang="zh-CN" altLang="en-US"/>
              <a:t>的意思就是，构造出一个二难的境地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3928227-D3ED-42BD-8E52-730EFAA30A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E6E0F6-5946-4B56-8322-F85FB2CD9038}" type="slidenum">
              <a:rPr lang="zh-CN" altLang="en-US" sz="1200"/>
              <a:pPr/>
              <a:t>22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7BD9F00-7A09-43BF-88FF-519DF6CD7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B397499-9EC8-4210-8AE0-A8D12E22D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古希腊辩论中常用这类推理，原意为双重假定，并无“难”意。</a:t>
            </a:r>
          </a:p>
          <a:p>
            <a:pPr eaLnBrk="1" hangingPunct="1"/>
            <a:r>
              <a:rPr lang="zh-CN" altLang="en-US"/>
              <a:t>这种推理之所以叫二难推理，是因为在辩论的时候，辩论者常用此方法对一个问题，向对方提出两种可能，对方不论选择那一种可能，其结果总是“不利”的，使对方陷于“左右为难”、“进退维谷”的境地。二难推理的名称就是由此而来的。然而，实际上，二难推理也不一定非用在“左右为难”的情况不可，我们只不过是沿用一贯通称的“二难”名称罢了。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zh-CN"/>
              <a:t>东方朔偷饮了汉武帝求得的据说饮了能够不死的酒，汉武帝要杀他，他说：</a:t>
            </a:r>
            <a:r>
              <a:rPr lang="en-US" altLang="zh-CN"/>
              <a:t>“</a:t>
            </a:r>
            <a:r>
              <a:rPr lang="zh-CN" altLang="zh-CN"/>
              <a:t>如果这酒真能使人不死，那么你就杀不死我；如果这酒不能使人不死</a:t>
            </a:r>
            <a:r>
              <a:rPr lang="en-US" altLang="zh-CN"/>
              <a:t>(</a:t>
            </a:r>
            <a:r>
              <a:rPr lang="zh-CN" altLang="zh-CN"/>
              <a:t>你能杀得死我</a:t>
            </a:r>
            <a:r>
              <a:rPr lang="en-US" altLang="zh-CN"/>
              <a:t>)</a:t>
            </a:r>
            <a:r>
              <a:rPr lang="zh-CN" altLang="zh-CN"/>
              <a:t>，那么它就没有什么用处，不必杀我；这酒或者能使人不死，或者不能使人不死；所以你或者杀不死我，或者不必杀我。</a:t>
            </a:r>
            <a:r>
              <a:rPr lang="en-US" altLang="zh-CN"/>
              <a:t>”</a:t>
            </a:r>
            <a:r>
              <a:rPr lang="zh-CN" altLang="zh-CN"/>
              <a:t>这就是一个二难推理。汉武帝认为他说得有理，就放了他。</a:t>
            </a:r>
          </a:p>
          <a:p>
            <a:pPr eaLnBrk="1" hangingPunct="1"/>
            <a:r>
              <a:rPr lang="zh-CN" altLang="en-US"/>
              <a:t> 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0CF08E12-B907-48CA-82A3-6F469DE86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8AE3B3F2-96F9-4784-BD2C-0A500197C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zh-CN" dirty="0"/>
              <a:t>纪晓岚买书</a:t>
            </a:r>
            <a:r>
              <a:rPr lang="en-US" altLang="zh-CN" dirty="0"/>
              <a:t>——</a:t>
            </a:r>
            <a:r>
              <a:rPr lang="zh-CN" altLang="zh-CN" dirty="0"/>
              <a:t>谈二难推理</a:t>
            </a:r>
            <a:r>
              <a:rPr lang="en-US" altLang="zh-CN" dirty="0"/>
              <a:t>     </a:t>
            </a:r>
            <a:br>
              <a:rPr lang="en-US" altLang="zh-CN" dirty="0"/>
            </a:br>
            <a:r>
              <a:rPr lang="zh-CN" altLang="zh-CN" dirty="0"/>
              <a:t>清代学者纪晓岚自幼勤奋好学，当他还是个孩子的时候，就经常到书摊上去看书。掌柜对他总是光看不买，有点不耐烦了。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一天，掌柜对他说：</a:t>
            </a:r>
            <a:r>
              <a:rPr lang="en-US" altLang="zh-CN" dirty="0"/>
              <a:t>“</a:t>
            </a:r>
            <a:r>
              <a:rPr lang="zh-CN" altLang="zh-CN" dirty="0"/>
              <a:t>小孩子，我们是靠卖书吃饭的，你要看，就买回去看好了。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纪晓岚听了，显出不高兴的样子，说：</a:t>
            </a:r>
            <a:r>
              <a:rPr lang="en-US" altLang="zh-CN" dirty="0"/>
              <a:t>“</a:t>
            </a:r>
            <a:r>
              <a:rPr lang="zh-CN" altLang="zh-CN" dirty="0"/>
              <a:t>买书就得先看，不看，怎么知道哪本好？</a:t>
            </a:r>
            <a:r>
              <a:rPr lang="en-US" altLang="zh-CN" dirty="0"/>
              <a:t>”  </a:t>
            </a:r>
            <a:br>
              <a:rPr lang="en-US" altLang="zh-CN" dirty="0"/>
            </a:br>
            <a:r>
              <a:rPr lang="zh-CN" altLang="zh-CN" dirty="0"/>
              <a:t>掌柜的说：</a:t>
            </a:r>
            <a:r>
              <a:rPr lang="en-US" altLang="zh-CN" dirty="0"/>
              <a:t>“</a:t>
            </a:r>
            <a:r>
              <a:rPr lang="zh-CN" altLang="zh-CN" dirty="0"/>
              <a:t>你经常到我这看书，就没有一本好的值得你买了吗？</a:t>
            </a:r>
            <a:r>
              <a:rPr lang="en-US" altLang="zh-CN" dirty="0"/>
              <a:t>”  </a:t>
            </a:r>
            <a:br>
              <a:rPr lang="en-US" altLang="zh-CN" dirty="0"/>
            </a:br>
            <a:r>
              <a:rPr lang="zh-CN" altLang="zh-CN" dirty="0"/>
              <a:t>纪晓岚见掌柜的发火了，就很和气地说：</a:t>
            </a:r>
            <a:r>
              <a:rPr lang="en-US" altLang="zh-CN" dirty="0"/>
              <a:t>“</a:t>
            </a:r>
            <a:r>
              <a:rPr lang="zh-CN" altLang="zh-CN" dirty="0"/>
              <a:t>你这书摊上好的书倒是不少，不过，我看完后也就背得了，还买它有何用？</a:t>
            </a:r>
            <a:r>
              <a:rPr lang="en-US" altLang="zh-CN" dirty="0"/>
              <a:t>”  </a:t>
            </a:r>
            <a:br>
              <a:rPr lang="en-US" altLang="zh-CN" dirty="0"/>
            </a:br>
            <a:r>
              <a:rPr lang="en-US" altLang="zh-CN" dirty="0"/>
              <a:t>“</a:t>
            </a:r>
            <a:r>
              <a:rPr lang="zh-CN" altLang="zh-CN" dirty="0"/>
              <a:t>看完就能背？</a:t>
            </a:r>
            <a:r>
              <a:rPr lang="en-US" altLang="zh-CN" dirty="0"/>
              <a:t>”</a:t>
            </a:r>
            <a:r>
              <a:rPr lang="zh-CN" altLang="zh-CN" dirty="0"/>
              <a:t>掌柜显出一副不相信的神态，顺手拿起一本纪晓岚刚看过的书说道：</a:t>
            </a:r>
            <a:r>
              <a:rPr lang="en-US" altLang="zh-CN" dirty="0"/>
              <a:t>“</a:t>
            </a:r>
            <a:r>
              <a:rPr lang="zh-CN" altLang="zh-CN" dirty="0"/>
              <a:t>要是你当着我的面把这本书背下来，我就把它白送你，要是你背不下来，就永远别再来看我的书了！</a:t>
            </a:r>
            <a:r>
              <a:rPr lang="en-US" altLang="zh-CN" dirty="0"/>
              <a:t>”  </a:t>
            </a:r>
            <a:br>
              <a:rPr lang="en-US" altLang="zh-CN" dirty="0"/>
            </a:br>
            <a:r>
              <a:rPr lang="en-US" altLang="zh-CN" dirty="0"/>
              <a:t>“</a:t>
            </a:r>
            <a:r>
              <a:rPr lang="zh-CN" altLang="zh-CN" dirty="0"/>
              <a:t>好，一言为定。</a:t>
            </a:r>
            <a:r>
              <a:rPr lang="en-US" altLang="zh-CN" dirty="0"/>
              <a:t>”</a:t>
            </a:r>
            <a:r>
              <a:rPr lang="zh-CN" altLang="zh-CN" dirty="0"/>
              <a:t>纪晓岚把两只小手一背，果然把那本书背了下来。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掌柜大吃一惊，连连称赞，并把那本书送给了纪晓岚。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这段故事中，纪晓岚前半部分的谈话里就包含了如下一个推理：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如果是好书，我看完后就背过了，那么，我没必要买；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如果不是好书，我看了后当然也没必要买；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或者是好书，或者不是好书；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总之，我只看不买。</a:t>
            </a:r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5744D34B-65B7-4AA9-A0B4-26636A4BC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199C17-4129-4D3E-AC68-33AAD7A921D6}" type="slidenum">
              <a:rPr lang="en-US" altLang="zh-CN" sz="1200"/>
              <a:pPr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B7AE7DD-32B3-4AA8-A53D-A2B2348B4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9B2533-1897-47EE-80CF-CE6D5EB5000D}" type="slidenum">
              <a:rPr lang="zh-CN" altLang="en-US" sz="1200"/>
              <a:pPr/>
              <a:t>24</a:t>
            </a:fld>
            <a:endParaRPr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2E86066-AB6D-418A-83BF-4EFBF646FB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C38B6DF-1196-4F7C-ACA5-1A67E29BE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 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ABF40DC-46CC-438E-BD65-C448BB489F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7962A7-2CBF-497E-9B52-B4E2D8EEF950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0D4ABE6-D3E6-4B41-A474-01254694F8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528FAB2-029F-4D0B-A0E0-99EFD35A4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6D558AD-9F4F-4BCC-99C9-6C6659786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8A3188-1BAF-4B38-BBC0-10F025498445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B5ABD59-770F-40C2-8C65-1BA0E4698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8EFB9D2-E220-44C8-B3F4-F12B999F5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407B6C9-30A0-4AE0-910E-E6366D7DC6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ECAE47-F6E4-48E1-8E70-AF6AD98719DE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7FF6DC6-612D-4B0D-ABAD-CBD52EDD4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A69D5FC-D5C2-49AB-BAE1-C4CD0150E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C6FC1D1-DB9B-4841-AE57-3CAE44ACE6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1307D7-1D2D-4240-BC76-076DE1A78230}" type="slidenum">
              <a:rPr lang="en-US" altLang="zh-CN" sz="1200"/>
              <a:pPr/>
              <a:t>28</a:t>
            </a:fld>
            <a:endParaRPr lang="en-US" altLang="zh-CN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9F0080B-1B2D-48A3-A522-A06CEC490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36FC035-1450-4D67-8A67-9E2F69891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C606560-98AD-4A84-8570-0C3108452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41233F-E81A-49A2-B705-F6332D37C932}" type="slidenum">
              <a:rPr lang="en-US" altLang="zh-CN" sz="1200"/>
              <a:pPr/>
              <a:t>29</a:t>
            </a:fld>
            <a:endParaRPr lang="en-US" altLang="zh-CN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82AE10B-243F-4762-B34C-B31B1B7E56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3E7ED1E-2601-4E44-8B23-B7D7C42F4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537ED2C0-A158-4417-BF80-FA8843204C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3A1B88-B702-4B7E-80F5-87FED1B3A214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2065C50-E91E-4926-B6A7-D834CD6A2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7D33729-66B9-4FD4-9219-18AFB9CDC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52DEB39-082A-4AD2-94B3-709D3332F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C97D00-6CE2-474C-A137-A98D69FE516E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5BE9ADA-56B1-4FBC-8A74-7A2D69E0C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5788188-BC9E-4EBA-AD71-297E30A91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9626D81-0862-40C6-9A9A-04D9B578A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44CBFF-3CCA-4E5E-824C-8CCADD75D966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594F130-C818-4DF5-8538-36BC359050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560D474-FC7C-4CAD-9221-776584ACC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39A4246-0756-4D18-BBC3-F18DA51B3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7B866F-43D7-42F3-86BC-CDA6D1D1F59F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7C91D6B-8942-4C51-9B46-4F4AD5DB7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82AC35B-5F67-4617-9F57-3674B5CCC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i="1" dirty="0">
                <a:latin typeface="Times New Roman" panose="02020603050405020304" pitchFamily="18" charset="0"/>
              </a:rPr>
              <a:t>实际上不能同时为真，故可以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</a:rPr>
              <a:t>当然，也可以</a:t>
            </a:r>
            <a:r>
              <a:rPr lang="en-US" altLang="zh-CN" b="1" dirty="0">
                <a:sym typeface="Symbol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ym typeface="Symbol"/>
              </a:rPr>
              <a:t>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)(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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92D21EC-240A-4576-98B0-96E303528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5D19D0-79BB-4A7C-9470-93C9D1849322}" type="slidenum">
              <a:rPr lang="en-US" altLang="zh-CN" sz="1200"/>
              <a:pPr/>
              <a:t>33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F235B03-A808-4E58-98E5-7386399C4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234EE90-D792-48DA-BFCE-3258569A1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9E3228EF-9E32-4617-B0BD-11BE0542C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7A748D-D463-4DFE-B2B4-15EE78C71D87}" type="slidenum">
              <a:rPr lang="en-US" altLang="zh-CN" sz="1200"/>
              <a:pPr/>
              <a:t>34</a:t>
            </a:fld>
            <a:endParaRPr lang="en-US" altLang="zh-CN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E79098F-D6B9-4AAA-B358-81DF02031A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9BCE51AA-464A-47EC-8F19-93D6EDDBC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FB657D97-344E-4528-B4B7-237ED03E28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DEC304-FBC1-4FE5-B19E-F175FE029601}" type="slidenum">
              <a:rPr lang="en-US" altLang="zh-CN" sz="1200"/>
              <a:pPr/>
              <a:t>35</a:t>
            </a:fld>
            <a:endParaRPr lang="en-US" altLang="zh-CN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B6E6C25-9637-4F13-B56B-2A5880891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5111960-69D0-4AF1-93FE-436D1EA6C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质数</a:t>
            </a:r>
            <a:r>
              <a:rPr lang="en-US" altLang="zh-CN" dirty="0"/>
              <a:t>(prime number)</a:t>
            </a:r>
            <a:r>
              <a:rPr lang="zh-CN" altLang="en-US" dirty="0"/>
              <a:t>又称素数，有无限个。一个大于</a:t>
            </a:r>
            <a:r>
              <a:rPr lang="en-US" altLang="zh-CN" dirty="0"/>
              <a:t>1</a:t>
            </a:r>
            <a:r>
              <a:rPr lang="zh-CN" altLang="en-US" dirty="0"/>
              <a:t>的自然数，除了</a:t>
            </a:r>
            <a:r>
              <a:rPr lang="en-US" altLang="zh-CN" dirty="0"/>
              <a:t>1</a:t>
            </a:r>
            <a:r>
              <a:rPr lang="zh-CN" altLang="en-US" dirty="0"/>
              <a:t>和它本身外，不能被其他自然数整除。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合数</a:t>
            </a:r>
            <a:r>
              <a:rPr lang="zh-CN" altLang="en-US" dirty="0"/>
              <a:t>指自然数中除了能被</a:t>
            </a:r>
            <a:r>
              <a:rPr lang="en-US" altLang="zh-CN" dirty="0"/>
              <a:t>1</a:t>
            </a:r>
            <a:r>
              <a:rPr lang="zh-CN" altLang="en-US" dirty="0"/>
              <a:t>和本身整除外，还能被其他的数整除的数</a:t>
            </a:r>
            <a:endParaRPr lang="en-US" altLang="zh-CN" dirty="0"/>
          </a:p>
          <a:p>
            <a:pPr eaLnBrk="1" hangingPunct="1"/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质数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与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合数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是两个对立的概念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不可能有即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是质数又是合数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的数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i="1" dirty="0">
                <a:latin typeface="Times New Roman" panose="02020603050405020304" pitchFamily="18" charset="0"/>
              </a:rPr>
              <a:t>实际上不能同时为真，故可以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</a:rPr>
              <a:t>当然，也可以</a:t>
            </a:r>
            <a:r>
              <a:rPr lang="en-US" altLang="zh-CN" b="1" dirty="0">
                <a:sym typeface="Symbol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ym typeface="Symbol"/>
              </a:rPr>
              <a:t>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)(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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</a:t>
            </a:r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B30C37F-7BD7-4A4C-8A0F-DC20EFD62D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369553-15DB-4C55-8F10-51E665BCF939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6B6D447-AA27-4E40-A630-3398214A04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8488F99-DBF9-473B-B004-59B125850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77F2E10B-32E4-46BF-A56C-77B7EB5995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DB4C28-2CFF-4931-AC6A-2EBC4ED1C6CC}" type="slidenum">
              <a:rPr lang="en-US" altLang="zh-CN" sz="1200"/>
              <a:pPr/>
              <a:t>37</a:t>
            </a:fld>
            <a:endParaRPr lang="en-US" altLang="zh-CN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E207613-F1D0-42AD-8796-1E7A75AA6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112CADE-BD8E-4B09-8312-79DE16845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B8D2830-5A2B-4FAD-92C4-E948B274A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FC192A-8C12-4690-A375-178EDB9E43C4}" type="slidenum">
              <a:rPr lang="en-US" altLang="zh-CN" sz="1200"/>
              <a:pPr/>
              <a:t>38</a:t>
            </a:fld>
            <a:endParaRPr lang="en-US" altLang="zh-CN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18E2F0A-BBF3-453C-B4A7-B5794E8275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77F9AE1-4BDD-4EA2-A191-F7CF23897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和</a:t>
            </a:r>
            <a:r>
              <a:rPr lang="en-US" altLang="zh-CN" dirty="0"/>
              <a:t>7</a:t>
            </a:r>
            <a:r>
              <a:rPr lang="zh-CN" altLang="en-US" dirty="0"/>
              <a:t>分别是主析取范式和主合取范式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90635-F885-4687-8950-F461F11909CE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67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C15EECA-2FF0-4082-A07C-8C2DFF15F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5556C8-D4C8-4547-927B-A9EB82978DED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17D92E1-B6C6-4BE0-92DF-F35A38933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76C6A0D-FA73-4641-B7D4-444EB9991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F185AFD6-60E9-4478-B4DA-454A578A1E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49ACA073-DF8B-4DE7-994A-E98FE9B33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可以简化成这种写法</a:t>
            </a: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61A5B990-8830-4B86-AD5B-708896AE4F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391191-07DC-48B8-8A38-21765123C570}" type="slidenum">
              <a:rPr lang="zh-CN" altLang="en-US" sz="1200"/>
              <a:pPr/>
              <a:t>41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E2457F3-AD0F-4A23-A64C-2240A5B651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4B38CB-97FD-4AA8-B4A9-A7FDF0799EA3}" type="slidenum">
              <a:rPr lang="en-US" altLang="zh-CN" sz="1200"/>
              <a:pPr/>
              <a:t>42</a:t>
            </a:fld>
            <a:endParaRPr lang="en-US" altLang="zh-CN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4161EBF-9F0E-458A-8F2B-D33BA2D5AC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AC7AEBD-7248-43BF-846E-52826A0FE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F8753A2-E3D8-4882-9A14-C1325E69AC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853B1C-3523-464A-B11E-868C5EAE9717}" type="slidenum">
              <a:rPr lang="en-US" altLang="zh-CN" sz="1200"/>
              <a:pPr/>
              <a:t>43</a:t>
            </a:fld>
            <a:endParaRPr lang="en-US" altLang="zh-CN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1D3D9A5-6CD3-4194-B041-3FA026C858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26DC3AF-C8E4-43DD-B89D-209A23932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86CDE960-0019-4724-98FD-4233FAA93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EE08D8-A5AA-4E7E-8F74-EFD4F4C3400B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DB2D466-FF88-4EFA-81DB-1C4BE195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6DAF3092-360C-4657-B2EF-DC6A7AC2D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D8E047C-5330-462D-9460-B15866769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A575C3-BE2A-4C14-900A-523531D04A16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505CADB-00A8-455D-BF98-F9823821A8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B384B69-780A-4858-8AC6-2E1167C97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复习下蕴涵的真值表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0315FE5-B723-49F3-981B-37933AD88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3B0253-BAA4-4744-92D9-2FE79CD3226D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0D8FC1E-262D-4F06-85F7-349467E967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58A5EA3-434F-4ADC-856F-E4F99E2D9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EBA6DF50-AEB0-4EF3-B29A-6C6D892300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C5C79BC-86DE-4FD7-B304-7C2C16673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BF5640C0-B1DC-462F-8C00-89064DA63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FE8472-C10F-4AE7-826B-5C8543FDB736}" type="slidenum">
              <a:rPr lang="en-US" altLang="zh-CN" sz="1200"/>
              <a:pPr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D9066C82-DEE1-4AD5-AE2F-532D87BB29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C7DB3191-D56D-459E-92B2-2EDC7462F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FA4C0677-14D0-42C9-B8CE-A599BCE6A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F05BA3-187A-4B1B-A8E8-0D10E8F9DC72}" type="slidenum">
              <a:rPr lang="en-US" altLang="zh-CN" sz="1200"/>
              <a:pPr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07225-3ED1-4442-AD94-51140364E64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439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7D4C9EA-90A5-45CC-A1FC-2222B4125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A29018-1039-4D89-82EC-4569B267B9E5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076769B-75A7-4ED7-9933-C77CB5B73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2A2F43B-75D4-4E27-BFFA-948B68ED4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由命题公式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推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的推理正确当且仅当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为重言式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71224C-C1AA-4BE9-88A7-93B6AC2D0E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3B4F26-A545-446B-BB77-8C65601D3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43F7D4-FC87-4FF4-AAB7-546FB9B469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212D8-EFFF-441D-8D4F-4AAA722788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77787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FB09E0-651D-4DF0-A5D1-9FB3CC6FD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B42218-06F1-466F-AA8E-92A6C10F7F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82447D-1C34-44EA-A45C-F02268606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8B08A-972C-4931-87AF-625CF5B216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9786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59703E-06BF-4877-AE5B-572B148FA6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2FA3AC-9CD3-4611-8CF0-9D2320FA6F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581FBC-1B70-4214-9703-36EA4A841D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E0C8C-E2AB-4B50-8A3A-22504E147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32153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2ED69E-BA5E-405A-BA6F-72A885D4BB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E9FFBC-FE6C-4A33-B8BC-C77814AAAA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8441E3-128F-45AE-8F7C-55B9C29EE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402FF-9937-47C4-A7B9-7772D8E97A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66434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E14634-8BE7-42BE-9018-ECF08D453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0E8CE3-20DB-41BD-8401-B7C249E1D7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AD5093-8882-44F7-9372-4AD8F27A44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EC5C8-05CA-4BAA-8752-BEB5BAB86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02085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A1F523-2888-45CB-9B1B-A56F84C72E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D0E62-4C0A-4625-9B88-762AD863BF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12987-B971-4737-9F4C-495E8A35FC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FFCB3-7871-4086-BF4D-FDA8C79700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20702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C2083A-485C-4D8D-8FE7-F3CF3503E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4D08541-CB41-492B-BB30-AD62307F4A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E995D20-5736-48FC-8703-E85529275A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CDFF2-89A5-4D27-86FB-20CF09D1D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72705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ACA9076-333F-4E84-84FE-A927F2009B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14584C-2B77-43DF-8CD9-87AB4A5681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D48EE1-463D-4B29-B6FA-619988A0B4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102F5-AFDB-40CB-B199-5A7BEBC9C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19153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D83C7A5-B931-4D2B-9CD3-32FE9465FD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963F8D-466A-4B43-92A1-8ABA3C8B4A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839F64-FAC8-4254-AA20-1147D4A43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4BB8B-7CF0-448C-B797-F057307D11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61181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4089F-2107-4CB9-829C-B02266794D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47246-FE67-4A86-ACF3-BFD25284E7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2E6249-BDB1-42B2-AB07-A48C7C2D5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D940C-507D-4339-9847-48F72AE574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09051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FBE63-AAC3-45A5-BC97-D48FAD44D6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06684-4BFA-45D4-A545-519473D13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C9CCF-E451-4BCB-B425-9264806716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6144D-DA8D-438C-907D-AF9478DFD1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51523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3487E4-24B1-4D68-A5B6-FA900966F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472C75-09D4-4E07-BD8C-D63B1CDD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07BB33-1F66-4AD0-8D55-5753B55E93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7A70211-5352-4CD6-B728-8CCDE1090B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01C7559-6924-4FAA-B529-347EEFD191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2A42C1F-ADF7-4107-9AB9-3038B0C87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8213AE2E-D438-4869-9828-CBA72660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5EA5E0-A015-4B05-A010-09FFD74D1E75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D7584A8-C080-4289-9027-DB8221A99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3730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宋体" panose="02010600030101010101" pitchFamily="2" charset="-122"/>
              </a:rPr>
              <a:t>第一部分 数理逻辑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C5DAEF-9526-4070-8930-7304CA907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5"/>
          <a:stretch/>
        </p:blipFill>
        <p:spPr>
          <a:xfrm>
            <a:off x="457200" y="1197842"/>
            <a:ext cx="8020050" cy="53086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F5A14C5-0986-40F0-950C-A49EA18DCD68}"/>
              </a:ext>
            </a:extLst>
          </p:cNvPr>
          <p:cNvSpPr/>
          <p:nvPr/>
        </p:nvSpPr>
        <p:spPr>
          <a:xfrm>
            <a:off x="2195736" y="3789040"/>
            <a:ext cx="4824536" cy="670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3C0D4E9-FCA6-49D7-84D8-45954A7F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24944"/>
            <a:ext cx="6239646" cy="3111084"/>
          </a:xfrm>
          <a:prstGeom prst="rect">
            <a:avLst/>
          </a:prstGeom>
        </p:spPr>
      </p:pic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47EE6302-390E-40A3-AF37-15167D1D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43B3F0-1F96-4166-BDB2-7E6D6A1C3783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D5E6C4D-8E0E-4D37-85B4-9B616F4A5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真值表法</a:t>
            </a:r>
            <a:r>
              <a:rPr lang="en-US" altLang="zh-CN"/>
              <a:t>_</a:t>
            </a:r>
            <a:r>
              <a:rPr lang="zh-CN" altLang="en-US"/>
              <a:t>推理实例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DEA754C-FE58-456D-8444-A1B61B9EB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0700" y="1295400"/>
            <a:ext cx="8229600" cy="1665671"/>
          </a:xfrm>
        </p:spPr>
        <p:txBody>
          <a:bodyPr/>
          <a:lstStyle/>
          <a:p>
            <a:pPr marL="571500" indent="-571500"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考察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是否是下列前提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, 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的有效结论？</a:t>
            </a:r>
          </a:p>
          <a:p>
            <a:pPr marL="571500" indent="-57150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→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: p</a:t>
            </a:r>
            <a:r>
              <a:rPr lang="en-US" altLang="zh-CN" i="1" dirty="0">
                <a:latin typeface="Times New Roman" panose="02020603050405020304" pitchFamily="18" charset="0"/>
              </a:rPr>
              <a:t>         B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 q</a:t>
            </a:r>
          </a:p>
          <a:p>
            <a:pPr marL="571500" indent="-57150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kumimoji="1"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</a:rPr>
              <a:t>: 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</a:rPr>
              <a:t> →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</a:rPr>
              <a:t> :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i="1" dirty="0">
                <a:latin typeface="Times New Roman" panose="02020603050405020304" pitchFamily="18" charset="0"/>
              </a:rPr>
              <a:t>p      B</a:t>
            </a:r>
            <a:r>
              <a:rPr kumimoji="1" lang="en-US" altLang="zh-CN" dirty="0">
                <a:latin typeface="Times New Roman" panose="02020603050405020304" pitchFamily="18" charset="0"/>
              </a:rPr>
              <a:t>: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q</a:t>
            </a:r>
          </a:p>
          <a:p>
            <a:pPr marL="571500" indent="-57150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kumimoji="1"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</a:rPr>
              <a:t>: 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</a:rPr>
              <a:t> →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</a:rPr>
              <a:t> :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        B</a:t>
            </a:r>
            <a:r>
              <a:rPr kumimoji="1" lang="en-US" altLang="zh-CN" dirty="0">
                <a:latin typeface="Times New Roman" panose="02020603050405020304" pitchFamily="18" charset="0"/>
              </a:rPr>
              <a:t>: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p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marL="571500" indent="-571500" eaLnBrk="1" hangingPunct="1"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8BC3BA25-4BAD-4290-92F3-70478873D33E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876940"/>
            <a:ext cx="1268378" cy="738933"/>
            <a:chOff x="4080" y="2543"/>
            <a:chExt cx="857" cy="576"/>
          </a:xfrm>
        </p:grpSpPr>
        <p:graphicFrame>
          <p:nvGraphicFramePr>
            <p:cNvPr id="20513" name="Object 30">
              <a:extLst>
                <a:ext uri="{FF2B5EF4-FFF2-40B4-BE49-F238E27FC236}">
                  <a16:creationId xmlns:a16="http://schemas.microsoft.com/office/drawing/2014/main" id="{E5004493-7400-4BBC-A2DC-B94C2F2CC7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639"/>
            <a:ext cx="377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0736" imgH="146225" progId="Equation.3">
                    <p:embed/>
                  </p:oleObj>
                </mc:Choice>
                <mc:Fallback>
                  <p:oleObj name="公式" r:id="rId4" imgW="120736" imgH="146225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39"/>
                          <a:ext cx="377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4" name="Line 31">
              <a:extLst>
                <a:ext uri="{FF2B5EF4-FFF2-40B4-BE49-F238E27FC236}">
                  <a16:creationId xmlns:a16="http://schemas.microsoft.com/office/drawing/2014/main" id="{287A762B-19A7-498A-8061-5A0095073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2543"/>
              <a:ext cx="432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Line 32">
              <a:extLst>
                <a:ext uri="{FF2B5EF4-FFF2-40B4-BE49-F238E27FC236}">
                  <a16:creationId xmlns:a16="http://schemas.microsoft.com/office/drawing/2014/main" id="{F6262B1C-E9EA-4FC9-86E8-DB7D589C6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879"/>
              <a:ext cx="43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3">
            <a:extLst>
              <a:ext uri="{FF2B5EF4-FFF2-40B4-BE49-F238E27FC236}">
                <a16:creationId xmlns:a16="http://schemas.microsoft.com/office/drawing/2014/main" id="{CD4D5CC6-6597-46CB-AB59-AFDAF7BED590}"/>
              </a:ext>
            </a:extLst>
          </p:cNvPr>
          <p:cNvGrpSpPr>
            <a:grpSpLocks/>
          </p:cNvGrpSpPr>
          <p:nvPr/>
        </p:nvGrpSpPr>
        <p:grpSpPr bwMode="auto">
          <a:xfrm>
            <a:off x="4690289" y="5351816"/>
            <a:ext cx="1273175" cy="684212"/>
            <a:chOff x="4128" y="3744"/>
            <a:chExt cx="802" cy="431"/>
          </a:xfrm>
        </p:grpSpPr>
        <p:sp>
          <p:nvSpPr>
            <p:cNvPr id="20511" name="Line 34">
              <a:extLst>
                <a:ext uri="{FF2B5EF4-FFF2-40B4-BE49-F238E27FC236}">
                  <a16:creationId xmlns:a16="http://schemas.microsoft.com/office/drawing/2014/main" id="{7EF66BB2-CFF3-4355-AD36-CBFFB6215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8" y="3982"/>
              <a:ext cx="480" cy="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12" name="Object 35">
              <a:extLst>
                <a:ext uri="{FF2B5EF4-FFF2-40B4-BE49-F238E27FC236}">
                  <a16:creationId xmlns:a16="http://schemas.microsoft.com/office/drawing/2014/main" id="{7320094C-5DD0-4E4C-BE16-79DBB2A5E6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3744"/>
            <a:ext cx="322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95090" imgH="146225" progId="Equation.3">
                    <p:embed/>
                  </p:oleObj>
                </mc:Choice>
                <mc:Fallback>
                  <p:oleObj name="公式" r:id="rId6" imgW="95090" imgH="146225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744"/>
                          <a:ext cx="322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6">
            <a:extLst>
              <a:ext uri="{FF2B5EF4-FFF2-40B4-BE49-F238E27FC236}">
                <a16:creationId xmlns:a16="http://schemas.microsoft.com/office/drawing/2014/main" id="{D07B5EDB-2EEE-4959-AE1B-13FA135428B4}"/>
              </a:ext>
            </a:extLst>
          </p:cNvPr>
          <p:cNvGrpSpPr>
            <a:grpSpLocks/>
          </p:cNvGrpSpPr>
          <p:nvPr/>
        </p:nvGrpSpPr>
        <p:grpSpPr bwMode="auto">
          <a:xfrm>
            <a:off x="4703762" y="4468783"/>
            <a:ext cx="1468438" cy="1220788"/>
            <a:chOff x="4032" y="3119"/>
            <a:chExt cx="925" cy="769"/>
          </a:xfrm>
        </p:grpSpPr>
        <p:sp>
          <p:nvSpPr>
            <p:cNvPr id="20508" name="Line 37">
              <a:extLst>
                <a:ext uri="{FF2B5EF4-FFF2-40B4-BE49-F238E27FC236}">
                  <a16:creationId xmlns:a16="http://schemas.microsoft.com/office/drawing/2014/main" id="{5A15FD05-B0D1-4E5F-A938-4464B03B3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3119"/>
              <a:ext cx="48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38">
              <a:extLst>
                <a:ext uri="{FF2B5EF4-FFF2-40B4-BE49-F238E27FC236}">
                  <a16:creationId xmlns:a16="http://schemas.microsoft.com/office/drawing/2014/main" id="{066BEA0A-394D-4C8A-BE0F-15A3C7DD6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359"/>
              <a:ext cx="528" cy="52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10" name="Object 39">
              <a:extLst>
                <a:ext uri="{FF2B5EF4-FFF2-40B4-BE49-F238E27FC236}">
                  <a16:creationId xmlns:a16="http://schemas.microsoft.com/office/drawing/2014/main" id="{75E99386-C26E-434D-8694-B0FE93F20F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4850381"/>
                </p:ext>
              </p:extLst>
            </p:nvPr>
          </p:nvGraphicFramePr>
          <p:xfrm>
            <a:off x="4608" y="3119"/>
            <a:ext cx="349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08110" imgH="146225" progId="Equation.3">
                    <p:embed/>
                  </p:oleObj>
                </mc:Choice>
                <mc:Fallback>
                  <p:oleObj name="公式" r:id="rId8" imgW="108110" imgH="146225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119"/>
                          <a:ext cx="349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F30A5B2D-53C4-4A76-A77F-420A13973D6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049588"/>
            <a:ext cx="4419600" cy="3043237"/>
            <a:chOff x="336" y="2016"/>
            <a:chExt cx="2784" cy="2112"/>
          </a:xfrm>
        </p:grpSpPr>
        <p:sp>
          <p:nvSpPr>
            <p:cNvPr id="20505" name="Rectangle 41">
              <a:extLst>
                <a:ext uri="{FF2B5EF4-FFF2-40B4-BE49-F238E27FC236}">
                  <a16:creationId xmlns:a16="http://schemas.microsoft.com/office/drawing/2014/main" id="{16170732-1667-45EB-9A13-ECB147596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64"/>
              <a:ext cx="432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6" name="Rectangle 42">
              <a:extLst>
                <a:ext uri="{FF2B5EF4-FFF2-40B4-BE49-F238E27FC236}">
                  <a16:creationId xmlns:a16="http://schemas.microsoft.com/office/drawing/2014/main" id="{EF0FFA4D-A83A-49C8-8EDD-E9E162217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4"/>
              <a:ext cx="1056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7" name="Oval 43">
              <a:extLst>
                <a:ext uri="{FF2B5EF4-FFF2-40B4-BE49-F238E27FC236}">
                  <a16:creationId xmlns:a16="http://schemas.microsoft.com/office/drawing/2014/main" id="{BCE03B23-263A-4DD0-B882-EADC05367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16"/>
              <a:ext cx="528" cy="21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</p:grpSp>
      <p:grpSp>
        <p:nvGrpSpPr>
          <p:cNvPr id="11" name="Group 44">
            <a:extLst>
              <a:ext uri="{FF2B5EF4-FFF2-40B4-BE49-F238E27FC236}">
                <a16:creationId xmlns:a16="http://schemas.microsoft.com/office/drawing/2014/main" id="{0DDF2127-30BA-4FDD-8389-687BC3BE0DE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9588"/>
            <a:ext cx="4800600" cy="3043237"/>
            <a:chOff x="1248" y="2016"/>
            <a:chExt cx="3024" cy="2112"/>
          </a:xfrm>
        </p:grpSpPr>
        <p:sp>
          <p:nvSpPr>
            <p:cNvPr id="20502" name="Rectangle 45">
              <a:extLst>
                <a:ext uri="{FF2B5EF4-FFF2-40B4-BE49-F238E27FC236}">
                  <a16:creationId xmlns:a16="http://schemas.microsoft.com/office/drawing/2014/main" id="{C7F4A589-6C71-4B24-81FE-3E708550E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064"/>
              <a:ext cx="672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3" name="Rectangle 46">
              <a:extLst>
                <a:ext uri="{FF2B5EF4-FFF2-40B4-BE49-F238E27FC236}">
                  <a16:creationId xmlns:a16="http://schemas.microsoft.com/office/drawing/2014/main" id="{9CF17021-A058-4CB5-9C47-F821D58A8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4"/>
              <a:ext cx="1056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4" name="Oval 47">
              <a:extLst>
                <a:ext uri="{FF2B5EF4-FFF2-40B4-BE49-F238E27FC236}">
                  <a16:creationId xmlns:a16="http://schemas.microsoft.com/office/drawing/2014/main" id="{046A9168-E18E-44FF-B185-122A1BBF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16"/>
              <a:ext cx="528" cy="21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</p:grpSp>
      <p:grpSp>
        <p:nvGrpSpPr>
          <p:cNvPr id="12" name="Group 48">
            <a:extLst>
              <a:ext uri="{FF2B5EF4-FFF2-40B4-BE49-F238E27FC236}">
                <a16:creationId xmlns:a16="http://schemas.microsoft.com/office/drawing/2014/main" id="{38FF7818-CDD4-4BA7-A108-BEBCD0FCDE8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049588"/>
            <a:ext cx="4495800" cy="3043237"/>
            <a:chOff x="288" y="2016"/>
            <a:chExt cx="2832" cy="2112"/>
          </a:xfrm>
        </p:grpSpPr>
        <p:sp>
          <p:nvSpPr>
            <p:cNvPr id="20499" name="Rectangle 49">
              <a:extLst>
                <a:ext uri="{FF2B5EF4-FFF2-40B4-BE49-F238E27FC236}">
                  <a16:creationId xmlns:a16="http://schemas.microsoft.com/office/drawing/2014/main" id="{689DBADC-4878-4460-BC5C-384461372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64"/>
              <a:ext cx="672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0" name="Rectangle 50">
              <a:extLst>
                <a:ext uri="{FF2B5EF4-FFF2-40B4-BE49-F238E27FC236}">
                  <a16:creationId xmlns:a16="http://schemas.microsoft.com/office/drawing/2014/main" id="{774F0001-1EA2-4AFB-AE39-F1E3CE67A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4"/>
              <a:ext cx="1056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1" name="Oval 51">
              <a:extLst>
                <a:ext uri="{FF2B5EF4-FFF2-40B4-BE49-F238E27FC236}">
                  <a16:creationId xmlns:a16="http://schemas.microsoft.com/office/drawing/2014/main" id="{4E035098-2367-476F-8FFF-258BC110D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16"/>
              <a:ext cx="528" cy="21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</p:grpSp>
      <p:sp>
        <p:nvSpPr>
          <p:cNvPr id="302133" name="Text Box 53">
            <a:extLst>
              <a:ext uri="{FF2B5EF4-FFF2-40B4-BE49-F238E27FC236}">
                <a16:creationId xmlns:a16="http://schemas.microsoft.com/office/drawing/2014/main" id="{066D5CB9-D73E-49C6-9545-7B726BCF3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66052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</a:t>
            </a:r>
          </a:p>
        </p:txBody>
      </p:sp>
      <p:sp>
        <p:nvSpPr>
          <p:cNvPr id="302134" name="Text Box 54">
            <a:extLst>
              <a:ext uri="{FF2B5EF4-FFF2-40B4-BE49-F238E27FC236}">
                <a16:creationId xmlns:a16="http://schemas.microsoft.com/office/drawing/2014/main" id="{709308F1-0F32-4C9C-B6DB-D7B392B2B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09232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</a:t>
            </a:r>
          </a:p>
        </p:txBody>
      </p:sp>
      <p:sp>
        <p:nvSpPr>
          <p:cNvPr id="302135" name="Text Box 55">
            <a:extLst>
              <a:ext uri="{FF2B5EF4-FFF2-40B4-BE49-F238E27FC236}">
                <a16:creationId xmlns:a16="http://schemas.microsoft.com/office/drawing/2014/main" id="{D694ECE0-C43B-4046-992B-0AB79A90A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49237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2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2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2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2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33" grpId="0" autoUpdateAnimBg="0"/>
      <p:bldP spid="302134" grpId="0" autoUpdateAnimBg="0"/>
      <p:bldP spid="30213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002697DB-F7A6-4B1E-A72B-732FA8F1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B8E26F-FFDA-4DB3-BB13-C27DA1DEA18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8C5B255-8B00-453A-9958-776D18FC3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等值演算法</a:t>
            </a:r>
            <a:r>
              <a:rPr lang="en-US" altLang="zh-CN">
                <a:latin typeface="Times New Roman" panose="02020603050405020304" pitchFamily="18" charset="0"/>
              </a:rPr>
              <a:t>_</a:t>
            </a:r>
            <a:r>
              <a:rPr lang="zh-CN" altLang="en-US"/>
              <a:t>推理实例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DC34A09-EE64-461D-B73F-F7C047DA2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91512" cy="143986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判断下面推理是否正确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若今天是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号，则明天是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F9091F5F-F28E-4AD5-ADB5-4E80E59FE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81300"/>
            <a:ext cx="532923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解  设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：今天是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号，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：明天是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(1) </a:t>
            </a:r>
            <a:r>
              <a:rPr lang="zh-CN" altLang="en-US">
                <a:latin typeface="Times New Roman" panose="02020603050405020304" pitchFamily="18" charset="0"/>
              </a:rPr>
              <a:t>推理的形式结构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8715AEF0-E6AE-4F00-A066-FA5E578AC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3214688"/>
            <a:ext cx="3097213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F57268D5-E364-4418-8560-E9D75B89F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89363"/>
            <a:ext cx="6264275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等值演算法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   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1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由定理</a:t>
            </a:r>
            <a:r>
              <a:rPr lang="en-US" altLang="zh-CN">
                <a:latin typeface="Times New Roman" panose="02020603050405020304" pitchFamily="18" charset="0"/>
              </a:rPr>
              <a:t>3.1</a:t>
            </a:r>
            <a:r>
              <a:rPr lang="zh-CN" altLang="en-US">
                <a:latin typeface="Times New Roman" panose="02020603050405020304" pitchFamily="18" charset="0"/>
              </a:rPr>
              <a:t>可知推理正确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  <p:bldP spid="208901" grpId="0"/>
      <p:bldP spid="2089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6E1059EC-BA77-44E4-AB09-98B4285D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9E2064-C148-48C4-99E1-D428F0224561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7E50D33-0159-42A7-BD58-C9CD5614E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主析取范式法</a:t>
            </a:r>
            <a:r>
              <a:rPr lang="en-US" altLang="zh-CN">
                <a:latin typeface="Times New Roman" panose="02020603050405020304" pitchFamily="18" charset="0"/>
              </a:rPr>
              <a:t>_</a:t>
            </a:r>
            <a:r>
              <a:rPr lang="zh-CN" altLang="en-US"/>
              <a:t>推理实例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041FACF-FA86-4761-BAC4-99409AFD6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638425"/>
            <a:ext cx="3095625" cy="574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推理的形式结构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380AFEF1-667B-4462-A2EF-70B8ABC95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565400"/>
            <a:ext cx="2087562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E4656E1F-59AE-4056-A3B0-3B7C24D74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79750"/>
            <a:ext cx="7366000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主析取范式法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   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 ((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结果不含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故</a:t>
            </a:r>
            <a:r>
              <a:rPr lang="en-US" altLang="zh-CN">
                <a:latin typeface="Times New Roman" panose="02020603050405020304" pitchFamily="18" charset="0"/>
              </a:rPr>
              <a:t>01</a:t>
            </a:r>
            <a:r>
              <a:rPr lang="zh-CN" altLang="en-US">
                <a:latin typeface="Times New Roman" panose="02020603050405020304" pitchFamily="18" charset="0"/>
              </a:rPr>
              <a:t>是成假赋值，所以推理不正确</a:t>
            </a:r>
          </a:p>
        </p:txBody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5D0E9F35-4ED6-45B0-87E6-5C3E43C67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8291512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判断下面推理是否正确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若今天是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号，则明天是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3560" name="矩形 1">
            <a:extLst>
              <a:ext uri="{FF2B5EF4-FFF2-40B4-BE49-F238E27FC236}">
                <a16:creationId xmlns:a16="http://schemas.microsoft.com/office/drawing/2014/main" id="{67EDFC42-42F7-439F-9ABF-DB6436931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2133600"/>
            <a:ext cx="525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解  设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：今天是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号，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：明天是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/>
      <p:bldP spid="2129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E98034F6-DFB8-4C5B-B2A1-8ACC21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DE38AF-A845-4A2B-B486-E125A8F54FB3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143A800-49A0-46A6-A814-4AA35E05C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推理定律</a:t>
            </a:r>
            <a:r>
              <a:rPr lang="en-US" altLang="zh-CN">
                <a:latin typeface="宋体" panose="02010600030101010101" pitchFamily="2" charset="-122"/>
              </a:rPr>
              <a:t> — </a:t>
            </a:r>
            <a:r>
              <a:rPr lang="zh-CN" altLang="en-US"/>
              <a:t>重言蕴涵式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8BA1A6C-609A-4354-95B3-CEF763107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712200" cy="5327650"/>
          </a:xfrm>
        </p:spPr>
        <p:txBody>
          <a:bodyPr/>
          <a:lstStyle/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[1].</a:t>
            </a:r>
            <a:r>
              <a:rPr lang="en-US" altLang="zh-CN" i="1">
                <a:latin typeface="Times New Roman" panose="02020603050405020304" pitchFamily="18" charset="0"/>
              </a:rPr>
              <a:t>   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           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附加律 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[2].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           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化简律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[3].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    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假言推理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[4].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拒取式    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[5].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   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析取三段论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[6].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                         </a:t>
            </a:r>
            <a:r>
              <a:rPr lang="zh-CN" altLang="en-US">
                <a:latin typeface="Times New Roman" panose="02020603050405020304" pitchFamily="18" charset="0"/>
              </a:rPr>
              <a:t>假言三段论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[7].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                        </a:t>
            </a:r>
            <a:r>
              <a:rPr lang="zh-CN" altLang="en-US">
                <a:latin typeface="Times New Roman" panose="02020603050405020304" pitchFamily="18" charset="0"/>
              </a:rPr>
              <a:t>等价三段论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[8].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              </a:t>
            </a:r>
            <a:r>
              <a:rPr lang="zh-CN" altLang="en-US">
                <a:latin typeface="Times New Roman" panose="02020603050405020304" pitchFamily="18" charset="0"/>
              </a:rPr>
              <a:t>构造性二难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              </a:t>
            </a:r>
            <a:r>
              <a:rPr lang="en-US" altLang="zh-CN">
                <a:latin typeface="Times New Roman" panose="02020603050405020304" pitchFamily="18" charset="0"/>
              </a:rPr>
              <a:t>           </a:t>
            </a:r>
            <a:r>
              <a:rPr lang="zh-CN" altLang="en-US">
                <a:latin typeface="Times New Roman" panose="02020603050405020304" pitchFamily="18" charset="0"/>
              </a:rPr>
              <a:t>构造性二难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特殊形式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[9].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  </a:t>
            </a:r>
            <a:r>
              <a:rPr lang="zh-CN" altLang="en-US">
                <a:latin typeface="Times New Roman" panose="02020603050405020304" pitchFamily="18" charset="0"/>
              </a:rPr>
              <a:t>破坏性二难</a:t>
            </a:r>
          </a:p>
          <a:p>
            <a:pPr marL="990600" indent="-990600" eaLnBrk="1" hangingPunct="1">
              <a:spcBef>
                <a:spcPct val="10000"/>
              </a:spcBef>
            </a:pPr>
            <a:endParaRPr lang="zh-CN" altLang="en-US">
              <a:latin typeface="Times New Roman" panose="02020603050405020304" pitchFamily="18" charset="0"/>
            </a:endParaRPr>
          </a:p>
          <a:p>
            <a:pPr marL="990600" indent="-990600" eaLnBrk="1" hangingPunct="1"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每个等值式可产生两个推理定律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如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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可产生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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和 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EE53030A-0F0D-470E-B8D1-93A02F0C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FDD7BB80-7D3A-44D1-8D13-3C9C6863EC49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167C10D-C9D1-4FB4-B8F6-4DB71ADDB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5B997270-0F48-4CAA-BF22-47E935B79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[1].</a:t>
            </a:r>
            <a:r>
              <a:rPr lang="zh-CN" altLang="en-US"/>
              <a:t>附加律：	</a:t>
            </a:r>
            <a:r>
              <a:rPr lang="en-US" altLang="zh-CN" i="1">
                <a:latin typeface="Times New Roman" panose="02020603050405020304" pitchFamily="18" charset="0"/>
              </a:rPr>
              <a:t> 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例如：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由 “我正学习（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）”，能得出结论 </a:t>
            </a:r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我正在学习（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）或听音乐（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 </a:t>
            </a:r>
            <a:r>
              <a:rPr lang="zh-CN" altLang="en-US">
                <a:solidFill>
                  <a:srgbClr val="0000FF"/>
                </a:solidFill>
              </a:rPr>
              <a:t>）”</a:t>
            </a:r>
            <a:r>
              <a:rPr lang="zh-CN" altLang="en-US"/>
              <a:t>  </a:t>
            </a:r>
            <a:r>
              <a:rPr lang="zh-CN" altLang="en-US">
                <a:solidFill>
                  <a:srgbClr val="FF0000"/>
                </a:solidFill>
              </a:rPr>
              <a:t>前真后必真</a:t>
            </a:r>
          </a:p>
          <a:p>
            <a:pPr eaLnBrk="1" hangingPunct="1"/>
            <a:r>
              <a:rPr lang="zh-CN" altLang="en-US"/>
              <a:t>但是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由 “我正在学习（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）或听音乐（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 </a:t>
            </a:r>
            <a:r>
              <a:rPr lang="zh-CN" altLang="en-US">
                <a:solidFill>
                  <a:srgbClr val="0000FF"/>
                </a:solidFill>
              </a:rPr>
              <a:t>）”，不能得出结论 </a:t>
            </a:r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我正学习（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）”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前真后未必真</a:t>
            </a:r>
            <a:r>
              <a:rPr lang="zh-CN" altLang="en-US"/>
              <a:t> 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3729655E-39C0-4367-8F54-33A18A0A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C46BDDA6-BEC3-468A-BE79-D9EED53EC18B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7FE3681-76F8-40E9-AE0F-15CA65D35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4915703E-6FA3-46E8-8767-9CD4EC483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522413"/>
            <a:ext cx="7386637" cy="4694237"/>
          </a:xfrm>
        </p:spPr>
        <p:txBody>
          <a:bodyPr/>
          <a:lstStyle/>
          <a:p>
            <a:pPr eaLnBrk="1" hangingPunct="1"/>
            <a:r>
              <a:rPr lang="en-US" altLang="zh-CN"/>
              <a:t>[2].</a:t>
            </a:r>
            <a:r>
              <a:rPr lang="zh-CN" altLang="en-US"/>
              <a:t>化简律：	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endParaRPr lang="en-US" altLang="zh-CN" i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/>
              <a:t>例如：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由 “我正边学习（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）边听音乐（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 </a:t>
            </a:r>
            <a:r>
              <a:rPr lang="zh-CN" altLang="en-US">
                <a:solidFill>
                  <a:srgbClr val="0000FF"/>
                </a:solidFill>
              </a:rPr>
              <a:t>）”，能得出结论</a:t>
            </a:r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我正学习（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）”</a:t>
            </a:r>
            <a:r>
              <a:rPr lang="zh-CN" altLang="en-US"/>
              <a:t>         </a:t>
            </a:r>
            <a:r>
              <a:rPr lang="zh-CN" altLang="en-US">
                <a:solidFill>
                  <a:srgbClr val="FF0000"/>
                </a:solidFill>
              </a:rPr>
              <a:t>前真后必真</a:t>
            </a:r>
          </a:p>
          <a:p>
            <a:pPr eaLnBrk="1" hangingPunct="1"/>
            <a:r>
              <a:rPr lang="zh-CN" altLang="en-US"/>
              <a:t>但是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由 “我正学习（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）”，不能得出结论 “我正边学习（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）边听音乐（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 </a:t>
            </a:r>
            <a:r>
              <a:rPr lang="zh-CN" altLang="en-US">
                <a:solidFill>
                  <a:srgbClr val="0000FF"/>
                </a:solidFill>
              </a:rPr>
              <a:t>）”</a:t>
            </a:r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前真后未必真</a:t>
            </a:r>
            <a:r>
              <a:rPr lang="zh-CN" altLang="en-US"/>
              <a:t> 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840546BF-A858-40A0-912E-F99DF06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F64D9083-6C2C-421D-B66E-7F68B748F421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E4A8A8F-18A4-4108-9509-074AEF636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C841945C-8D63-41AF-B8F4-7FEDE2116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[3].</a:t>
            </a:r>
            <a:r>
              <a:rPr lang="zh-CN" altLang="en-US"/>
              <a:t>假言推理：	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例如：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如果天下雨地就是湿的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现在天下雨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 ，所以地是湿的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C5386C19-ED34-4565-A4B5-9E3CF572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0212EDAE-1C9C-4325-8FB2-F979EE5CEFEF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b="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7C1BE7E-1873-4B28-82B5-8FBF9AECE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F4590035-0966-4C01-A17C-F272EC7FF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[4]. </a:t>
            </a:r>
            <a:r>
              <a:rPr lang="zh-CN" altLang="en-US"/>
              <a:t>拒取式：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/>
              <a:t>	</a:t>
            </a:r>
          </a:p>
          <a:p>
            <a:pPr lvl="1" eaLnBrk="1" hangingPunct="1"/>
            <a:r>
              <a:rPr lang="zh-CN" altLang="en-US"/>
              <a:t>就是通常所使用的反证法，即若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/>
              <a:t>则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/>
              <a:t>，但如果我们已经有了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/>
              <a:t>的否定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/>
              <a:t>)</a:t>
            </a:r>
            <a:r>
              <a:rPr lang="zh-CN" altLang="en-US"/>
              <a:t>作为前提，那么我们就有理由相信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/>
              <a:t>是成立的。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例如：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zh-CN" altLang="en-US">
                <a:solidFill>
                  <a:srgbClr val="0000FF"/>
                </a:solidFill>
              </a:rPr>
              <a:t>如果天下雨地就是湿的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	但现在地没有湿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，所以天没有下雨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。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5D28440A-F4BF-4D14-890B-46689B1F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785154AB-C2A0-4598-827A-FA4F70B960AC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 b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501AEF1-5855-45C3-814C-B54C2C244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65FFBD32-CAC8-4BB3-9ABC-A935ACDA5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zh-CN" altLang="en-US" dirty="0"/>
              <a:t>对于拒取式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/>
              <a:t>容易犯的两个错误：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肯定后件 （推出前件为真）</a:t>
            </a:r>
          </a:p>
          <a:p>
            <a:pPr lvl="1" eaLnBrk="1" hangingPunct="1">
              <a:defRPr/>
            </a:pPr>
            <a:r>
              <a:rPr lang="zh-CN" altLang="en-US" dirty="0"/>
              <a:t>例如，</a:t>
            </a:r>
            <a:r>
              <a:rPr lang="zh-CN" altLang="en-US" dirty="0">
                <a:solidFill>
                  <a:srgbClr val="0000FF"/>
                </a:solidFill>
              </a:rPr>
              <a:t>如果天下雨地就是湿的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，现在地是湿的（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FF"/>
                </a:solidFill>
              </a:rPr>
              <a:t>），所以天下雨了（</a:t>
            </a:r>
            <a:r>
              <a:rPr lang="en-US" altLang="zh-CN" sz="2400" i="1" dirty="0">
                <a:latin typeface="Times New Roman" panose="02020603050405020304" pitchFamily="18" charset="0"/>
              </a:rPr>
              <a:t> A </a:t>
            </a:r>
            <a:r>
              <a:rPr lang="zh-CN" altLang="en-US" dirty="0">
                <a:solidFill>
                  <a:srgbClr val="0000FF"/>
                </a:solidFill>
              </a:rPr>
              <a:t>）。                 </a:t>
            </a:r>
            <a:r>
              <a:rPr lang="zh-CN" altLang="en-US" dirty="0">
                <a:solidFill>
                  <a:srgbClr val="FF0000"/>
                </a:solidFill>
              </a:rPr>
              <a:t>（可能是洒水车导致的）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否定前件 （推出后件为假）</a:t>
            </a:r>
          </a:p>
          <a:p>
            <a:pPr lvl="1" eaLnBrk="1" hangingPunct="1">
              <a:defRPr/>
            </a:pPr>
            <a:r>
              <a:rPr lang="zh-CN" altLang="en-US" dirty="0"/>
              <a:t>例如，</a:t>
            </a:r>
            <a:r>
              <a:rPr lang="zh-CN" altLang="en-US" dirty="0">
                <a:solidFill>
                  <a:srgbClr val="0000FF"/>
                </a:solidFill>
              </a:rPr>
              <a:t>如果天下雨地就是湿的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，现在天没下雨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 ，所以地不是湿的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 。             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（地可以是湿的，可能是洒水车导致的）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E91C31C7-458C-48F2-849B-99F933B7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976C7558-6157-4CFD-95D3-43BE16D64680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 b="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4BB90BF-9AB4-4D56-86F2-86AABA833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2BB98CCC-3723-482F-8715-4C6EF4219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[5].</a:t>
            </a:r>
            <a:r>
              <a:rPr lang="zh-CN" altLang="en-US" dirty="0"/>
              <a:t>析取三段论：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析取三段论本质上与拒取式一致，但在逻辑上通常称为选言推理，或者更通俗地称为排除法 </a:t>
            </a:r>
            <a:endParaRPr lang="en-US" altLang="zh-CN" dirty="0"/>
          </a:p>
          <a:p>
            <a:pPr marL="457200" lvl="1" indent="0" eaLnBrk="1" hangingPunct="1">
              <a:buFontTx/>
              <a:buNone/>
              <a:defRPr/>
            </a:pP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FF"/>
                </a:solidFill>
              </a:rPr>
              <a:t>例如，小李或者是</a:t>
            </a:r>
            <a:r>
              <a:rPr lang="en-US" altLang="zh-CN" dirty="0">
                <a:solidFill>
                  <a:srgbClr val="0000FF"/>
                </a:solidFill>
              </a:rPr>
              <a:t>100</a:t>
            </a:r>
            <a:r>
              <a:rPr lang="zh-CN" altLang="en-US" dirty="0">
                <a:solidFill>
                  <a:srgbClr val="0000FF"/>
                </a:solidFill>
              </a:rPr>
              <a:t>米冠军或者是</a:t>
            </a:r>
            <a:r>
              <a:rPr lang="en-US" altLang="zh-CN" dirty="0">
                <a:solidFill>
                  <a:srgbClr val="0000FF"/>
                </a:solidFill>
              </a:rPr>
              <a:t>400</a:t>
            </a:r>
            <a:r>
              <a:rPr lang="zh-CN" altLang="en-US" dirty="0">
                <a:solidFill>
                  <a:srgbClr val="0000FF"/>
                </a:solidFill>
              </a:rPr>
              <a:t>米冠军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；小李不是</a:t>
            </a:r>
            <a:r>
              <a:rPr lang="en-US" altLang="zh-CN" dirty="0">
                <a:solidFill>
                  <a:srgbClr val="0000FF"/>
                </a:solidFill>
              </a:rPr>
              <a:t>400</a:t>
            </a:r>
            <a:r>
              <a:rPr lang="zh-CN" altLang="en-US" dirty="0">
                <a:solidFill>
                  <a:srgbClr val="0000FF"/>
                </a:solidFill>
              </a:rPr>
              <a:t>米冠军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，所以小李是</a:t>
            </a:r>
            <a:r>
              <a:rPr lang="en-US" altLang="zh-CN" dirty="0">
                <a:solidFill>
                  <a:srgbClr val="0000FF"/>
                </a:solidFill>
              </a:rPr>
              <a:t>100</a:t>
            </a:r>
            <a:r>
              <a:rPr lang="zh-CN" altLang="en-US" dirty="0">
                <a:solidFill>
                  <a:srgbClr val="0000FF"/>
                </a:solidFill>
              </a:rPr>
              <a:t>米冠军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endParaRPr lang="zh-CN" altLang="en-US" dirty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r>
              <a:rPr lang="zh-CN" altLang="en-US" dirty="0"/>
              <a:t>实际上这里假定前提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/>
              <a:t>已罗列了所有可能情况，因为这只是一种推理模式，因此这种假定是合理的，具有一般性。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236A1394-2FFD-4DE3-A888-B000D58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5FACC3-D212-4DAE-8965-856C1A29B536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4D7751E-AAB0-48F0-B0B3-18086F94B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en-US" altLang="zh-CN"/>
              <a:t>3.1</a:t>
            </a:r>
            <a:r>
              <a:rPr lang="zh-CN" altLang="en-US"/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推理的正确与错误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判断推理正确的方法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推理定律</a:t>
            </a:r>
          </a:p>
          <a:p>
            <a:pPr marL="361950" indent="-361950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en-US" altLang="zh-CN"/>
              <a:t>3.2</a:t>
            </a: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形式系统的定义与分类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中构造证明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直接证明法、附加前提证明法、归谬法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A0C4DB0-EE1F-4FF4-AD0F-7032F241B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第三章 命题逻辑的推理理论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>
            <a:extLst>
              <a:ext uri="{FF2B5EF4-FFF2-40B4-BE49-F238E27FC236}">
                <a16:creationId xmlns:a16="http://schemas.microsoft.com/office/drawing/2014/main" id="{6F0894B4-8EE2-4A3C-B316-DC433169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724904B3-AF7C-4C3F-B0CA-DC98BD7D3225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 b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19FA37B-316E-457B-9107-6A665BCB6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1776CE97-A05B-4F9A-9149-11925A98B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[6].</a:t>
            </a:r>
            <a:r>
              <a:rPr lang="zh-CN" altLang="en-US" dirty="0"/>
              <a:t>假言三段论：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表明推理的传递性，也是常用的一种三段论 </a:t>
            </a:r>
            <a:endParaRPr lang="en-US" altLang="zh-CN" dirty="0"/>
          </a:p>
          <a:p>
            <a:pPr marL="457200" lvl="1" indent="0" eaLnBrk="1" hangingPunct="1">
              <a:buFontTx/>
              <a:buNone/>
              <a:defRPr/>
            </a:pP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FF"/>
                </a:solidFill>
              </a:rPr>
              <a:t>例如，如果天下雨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，路就会很难走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，路很难走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 </a:t>
            </a:r>
            <a:r>
              <a:rPr lang="zh-CN" altLang="en-US" dirty="0">
                <a:solidFill>
                  <a:srgbClr val="0000FF"/>
                </a:solidFill>
              </a:rPr>
              <a:t>，我上学就会迟到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，所以如果天下雨我上学就会迟到。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9033C0EC-4446-4C26-9BEC-D4E5CC82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1451C56F-CB44-484C-9C82-6B7FC666EF64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 b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10144E4-7E0B-4F37-9D1F-2676BEC2A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7793C632-E03D-4CDA-8F91-48446F8EB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[7].</a:t>
            </a:r>
            <a:r>
              <a:rPr lang="zh-CN" altLang="en-US" dirty="0"/>
              <a:t>等价三段论：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/>
          </a:p>
          <a:p>
            <a:pPr marL="457200" lvl="1" indent="0" eaLnBrk="1" hangingPunct="1">
              <a:buFontTx/>
              <a:buNone/>
              <a:defRPr/>
            </a:pP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FF"/>
                </a:solidFill>
              </a:rPr>
              <a:t>例如，两个三角形的相似（</a:t>
            </a:r>
            <a:r>
              <a:rPr lang="en-US" altLang="zh-CN" i="1" dirty="0">
                <a:latin typeface="Times New Roman" panose="02020603050405020304" pitchFamily="18" charset="0"/>
              </a:rPr>
              <a:t> B </a:t>
            </a:r>
            <a:r>
              <a:rPr lang="zh-CN" altLang="en-US" dirty="0">
                <a:solidFill>
                  <a:srgbClr val="0000FF"/>
                </a:solidFill>
              </a:rPr>
              <a:t>）当且仅当它们的三组对应边平行（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）。两个三角形相似（</a:t>
            </a:r>
            <a:r>
              <a:rPr lang="en-US" altLang="zh-CN" i="1" dirty="0">
                <a:latin typeface="Times New Roman" panose="02020603050405020304" pitchFamily="18" charset="0"/>
              </a:rPr>
              <a:t> B </a:t>
            </a:r>
            <a:r>
              <a:rPr lang="zh-CN" altLang="en-US" dirty="0">
                <a:solidFill>
                  <a:srgbClr val="0000FF"/>
                </a:solidFill>
              </a:rPr>
              <a:t>）当且仅当它们的三组对应角相等（</a:t>
            </a:r>
            <a:r>
              <a:rPr lang="en-US" altLang="zh-CN" i="1" dirty="0">
                <a:latin typeface="Times New Roman" panose="02020603050405020304" pitchFamily="18" charset="0"/>
              </a:rPr>
              <a:t> C </a:t>
            </a:r>
            <a:r>
              <a:rPr lang="zh-CN" altLang="en-US" dirty="0">
                <a:solidFill>
                  <a:srgbClr val="0000FF"/>
                </a:solidFill>
              </a:rPr>
              <a:t>）。因此，两个三角形的三组对应边平行（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）当且仅当它们的三组对应角相等（</a:t>
            </a:r>
            <a:r>
              <a:rPr lang="en-US" altLang="zh-CN" i="1" dirty="0">
                <a:latin typeface="Times New Roman" panose="02020603050405020304" pitchFamily="18" charset="0"/>
              </a:rPr>
              <a:t> C </a:t>
            </a:r>
            <a:r>
              <a:rPr lang="zh-CN" altLang="en-US" dirty="0">
                <a:solidFill>
                  <a:srgbClr val="0000FF"/>
                </a:solidFill>
              </a:rPr>
              <a:t>） 。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8CC77EE5-742A-45EF-9E27-FA681339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E4A2F7AB-9E8E-48FB-AA1E-E9E3DC5819D3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400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ACF8325-024E-47AE-AA73-7D2808024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570090B4-F722-4491-8577-24E8FF30A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3700" y="1335088"/>
            <a:ext cx="8229600" cy="5522912"/>
          </a:xfrm>
        </p:spPr>
        <p:txBody>
          <a:bodyPr/>
          <a:lstStyle/>
          <a:p>
            <a:pPr eaLnBrk="1" hangingPunct="1"/>
            <a:r>
              <a:rPr lang="en-US" altLang="zh-CN"/>
              <a:t>[8]. </a:t>
            </a:r>
            <a:r>
              <a:rPr lang="zh-CN" altLang="en-US"/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              </a:t>
            </a:r>
            <a:r>
              <a:rPr lang="zh-CN" altLang="en-US">
                <a:latin typeface="Times New Roman" panose="02020603050405020304" pitchFamily="18" charset="0"/>
              </a:rPr>
              <a:t>构造性二难</a:t>
            </a:r>
          </a:p>
          <a:p>
            <a:pPr eaLnBrk="1" hangingPunct="1"/>
            <a:r>
              <a:rPr lang="zh-CN" altLang="en-US"/>
              <a:t> </a:t>
            </a:r>
            <a:r>
              <a:rPr lang="en-US" altLang="zh-CN">
                <a:latin typeface="Times New Roman" panose="02020603050405020304" pitchFamily="18" charset="0"/>
              </a:rPr>
              <a:t>    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              </a:t>
            </a:r>
            <a:r>
              <a:rPr lang="en-US" altLang="zh-CN">
                <a:latin typeface="Times New Roman" panose="02020603050405020304" pitchFamily="18" charset="0"/>
              </a:rPr>
              <a:t>        </a:t>
            </a:r>
            <a:r>
              <a:rPr lang="zh-CN" altLang="en-US">
                <a:latin typeface="Times New Roman" panose="02020603050405020304" pitchFamily="18" charset="0"/>
              </a:rPr>
              <a:t>构造性二难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特殊形式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/>
              <a:t>   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例如，如果派小王参加比赛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我们就可得到第一名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，如果派小张参加比赛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就可得到第三名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，我们要么派小王去比赛，要么派小张去比赛，所以我们不是得到第一名就是得到第三名。 </a:t>
            </a:r>
            <a:endParaRPr lang="en-US" altLang="zh-CN">
              <a:solidFill>
                <a:srgbClr val="0000FF"/>
              </a:solidFill>
            </a:endParaRPr>
          </a:p>
          <a:p>
            <a:pPr lvl="1"/>
            <a:r>
              <a:rPr lang="zh-CN" altLang="en-US"/>
              <a:t>东方朔饮酒 </a:t>
            </a:r>
            <a:endParaRPr lang="en-US" altLang="zh-CN"/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zh-CN" altLang="en-US">
                <a:solidFill>
                  <a:srgbClr val="0000FF"/>
                </a:solidFill>
              </a:rPr>
              <a:t>如果这酒真能使人不死（</a:t>
            </a:r>
            <a:r>
              <a:rPr lang="en-US" altLang="zh-CN" i="1">
                <a:latin typeface="Times New Roman" panose="02020603050405020304" pitchFamily="18" charset="0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），                                     </a:t>
            </a:r>
            <a:endParaRPr lang="en-US" altLang="zh-CN">
              <a:solidFill>
                <a:srgbClr val="0000FF"/>
              </a:solidFill>
            </a:endParaRPr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</a:rPr>
              <a:t>那么你就杀不死我（</a:t>
            </a:r>
            <a:r>
              <a:rPr lang="en-US" altLang="zh-CN" i="1">
                <a:latin typeface="Times New Roman" panose="02020603050405020304" pitchFamily="18" charset="0"/>
              </a:rPr>
              <a:t> B </a:t>
            </a:r>
            <a:r>
              <a:rPr lang="zh-CN" altLang="en-US">
                <a:solidFill>
                  <a:srgbClr val="0000FF"/>
                </a:solidFill>
              </a:rPr>
              <a:t>）； </a:t>
            </a:r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如果这酒不能使人不死 （</a:t>
            </a:r>
            <a:r>
              <a:rPr lang="en-US" altLang="zh-CN" i="1">
                <a:latin typeface="Times New Roman" panose="02020603050405020304" pitchFamily="18" charset="0"/>
              </a:rPr>
              <a:t> C </a:t>
            </a:r>
            <a:r>
              <a:rPr lang="zh-CN" altLang="en-US">
                <a:solidFill>
                  <a:srgbClr val="0000FF"/>
                </a:solidFill>
              </a:rPr>
              <a:t>）（</a:t>
            </a:r>
            <a:r>
              <a:rPr lang="zh-CN" altLang="en-US"/>
              <a:t>你能杀得死我</a:t>
            </a:r>
            <a:r>
              <a:rPr lang="zh-CN" altLang="en-US">
                <a:solidFill>
                  <a:srgbClr val="0000FF"/>
                </a:solidFill>
              </a:rPr>
              <a:t> ），</a:t>
            </a:r>
            <a:endParaRPr lang="en-US" altLang="zh-CN">
              <a:solidFill>
                <a:srgbClr val="0000FF"/>
              </a:solidFill>
            </a:endParaRPr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</a:rPr>
              <a:t>那么不必杀我 （</a:t>
            </a:r>
            <a:r>
              <a:rPr lang="en-US" altLang="zh-CN" i="1">
                <a:latin typeface="Times New Roman" panose="02020603050405020304" pitchFamily="18" charset="0"/>
              </a:rPr>
              <a:t> D</a:t>
            </a:r>
            <a:r>
              <a:rPr lang="zh-CN" altLang="en-US">
                <a:solidFill>
                  <a:srgbClr val="0000FF"/>
                </a:solidFill>
              </a:rPr>
              <a:t> ）（</a:t>
            </a:r>
            <a:r>
              <a:rPr lang="zh-CN" altLang="en-US"/>
              <a:t>它没有什么用处</a:t>
            </a:r>
            <a:r>
              <a:rPr lang="zh-CN" altLang="en-US">
                <a:solidFill>
                  <a:srgbClr val="0000FF"/>
                </a:solidFill>
              </a:rPr>
              <a:t> ） ；</a:t>
            </a:r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这酒或者能使人不死，或者不能使人不死；</a:t>
            </a:r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所以你或者杀不死我，或者不必杀我。 </a:t>
            </a:r>
          </a:p>
          <a:p>
            <a:pPr lvl="1" eaLnBrk="1" hangingPunct="1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BFFBE7A5-1A5A-4F62-8D4E-4B5CE68DE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850" y="6308725"/>
            <a:ext cx="565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en-US" b="0"/>
              <a:t>☆</a:t>
            </a:r>
            <a:endParaRPr lang="zh-CN" altLang="en-US" b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60CBBF81-BA07-4ECD-8870-285D315C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18909734-E782-41B9-98C4-E393327E93FD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AB45F6F-4081-4D0E-BF78-E375000C8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9B9242BD-06D2-4871-8511-E0EE946AD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93863"/>
            <a:ext cx="7593012" cy="4694237"/>
          </a:xfrm>
        </p:spPr>
        <p:txBody>
          <a:bodyPr/>
          <a:lstStyle/>
          <a:p>
            <a:pPr eaLnBrk="1" hangingPunct="1"/>
            <a:endParaRPr lang="zh-CN" altLang="en-US"/>
          </a:p>
          <a:p>
            <a:pPr lvl="1" eaLnBrk="1" hangingPunct="1"/>
            <a:r>
              <a:rPr lang="zh-CN" altLang="zh-CN" sz="2400" b="1">
                <a:ea typeface="宋体" panose="02010600030101010101" pitchFamily="2" charset="-122"/>
              </a:rPr>
              <a:t>纪晓岚买书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如果是好书（</a:t>
            </a:r>
            <a:r>
              <a:rPr lang="en-US" altLang="zh-CN" b="1" i="1">
                <a:latin typeface="Times New Roman" panose="02020603050405020304" pitchFamily="18" charset="0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）（</a:t>
            </a:r>
            <a:r>
              <a:rPr lang="zh-CN" altLang="en-US">
                <a:solidFill>
                  <a:srgbClr val="00B050"/>
                </a:solidFill>
              </a:rPr>
              <a:t>看后背过</a:t>
            </a:r>
            <a:r>
              <a:rPr lang="zh-CN" altLang="en-US">
                <a:solidFill>
                  <a:srgbClr val="0000FF"/>
                </a:solidFill>
              </a:rPr>
              <a:t>），那么我不买（</a:t>
            </a:r>
            <a:r>
              <a:rPr lang="en-US" altLang="zh-CN" b="1" i="1">
                <a:latin typeface="Times New Roman" panose="02020603050405020304" pitchFamily="18" charset="0"/>
              </a:rPr>
              <a:t> B </a:t>
            </a:r>
            <a:r>
              <a:rPr lang="zh-CN" altLang="en-US">
                <a:solidFill>
                  <a:srgbClr val="0000FF"/>
                </a:solidFill>
              </a:rPr>
              <a:t>）。 </a:t>
            </a:r>
            <a:endParaRPr lang="en-US" altLang="zh-CN">
              <a:solidFill>
                <a:srgbClr val="0000FF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	</a:t>
            </a:r>
            <a:r>
              <a:rPr lang="zh-CN" altLang="en-US">
                <a:solidFill>
                  <a:srgbClr val="0000FF"/>
                </a:solidFill>
              </a:rPr>
              <a:t>如果不是好书（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>
                <a:latin typeface="Times New Roman" panose="02020603050405020304" pitchFamily="18" charset="0"/>
              </a:rPr>
              <a:t>A </a:t>
            </a:r>
            <a:r>
              <a:rPr lang="zh-CN" altLang="en-US">
                <a:solidFill>
                  <a:srgbClr val="0000FF"/>
                </a:solidFill>
              </a:rPr>
              <a:t>），那么我不买（</a:t>
            </a:r>
            <a:r>
              <a:rPr lang="en-US" altLang="zh-CN" b="1" i="1">
                <a:latin typeface="Times New Roman" panose="02020603050405020304" pitchFamily="18" charset="0"/>
              </a:rPr>
              <a:t> B </a:t>
            </a:r>
            <a:r>
              <a:rPr lang="zh-CN" altLang="en-US">
                <a:solidFill>
                  <a:srgbClr val="0000FF"/>
                </a:solidFill>
              </a:rPr>
              <a:t>）。                      </a:t>
            </a:r>
            <a:endParaRPr lang="en-US" altLang="zh-CN">
              <a:solidFill>
                <a:srgbClr val="0000FF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	</a:t>
            </a:r>
            <a:r>
              <a:rPr lang="zh-CN" altLang="en-US">
                <a:solidFill>
                  <a:srgbClr val="0000FF"/>
                </a:solidFill>
              </a:rPr>
              <a:t>或者是好书，或者不是好书。                       </a:t>
            </a:r>
            <a:endParaRPr lang="en-US" altLang="zh-CN">
              <a:solidFill>
                <a:srgbClr val="0000FF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 </a:t>
            </a:r>
            <a:r>
              <a:rPr lang="zh-CN" altLang="en-US">
                <a:solidFill>
                  <a:srgbClr val="0000FF"/>
                </a:solidFill>
              </a:rPr>
              <a:t>因此，我不买。</a:t>
            </a:r>
          </a:p>
        </p:txBody>
      </p:sp>
      <p:sp>
        <p:nvSpPr>
          <p:cNvPr id="37893" name="矩形 1">
            <a:extLst>
              <a:ext uri="{FF2B5EF4-FFF2-40B4-BE49-F238E27FC236}">
                <a16:creationId xmlns:a16="http://schemas.microsoft.com/office/drawing/2014/main" id="{48E8E991-E930-41BF-BDDD-81D13014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7613"/>
            <a:ext cx="8135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              </a:t>
            </a:r>
            <a:r>
              <a:rPr lang="en-US" altLang="zh-CN">
                <a:latin typeface="Times New Roman" panose="02020603050405020304" pitchFamily="18" charset="0"/>
              </a:rPr>
              <a:t>        </a:t>
            </a:r>
            <a:r>
              <a:rPr lang="zh-CN" altLang="en-US">
                <a:latin typeface="Times New Roman" panose="02020603050405020304" pitchFamily="18" charset="0"/>
              </a:rPr>
              <a:t>构造性二难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特殊形式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id="{9A873C4C-E6C9-4558-BDC3-A34E5E60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FBCE7374-F3B8-402E-9CDA-AFE30A92E302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 b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7DB2703-0876-4CAD-8A63-65A1F7EE3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74FE960B-ED45-44C3-A670-F704019A9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indent="-990600" eaLnBrk="1" hangingPunct="1">
              <a:spcBef>
                <a:spcPct val="10000"/>
              </a:spcBef>
              <a:defRPr/>
            </a:pPr>
            <a:r>
              <a:rPr lang="en-US" altLang="zh-CN" dirty="0"/>
              <a:t>[9].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  </a:t>
            </a:r>
            <a:r>
              <a:rPr lang="zh-CN" altLang="en-US" dirty="0">
                <a:latin typeface="Times New Roman" panose="02020603050405020304" pitchFamily="18" charset="0"/>
              </a:rPr>
              <a:t>破坏性二难</a:t>
            </a:r>
          </a:p>
          <a:p>
            <a:pPr eaLnBrk="1" hangingPunct="1">
              <a:defRPr/>
            </a:pPr>
            <a:r>
              <a:rPr lang="zh-CN" altLang="en-US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/>
              <a:t>   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FF"/>
                </a:solidFill>
              </a:rPr>
              <a:t>例如，明天是周一（</a:t>
            </a:r>
            <a:r>
              <a:rPr lang="en-US" altLang="zh-CN" i="1" dirty="0">
                <a:latin typeface="Times New Roman" panose="02020603050405020304" pitchFamily="18" charset="0"/>
              </a:rPr>
              <a:t> A </a:t>
            </a:r>
            <a:r>
              <a:rPr lang="zh-CN" altLang="en-US" dirty="0">
                <a:solidFill>
                  <a:srgbClr val="0000FF"/>
                </a:solidFill>
              </a:rPr>
              <a:t>），小明就要上学（</a:t>
            </a:r>
            <a:r>
              <a:rPr lang="en-US" altLang="zh-CN" i="1" dirty="0">
                <a:latin typeface="Times New Roman" panose="02020603050405020304" pitchFamily="18" charset="0"/>
              </a:rPr>
              <a:t> B </a:t>
            </a:r>
            <a:r>
              <a:rPr lang="zh-CN" altLang="en-US" dirty="0">
                <a:solidFill>
                  <a:srgbClr val="0000FF"/>
                </a:solidFill>
              </a:rPr>
              <a:t>），明天是周末（</a:t>
            </a:r>
            <a:r>
              <a:rPr lang="en-US" altLang="zh-CN" i="1" dirty="0">
                <a:latin typeface="Times New Roman" panose="02020603050405020304" pitchFamily="18" charset="0"/>
              </a:rPr>
              <a:t> C </a:t>
            </a:r>
            <a:r>
              <a:rPr lang="zh-CN" altLang="en-US" dirty="0">
                <a:solidFill>
                  <a:srgbClr val="0000FF"/>
                </a:solidFill>
              </a:rPr>
              <a:t>），小明就要去游泳（</a:t>
            </a:r>
            <a:r>
              <a:rPr lang="en-US" altLang="zh-CN" i="1" dirty="0">
                <a:latin typeface="Times New Roman" panose="02020603050405020304" pitchFamily="18" charset="0"/>
              </a:rPr>
              <a:t> D </a:t>
            </a:r>
            <a:r>
              <a:rPr lang="zh-CN" altLang="en-US" dirty="0">
                <a:solidFill>
                  <a:srgbClr val="0000FF"/>
                </a:solidFill>
              </a:rPr>
              <a:t>），小明没有去上学（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rgbClr val="0000FF"/>
                </a:solidFill>
              </a:rPr>
              <a:t>）或者小明没有去游泳（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i="1" dirty="0">
                <a:latin typeface="Times New Roman" panose="02020603050405020304" pitchFamily="18" charset="0"/>
              </a:rPr>
              <a:t>D </a:t>
            </a:r>
            <a:r>
              <a:rPr lang="zh-CN" altLang="en-US" dirty="0">
                <a:solidFill>
                  <a:srgbClr val="0000FF"/>
                </a:solidFill>
              </a:rPr>
              <a:t>），所以明天不是周一（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solidFill>
                  <a:srgbClr val="0000FF"/>
                </a:solidFill>
              </a:rPr>
              <a:t>）或者明天不是周末（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i="1" dirty="0">
                <a:latin typeface="Times New Roman" panose="02020603050405020304" pitchFamily="18" charset="0"/>
              </a:rPr>
              <a:t>C </a:t>
            </a:r>
            <a:r>
              <a:rPr lang="zh-CN" altLang="en-US" dirty="0">
                <a:solidFill>
                  <a:srgbClr val="0000FF"/>
                </a:solidFill>
              </a:rPr>
              <a:t>）。 </a:t>
            </a: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FECC5ADD-63B6-4B37-BCB2-B729389B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850" y="6308725"/>
            <a:ext cx="565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en-US" b="0"/>
              <a:t>☆</a:t>
            </a:r>
            <a:endParaRPr lang="zh-CN" altLang="en-US" b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475FD99C-B813-4CB5-8CB3-10517F82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E4F60F-1DD2-4818-A663-4EB3C1627F3D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 b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8710AF2-914B-43E2-BB52-BEC3B22BE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endParaRPr lang="en-US" altLang="zh-CN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推理的正确与错误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推理的形式结构（</a:t>
            </a:r>
            <a:r>
              <a:rPr lang="en-US" altLang="zh-CN"/>
              <a:t>3</a:t>
            </a:r>
            <a:r>
              <a:rPr lang="zh-CN" altLang="en-US"/>
              <a:t>个）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判断推理正确的方法（</a:t>
            </a:r>
            <a:r>
              <a:rPr lang="en-US" altLang="zh-CN"/>
              <a:t>3</a:t>
            </a:r>
            <a:r>
              <a:rPr lang="zh-CN" altLang="en-US"/>
              <a:t>个）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推理定律（</a:t>
            </a:r>
            <a:r>
              <a:rPr lang="en-US" altLang="zh-CN"/>
              <a:t>9</a:t>
            </a:r>
            <a:r>
              <a:rPr lang="zh-CN" altLang="en-US"/>
              <a:t>个）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B5218630-4B93-44BC-8477-FBC38621E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</a:pPr>
            <a:r>
              <a:rPr lang="en-US" altLang="zh-CN"/>
              <a:t>3.1</a:t>
            </a:r>
            <a:r>
              <a:rPr lang="zh-CN" altLang="en-US"/>
              <a:t>推理的形式结构（回顾）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88DDFC4F-F5F6-4E63-B7D5-AC0EE11B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EFE5F1-420F-4009-A99F-9DEBDB493B64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 b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D083A72-5611-4555-B9BE-62307E59C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en-US" altLang="zh-CN"/>
              <a:t>3.1</a:t>
            </a:r>
            <a:r>
              <a:rPr lang="zh-CN" altLang="en-US"/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推理的正确与错误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推理的形式结构（</a:t>
            </a:r>
            <a:r>
              <a:rPr lang="en-US" altLang="zh-CN"/>
              <a:t>3</a:t>
            </a:r>
            <a:r>
              <a:rPr lang="zh-CN" altLang="en-US"/>
              <a:t>个）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判断推理正确的方法（</a:t>
            </a:r>
            <a:r>
              <a:rPr lang="en-US" altLang="zh-CN"/>
              <a:t>3</a:t>
            </a:r>
            <a:r>
              <a:rPr lang="zh-CN" altLang="en-US"/>
              <a:t>个）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推理定律（</a:t>
            </a:r>
            <a:r>
              <a:rPr lang="en-US" altLang="zh-CN"/>
              <a:t>9</a:t>
            </a:r>
            <a:r>
              <a:rPr lang="zh-CN" altLang="en-US"/>
              <a:t>个）</a:t>
            </a:r>
          </a:p>
          <a:p>
            <a:pPr marL="361950" indent="-361950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en-US" altLang="zh-CN">
                <a:solidFill>
                  <a:srgbClr val="FF0000"/>
                </a:solidFill>
              </a:rPr>
              <a:t>3.2</a:t>
            </a:r>
            <a:r>
              <a:rPr lang="zh-CN" altLang="en-US">
                <a:solidFill>
                  <a:srgbClr val="FF0000"/>
                </a:solidFill>
              </a:rPr>
              <a:t>自然推理系统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形式系统的定义与分类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中构造证明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直接证明法、附加前提证明法、归谬法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A38B93E5-6A09-4A54-A18A-767F3B41F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第三章 命题逻辑的推理理论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B729F4AC-1656-4232-B70C-EBB6F379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A94D6C-31CC-467A-8DE3-30FA50E392FB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400" b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ADF0423-2B23-4ED5-9868-4821E4F50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3.2  </a:t>
            </a: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BC8C73E-910D-491C-B0D2-440D8AA47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229600" cy="5310188"/>
          </a:xfrm>
        </p:spPr>
        <p:txBody>
          <a:bodyPr/>
          <a:lstStyle/>
          <a:p>
            <a:pPr marL="609600" indent="-609600"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3.2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一个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形式系统 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由下面四个部分组成：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zh-CN" altLang="en-US">
                <a:latin typeface="Times New Roman" panose="02020603050405020304" pitchFamily="18" charset="0"/>
              </a:rPr>
              <a:t>非空的字母表，记作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.  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  (2)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中符号构造的合式公式集，记作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.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  (3) 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中一些特殊的公式组成的公理集，记作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.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  (4)  </a:t>
            </a:r>
            <a:r>
              <a:rPr lang="zh-CN" altLang="en-US">
                <a:latin typeface="Times New Roman" panose="02020603050405020304" pitchFamily="18" charset="0"/>
              </a:rPr>
              <a:t>推理规则集，记作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.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记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)&gt;, 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)&gt;</a:t>
            </a:r>
            <a:r>
              <a:rPr lang="zh-CN" altLang="en-US"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形式语言系统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        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)&gt; </a:t>
            </a:r>
            <a:r>
              <a:rPr lang="zh-CN" altLang="en-US"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形式演算系统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609600" indent="-609600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一般形式系统分为两类：</a:t>
            </a:r>
            <a:endParaRPr lang="en-US" altLang="zh-CN">
              <a:latin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自然推理系统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无公理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即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公理推理系统  </a:t>
            </a:r>
            <a:r>
              <a:rPr lang="zh-CN" altLang="en-US">
                <a:latin typeface="Times New Roman" panose="02020603050405020304" pitchFamily="18" charset="0"/>
              </a:rPr>
              <a:t>推出的结论是系统中的重言式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称作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28A0EFDF-60C9-42FA-901B-2905B12D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358AA3-9237-41E0-AFFB-7B1D772A7E53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400" b="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EABD35C-2A96-4110-8835-66C0E3D75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15215BA-27F7-4EE0-B31B-83E92411D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3.3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自然推理系统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</a:rPr>
              <a:t>定义</a:t>
            </a:r>
            <a:r>
              <a:rPr lang="zh-CN" altLang="en-US" dirty="0"/>
              <a:t>如下</a:t>
            </a:r>
            <a:r>
              <a:rPr lang="en-US" altLang="zh-CN" dirty="0"/>
              <a:t>: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1.</a:t>
            </a:r>
            <a:r>
              <a:rPr lang="en-US" altLang="zh-CN" dirty="0"/>
              <a:t> </a:t>
            </a:r>
            <a:r>
              <a:rPr lang="zh-CN" altLang="en-US" dirty="0"/>
              <a:t>字母表</a:t>
            </a:r>
          </a:p>
          <a:p>
            <a:pPr marL="609600" indent="-609600" eaLnBrk="1" hangingPunct="1"/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命题变项符号：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…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…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  (2)  </a:t>
            </a:r>
            <a:r>
              <a:rPr lang="zh-CN" altLang="en-US" dirty="0">
                <a:latin typeface="Times New Roman" panose="02020603050405020304" pitchFamily="18" charset="0"/>
              </a:rPr>
              <a:t>联结词符号：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  (3)  </a:t>
            </a:r>
            <a:r>
              <a:rPr lang="zh-CN" altLang="en-US" dirty="0">
                <a:latin typeface="Times New Roman" panose="02020603050405020304" pitchFamily="18" charset="0"/>
              </a:rPr>
              <a:t>括号与逗号：</a:t>
            </a:r>
            <a:r>
              <a:rPr lang="en-US" altLang="zh-CN" dirty="0">
                <a:latin typeface="Times New Roman" panose="02020603050405020304" pitchFamily="18" charset="0"/>
              </a:rPr>
              <a:t>(  )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合式公式（同定义</a:t>
            </a:r>
            <a:r>
              <a:rPr lang="en-US" altLang="zh-CN" dirty="0">
                <a:latin typeface="Times New Roman" panose="02020603050405020304" pitchFamily="18" charset="0"/>
              </a:rPr>
              <a:t>1.6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 </a:t>
            </a:r>
            <a:r>
              <a:rPr lang="zh-CN" altLang="en-US" dirty="0"/>
              <a:t>推理规则</a:t>
            </a:r>
          </a:p>
          <a:p>
            <a:pPr marL="609600" indent="-609600" eaLnBrk="1" hangingPunct="1"/>
            <a:r>
              <a:rPr lang="zh-CN" altLang="en-US" dirty="0"/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前提引入规则</a:t>
            </a:r>
          </a:p>
          <a:p>
            <a:pPr marL="609600" indent="-609600" eaLnBrk="1" hangingPunct="1"/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zh-CN" altLang="en-US" dirty="0">
                <a:latin typeface="Times New Roman" panose="02020603050405020304" pitchFamily="18" charset="0"/>
              </a:rPr>
              <a:t>结论引入规则</a:t>
            </a:r>
          </a:p>
          <a:p>
            <a:pPr marL="609600" indent="-609600" eaLnBrk="1" hangingPunct="1"/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zh-CN" altLang="en-US" dirty="0">
                <a:latin typeface="Times New Roman" panose="02020603050405020304" pitchFamily="18" charset="0"/>
              </a:rPr>
              <a:t>置换规则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569FD460-AA37-424B-AA3D-286516DE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E7BE56-1E37-495C-9934-2B7B15CF07B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400" b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930D8EE-8E80-47F3-8047-9C650ED0A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推理规则</a:t>
            </a:r>
            <a:endParaRPr lang="zh-CN" altLang="en-US" b="0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EDE0B2A-190F-4E93-8ABB-0B35EB874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2952750" cy="5589587"/>
          </a:xfrm>
        </p:spPr>
        <p:txBody>
          <a:bodyPr/>
          <a:lstStyle/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latin typeface="Times New Roman" panose="02020603050405020304" pitchFamily="18" charset="0"/>
              </a:rPr>
              <a:t>假言推理规则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marL="457200" indent="-457200" eaLnBrk="1" hangingPunct="1"/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(6) </a:t>
            </a:r>
            <a:r>
              <a:rPr lang="zh-CN" altLang="en-US">
                <a:latin typeface="Times New Roman" panose="02020603050405020304" pitchFamily="18" charset="0"/>
              </a:rPr>
              <a:t>化简规则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 u="sng">
                <a:latin typeface="Times New Roman" panose="02020603050405020304" pitchFamily="18" charset="0"/>
              </a:rPr>
              <a:t>   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(8) </a:t>
            </a:r>
            <a:r>
              <a:rPr lang="zh-CN" altLang="en-US">
                <a:latin typeface="Times New Roman" panose="02020603050405020304" pitchFamily="18" charset="0"/>
              </a:rPr>
              <a:t>假言三段论规则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 u="sng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  <p:grpSp>
        <p:nvGrpSpPr>
          <p:cNvPr id="50181" name="Group 6">
            <a:extLst>
              <a:ext uri="{FF2B5EF4-FFF2-40B4-BE49-F238E27FC236}">
                <a16:creationId xmlns:a16="http://schemas.microsoft.com/office/drawing/2014/main" id="{9ED1A02C-1C7C-4B63-B529-CA38F72B36CB}"/>
              </a:ext>
            </a:extLst>
          </p:cNvPr>
          <p:cNvGrpSpPr>
            <a:grpSpLocks/>
          </p:cNvGrpSpPr>
          <p:nvPr/>
        </p:nvGrpSpPr>
        <p:grpSpPr bwMode="auto">
          <a:xfrm>
            <a:off x="1404938" y="1484313"/>
            <a:ext cx="1079500" cy="1333500"/>
            <a:chOff x="2880" y="1162"/>
            <a:chExt cx="680" cy="840"/>
          </a:xfrm>
        </p:grpSpPr>
        <p:sp>
          <p:nvSpPr>
            <p:cNvPr id="50198" name="Text Box 4">
              <a:extLst>
                <a:ext uri="{FF2B5EF4-FFF2-40B4-BE49-F238E27FC236}">
                  <a16:creationId xmlns:a16="http://schemas.microsoft.com/office/drawing/2014/main" id="{7A3FA577-3358-45C7-ADA3-2C8A32225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162"/>
              <a:ext cx="680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A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50199" name="Line 5">
              <a:extLst>
                <a:ext uri="{FF2B5EF4-FFF2-40B4-BE49-F238E27FC236}">
                  <a16:creationId xmlns:a16="http://schemas.microsoft.com/office/drawing/2014/main" id="{18BB00A7-C0DE-4ACC-897F-2D5871E8A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2" name="Group 10">
            <a:extLst>
              <a:ext uri="{FF2B5EF4-FFF2-40B4-BE49-F238E27FC236}">
                <a16:creationId xmlns:a16="http://schemas.microsoft.com/office/drawing/2014/main" id="{323CD2A8-0686-4AAC-93DE-60062616DCEA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628775"/>
            <a:ext cx="1152525" cy="895350"/>
            <a:chOff x="2608" y="2046"/>
            <a:chExt cx="726" cy="564"/>
          </a:xfrm>
        </p:grpSpPr>
        <p:sp>
          <p:nvSpPr>
            <p:cNvPr id="50196" name="Text Box 8">
              <a:extLst>
                <a:ext uri="{FF2B5EF4-FFF2-40B4-BE49-F238E27FC236}">
                  <a16:creationId xmlns:a16="http://schemas.microsoft.com/office/drawing/2014/main" id="{5A128E06-D6EA-4939-ABB3-4C22ABDA9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046"/>
              <a:ext cx="726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   A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50197" name="Line 9">
              <a:extLst>
                <a:ext uri="{FF2B5EF4-FFF2-40B4-BE49-F238E27FC236}">
                  <a16:creationId xmlns:a16="http://schemas.microsoft.com/office/drawing/2014/main" id="{C436DE4E-51A5-4779-98E5-0E450333C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2340"/>
              <a:ext cx="68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3" name="Group 11">
            <a:extLst>
              <a:ext uri="{FF2B5EF4-FFF2-40B4-BE49-F238E27FC236}">
                <a16:creationId xmlns:a16="http://schemas.microsoft.com/office/drawing/2014/main" id="{AF31A976-6A51-4393-9F90-7DA24346AD41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357563"/>
            <a:ext cx="1152525" cy="895350"/>
            <a:chOff x="2608" y="2046"/>
            <a:chExt cx="726" cy="564"/>
          </a:xfrm>
        </p:grpSpPr>
        <p:sp>
          <p:nvSpPr>
            <p:cNvPr id="50194" name="Text Box 12">
              <a:extLst>
                <a:ext uri="{FF2B5EF4-FFF2-40B4-BE49-F238E27FC236}">
                  <a16:creationId xmlns:a16="http://schemas.microsoft.com/office/drawing/2014/main" id="{A943F756-4B6D-4993-BF16-8B5D6B472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046"/>
              <a:ext cx="726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50195" name="Line 13">
              <a:extLst>
                <a:ext uri="{FF2B5EF4-FFF2-40B4-BE49-F238E27FC236}">
                  <a16:creationId xmlns:a16="http://schemas.microsoft.com/office/drawing/2014/main" id="{A8C74DB4-DE68-4305-945C-98FB25316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2340"/>
              <a:ext cx="68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84" name="Rectangle 14">
            <a:extLst>
              <a:ext uri="{FF2B5EF4-FFF2-40B4-BE49-F238E27FC236}">
                <a16:creationId xmlns:a16="http://schemas.microsoft.com/office/drawing/2014/main" id="{D5205E93-F3DB-4E40-8DB0-1F657DD3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79500"/>
            <a:ext cx="2952750" cy="558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附加规则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(7) </a:t>
            </a:r>
            <a:r>
              <a:rPr lang="zh-CN" altLang="en-US" dirty="0">
                <a:latin typeface="Times New Roman" panose="02020603050405020304" pitchFamily="18" charset="0"/>
              </a:rPr>
              <a:t>拒取式规则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u="sng" dirty="0">
                <a:latin typeface="Times New Roman" panose="02020603050405020304" pitchFamily="18" charset="0"/>
              </a:rPr>
              <a:t>  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(9) </a:t>
            </a:r>
            <a:r>
              <a:rPr lang="zh-CN" altLang="en-US" dirty="0">
                <a:latin typeface="Times New Roman" panose="02020603050405020304" pitchFamily="18" charset="0"/>
              </a:rPr>
              <a:t>析取三段论规则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zh-CN" altLang="en-US" u="sng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grpSp>
        <p:nvGrpSpPr>
          <p:cNvPr id="50185" name="Group 15">
            <a:extLst>
              <a:ext uri="{FF2B5EF4-FFF2-40B4-BE49-F238E27FC236}">
                <a16:creationId xmlns:a16="http://schemas.microsoft.com/office/drawing/2014/main" id="{6E8F281F-CDBD-4BA5-BE01-B287DE9AFB3B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3175000"/>
            <a:ext cx="1079500" cy="1333500"/>
            <a:chOff x="2880" y="1162"/>
            <a:chExt cx="680" cy="840"/>
          </a:xfrm>
        </p:grpSpPr>
        <p:sp>
          <p:nvSpPr>
            <p:cNvPr id="50192" name="Text Box 16">
              <a:extLst>
                <a:ext uri="{FF2B5EF4-FFF2-40B4-BE49-F238E27FC236}">
                  <a16:creationId xmlns:a16="http://schemas.microsoft.com/office/drawing/2014/main" id="{6CF253E9-AC8C-4947-8904-9775D6982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162"/>
              <a:ext cx="680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50193" name="Line 17">
              <a:extLst>
                <a:ext uri="{FF2B5EF4-FFF2-40B4-BE49-F238E27FC236}">
                  <a16:creationId xmlns:a16="http://schemas.microsoft.com/office/drawing/2014/main" id="{3995460E-BC3D-4C86-8AFD-2012FF0BD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6" name="Group 27">
            <a:extLst>
              <a:ext uri="{FF2B5EF4-FFF2-40B4-BE49-F238E27FC236}">
                <a16:creationId xmlns:a16="http://schemas.microsoft.com/office/drawing/2014/main" id="{FB0C943B-1393-4D9F-9084-8258197B398B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4975225"/>
            <a:ext cx="1366838" cy="1333500"/>
            <a:chOff x="885" y="3134"/>
            <a:chExt cx="861" cy="840"/>
          </a:xfrm>
        </p:grpSpPr>
        <p:sp>
          <p:nvSpPr>
            <p:cNvPr id="50190" name="Text Box 25">
              <a:extLst>
                <a:ext uri="{FF2B5EF4-FFF2-40B4-BE49-F238E27FC236}">
                  <a16:creationId xmlns:a16="http://schemas.microsoft.com/office/drawing/2014/main" id="{E892D191-49D0-40F6-B8BA-A5C5F7A68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3134"/>
              <a:ext cx="861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 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50191" name="Line 26">
              <a:extLst>
                <a:ext uri="{FF2B5EF4-FFF2-40B4-BE49-F238E27FC236}">
                  <a16:creationId xmlns:a16="http://schemas.microsoft.com/office/drawing/2014/main" id="{77221791-B6EE-41E4-B4D5-0ADDF7608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5" y="3657"/>
              <a:ext cx="770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7" name="Group 31">
            <a:extLst>
              <a:ext uri="{FF2B5EF4-FFF2-40B4-BE49-F238E27FC236}">
                <a16:creationId xmlns:a16="http://schemas.microsoft.com/office/drawing/2014/main" id="{A7AE3D72-17E1-4187-BEE6-86E2A965AB37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5048250"/>
            <a:ext cx="1079500" cy="1333500"/>
            <a:chOff x="2880" y="1162"/>
            <a:chExt cx="680" cy="840"/>
          </a:xfrm>
        </p:grpSpPr>
        <p:sp>
          <p:nvSpPr>
            <p:cNvPr id="50188" name="Text Box 32">
              <a:extLst>
                <a:ext uri="{FF2B5EF4-FFF2-40B4-BE49-F238E27FC236}">
                  <a16:creationId xmlns:a16="http://schemas.microsoft.com/office/drawing/2014/main" id="{F0BBCA8F-23CF-4466-B3F3-4F4A39992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162"/>
              <a:ext cx="680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50189" name="Line 33">
              <a:extLst>
                <a:ext uri="{FF2B5EF4-FFF2-40B4-BE49-F238E27FC236}">
                  <a16:creationId xmlns:a16="http://schemas.microsoft.com/office/drawing/2014/main" id="{E9B54ED0-37AA-478F-A54E-E489BC0F0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9B5CD6F1-05ED-4290-B3E4-59F4AF8F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E0C4AE-3A79-478A-8D1C-EA5812ABBB59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EB5BB70-A7AA-41B0-B291-BBD91F523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en-US" altLang="zh-CN">
                <a:solidFill>
                  <a:srgbClr val="FF0000"/>
                </a:solidFill>
              </a:rPr>
              <a:t>3.1</a:t>
            </a:r>
            <a:r>
              <a:rPr lang="zh-CN" altLang="en-US">
                <a:solidFill>
                  <a:srgbClr val="FF0000"/>
                </a:solidFill>
              </a:rPr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推理的正确与错误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判断推理正确的方法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推理定律</a:t>
            </a:r>
          </a:p>
          <a:p>
            <a:pPr marL="361950" indent="-361950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en-US" altLang="zh-CN"/>
              <a:t>3.2</a:t>
            </a: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形式系统的定义与分类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中构造证明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直接证明法、附加前提证明法、归谬法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E3A2B1A-0AA7-4A49-8DAB-2836661B5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第三章 命题逻辑的推理理论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3E7CB4D2-0E22-4DD6-A894-D6A23B53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57B8EF-8AC6-40A8-93A5-35AEDB7B2681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400" b="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56A9368-5429-40A9-89BA-A77886A60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推理规则</a:t>
            </a:r>
            <a:endParaRPr lang="zh-CN" altLang="en-US" b="0"/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A698CBC-2040-4ADE-9A83-42DF58ED2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321175"/>
          </a:xfrm>
        </p:spPr>
        <p:txBody>
          <a:bodyPr/>
          <a:lstStyle/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(10) </a:t>
            </a:r>
            <a:r>
              <a:rPr lang="zh-CN" altLang="en-US">
                <a:latin typeface="Times New Roman" panose="02020603050405020304" pitchFamily="18" charset="0"/>
              </a:rPr>
              <a:t>构造性二难推理规则      </a:t>
            </a:r>
            <a:r>
              <a:rPr lang="en-US" altLang="zh-CN">
                <a:latin typeface="Times New Roman" panose="02020603050405020304" pitchFamily="18" charset="0"/>
              </a:rPr>
              <a:t>(11)  </a:t>
            </a:r>
            <a:r>
              <a:rPr lang="zh-CN" altLang="en-US">
                <a:latin typeface="Times New Roman" panose="02020603050405020304" pitchFamily="18" charset="0"/>
              </a:rPr>
              <a:t>破坏性二难推理规则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     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     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  </a:t>
            </a:r>
            <a:r>
              <a:rPr lang="zh-CN" altLang="en-US" u="sng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  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(12) </a:t>
            </a:r>
            <a:r>
              <a:rPr lang="zh-CN" altLang="en-US">
                <a:latin typeface="Times New Roman" panose="02020603050405020304" pitchFamily="18" charset="0"/>
              </a:rPr>
              <a:t>合取引入规则</a:t>
            </a:r>
          </a:p>
          <a:p>
            <a:pPr marL="457200" indent="-457200" eaLnBrk="1" hangingPunct="1"/>
            <a:r>
              <a:rPr lang="zh-CN" altLang="en-US" i="1">
                <a:latin typeface="Times New Roman" panose="02020603050405020304" pitchFamily="18" charset="0"/>
              </a:rPr>
              <a:t>       </a:t>
            </a:r>
          </a:p>
        </p:txBody>
      </p:sp>
      <p:grpSp>
        <p:nvGrpSpPr>
          <p:cNvPr id="52229" name="Group 8">
            <a:extLst>
              <a:ext uri="{FF2B5EF4-FFF2-40B4-BE49-F238E27FC236}">
                <a16:creationId xmlns:a16="http://schemas.microsoft.com/office/drawing/2014/main" id="{AC139276-0FF5-4B58-B31C-25DCC3E7EFA9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657350"/>
            <a:ext cx="1368425" cy="1771650"/>
            <a:chOff x="3606" y="1207"/>
            <a:chExt cx="862" cy="1116"/>
          </a:xfrm>
        </p:grpSpPr>
        <p:sp>
          <p:nvSpPr>
            <p:cNvPr id="52236" name="Text Box 5">
              <a:extLst>
                <a:ext uri="{FF2B5EF4-FFF2-40B4-BE49-F238E27FC236}">
                  <a16:creationId xmlns:a16="http://schemas.microsoft.com/office/drawing/2014/main" id="{FB89D51B-0583-433F-9A06-CC54088A8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1207"/>
              <a:ext cx="861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 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C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C 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</a:p>
          </p:txBody>
        </p:sp>
        <p:sp>
          <p:nvSpPr>
            <p:cNvPr id="52237" name="Line 7">
              <a:extLst>
                <a:ext uri="{FF2B5EF4-FFF2-40B4-BE49-F238E27FC236}">
                  <a16:creationId xmlns:a16="http://schemas.microsoft.com/office/drawing/2014/main" id="{DA6A8AC2-C77E-4CFF-BBC4-1DB98B2D7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069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30" name="Group 13">
            <a:extLst>
              <a:ext uri="{FF2B5EF4-FFF2-40B4-BE49-F238E27FC236}">
                <a16:creationId xmlns:a16="http://schemas.microsoft.com/office/drawing/2014/main" id="{78BFE69C-2AB5-4455-A6A7-3871B3112BA7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700213"/>
            <a:ext cx="1655763" cy="1771650"/>
            <a:chOff x="3651" y="2223"/>
            <a:chExt cx="1043" cy="1116"/>
          </a:xfrm>
        </p:grpSpPr>
        <p:sp>
          <p:nvSpPr>
            <p:cNvPr id="52234" name="Text Box 10">
              <a:extLst>
                <a:ext uri="{FF2B5EF4-FFF2-40B4-BE49-F238E27FC236}">
                  <a16:creationId xmlns:a16="http://schemas.microsoft.com/office/drawing/2014/main" id="{D471F8F0-6346-4601-B4D3-BE2E670A9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" y="2223"/>
              <a:ext cx="1042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   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 C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  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D 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52235" name="Line 12">
              <a:extLst>
                <a:ext uri="{FF2B5EF4-FFF2-40B4-BE49-F238E27FC236}">
                  <a16:creationId xmlns:a16="http://schemas.microsoft.com/office/drawing/2014/main" id="{21370767-4DF5-4E21-95E5-B1BF6EF7E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3067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31" name="Group 14">
            <a:extLst>
              <a:ext uri="{FF2B5EF4-FFF2-40B4-BE49-F238E27FC236}">
                <a16:creationId xmlns:a16="http://schemas.microsoft.com/office/drawing/2014/main" id="{D59B85C0-56FE-4293-B7A7-CC1480ADCFB2}"/>
              </a:ext>
            </a:extLst>
          </p:cNvPr>
          <p:cNvGrpSpPr>
            <a:grpSpLocks/>
          </p:cNvGrpSpPr>
          <p:nvPr/>
        </p:nvGrpSpPr>
        <p:grpSpPr bwMode="auto">
          <a:xfrm>
            <a:off x="1549400" y="3860800"/>
            <a:ext cx="1366838" cy="1347788"/>
            <a:chOff x="885" y="3134"/>
            <a:chExt cx="861" cy="849"/>
          </a:xfrm>
        </p:grpSpPr>
        <p:sp>
          <p:nvSpPr>
            <p:cNvPr id="52232" name="Text Box 15">
              <a:extLst>
                <a:ext uri="{FF2B5EF4-FFF2-40B4-BE49-F238E27FC236}">
                  <a16:creationId xmlns:a16="http://schemas.microsoft.com/office/drawing/2014/main" id="{38AB83D2-910D-4FF3-B2DC-8617118C5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3134"/>
              <a:ext cx="861" cy="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      A</a:t>
              </a:r>
              <a:endParaRPr lang="en-US" altLang="zh-CN" i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  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52233" name="Line 16">
              <a:extLst>
                <a:ext uri="{FF2B5EF4-FFF2-40B4-BE49-F238E27FC236}">
                  <a16:creationId xmlns:a16="http://schemas.microsoft.com/office/drawing/2014/main" id="{EBC77FCA-E9DE-460E-A512-1B374A810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5" y="3657"/>
              <a:ext cx="770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AF6D4922-07B6-418B-BCE9-885C933E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BF8EEF-8D9C-46C4-901B-8808CE60E3FA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400" b="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4183127-4AB9-4C8A-B930-1C5482B30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/>
              <a:t>中构造证明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F5BE113-F68B-410D-9F8F-DFDA7A50A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84784"/>
            <a:ext cx="8424863" cy="5184304"/>
          </a:xfrm>
        </p:spPr>
        <p:txBody>
          <a:bodyPr/>
          <a:lstStyle/>
          <a:p>
            <a:pPr marL="1158875" indent="-1158875" defTabSz="898525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设前提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, </a:t>
            </a:r>
            <a:r>
              <a:rPr lang="zh-CN" altLang="en-US" dirty="0">
                <a:latin typeface="Times New Roman" panose="02020603050405020304" pitchFamily="18" charset="0"/>
              </a:rPr>
              <a:t>结论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及公式序列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l  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pPr marL="1158875" indent="-1158875" defTabSz="898525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如果每一个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 </a:t>
            </a:r>
            <a:r>
              <a:rPr lang="en-US" altLang="zh-CN" dirty="0">
                <a:latin typeface="Times New Roman" panose="02020603050405020304" pitchFamily="18" charset="0"/>
              </a:rPr>
              <a:t>(1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是某个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(1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marL="1158875" indent="-1158875" defTabSz="898525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                </a:t>
            </a:r>
            <a:r>
              <a:rPr lang="zh-CN" altLang="en-US" dirty="0">
                <a:latin typeface="Times New Roman" panose="02020603050405020304" pitchFamily="18" charset="0"/>
              </a:rPr>
              <a:t>或者可由序列中前面的公式应用推理规则得到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pPr marL="1158875" indent="-1158875" defTabSz="898525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</a:rPr>
              <a:t>并且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marL="1158875" indent="-1158875" defTabSz="898525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则称这个公式序列是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推出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证明。</a:t>
            </a:r>
          </a:p>
          <a:p>
            <a:pPr marL="1158875" indent="-1158875" defTabSz="898525" eaLnBrk="1" hangingPunct="1">
              <a:defRPr/>
            </a:pP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823156B7-9F40-4B4C-B670-4529B001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75286C-FD64-4CEB-B0A5-B84400CFCB5D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400" b="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F55B471-26D0-400C-BDF0-3239F1BA5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/>
              <a:t>中构造证明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90A5C9A-C90D-4701-A5E4-0417676C7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29600" cy="5543550"/>
          </a:xfrm>
        </p:spPr>
        <p:txBody>
          <a:bodyPr/>
          <a:lstStyle/>
          <a:p>
            <a:pPr marL="1158875" indent="-1158875" defTabSz="898525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构造下面推理的证明：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若明天是星期一或星期三，我明天就有课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若我明天有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课，今天必备课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我今天没备课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所以，明天不是星期一、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也不是星期三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1158875" indent="-1158875" defTabSz="898525" eaLnBrk="1" hangingPunct="1">
              <a:spcBef>
                <a:spcPct val="5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解   </a:t>
            </a: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设命题并符号化 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  设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：明天是星期一，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：明天是星期三，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：我明天有课，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：我今天备课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en-US" altLang="zh-CN" dirty="0">
                <a:latin typeface="Times New Roman" panose="02020603050405020304" pitchFamily="18" charset="0"/>
              </a:rPr>
              <a:t>       (2) </a:t>
            </a:r>
            <a:r>
              <a:rPr lang="zh-CN" altLang="en-US" dirty="0">
                <a:latin typeface="Times New Roman" panose="02020603050405020304" pitchFamily="18" charset="0"/>
              </a:rPr>
              <a:t>写出证明的形式结构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   前提：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结论：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</a:p>
          <a:p>
            <a:pPr marL="1158875" indent="-1158875" defTabSz="898525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3CB5E839-3D2E-47C4-8DD7-7E50C5F4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9617B7-8B7C-4E72-9116-F6A020BE361A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400" b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4D74C4B-DB52-434D-A0EA-8509EEC4F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直接证明法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20A12D4-960E-41E7-844B-15D7E6F47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8563"/>
            <a:ext cx="8229600" cy="4967287"/>
          </a:xfrm>
        </p:spPr>
        <p:txBody>
          <a:bodyPr/>
          <a:lstStyle/>
          <a:p>
            <a:pPr marL="1158875" indent="-1158875" defTabSz="898525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 前提：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endParaRPr lang="en-US" altLang="zh-CN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en-US" altLang="zh-CN">
                <a:latin typeface="Times New Roman" panose="02020603050405020304" pitchFamily="18" charset="0"/>
              </a:rPr>
              <a:t>   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</a:p>
          <a:p>
            <a:pPr marL="1158875" indent="-1158875" defTabSz="898525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证明</a:t>
            </a:r>
          </a:p>
          <a:p>
            <a:pPr marL="1158875" indent="-1158875" defTabSz="898525" eaLnBrk="1" hangingPunct="1"/>
            <a:r>
              <a:rPr lang="zh-CN" altLang="en-US"/>
              <a:t>     </a:t>
            </a:r>
            <a:r>
              <a:rPr lang="zh-CN" altLang="en-US">
                <a:latin typeface="Times New Roman" panose="02020603050405020304" pitchFamily="18" charset="0"/>
              </a:rPr>
              <a:t>①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               </a:t>
            </a:r>
            <a:r>
              <a:rPr lang="zh-CN" altLang="en-US">
                <a:latin typeface="Times New Roman" panose="02020603050405020304" pitchFamily="18" charset="0"/>
              </a:rPr>
              <a:t>前提引入</a:t>
            </a: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②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                  </a:t>
            </a:r>
            <a:r>
              <a:rPr lang="zh-CN" altLang="en-US">
                <a:latin typeface="Times New Roman" panose="02020603050405020304" pitchFamily="18" charset="0"/>
              </a:rPr>
              <a:t>前提引入</a:t>
            </a: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③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                   ①②</a:t>
            </a:r>
            <a:r>
              <a:rPr lang="zh-CN" altLang="en-US">
                <a:latin typeface="Times New Roman" panose="02020603050405020304" pitchFamily="18" charset="0"/>
              </a:rPr>
              <a:t>拒取式</a:t>
            </a: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④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         </a:t>
            </a:r>
            <a:r>
              <a:rPr lang="zh-CN" altLang="en-US">
                <a:latin typeface="Times New Roman" panose="02020603050405020304" pitchFamily="18" charset="0"/>
              </a:rPr>
              <a:t>前提引入</a:t>
            </a: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⑤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           ③④</a:t>
            </a:r>
            <a:r>
              <a:rPr lang="zh-CN" altLang="en-US">
                <a:latin typeface="Times New Roman" panose="02020603050405020304" pitchFamily="18" charset="0"/>
              </a:rPr>
              <a:t>拒取式 </a:t>
            </a: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⑥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           ⑤</a:t>
            </a:r>
            <a:r>
              <a:rPr lang="zh-CN" altLang="en-US">
                <a:latin typeface="Times New Roman" panose="02020603050405020304" pitchFamily="18" charset="0"/>
              </a:rPr>
              <a:t>置换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D144F33A-119B-408E-955C-798583C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6142EC-9464-4F2C-8106-ACB0C250C87F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400" b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DE8DFD1-DF4F-4C0B-8FA8-5853DDDB4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附加前提证明法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1AD4AE0-BC08-4FF9-A5A6-F70A197A4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351837" cy="5327650"/>
          </a:xfrm>
        </p:spPr>
        <p:txBody>
          <a:bodyPr/>
          <a:lstStyle/>
          <a:p>
            <a:pPr marL="457200" indent="-457200"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附加前提证明法    </a:t>
            </a:r>
            <a:r>
              <a:rPr lang="zh-CN" altLang="en-US">
                <a:latin typeface="Times New Roman" panose="02020603050405020304" pitchFamily="18" charset="0"/>
              </a:rPr>
              <a:t>适用于结论为蕴涵式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欲证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前提：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endParaRPr lang="en-US" altLang="zh-CN" baseline="-2500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等价地证明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前提：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  <a:p>
            <a:pPr marL="457200" indent="-457200" eaLnBrk="1" hangingPunct="1"/>
            <a:r>
              <a:rPr lang="zh-CN" altLang="en-US"/>
              <a:t>理由：</a:t>
            </a:r>
          </a:p>
          <a:p>
            <a:pPr marL="457200" indent="-457200" eaLnBrk="1" hangingPunct="1"/>
            <a:r>
              <a:rPr lang="zh-CN" altLang="en-US"/>
              <a:t>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3B0285AA-4F94-4B85-A437-349BA158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BFD4BA-BE20-42E5-9EE3-E0B2D4BE1B48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400" b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5F1B4E9-AEA9-4854-9F56-A7DF3A0BD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附加前提证明法实例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D5247A3-9681-4EAC-9FBD-37C1BFF61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4525963"/>
          </a:xfrm>
        </p:spPr>
        <p:txBody>
          <a:bodyPr/>
          <a:lstStyle/>
          <a:p>
            <a:pPr eaLnBrk="1" hangingPunct="1">
              <a:tabLst>
                <a:tab pos="365125" algn="l"/>
              </a:tabLst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/>
              <a:t>  </a:t>
            </a:r>
            <a:r>
              <a:rPr lang="zh-CN" altLang="en-US"/>
              <a:t>构造下面推理的证明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是素数或合数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是素数，则      是无理数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若     是无理数，则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不是素数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所以，如果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是素数，则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是合数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解 用附加前提证明法构造证明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是素数，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是合数，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          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：      是无理数，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是素数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latin typeface="Times New Roman" panose="02020603050405020304" pitchFamily="18" charset="0"/>
              </a:rPr>
              <a:t>(2)  </a:t>
            </a:r>
            <a:r>
              <a:rPr lang="zh-CN" altLang="en-US">
                <a:latin typeface="Times New Roman" panose="02020603050405020304" pitchFamily="18" charset="0"/>
              </a:rPr>
              <a:t>推理的形式结构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      前提：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tabLst>
                <a:tab pos="36512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       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4C19B757-9590-4F42-9FAD-FD799559C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0775" y="1628775"/>
          <a:ext cx="504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84261" imgH="158838" progId="Equation.3">
                  <p:embed/>
                </p:oleObj>
              </mc:Choice>
              <mc:Fallback>
                <p:oleObj name="公式" r:id="rId3" imgW="184261" imgH="15883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4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1628775"/>
                        <a:ext cx="5048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98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>
            <a:extLst>
              <a:ext uri="{FF2B5EF4-FFF2-40B4-BE49-F238E27FC236}">
                <a16:creationId xmlns:a16="http://schemas.microsoft.com/office/drawing/2014/main" id="{47025F94-6B58-4513-A611-484BDED9F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1513" y="1609725"/>
          <a:ext cx="5032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84261" imgH="158838" progId="Equation.3">
                  <p:embed/>
                </p:oleObj>
              </mc:Choice>
              <mc:Fallback>
                <p:oleObj name="公式" r:id="rId5" imgW="184261" imgH="15883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4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1609725"/>
                        <a:ext cx="5032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98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>
            <a:extLst>
              <a:ext uri="{FF2B5EF4-FFF2-40B4-BE49-F238E27FC236}">
                <a16:creationId xmlns:a16="http://schemas.microsoft.com/office/drawing/2014/main" id="{EC1F1AFC-482B-4CAC-A434-F5DE7E9938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409950"/>
          <a:ext cx="5032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84261" imgH="158838" progId="Equation.3">
                  <p:embed/>
                </p:oleObj>
              </mc:Choice>
              <mc:Fallback>
                <p:oleObj name="公式" r:id="rId7" imgW="184261" imgH="15883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4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09950"/>
                        <a:ext cx="5032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98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A32EC109-7270-4370-B79B-5B76F316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C00316-176D-4420-BB1F-4BF36EBAEA54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400" b="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C1127D1-C038-40FC-895C-2631DF0C5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附加前提证明法实例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AC6E642-953C-42A9-8F02-10D4E8DF9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105275"/>
          </a:xfrm>
        </p:spPr>
        <p:txBody>
          <a:bodyPr/>
          <a:lstStyle/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前提：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tabLst>
                <a:tab pos="365125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           </a:t>
            </a:r>
            <a:r>
              <a:rPr lang="zh-CN" altLang="en-US" dirty="0">
                <a:latin typeface="Times New Roman" panose="02020603050405020304" pitchFamily="18" charset="0"/>
              </a:rPr>
              <a:t>结论：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tabLst>
                <a:tab pos="365125" algn="l"/>
              </a:tabLst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tabLst>
                <a:tab pos="365125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证明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①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        </a:t>
            </a:r>
            <a:r>
              <a:rPr lang="zh-CN" altLang="en-US" dirty="0">
                <a:latin typeface="Times New Roman" panose="02020603050405020304" pitchFamily="18" charset="0"/>
              </a:rPr>
              <a:t>附加前提引入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②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③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④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②③</a:t>
            </a:r>
            <a:r>
              <a:rPr lang="zh-CN" altLang="en-US" dirty="0">
                <a:latin typeface="Times New Roman" panose="02020603050405020304" pitchFamily="18" charset="0"/>
              </a:rPr>
              <a:t>假言三段论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⑤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               ①④</a:t>
            </a:r>
            <a:r>
              <a:rPr lang="zh-CN" altLang="en-US" dirty="0">
                <a:latin typeface="Times New Roman" panose="02020603050405020304" pitchFamily="18" charset="0"/>
              </a:rPr>
              <a:t>拒取式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⑥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⑦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       ⑤⑥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6DA9D4BE-21E4-449E-8A2E-79607FB5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62F37E-22DC-4627-863E-F7FF18EF5C38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400" b="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22E9456-52B8-4F1E-ACDF-0231CEB6B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归谬法（反证法）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4B6E31B-8812-4152-9680-3CA74617D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5327650"/>
          </a:xfrm>
        </p:spPr>
        <p:txBody>
          <a:bodyPr/>
          <a:lstStyle/>
          <a:p>
            <a:pPr marL="457200" indent="-457200"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归谬法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反证法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欲证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前提：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 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做法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在前提中加入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，推出矛盾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理由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0</a:t>
            </a: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E8A6BDAF-B4D2-4941-8E0A-05CC304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C375EC-9694-4723-BB3E-8B203D2A18A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400" b="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DA24F5B3-DEDC-438B-B4E9-92F6B9ED4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归谬法实例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40F271A-7431-4408-BB11-5D1EFC2C6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29600" cy="547211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前提：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</a:rPr>
              <a:t>结论：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证明  用归缪法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①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结论否定引入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②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③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④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②③</a:t>
            </a:r>
            <a:r>
              <a:rPr lang="zh-CN" altLang="en-US" dirty="0">
                <a:latin typeface="Times New Roman" panose="02020603050405020304" pitchFamily="18" charset="0"/>
              </a:rPr>
              <a:t>拒取式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⑤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⑥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                ④⑤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⑦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     ⑥</a:t>
            </a:r>
            <a:r>
              <a:rPr lang="zh-CN" altLang="en-US" dirty="0">
                <a:latin typeface="Times New Roman" panose="02020603050405020304" pitchFamily="18" charset="0"/>
              </a:rPr>
              <a:t>置换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⑧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①⑦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⑨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0" dirty="0">
                <a:latin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800" b="0" dirty="0">
                <a:latin typeface="Times New Roman" panose="02020603050405020304" pitchFamily="18" charset="0"/>
                <a:sym typeface="Wingdings" panose="05000000000000000000" pitchFamily="2" charset="2"/>
              </a:rPr>
              <a:t>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⑧⑨</a:t>
            </a:r>
            <a:r>
              <a:rPr lang="zh-CN" altLang="en-US" dirty="0">
                <a:latin typeface="Times New Roman" panose="02020603050405020304" pitchFamily="18" charset="0"/>
              </a:rPr>
              <a:t>合取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A3614543-ACFC-4002-BDF1-4B5A24519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70659" name="灯片编号占位符 3">
            <a:extLst>
              <a:ext uri="{FF2B5EF4-FFF2-40B4-BE49-F238E27FC236}">
                <a16:creationId xmlns:a16="http://schemas.microsoft.com/office/drawing/2014/main" id="{28B7563E-29D3-4FCA-9638-A08DA954E8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DCF46E-571A-4452-80F1-A960B4140DC9}" type="slidenum">
              <a:rPr lang="en-US" altLang="zh-CN" sz="1400"/>
              <a:pPr/>
              <a:t>39</a:t>
            </a:fld>
            <a:endParaRPr lang="en-US" altLang="zh-CN" sz="140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49F97C-4FCD-4720-953B-017535FC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9" y="1255713"/>
            <a:ext cx="8113849" cy="2173287"/>
          </a:xfrm>
          <a:prstGeom prst="rect">
            <a:avLst/>
          </a:prstGeom>
          <a:solidFill>
            <a:srgbClr val="ADE2A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</a:rPr>
              <a:t>前提： </a:t>
            </a:r>
            <a:r>
              <a:rPr lang="en-US" altLang="zh-CN" sz="2800" dirty="0">
                <a:solidFill>
                  <a:srgbClr val="FF3300"/>
                </a:solidFill>
              </a:rPr>
              <a:t>1. </a:t>
            </a:r>
            <a:r>
              <a:rPr lang="zh-CN" altLang="en-US" sz="2800" dirty="0">
                <a:solidFill>
                  <a:srgbClr val="FF3300"/>
                </a:solidFill>
              </a:rPr>
              <a:t>或是天晴</a:t>
            </a:r>
            <a:r>
              <a:rPr lang="en-US" altLang="zh-CN" sz="2800" dirty="0">
                <a:solidFill>
                  <a:srgbClr val="FF3300"/>
                </a:solidFill>
              </a:rPr>
              <a:t>,</a:t>
            </a:r>
            <a:r>
              <a:rPr lang="zh-CN" altLang="en-US" sz="2800" dirty="0">
                <a:solidFill>
                  <a:srgbClr val="FF3300"/>
                </a:solidFill>
              </a:rPr>
              <a:t>或是下雨。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</a:rPr>
              <a:t>            2</a:t>
            </a:r>
            <a:r>
              <a:rPr lang="en-US" altLang="zh-CN" sz="2800" dirty="0">
                <a:solidFill>
                  <a:srgbClr val="FF3300"/>
                </a:solidFill>
              </a:rPr>
              <a:t>. </a:t>
            </a:r>
            <a:r>
              <a:rPr lang="zh-CN" altLang="en-US" sz="2800" dirty="0">
                <a:solidFill>
                  <a:srgbClr val="FF3300"/>
                </a:solidFill>
              </a:rPr>
              <a:t>若天晴</a:t>
            </a:r>
            <a:r>
              <a:rPr lang="en-US" altLang="zh-CN" sz="2800" dirty="0">
                <a:solidFill>
                  <a:srgbClr val="FF3300"/>
                </a:solidFill>
              </a:rPr>
              <a:t>,</a:t>
            </a:r>
            <a:r>
              <a:rPr lang="zh-CN" altLang="en-US" sz="2800" dirty="0">
                <a:solidFill>
                  <a:srgbClr val="FF3300"/>
                </a:solidFill>
              </a:rPr>
              <a:t>我去看电影</a:t>
            </a:r>
            <a:r>
              <a:rPr lang="zh-CN" altLang="zh-CN" sz="2800" dirty="0">
                <a:solidFill>
                  <a:srgbClr val="FF3300"/>
                </a:solidFill>
              </a:rPr>
              <a:t>。</a:t>
            </a:r>
            <a:endParaRPr lang="zh-CN" altLang="en-US" sz="28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</a:rPr>
              <a:t>            3</a:t>
            </a:r>
            <a:r>
              <a:rPr lang="en-US" altLang="zh-CN" sz="2800" dirty="0">
                <a:solidFill>
                  <a:srgbClr val="FF3300"/>
                </a:solidFill>
              </a:rPr>
              <a:t>. </a:t>
            </a:r>
            <a:r>
              <a:rPr lang="zh-CN" altLang="zh-CN" sz="2800" dirty="0">
                <a:solidFill>
                  <a:srgbClr val="FF3300"/>
                </a:solidFill>
              </a:rPr>
              <a:t>若我去看电影</a:t>
            </a:r>
            <a:r>
              <a:rPr lang="zh-CN" altLang="en-US" sz="2800" dirty="0">
                <a:solidFill>
                  <a:srgbClr val="FF3300"/>
                </a:solidFill>
              </a:rPr>
              <a:t>，</a:t>
            </a:r>
            <a:r>
              <a:rPr lang="zh-CN" altLang="zh-CN" sz="2800" dirty="0">
                <a:solidFill>
                  <a:srgbClr val="FF3300"/>
                </a:solidFill>
              </a:rPr>
              <a:t>我就</a:t>
            </a:r>
            <a:r>
              <a:rPr lang="zh-CN" altLang="en-US" sz="2800" dirty="0">
                <a:solidFill>
                  <a:srgbClr val="FF3300"/>
                </a:solidFill>
              </a:rPr>
              <a:t>不</a:t>
            </a:r>
            <a:r>
              <a:rPr lang="zh-CN" altLang="zh-CN" sz="2800" dirty="0">
                <a:solidFill>
                  <a:srgbClr val="FF3300"/>
                </a:solidFill>
              </a:rPr>
              <a:t>看书</a:t>
            </a:r>
            <a:r>
              <a:rPr lang="zh-CN" altLang="en-US" sz="2800" dirty="0">
                <a:solidFill>
                  <a:srgbClr val="FF3300"/>
                </a:solidFill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</a:rPr>
              <a:t>结论：若我在看书，则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天在下雨</a:t>
            </a:r>
            <a:r>
              <a:rPr lang="zh-CN" altLang="en-US" sz="2800" dirty="0">
                <a:solidFill>
                  <a:srgbClr val="FF3300"/>
                </a:solidFill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FFA182-CA39-4FD3-8BBA-8AC3AB0F4D02}"/>
              </a:ext>
            </a:extLst>
          </p:cNvPr>
          <p:cNvSpPr txBox="1"/>
          <p:nvPr/>
        </p:nvSpPr>
        <p:spPr>
          <a:xfrm>
            <a:off x="1781194" y="3586063"/>
            <a:ext cx="43572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rgbClr val="0066FF"/>
                </a:solidFill>
              </a:rPr>
              <a:t>: </a:t>
            </a:r>
            <a:r>
              <a:rPr lang="zh-CN" altLang="en-US" dirty="0">
                <a:solidFill>
                  <a:srgbClr val="0066FF"/>
                </a:solidFill>
              </a:rPr>
              <a:t>天晴           </a:t>
            </a:r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dirty="0">
                <a:solidFill>
                  <a:srgbClr val="0066FF"/>
                </a:solidFill>
              </a:rPr>
              <a:t>: </a:t>
            </a:r>
            <a:r>
              <a:rPr lang="zh-CN" altLang="en-US" dirty="0">
                <a:solidFill>
                  <a:srgbClr val="0066FF"/>
                </a:solidFill>
              </a:rPr>
              <a:t>下雨 </a:t>
            </a:r>
            <a:endParaRPr lang="en-US" altLang="zh-CN" dirty="0">
              <a:solidFill>
                <a:srgbClr val="0066FF"/>
              </a:solidFill>
            </a:endParaRPr>
          </a:p>
          <a:p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066FF"/>
                </a:solidFill>
              </a:rPr>
              <a:t> : </a:t>
            </a:r>
            <a:r>
              <a:rPr lang="zh-CN" altLang="en-US" dirty="0">
                <a:solidFill>
                  <a:srgbClr val="0066FF"/>
                </a:solidFill>
              </a:rPr>
              <a:t>我看电影     </a:t>
            </a:r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>
                <a:solidFill>
                  <a:srgbClr val="0066FF"/>
                </a:solidFill>
              </a:rPr>
              <a:t>: </a:t>
            </a:r>
            <a:r>
              <a:rPr lang="zh-CN" altLang="en-US" dirty="0">
                <a:solidFill>
                  <a:srgbClr val="0066FF"/>
                </a:solidFill>
              </a:rPr>
              <a:t>我看书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7E3C18-8F35-41B3-ACF8-2DF1BB824DDC}"/>
              </a:ext>
            </a:extLst>
          </p:cNvPr>
          <p:cNvSpPr txBox="1"/>
          <p:nvPr/>
        </p:nvSpPr>
        <p:spPr>
          <a:xfrm>
            <a:off x="5580112" y="1412776"/>
            <a:ext cx="3208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ym typeface="Symbol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ym typeface="Symbol"/>
              </a:rPr>
              <a:t>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sym typeface="Symbol"/>
              </a:rPr>
              <a:t>)(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err="1">
                <a:sym typeface="Symbol"/>
              </a:rPr>
              <a:t>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sym typeface="Symbol"/>
              </a:rPr>
              <a:t>) 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AD88E4-1CA6-4A2B-A4A6-85B4386E659A}"/>
              </a:ext>
            </a:extLst>
          </p:cNvPr>
          <p:cNvSpPr txBox="1"/>
          <p:nvPr/>
        </p:nvSpPr>
        <p:spPr>
          <a:xfrm>
            <a:off x="5582681" y="1813908"/>
            <a:ext cx="1133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err="1">
                <a:sym typeface="Symbol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522F19-479D-49B9-8DD5-657B15276927}"/>
              </a:ext>
            </a:extLst>
          </p:cNvPr>
          <p:cNvSpPr txBox="1"/>
          <p:nvPr/>
        </p:nvSpPr>
        <p:spPr>
          <a:xfrm>
            <a:off x="6751117" y="2252236"/>
            <a:ext cx="1349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ym typeface="Symbol"/>
              </a:rPr>
              <a:t>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ym typeface="Symbol"/>
              </a:rPr>
              <a:t> 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AB6856-07C9-4969-9C51-727D362A0F43}"/>
              </a:ext>
            </a:extLst>
          </p:cNvPr>
          <p:cNvSpPr txBox="1"/>
          <p:nvPr/>
        </p:nvSpPr>
        <p:spPr>
          <a:xfrm>
            <a:off x="6716553" y="2738260"/>
            <a:ext cx="1349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 err="1">
                <a:sym typeface="Symbol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C92423-6C20-4C59-8EC9-60796875CB42}"/>
              </a:ext>
            </a:extLst>
          </p:cNvPr>
          <p:cNvSpPr txBox="1"/>
          <p:nvPr/>
        </p:nvSpPr>
        <p:spPr>
          <a:xfrm>
            <a:off x="740329" y="5029725"/>
            <a:ext cx="72992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前提：</a:t>
            </a:r>
            <a:r>
              <a:rPr lang="en-US" altLang="zh-CN" b="1" dirty="0">
                <a:sym typeface="Symbol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ym typeface="Symbol"/>
              </a:rPr>
              <a:t>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)(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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ym typeface="Symbol"/>
              </a:rPr>
              <a:t>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lang="zh-CN" altLang="en-US" b="1" dirty="0"/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结论：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 err="1">
                <a:sym typeface="Symbol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1FED437D-DD54-4E13-A9F4-39E0F3B4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D38D01-AE96-46E2-8455-72B2D49455EE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3881E15-D928-45D5-B5E1-24352DF22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3.1  </a:t>
            </a:r>
            <a:r>
              <a:rPr lang="zh-CN" altLang="en-US"/>
              <a:t>推理的形式结构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8944535-195A-4758-8AC4-1E704E1DB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229600" cy="1944687"/>
          </a:xfrm>
        </p:spPr>
        <p:txBody>
          <a:bodyPr/>
          <a:lstStyle/>
          <a:p>
            <a:pPr marL="625475" indent="-625475" eaLnBrk="1" hangingPunct="1">
              <a:tabLst>
                <a:tab pos="990600" algn="l"/>
                <a:tab pos="1431925" algn="l"/>
              </a:tabLst>
              <a:defRPr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为命题公式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若对于每组赋值，</a:t>
            </a:r>
          </a:p>
          <a:p>
            <a:pPr marL="625475" indent="-625475" eaLnBrk="1" hangingPunct="1">
              <a:tabLst>
                <a:tab pos="990600" algn="l"/>
                <a:tab pos="1431925" algn="l"/>
              </a:tabLst>
              <a:defRPr/>
            </a:pP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为假，或当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为真时，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也为真，</a:t>
            </a:r>
          </a:p>
          <a:p>
            <a:pPr marL="625475" indent="-625475" eaLnBrk="1" hangingPunct="1">
              <a:tabLst>
                <a:tab pos="990600" algn="l"/>
                <a:tab pos="1431925" algn="l"/>
              </a:tabLst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则称由</a:t>
            </a:r>
            <a:r>
              <a:rPr lang="zh-CN" altLang="en-US" dirty="0">
                <a:solidFill>
                  <a:srgbClr val="A5002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前提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推出</a:t>
            </a:r>
            <a:r>
              <a:rPr lang="zh-CN" altLang="en-US" dirty="0">
                <a:solidFill>
                  <a:srgbClr val="A5002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结论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推理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有效的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正确</a:t>
            </a:r>
          </a:p>
          <a:p>
            <a:pPr marL="625475" indent="-625475" eaLnBrk="1" hangingPunct="1">
              <a:tabLst>
                <a:tab pos="990600" algn="l"/>
                <a:tab pos="1431925" algn="l"/>
              </a:tabLst>
              <a:defRPr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并称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有效结论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02758" name="Rectangle 6">
            <a:extLst>
              <a:ext uri="{FF2B5EF4-FFF2-40B4-BE49-F238E27FC236}">
                <a16:creationId xmlns:a16="http://schemas.microsoft.com/office/drawing/2014/main" id="{7FB0748F-DB72-4C94-93F9-E59786C9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57563"/>
            <a:ext cx="822960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5475" indent="-62547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990600" algn="l"/>
                <a:tab pos="1431925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057400" indent="-628650">
              <a:spcBef>
                <a:spcPct val="20000"/>
              </a:spcBef>
              <a:buChar char="–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817813" indent="-558800">
              <a:spcBef>
                <a:spcPct val="20000"/>
              </a:spcBef>
              <a:buChar char="•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556000" indent="-558800">
              <a:spcBef>
                <a:spcPct val="20000"/>
              </a:spcBef>
              <a:buChar char="–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4294188" indent="-558800">
              <a:spcBef>
                <a:spcPct val="20000"/>
              </a:spcBef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751388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5208588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5665788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6122988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由命题公式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推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的推理正确当且仅当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为重言式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注意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推理正确不能保证结论一定正确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48"/>
          <p:cNvSpPr>
            <a:spLocks noGrp="1"/>
          </p:cNvSpPr>
          <p:nvPr>
            <p:ph idx="1"/>
          </p:nvPr>
        </p:nvSpPr>
        <p:spPr>
          <a:xfrm>
            <a:off x="539552" y="1700808"/>
            <a:ext cx="8260034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1)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/>
              <a:t>                                                                </a:t>
            </a:r>
            <a:r>
              <a:rPr lang="zh-CN" altLang="en-US" sz="2400" dirty="0"/>
              <a:t>附加</a:t>
            </a:r>
            <a:r>
              <a:rPr lang="zh-CN" altLang="en-US" dirty="0"/>
              <a:t>前提引入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2)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zh-CN" altLang="en-US" dirty="0"/>
              <a:t>前提引入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3)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ym typeface="Symbol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                                                           </a:t>
            </a:r>
            <a:r>
              <a:rPr lang="zh-CN" altLang="en-US" dirty="0"/>
              <a:t>前提引入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4)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ym typeface="Symbol"/>
              </a:rPr>
              <a:t>                                                        2)3)</a:t>
            </a:r>
            <a:r>
              <a:rPr lang="zh-CN" altLang="en-US" dirty="0"/>
              <a:t>假言三段论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5)</a:t>
            </a:r>
            <a:r>
              <a:rPr lang="en-US" altLang="zh-CN" sz="2400" dirty="0">
                <a:sym typeface="Symbol"/>
              </a:rPr>
              <a:t>  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400" dirty="0">
                <a:sym typeface="Symbol"/>
              </a:rPr>
              <a:t>                                                           1)4)</a:t>
            </a:r>
            <a:r>
              <a:rPr lang="zh-CN" altLang="en-US" dirty="0">
                <a:latin typeface="Times New Roman" panose="02020603050405020304" pitchFamily="18" charset="0"/>
              </a:rPr>
              <a:t>拒取式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6</a:t>
            </a:r>
            <a:r>
              <a:rPr lang="en-US" altLang="zh-CN" dirty="0">
                <a:sym typeface="Symbol"/>
              </a:rPr>
              <a:t>)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/>
              </a:rPr>
              <a:t>)(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/>
              </a:rPr>
              <a:t>)                                          </a:t>
            </a:r>
            <a:r>
              <a:rPr lang="zh-CN" altLang="en-US" dirty="0"/>
              <a:t>前提引入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7) </a:t>
            </a:r>
            <a:r>
              <a:rPr lang="en-US" altLang="zh-CN" dirty="0">
                <a:sym typeface="Symbol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/>
              </a:rPr>
              <a:t>)(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/>
              </a:rPr>
              <a:t>)                                          6</a:t>
            </a:r>
            <a:r>
              <a:rPr lang="en-US" altLang="zh-CN" sz="2400" dirty="0">
                <a:sym typeface="Symbol"/>
              </a:rPr>
              <a:t>)</a:t>
            </a:r>
            <a:r>
              <a:rPr lang="zh-CN" altLang="en-US" sz="2400" dirty="0">
                <a:sym typeface="Symbol"/>
              </a:rPr>
              <a:t>置换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8)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ym typeface="Symbol"/>
              </a:rPr>
              <a:t>                                                            7)</a:t>
            </a:r>
            <a:r>
              <a:rPr lang="zh-CN" altLang="en-US" sz="2400" dirty="0">
                <a:sym typeface="Symbol"/>
              </a:rPr>
              <a:t>化简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9)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ym typeface="Symbol"/>
              </a:rPr>
              <a:t>                                                                5</a:t>
            </a:r>
            <a:r>
              <a:rPr lang="en-US" altLang="zh-CN" dirty="0">
                <a:sym typeface="Symbol"/>
              </a:rPr>
              <a:t>)</a:t>
            </a:r>
            <a:r>
              <a:rPr lang="en-US" altLang="zh-CN" sz="2400" dirty="0">
                <a:sym typeface="Symbol"/>
              </a:rPr>
              <a:t>8)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0C424F-F770-4210-AC4B-BF723C0FA2C8}"/>
              </a:ext>
            </a:extLst>
          </p:cNvPr>
          <p:cNvSpPr txBox="1"/>
          <p:nvPr/>
        </p:nvSpPr>
        <p:spPr>
          <a:xfrm>
            <a:off x="2051720" y="116632"/>
            <a:ext cx="72992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前提：</a:t>
            </a:r>
            <a:r>
              <a:rPr lang="en-US" altLang="zh-CN" b="1" dirty="0">
                <a:sym typeface="Symbol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ym typeface="Symbol"/>
              </a:rPr>
              <a:t>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)(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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ym typeface="Symbol"/>
              </a:rPr>
              <a:t>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lang="zh-CN" altLang="en-US" b="1" dirty="0"/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结论：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 err="1">
                <a:sym typeface="Symbol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AA7578-82B6-4457-A6FF-20220E2B1114}"/>
              </a:ext>
            </a:extLst>
          </p:cNvPr>
          <p:cNvSpPr txBox="1"/>
          <p:nvPr/>
        </p:nvSpPr>
        <p:spPr>
          <a:xfrm>
            <a:off x="497902" y="122812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证明  用附加前提法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48">
            <a:extLst>
              <a:ext uri="{FF2B5EF4-FFF2-40B4-BE49-F238E27FC236}">
                <a16:creationId xmlns:a16="http://schemas.microsoft.com/office/drawing/2014/main" id="{BE8E1299-C644-480E-BC60-8B1B6135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75" y="1592263"/>
            <a:ext cx="6237288" cy="4105275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/>
              <a:t>1) </a:t>
            </a:r>
            <a:r>
              <a:rPr lang="en-US" altLang="zh-CN" i="1" dirty="0"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                                    </a:t>
            </a:r>
            <a:r>
              <a:rPr lang="zh-CN" altLang="en-US" dirty="0"/>
              <a:t>附加前提引入</a:t>
            </a:r>
            <a:endParaRPr lang="en-US" altLang="zh-CN" dirty="0"/>
          </a:p>
          <a:p>
            <a:r>
              <a:rPr lang="en-US" altLang="zh-CN" dirty="0"/>
              <a:t>2) </a:t>
            </a:r>
            <a:r>
              <a:rPr lang="en-US" altLang="zh-CN" i="1" dirty="0" err="1"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cs typeface="Times New Roman" panose="02020603050405020304" pitchFamily="18" charset="0"/>
              </a:rPr>
              <a:t>                               </a:t>
            </a:r>
            <a:r>
              <a:rPr lang="zh-CN" altLang="en-US" dirty="0"/>
              <a:t>前提引入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3) </a:t>
            </a:r>
            <a:r>
              <a:rPr lang="en-US" altLang="zh-CN" i="1" dirty="0"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cs typeface="Times New Roman" panose="02020603050405020304" pitchFamily="18" charset="0"/>
              </a:rPr>
              <a:t>r                             </a:t>
            </a:r>
            <a:r>
              <a:rPr lang="zh-CN" altLang="en-US" dirty="0"/>
              <a:t>前提引入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4) </a:t>
            </a:r>
            <a:r>
              <a:rPr lang="en-US" altLang="zh-CN" i="1" dirty="0"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                             2)3)</a:t>
            </a:r>
            <a:r>
              <a:rPr lang="zh-CN" altLang="en-US" dirty="0"/>
              <a:t>假言三段论</a:t>
            </a:r>
            <a:endParaRPr lang="en-US" altLang="zh-CN" dirty="0"/>
          </a:p>
          <a:p>
            <a:r>
              <a:rPr lang="en-US" altLang="zh-CN" dirty="0"/>
              <a:t>5)</a:t>
            </a:r>
            <a:r>
              <a:rPr lang="en-US" altLang="zh-CN" dirty="0">
                <a:sym typeface="Symbol" panose="05050102010706020507" pitchFamily="18" charset="2"/>
              </a:rPr>
              <a:t>  </a:t>
            </a:r>
            <a:r>
              <a:rPr lang="en-US" altLang="zh-CN" i="1" dirty="0"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sym typeface="Symbol" panose="05050102010706020507" pitchFamily="18" charset="2"/>
              </a:rPr>
              <a:t>                                1)4)</a:t>
            </a:r>
            <a:r>
              <a:rPr lang="zh-CN" altLang="en-US" dirty="0"/>
              <a:t>拒取式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6) (</a:t>
            </a:r>
            <a:r>
              <a:rPr lang="en-US" altLang="zh-CN" i="1" dirty="0"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)(</a:t>
            </a:r>
            <a:r>
              <a:rPr lang="en-US" altLang="zh-CN" i="1" dirty="0" err="1"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)             </a:t>
            </a:r>
            <a:r>
              <a:rPr lang="zh-CN" altLang="en-US" dirty="0"/>
              <a:t>前提引入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7) (</a:t>
            </a:r>
            <a:r>
              <a:rPr lang="en-US" altLang="zh-CN" i="1" dirty="0" err="1"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)(</a:t>
            </a:r>
            <a:r>
              <a:rPr lang="en-US" altLang="zh-CN" i="1" dirty="0"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)              6)</a:t>
            </a:r>
            <a:r>
              <a:rPr lang="zh-CN" altLang="en-US" dirty="0">
                <a:sym typeface="Symbol" panose="05050102010706020507" pitchFamily="18" charset="2"/>
              </a:rPr>
              <a:t>置换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8) </a:t>
            </a:r>
            <a:r>
              <a:rPr lang="en-US" altLang="zh-CN" i="1" dirty="0" err="1"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                                 7)</a:t>
            </a:r>
            <a:r>
              <a:rPr lang="zh-CN" altLang="en-US" dirty="0">
                <a:sym typeface="Symbol" panose="05050102010706020507" pitchFamily="18" charset="2"/>
              </a:rPr>
              <a:t>化简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9) </a:t>
            </a:r>
            <a:r>
              <a:rPr lang="en-US" altLang="zh-CN" i="1" dirty="0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                                     5)8)</a:t>
            </a:r>
            <a:r>
              <a:rPr lang="zh-CN" altLang="en-US" dirty="0"/>
              <a:t>析取三段论</a:t>
            </a:r>
            <a:endParaRPr lang="en-US" altLang="zh-CN" dirty="0"/>
          </a:p>
        </p:txBody>
      </p:sp>
      <p:sp>
        <p:nvSpPr>
          <p:cNvPr id="9219" name="文本框 1">
            <a:extLst>
              <a:ext uri="{FF2B5EF4-FFF2-40B4-BE49-F238E27FC236}">
                <a16:creationId xmlns:a16="http://schemas.microsoft.com/office/drawing/2014/main" id="{F92A9DC6-EA6A-449F-B8BC-5CD0D0808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76200"/>
            <a:ext cx="7299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前提：</a:t>
            </a:r>
            <a:r>
              <a:rPr lang="en-US" altLang="zh-CN" b="1"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>
                <a:sym typeface="Symbol" panose="05050102010706020507" pitchFamily="18" charset="2"/>
              </a:rPr>
              <a:t>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>
                <a:sym typeface="Symbol" panose="05050102010706020507" pitchFamily="18" charset="2"/>
              </a:rPr>
              <a:t>)(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>
                <a:sym typeface="Symbol" panose="05050102010706020507" pitchFamily="18" charset="2"/>
              </a:rPr>
              <a:t>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lang="zh-CN" altLang="en-US" b="1"/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结论：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9220" name="文本框 11">
            <a:extLst>
              <a:ext uri="{FF2B5EF4-FFF2-40B4-BE49-F238E27FC236}">
                <a16:creationId xmlns:a16="http://schemas.microsoft.com/office/drawing/2014/main" id="{38063944-9D41-4E4A-AAAF-6F4929B8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095375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证明  用附加前提法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3013A-7E55-4790-8258-407969CB1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557338"/>
            <a:ext cx="1728787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附加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P</a:t>
            </a: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P</a:t>
            </a: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2)3)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1)4)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P</a:t>
            </a: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6)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7)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5)8)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4EFBDC-5A8F-463C-976A-9F4FB6EB2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697538"/>
            <a:ext cx="7786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</a:rPr>
              <a:t>P </a:t>
            </a:r>
            <a:r>
              <a:rPr lang="zh-CN" altLang="en-US">
                <a:solidFill>
                  <a:srgbClr val="C00000"/>
                </a:solidFill>
              </a:rPr>
              <a:t>规则</a:t>
            </a:r>
            <a:r>
              <a:rPr lang="en-US" altLang="zh-CN">
                <a:solidFill>
                  <a:srgbClr val="0066FF"/>
                </a:solidFill>
              </a:rPr>
              <a:t>:</a:t>
            </a:r>
            <a:r>
              <a:rPr lang="zh-CN" altLang="en-US">
                <a:solidFill>
                  <a:srgbClr val="0066FF"/>
                </a:solidFill>
              </a:rPr>
              <a:t>前提在推导过程中任何时候都可引用、使用。</a:t>
            </a:r>
          </a:p>
          <a:p>
            <a:r>
              <a:rPr lang="en-US" altLang="zh-CN">
                <a:solidFill>
                  <a:srgbClr val="C00000"/>
                </a:solidFill>
              </a:rPr>
              <a:t>T </a:t>
            </a:r>
            <a:r>
              <a:rPr lang="zh-CN" altLang="en-US">
                <a:solidFill>
                  <a:srgbClr val="C00000"/>
                </a:solidFill>
              </a:rPr>
              <a:t>规则</a:t>
            </a:r>
            <a:r>
              <a:rPr lang="en-US" altLang="zh-CN">
                <a:solidFill>
                  <a:srgbClr val="0066FF"/>
                </a:solidFill>
              </a:rPr>
              <a:t>:</a:t>
            </a:r>
            <a:r>
              <a:rPr lang="zh-CN" altLang="en-US">
                <a:solidFill>
                  <a:srgbClr val="0066FF"/>
                </a:solidFill>
              </a:rPr>
              <a:t>在推导中</a:t>
            </a:r>
            <a:r>
              <a:rPr lang="en-US" altLang="zh-CN">
                <a:solidFill>
                  <a:srgbClr val="0066FF"/>
                </a:solidFill>
              </a:rPr>
              <a:t>,</a:t>
            </a:r>
            <a:r>
              <a:rPr lang="zh-CN" altLang="en-US">
                <a:solidFill>
                  <a:srgbClr val="0066FF"/>
                </a:solidFill>
              </a:rPr>
              <a:t>若有一个或多个公式重言蕴含着公式 </a:t>
            </a:r>
            <a:r>
              <a:rPr lang="en-US" altLang="zh-CN">
                <a:solidFill>
                  <a:srgbClr val="0066FF"/>
                </a:solidFill>
              </a:rPr>
              <a:t>S, </a:t>
            </a:r>
          </a:p>
          <a:p>
            <a:r>
              <a:rPr lang="en-US" altLang="zh-CN">
                <a:solidFill>
                  <a:srgbClr val="0066FF"/>
                </a:solidFill>
              </a:rPr>
              <a:t>            </a:t>
            </a:r>
            <a:r>
              <a:rPr lang="zh-CN" altLang="en-US">
                <a:solidFill>
                  <a:srgbClr val="0066FF"/>
                </a:solidFill>
              </a:rPr>
              <a:t>则 </a:t>
            </a:r>
            <a:r>
              <a:rPr lang="en-US" altLang="zh-CN">
                <a:solidFill>
                  <a:srgbClr val="0066FF"/>
                </a:solidFill>
              </a:rPr>
              <a:t>S </a:t>
            </a:r>
            <a:r>
              <a:rPr lang="zh-CN" altLang="en-US">
                <a:solidFill>
                  <a:srgbClr val="0066FF"/>
                </a:solidFill>
              </a:rPr>
              <a:t>可引入推导中。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41BE34DB-A95A-474B-A84F-7A2752E6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947653-1518-481E-9915-E5815867CABB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400" b="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E19AAAD-840A-4627-ABB2-9190E7144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形式系统的定义与分类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中构造证明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</a:rPr>
              <a:t>直接证明法</a:t>
            </a:r>
            <a:endParaRPr lang="en-US" altLang="zh-CN">
              <a:latin typeface="Times New Roman" panose="02020603050405020304" pitchFamily="18" charset="0"/>
            </a:endParaRP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</a:rPr>
              <a:t>附加前提证明法</a:t>
            </a:r>
            <a:endParaRPr lang="en-US" altLang="zh-CN">
              <a:latin typeface="Times New Roman" panose="02020603050405020304" pitchFamily="18" charset="0"/>
            </a:endParaRP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</a:rPr>
              <a:t>归谬法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34BD17D9-A227-4999-9F13-0E08E3329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61950" indent="-361950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en-US" altLang="zh-CN"/>
              <a:t>3.2</a:t>
            </a: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（回顾）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92B85372-1404-485B-9454-5C9B0F70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063BE5-3C1B-45CD-AFA3-EF2EE1CC4EC0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400" b="0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AEEBB4B-AAEB-4FFA-BE7F-F830ABBDD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en-US" altLang="zh-CN"/>
              <a:t>3.1</a:t>
            </a:r>
            <a:r>
              <a:rPr lang="zh-CN" altLang="en-US"/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推理的正确与错误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判断推理正确的方法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推理定律</a:t>
            </a:r>
          </a:p>
          <a:p>
            <a:pPr marL="361950" indent="-361950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en-US" altLang="zh-CN"/>
              <a:t>3.2</a:t>
            </a: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形式系统的定义与分类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中构造证明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直接证明法、附加前提证明法、归谬法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EC3B1250-ABC5-467B-BA33-8707677FA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6588" y="260350"/>
            <a:ext cx="6553200" cy="4048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第三章 命题逻辑的推理理论（回顾）</a:t>
            </a:r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BED2E837-3EDC-40FC-8A93-9B3AE301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A251E1-3F86-420D-AEE9-E7B4EF34134E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400" b="0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92B0953-BAC6-45BC-8C4A-5A4B6F182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主要内容：</a:t>
            </a:r>
            <a:endParaRPr lang="en-US" altLang="zh-CN"/>
          </a:p>
          <a:p>
            <a:pPr marL="361950" indent="-361950" eaLnBrk="1" hangingPunct="1"/>
            <a:endParaRPr lang="zh-CN" altLang="en-US"/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第一章</a:t>
            </a:r>
            <a:r>
              <a:rPr lang="en-US" altLang="zh-CN"/>
              <a:t>  </a:t>
            </a:r>
            <a:r>
              <a:rPr lang="zh-CN" altLang="en-US"/>
              <a:t>命题逻辑基本概念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第二章  命题逻辑等值演算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第三章  命题逻辑推理理论</a:t>
            </a:r>
            <a:endParaRPr lang="en-US" altLang="zh-CN"/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zh-CN" altLang="en-US"/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accent2"/>
                </a:solidFill>
              </a:rPr>
              <a:t>第四章  一阶逻辑（谓词逻辑）基本概念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accent2"/>
                </a:solidFill>
              </a:rPr>
              <a:t>第五章  一阶逻辑等值演算与推理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B89EC472-1A82-4F39-A5E9-7110CE74F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3730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宋体" panose="02010600030101010101" pitchFamily="2" charset="-122"/>
              </a:rPr>
              <a:t>第一部分 数理逻辑（前三章回顾）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800C9F5E-1BEA-4296-901D-902AC525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9ECC1D-7EF5-4BD9-AC62-3A7C9A8325B9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0A03CA8-2257-4A73-9A9F-A92E3F0EA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推理的形式结构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2BE6A350-D9D0-4739-9528-2E230CBAB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400425"/>
            <a:ext cx="7488238" cy="2657475"/>
          </a:xfrm>
        </p:spPr>
        <p:txBody>
          <a:bodyPr/>
          <a:lstStyle/>
          <a:p>
            <a:pPr marL="990600" indent="-990600" eaLnBrk="1" hangingPunct="1"/>
            <a:r>
              <a:rPr lang="en-US" altLang="zh-CN">
                <a:latin typeface="Times New Roman" panose="02020603050405020304" pitchFamily="18" charset="0"/>
              </a:rPr>
              <a:t>2.</a:t>
            </a:r>
            <a:r>
              <a:rPr lang="en-US" altLang="zh-CN" i="1">
                <a:latin typeface="Times New Roman" panose="02020603050405020304" pitchFamily="18" charset="0"/>
              </a:rPr>
              <a:t>  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990600" indent="-990600" eaLnBrk="1" hangingPunct="1"/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若推理正确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记为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Times New Roman" panose="02020603050405020304" pitchFamily="18" charset="0"/>
              </a:rPr>
              <a:t>…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  <a:p>
            <a:pPr marL="990600" indent="-990600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marL="990600" indent="-990600" eaLnBrk="1" hangingPunct="1"/>
            <a:r>
              <a:rPr lang="en-US" altLang="zh-CN">
                <a:latin typeface="Times New Roman" panose="02020603050405020304" pitchFamily="18" charset="0"/>
              </a:rPr>
              <a:t>3.  </a:t>
            </a:r>
            <a:r>
              <a:rPr lang="zh-CN" altLang="en-US">
                <a:latin typeface="Times New Roman" panose="02020603050405020304" pitchFamily="18" charset="0"/>
              </a:rPr>
              <a:t>前提：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 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endParaRPr lang="en-US" altLang="zh-CN" baseline="-25000">
              <a:latin typeface="Times New Roman" panose="02020603050405020304" pitchFamily="18" charset="0"/>
            </a:endParaRPr>
          </a:p>
          <a:p>
            <a:pPr marL="990600" indent="-990600" eaLnBrk="1" hangingPunct="1"/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结论：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2293" name="组合 3">
            <a:extLst>
              <a:ext uri="{FF2B5EF4-FFF2-40B4-BE49-F238E27FC236}">
                <a16:creationId xmlns:a16="http://schemas.microsoft.com/office/drawing/2014/main" id="{BF76B1DC-6F90-4E53-901F-880631CC32CC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125538"/>
            <a:ext cx="5688013" cy="2235200"/>
            <a:chOff x="323850" y="1125538"/>
            <a:chExt cx="5688013" cy="2235200"/>
          </a:xfrm>
        </p:grpSpPr>
        <p:grpSp>
          <p:nvGrpSpPr>
            <p:cNvPr id="12294" name="Group 9">
              <a:extLst>
                <a:ext uri="{FF2B5EF4-FFF2-40B4-BE49-F238E27FC236}">
                  <a16:creationId xmlns:a16="http://schemas.microsoft.com/office/drawing/2014/main" id="{E073F476-6928-48EE-8F9C-D9B027429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" y="1125538"/>
              <a:ext cx="5688013" cy="2235200"/>
              <a:chOff x="204" y="845"/>
              <a:chExt cx="3583" cy="1408"/>
            </a:xfrm>
          </p:grpSpPr>
          <p:sp>
            <p:nvSpPr>
              <p:cNvPr id="12298" name="Text Box 6">
                <a:extLst>
                  <a:ext uri="{FF2B5EF4-FFF2-40B4-BE49-F238E27FC236}">
                    <a16:creationId xmlns:a16="http://schemas.microsoft.com/office/drawing/2014/main" id="{C6960D3D-D03F-4BD1-8E87-A2C9705634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" y="845"/>
                <a:ext cx="3583" cy="1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推理的形式结构</a:t>
                </a:r>
              </a:p>
              <a:p>
                <a:pPr eaLnBrk="1" hangingPunct="1"/>
                <a:r>
                  <a:rPr lang="en-US" altLang="zh-CN">
                    <a:latin typeface="Times New Roman" panose="02020603050405020304" pitchFamily="18" charset="0"/>
                  </a:rPr>
                  <a:t>1. {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Times New Roman" panose="02020603050405020304" pitchFamily="18" charset="0"/>
                  </a:rPr>
                  <a:t>, 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>
                    <a:latin typeface="Times New Roman" panose="02020603050405020304" pitchFamily="18" charset="0"/>
                  </a:rPr>
                  <a:t>, …, 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i="1" baseline="-25000">
                    <a:latin typeface="Times New Roman" panose="02020603050405020304" pitchFamily="18" charset="0"/>
                  </a:rPr>
                  <a:t>k</a:t>
                </a:r>
                <a:r>
                  <a:rPr lang="en-US" altLang="zh-CN">
                    <a:latin typeface="Times New Roman" panose="02020603050405020304" pitchFamily="18" charset="0"/>
                  </a:rPr>
                  <a:t>}    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B</a:t>
                </a:r>
              </a:p>
              <a:p>
                <a:pPr eaLnBrk="1" hangingPunct="1"/>
                <a:r>
                  <a:rPr lang="en-US" altLang="zh-CN">
                    <a:latin typeface="Times New Roman" panose="02020603050405020304" pitchFamily="18" charset="0"/>
                  </a:rPr>
                  <a:t>    </a:t>
                </a:r>
                <a:r>
                  <a:rPr lang="zh-CN" altLang="en-US">
                    <a:latin typeface="Times New Roman" panose="02020603050405020304" pitchFamily="18" charset="0"/>
                  </a:rPr>
                  <a:t>若推理正确</a:t>
                </a:r>
                <a:r>
                  <a:rPr lang="en-US" altLang="zh-CN">
                    <a:latin typeface="Times New Roman" panose="02020603050405020304" pitchFamily="18" charset="0"/>
                  </a:rPr>
                  <a:t>, </a:t>
                </a:r>
                <a:r>
                  <a:rPr lang="zh-CN" altLang="en-US">
                    <a:latin typeface="Times New Roman" panose="02020603050405020304" pitchFamily="18" charset="0"/>
                  </a:rPr>
                  <a:t>记为</a:t>
                </a:r>
                <a:r>
                  <a:rPr lang="en-US" altLang="zh-CN">
                    <a:latin typeface="Times New Roman" panose="02020603050405020304" pitchFamily="18" charset="0"/>
                  </a:rPr>
                  <a:t>{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Times New Roman" panose="02020603050405020304" pitchFamily="18" charset="0"/>
                  </a:rPr>
                  <a:t>,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>
                    <a:latin typeface="Times New Roman" panose="02020603050405020304" pitchFamily="18" charset="0"/>
                  </a:rPr>
                  <a:t>,</a:t>
                </a:r>
                <a:r>
                  <a:rPr lang="en-US" altLang="zh-CN">
                    <a:latin typeface="Times New Roman" panose="02020603050405020304" pitchFamily="18" charset="0"/>
                    <a:sym typeface="Symbol" panose="05050102010706020507" pitchFamily="18" charset="2"/>
                  </a:rPr>
                  <a:t>,</a:t>
                </a:r>
                <a:r>
                  <a:rPr lang="en-US" altLang="zh-CN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i="1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>
                    <a:latin typeface="Times New Roman" panose="02020603050405020304" pitchFamily="18" charset="0"/>
                    <a:sym typeface="Symbol" panose="05050102010706020507" pitchFamily="18" charset="2"/>
                  </a:rPr>
                  <a:t>}     </a:t>
                </a:r>
                <a:r>
                  <a:rPr lang="en-US" altLang="zh-CN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</a:p>
              <a:p>
                <a:pPr eaLnBrk="1" hangingPunct="1"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否则记为</a:t>
                </a:r>
                <a:r>
                  <a:rPr lang="en-US" altLang="zh-CN">
                    <a:latin typeface="Times New Roman" panose="02020603050405020304" pitchFamily="18" charset="0"/>
                  </a:rPr>
                  <a:t>{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Times New Roman" panose="02020603050405020304" pitchFamily="18" charset="0"/>
                  </a:rPr>
                  <a:t>,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>
                    <a:latin typeface="Times New Roman" panose="02020603050405020304" pitchFamily="18" charset="0"/>
                  </a:rPr>
                  <a:t>,</a:t>
                </a:r>
                <a:r>
                  <a:rPr lang="en-US" altLang="zh-CN">
                    <a:latin typeface="Times New Roman" panose="02020603050405020304" pitchFamily="18" charset="0"/>
                    <a:sym typeface="Symbol" panose="05050102010706020507" pitchFamily="18" charset="2"/>
                  </a:rPr>
                  <a:t>,</a:t>
                </a:r>
                <a:r>
                  <a:rPr lang="en-US" altLang="zh-CN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i="1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>
                    <a:latin typeface="Times New Roman" panose="02020603050405020304" pitchFamily="18" charset="0"/>
                    <a:sym typeface="Symbol" panose="05050102010706020507" pitchFamily="18" charset="2"/>
                  </a:rPr>
                  <a:t>}     </a:t>
                </a:r>
                <a:r>
                  <a:rPr lang="en-US" altLang="zh-CN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</a:p>
              <a:p>
                <a:pPr eaLnBrk="1" hangingPunct="1"/>
                <a:endParaRPr lang="en-US" altLang="zh-CN" i="1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pic>
            <p:nvPicPr>
              <p:cNvPr id="12299" name="Picture 7" descr="推理符1">
                <a:extLst>
                  <a:ext uri="{FF2B5EF4-FFF2-40B4-BE49-F238E27FC236}">
                    <a16:creationId xmlns:a16="http://schemas.microsoft.com/office/drawing/2014/main" id="{CC3579D1-7189-46C1-96EA-CE5AE7A646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1" y="1162"/>
                <a:ext cx="120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00" name="Picture 8" descr="推理符2">
                <a:extLst>
                  <a:ext uri="{FF2B5EF4-FFF2-40B4-BE49-F238E27FC236}">
                    <a16:creationId xmlns:a16="http://schemas.microsoft.com/office/drawing/2014/main" id="{3EF8FF65-458E-42A3-ABB4-0358B56063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" y="1480"/>
                <a:ext cx="1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295" name="组合 2">
              <a:extLst>
                <a:ext uri="{FF2B5EF4-FFF2-40B4-BE49-F238E27FC236}">
                  <a16:creationId xmlns:a16="http://schemas.microsoft.com/office/drawing/2014/main" id="{A524AFEE-CB41-49F5-B0F1-EEE27CBB0F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7903" y="2567037"/>
              <a:ext cx="216025" cy="288093"/>
              <a:chOff x="6929456" y="4941107"/>
              <a:chExt cx="288926" cy="360363"/>
            </a:xfrm>
          </p:grpSpPr>
          <p:pic>
            <p:nvPicPr>
              <p:cNvPr id="12296" name="Picture 7" descr="推理符2">
                <a:extLst>
                  <a:ext uri="{FF2B5EF4-FFF2-40B4-BE49-F238E27FC236}">
                    <a16:creationId xmlns:a16="http://schemas.microsoft.com/office/drawing/2014/main" id="{4CDAC5DE-39DF-4975-B18D-414B07980E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9456" y="4953807"/>
                <a:ext cx="288926" cy="319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97" name="Line 8">
                <a:extLst>
                  <a:ext uri="{FF2B5EF4-FFF2-40B4-BE49-F238E27FC236}">
                    <a16:creationId xmlns:a16="http://schemas.microsoft.com/office/drawing/2014/main" id="{EE0CDB31-012D-4AA3-AF2A-FD207A109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00894" y="4941107"/>
                <a:ext cx="144463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9CBEA25F-2146-4925-86EF-1AA16ACD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31722E-9D1C-406A-AEAC-8EE53E6D4712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ABD7850-CD63-46FF-82EB-4C64E9F70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推理的形式结构</a:t>
            </a:r>
            <a:r>
              <a:rPr lang="en-US" altLang="zh-CN"/>
              <a:t>_</a:t>
            </a:r>
            <a:r>
              <a:rPr lang="zh-CN" altLang="en-US"/>
              <a:t>实例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9A95E7D-3C28-4D1E-8804-DFBAB935F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675" y="1338263"/>
            <a:ext cx="8229600" cy="4525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判断下列推理是否正确：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sym typeface="Symbol" panose="05050102010706020507" pitchFamily="18" charset="2"/>
              </a:rPr>
              <a:t>{</a:t>
            </a:r>
            <a:r>
              <a:rPr lang="en-US" altLang="zh-CN" sz="3000" b="1" i="1">
                <a:latin typeface="Times New Roman" panose="02020603050405020304" pitchFamily="18" charset="0"/>
              </a:rPr>
              <a:t>q</a:t>
            </a:r>
            <a:r>
              <a:rPr lang="en-US" altLang="zh-CN" sz="3000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000" b="1">
                <a:latin typeface="Times New Roman" panose="02020603050405020304" pitchFamily="18" charset="0"/>
              </a:rPr>
              <a:t> </a:t>
            </a:r>
            <a:r>
              <a:rPr lang="en-US" altLang="zh-CN" sz="3000" b="1" i="1">
                <a:latin typeface="Times New Roman" panose="02020603050405020304" pitchFamily="18" charset="0"/>
              </a:rPr>
              <a:t>p</a:t>
            </a:r>
            <a:r>
              <a:rPr lang="en-US" altLang="zh-CN" sz="3000" b="1">
                <a:latin typeface="Times New Roman" panose="02020603050405020304" pitchFamily="18" charset="0"/>
              </a:rPr>
              <a:t> → </a:t>
            </a:r>
            <a:r>
              <a:rPr lang="en-US" altLang="zh-CN" sz="3000" b="1" i="1">
                <a:latin typeface="Times New Roman" panose="02020603050405020304" pitchFamily="18" charset="0"/>
              </a:rPr>
              <a:t>q</a:t>
            </a:r>
            <a:r>
              <a:rPr lang="en-US" altLang="zh-CN" sz="3000" b="1">
                <a:latin typeface="Times New Roman" panose="02020603050405020304" pitchFamily="18" charset="0"/>
              </a:rPr>
              <a:t> }  </a:t>
            </a:r>
            <a:r>
              <a:rPr lang="en-US" altLang="zh-CN" sz="3000" b="1">
                <a:latin typeface="Times New Roman" panose="02020603050405020304" pitchFamily="18" charset="0"/>
                <a:sym typeface="MT Symbol"/>
              </a:rPr>
              <a:t>  </a:t>
            </a:r>
            <a:r>
              <a:rPr lang="en-US" altLang="zh-CN" sz="30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000" b="1" i="1">
                <a:latin typeface="Times New Roman" panose="02020603050405020304" pitchFamily="18" charset="0"/>
              </a:rPr>
              <a:t>p</a:t>
            </a:r>
          </a:p>
        </p:txBody>
      </p:sp>
      <p:pic>
        <p:nvPicPr>
          <p:cNvPr id="14341" name="Picture 33" descr="推理符1">
            <a:extLst>
              <a:ext uri="{FF2B5EF4-FFF2-40B4-BE49-F238E27FC236}">
                <a16:creationId xmlns:a16="http://schemas.microsoft.com/office/drawing/2014/main" id="{A2470E12-F607-40BE-A572-2D8EF0616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789113"/>
            <a:ext cx="2190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0">
            <a:extLst>
              <a:ext uri="{FF2B5EF4-FFF2-40B4-BE49-F238E27FC236}">
                <a16:creationId xmlns:a16="http://schemas.microsoft.com/office/drawing/2014/main" id="{7C9E9AEB-F0A5-46F7-96D7-0159F6B3F315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4056063"/>
            <a:ext cx="3455987" cy="549275"/>
            <a:chOff x="612" y="3475"/>
            <a:chExt cx="2177" cy="346"/>
          </a:xfrm>
        </p:grpSpPr>
        <p:sp>
          <p:nvSpPr>
            <p:cNvPr id="14387" name="Rectangle 34">
              <a:extLst>
                <a:ext uri="{FF2B5EF4-FFF2-40B4-BE49-F238E27FC236}">
                  <a16:creationId xmlns:a16="http://schemas.microsoft.com/office/drawing/2014/main" id="{66189137-F525-43E1-B883-92F878425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475"/>
              <a:ext cx="2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{</a:t>
              </a:r>
              <a:r>
                <a:rPr lang="en-US" altLang="zh-CN" sz="3000" i="1">
                  <a:latin typeface="Times New Roman" panose="02020603050405020304" pitchFamily="18" charset="0"/>
                </a:rPr>
                <a:t>q</a:t>
              </a: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3000">
                  <a:latin typeface="Times New Roman" panose="02020603050405020304" pitchFamily="18" charset="0"/>
                </a:rPr>
                <a:t> </a:t>
              </a:r>
              <a:r>
                <a:rPr lang="en-US" altLang="zh-CN" sz="3000" i="1">
                  <a:latin typeface="Times New Roman" panose="02020603050405020304" pitchFamily="18" charset="0"/>
                </a:rPr>
                <a:t>p</a:t>
              </a:r>
              <a:r>
                <a:rPr lang="en-US" altLang="zh-CN" sz="3000">
                  <a:latin typeface="Times New Roman" panose="02020603050405020304" pitchFamily="18" charset="0"/>
                </a:rPr>
                <a:t> → </a:t>
              </a:r>
              <a:r>
                <a:rPr lang="en-US" altLang="zh-CN" sz="3000" i="1">
                  <a:latin typeface="Times New Roman" panose="02020603050405020304" pitchFamily="18" charset="0"/>
                </a:rPr>
                <a:t>q</a:t>
              </a:r>
              <a:r>
                <a:rPr lang="en-US" altLang="zh-CN" sz="3000">
                  <a:latin typeface="Times New Roman" panose="02020603050405020304" pitchFamily="18" charset="0"/>
                </a:rPr>
                <a:t> }  </a:t>
              </a:r>
              <a:r>
                <a:rPr lang="en-US" altLang="zh-CN" sz="3000">
                  <a:latin typeface="Times New Roman" panose="02020603050405020304" pitchFamily="18" charset="0"/>
                  <a:sym typeface="MT Symbol"/>
                </a:rPr>
                <a:t>  </a:t>
              </a: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3000" i="1">
                  <a:latin typeface="Times New Roman" panose="02020603050405020304" pitchFamily="18" charset="0"/>
                </a:rPr>
                <a:t>p</a:t>
              </a:r>
            </a:p>
          </p:txBody>
        </p:sp>
        <p:pic>
          <p:nvPicPr>
            <p:cNvPr id="14388" name="Picture 35" descr="推理符2">
              <a:extLst>
                <a:ext uri="{FF2B5EF4-FFF2-40B4-BE49-F238E27FC236}">
                  <a16:creationId xmlns:a16="http://schemas.microsoft.com/office/drawing/2014/main" id="{397E5326-5C09-4E8F-9892-A84137344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3575"/>
              <a:ext cx="18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8022" name="Rectangle 38">
            <a:extLst>
              <a:ext uri="{FF2B5EF4-FFF2-40B4-BE49-F238E27FC236}">
                <a16:creationId xmlns:a16="http://schemas.microsoft.com/office/drawing/2014/main" id="{E9769275-A2E6-4CE7-A4A2-934C97896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398713"/>
            <a:ext cx="72009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假定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→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1,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→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由于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0, 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→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，则必须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 </a:t>
            </a:r>
            <a:r>
              <a:rPr kumimoji="1" lang="zh-CN" altLang="en-US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2EFFA920-4656-46C0-9A5E-07475133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3" y="2363788"/>
            <a:ext cx="509587" cy="1570037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前真后真</a:t>
            </a:r>
            <a:endParaRPr kumimoji="1" lang="en-US" altLang="zh-CN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12F10A2-3E2A-4750-B829-1FB77E22E27C}"/>
              </a:ext>
            </a:extLst>
          </p:cNvPr>
          <p:cNvCxnSpPr/>
          <p:nvPr/>
        </p:nvCxnSpPr>
        <p:spPr>
          <a:xfrm>
            <a:off x="468313" y="4005263"/>
            <a:ext cx="820737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6CA3854-F38C-414D-B6F4-6D3E7E2E0458}"/>
              </a:ext>
            </a:extLst>
          </p:cNvPr>
          <p:cNvCxnSpPr/>
          <p:nvPr/>
        </p:nvCxnSpPr>
        <p:spPr>
          <a:xfrm>
            <a:off x="468313" y="2268538"/>
            <a:ext cx="820737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791A47B-AFF6-45CB-8449-02B3BA8D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137025"/>
            <a:ext cx="692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故：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D0DB4C8-1DF2-469C-8010-550FFA4F35A2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4692650"/>
          <a:ext cx="6096000" cy="204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072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→ 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endParaRPr lang="zh-CN" altLang="en-US" sz="24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箭头: 左 6">
            <a:extLst>
              <a:ext uri="{FF2B5EF4-FFF2-40B4-BE49-F238E27FC236}">
                <a16:creationId xmlns:a16="http://schemas.microsoft.com/office/drawing/2014/main" id="{AA2ACD14-517F-42D7-9A92-0CE55070D4AB}"/>
              </a:ext>
            </a:extLst>
          </p:cNvPr>
          <p:cNvSpPr/>
          <p:nvPr/>
        </p:nvSpPr>
        <p:spPr>
          <a:xfrm>
            <a:off x="7138988" y="5229225"/>
            <a:ext cx="673100" cy="13811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8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8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8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8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2" grpId="0" uiExpand="1" build="p" autoUpdateAnimBg="0"/>
      <p:bldP spid="10" grpId="0" animBg="1" autoUpdateAnimBg="0"/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277736DD-A475-49F0-9167-CAA8201D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CAC2FE-FAF4-4459-8472-30BB4EA717B2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214A4CF-BD19-408E-A18A-7276A5656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推理的形式结构</a:t>
            </a:r>
            <a:r>
              <a:rPr lang="en-US" altLang="zh-CN"/>
              <a:t>_</a:t>
            </a:r>
            <a:r>
              <a:rPr lang="zh-CN" altLang="en-US"/>
              <a:t>实例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7E8FC2D-3B0F-4507-AF0E-9C8EBE521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38263"/>
            <a:ext cx="8229600" cy="4525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判断下列推理是否正确：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sym typeface="Symbol" panose="05050102010706020507" pitchFamily="18" charset="2"/>
              </a:rPr>
              <a:t>{</a:t>
            </a:r>
            <a:r>
              <a:rPr lang="en-US" altLang="zh-CN" sz="3000" b="1" i="1">
                <a:latin typeface="Times New Roman" panose="02020603050405020304" pitchFamily="18" charset="0"/>
              </a:rPr>
              <a:t>q</a:t>
            </a:r>
            <a:r>
              <a:rPr lang="en-US" altLang="zh-CN" sz="3000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000" b="1">
                <a:latin typeface="Times New Roman" panose="02020603050405020304" pitchFamily="18" charset="0"/>
              </a:rPr>
              <a:t> </a:t>
            </a:r>
            <a:r>
              <a:rPr lang="en-US" altLang="zh-CN" sz="3000" b="1" i="1">
                <a:latin typeface="Times New Roman" panose="02020603050405020304" pitchFamily="18" charset="0"/>
              </a:rPr>
              <a:t>p</a:t>
            </a:r>
            <a:r>
              <a:rPr lang="en-US" altLang="zh-CN" sz="3000" b="1">
                <a:latin typeface="Times New Roman" panose="02020603050405020304" pitchFamily="18" charset="0"/>
              </a:rPr>
              <a:t> → </a:t>
            </a:r>
            <a:r>
              <a:rPr lang="en-US" altLang="zh-CN" sz="3000" b="1" i="1">
                <a:latin typeface="Times New Roman" panose="02020603050405020304" pitchFamily="18" charset="0"/>
              </a:rPr>
              <a:t>q</a:t>
            </a:r>
            <a:r>
              <a:rPr lang="en-US" altLang="zh-CN" sz="3000" b="1">
                <a:latin typeface="Times New Roman" panose="02020603050405020304" pitchFamily="18" charset="0"/>
              </a:rPr>
              <a:t> }  </a:t>
            </a:r>
            <a:r>
              <a:rPr lang="en-US" altLang="zh-CN" sz="3000" b="1">
                <a:latin typeface="Times New Roman" panose="02020603050405020304" pitchFamily="18" charset="0"/>
                <a:sym typeface="MT Symbol"/>
              </a:rPr>
              <a:t>  </a:t>
            </a:r>
            <a:r>
              <a:rPr lang="en-US" altLang="zh-CN" sz="30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000" b="1" i="1">
                <a:latin typeface="Times New Roman" panose="02020603050405020304" pitchFamily="18" charset="0"/>
              </a:rPr>
              <a:t>p</a:t>
            </a:r>
          </a:p>
        </p:txBody>
      </p:sp>
      <p:pic>
        <p:nvPicPr>
          <p:cNvPr id="16389" name="Picture 33" descr="推理符1">
            <a:extLst>
              <a:ext uri="{FF2B5EF4-FFF2-40B4-BE49-F238E27FC236}">
                <a16:creationId xmlns:a16="http://schemas.microsoft.com/office/drawing/2014/main" id="{86848800-64DB-4FA8-9E54-9D3CD2673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789113"/>
            <a:ext cx="2190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0">
            <a:extLst>
              <a:ext uri="{FF2B5EF4-FFF2-40B4-BE49-F238E27FC236}">
                <a16:creationId xmlns:a16="http://schemas.microsoft.com/office/drawing/2014/main" id="{9A590EE9-63A3-4FB3-A2E0-385FC001B134}"/>
              </a:ext>
            </a:extLst>
          </p:cNvPr>
          <p:cNvGrpSpPr>
            <a:grpSpLocks/>
          </p:cNvGrpSpPr>
          <p:nvPr/>
        </p:nvGrpSpPr>
        <p:grpSpPr bwMode="auto">
          <a:xfrm>
            <a:off x="1573213" y="3868738"/>
            <a:ext cx="3455987" cy="549275"/>
            <a:chOff x="612" y="3475"/>
            <a:chExt cx="2177" cy="346"/>
          </a:xfrm>
        </p:grpSpPr>
        <p:sp>
          <p:nvSpPr>
            <p:cNvPr id="16436" name="Rectangle 34">
              <a:extLst>
                <a:ext uri="{FF2B5EF4-FFF2-40B4-BE49-F238E27FC236}">
                  <a16:creationId xmlns:a16="http://schemas.microsoft.com/office/drawing/2014/main" id="{C5CA38B9-CE97-4EEA-9F8C-458A3F079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475"/>
              <a:ext cx="2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{</a:t>
              </a:r>
              <a:r>
                <a:rPr lang="en-US" altLang="zh-CN" sz="3000" i="1">
                  <a:latin typeface="Times New Roman" panose="02020603050405020304" pitchFamily="18" charset="0"/>
                </a:rPr>
                <a:t>q</a:t>
              </a: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3000">
                  <a:latin typeface="Times New Roman" panose="02020603050405020304" pitchFamily="18" charset="0"/>
                </a:rPr>
                <a:t> </a:t>
              </a:r>
              <a:r>
                <a:rPr lang="en-US" altLang="zh-CN" sz="3000" i="1">
                  <a:latin typeface="Times New Roman" panose="02020603050405020304" pitchFamily="18" charset="0"/>
                </a:rPr>
                <a:t>p</a:t>
              </a:r>
              <a:r>
                <a:rPr lang="en-US" altLang="zh-CN" sz="3000">
                  <a:latin typeface="Times New Roman" panose="02020603050405020304" pitchFamily="18" charset="0"/>
                </a:rPr>
                <a:t> → </a:t>
              </a:r>
              <a:r>
                <a:rPr lang="en-US" altLang="zh-CN" sz="3000" i="1">
                  <a:latin typeface="Times New Roman" panose="02020603050405020304" pitchFamily="18" charset="0"/>
                </a:rPr>
                <a:t>q</a:t>
              </a:r>
              <a:r>
                <a:rPr lang="en-US" altLang="zh-CN" sz="3000">
                  <a:latin typeface="Times New Roman" panose="02020603050405020304" pitchFamily="18" charset="0"/>
                </a:rPr>
                <a:t> }  </a:t>
              </a:r>
              <a:r>
                <a:rPr lang="en-US" altLang="zh-CN" sz="3000">
                  <a:latin typeface="Times New Roman" panose="02020603050405020304" pitchFamily="18" charset="0"/>
                  <a:sym typeface="MT Symbol"/>
                </a:rPr>
                <a:t>  </a:t>
              </a: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3000" i="1">
                  <a:latin typeface="Times New Roman" panose="02020603050405020304" pitchFamily="18" charset="0"/>
                </a:rPr>
                <a:t>p</a:t>
              </a:r>
            </a:p>
          </p:txBody>
        </p:sp>
        <p:pic>
          <p:nvPicPr>
            <p:cNvPr id="16437" name="Picture 35" descr="推理符2">
              <a:extLst>
                <a:ext uri="{FF2B5EF4-FFF2-40B4-BE49-F238E27FC236}">
                  <a16:creationId xmlns:a16="http://schemas.microsoft.com/office/drawing/2014/main" id="{F57BB981-D5EF-4AD5-9BC1-136F89373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3575"/>
              <a:ext cx="18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8022" name="Rectangle 38">
            <a:extLst>
              <a:ext uri="{FF2B5EF4-FFF2-40B4-BE49-F238E27FC236}">
                <a16:creationId xmlns:a16="http://schemas.microsoft.com/office/drawing/2014/main" id="{0FC82CAC-C256-4C87-B31A-9B3C4BCEC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398713"/>
            <a:ext cx="7200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假定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0, 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1.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0, 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0,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→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0.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1, 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0,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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→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0.</a:t>
            </a: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92A16ECA-55D9-41DE-9FCB-09CF78CC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2282825"/>
            <a:ext cx="509587" cy="1570038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后假前假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DFA89EA-CE34-44B0-AF72-20179C52DFD3}"/>
              </a:ext>
            </a:extLst>
          </p:cNvPr>
          <p:cNvCxnSpPr/>
          <p:nvPr/>
        </p:nvCxnSpPr>
        <p:spPr>
          <a:xfrm>
            <a:off x="468313" y="3860800"/>
            <a:ext cx="820737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D23C88D-5476-4CDE-AF25-C544DF019FC8}"/>
              </a:ext>
            </a:extLst>
          </p:cNvPr>
          <p:cNvCxnSpPr/>
          <p:nvPr/>
        </p:nvCxnSpPr>
        <p:spPr>
          <a:xfrm>
            <a:off x="468313" y="2268538"/>
            <a:ext cx="820737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1CB3503-87FE-49D5-95D7-A2AB9171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3951288"/>
            <a:ext cx="692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故：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3D0E7EE-5749-4F1D-8236-077F863DFDA3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4581525"/>
          <a:ext cx="6096000" cy="204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072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→ 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endParaRPr lang="zh-CN" altLang="en-US" sz="24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7573C92D-C17C-494C-B5D9-8708A752DCAB}"/>
              </a:ext>
            </a:extLst>
          </p:cNvPr>
          <p:cNvSpPr/>
          <p:nvPr/>
        </p:nvSpPr>
        <p:spPr>
          <a:xfrm>
            <a:off x="301625" y="6021388"/>
            <a:ext cx="741363" cy="1444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2D205F2-4458-4B3D-B96A-15A40CA7152B}"/>
              </a:ext>
            </a:extLst>
          </p:cNvPr>
          <p:cNvSpPr/>
          <p:nvPr/>
        </p:nvSpPr>
        <p:spPr>
          <a:xfrm>
            <a:off x="301625" y="6376988"/>
            <a:ext cx="741363" cy="1428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8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8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8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2" grpId="0" uiExpand="1" build="p" autoUpdateAnimBg="0"/>
      <p:bldP spid="11" grpId="0" animBg="1" autoUpdateAnimBg="0"/>
      <p:bldP spid="5" grpId="0"/>
      <p:bldP spid="3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1B49D614-E679-474C-8247-26162A3EF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判断推理是否正确的方法</a:t>
            </a:r>
            <a:endParaRPr lang="zh-CN" altLang="en-US"/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BBF555E2-00D3-478E-BE78-A5E960D2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F3D873-10B3-4224-83AA-A75FB6717061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21B2CAC-25D8-4B64-8FE5-F34B459A7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41438"/>
            <a:ext cx="8001000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真值表法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等值演算法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主析取范式法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67A698AD-5E84-4CC1-81DB-7DFF37CC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28D418-D70B-4214-AF45-EC08A4446016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A48381D-EF3E-42B4-B577-0747E2619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真值表法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8B150A5-382F-43A0-B553-63A9E3B4B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从真值表上找出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真值均为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的行，对每一个这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样的行，若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的真值也为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1,</a:t>
            </a:r>
          </a:p>
          <a:p>
            <a:pPr marL="0" indent="0" eaLnBrk="1" hangingPunct="1">
              <a:buClr>
                <a:srgbClr val="FF9900"/>
              </a:buClr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dirty="0">
                <a:latin typeface="Times New Roman" panose="02020603050405020304" pitchFamily="18" charset="0"/>
              </a:rPr>
              <a:t>…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成立。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或者看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的行,在每个这样的行中，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真值中至少有一个为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b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dirty="0">
                <a:latin typeface="Times New Roman" panose="02020603050405020304" pitchFamily="18" charset="0"/>
              </a:rPr>
              <a:t>…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成立。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5138</Words>
  <Application>Microsoft Office PowerPoint</Application>
  <PresentationFormat>全屏显示(4:3)</PresentationFormat>
  <Paragraphs>606</Paragraphs>
  <Slides>44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楷体_GB2312</vt:lpstr>
      <vt:lpstr>宋体</vt:lpstr>
      <vt:lpstr>Arial</vt:lpstr>
      <vt:lpstr>Times New Roman</vt:lpstr>
      <vt:lpstr>Verdana</vt:lpstr>
      <vt:lpstr>Wingdings</vt:lpstr>
      <vt:lpstr>默认设计模板</vt:lpstr>
      <vt:lpstr>公式</vt:lpstr>
      <vt:lpstr>第一部分 数理逻辑</vt:lpstr>
      <vt:lpstr>第三章 命题逻辑的推理理论</vt:lpstr>
      <vt:lpstr>第三章 命题逻辑的推理理论</vt:lpstr>
      <vt:lpstr>3.1  推理的形式结构</vt:lpstr>
      <vt:lpstr>推理的形式结构</vt:lpstr>
      <vt:lpstr>推理的形式结构_实例</vt:lpstr>
      <vt:lpstr>推理的形式结构_实例</vt:lpstr>
      <vt:lpstr>判断推理是否正确的方法</vt:lpstr>
      <vt:lpstr>真值表法</vt:lpstr>
      <vt:lpstr>真值表法_推理实例</vt:lpstr>
      <vt:lpstr>等值演算法_推理实例</vt:lpstr>
      <vt:lpstr>主析取范式法_推理实例</vt:lpstr>
      <vt:lpstr>推理定律 — 重言蕴涵式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3.1推理的形式结构（回顾）</vt:lpstr>
      <vt:lpstr>第三章 命题逻辑的推理理论</vt:lpstr>
      <vt:lpstr>3.2  自然推理系统P</vt:lpstr>
      <vt:lpstr>自然推理系统P</vt:lpstr>
      <vt:lpstr>推理规则</vt:lpstr>
      <vt:lpstr>推理规则</vt:lpstr>
      <vt:lpstr>在自然推理系统P中构造证明</vt:lpstr>
      <vt:lpstr>在自然推理系统P中构造证明</vt:lpstr>
      <vt:lpstr>直接证明法</vt:lpstr>
      <vt:lpstr>附加前提证明法</vt:lpstr>
      <vt:lpstr>附加前提证明法实例</vt:lpstr>
      <vt:lpstr>附加前提证明法实例</vt:lpstr>
      <vt:lpstr>归谬法（反证法）</vt:lpstr>
      <vt:lpstr>归谬法实例</vt:lpstr>
      <vt:lpstr>课堂练习</vt:lpstr>
      <vt:lpstr>PowerPoint 演示文稿</vt:lpstr>
      <vt:lpstr>PowerPoint 演示文稿</vt:lpstr>
      <vt:lpstr>3.2自然推理系统P（回顾）</vt:lpstr>
      <vt:lpstr>第三章 命题逻辑的推理理论（回顾）</vt:lpstr>
      <vt:lpstr>第一部分 数理逻辑（前三章回顾）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436</cp:revision>
  <dcterms:created xsi:type="dcterms:W3CDTF">2007-11-19T20:33:53Z</dcterms:created>
  <dcterms:modified xsi:type="dcterms:W3CDTF">2021-09-29T01:37:21Z</dcterms:modified>
</cp:coreProperties>
</file>