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24"/>
  </p:notesMasterIdLst>
  <p:sldIdLst>
    <p:sldId id="256" r:id="rId2"/>
    <p:sldId id="258" r:id="rId3"/>
    <p:sldId id="259" r:id="rId4"/>
    <p:sldId id="266" r:id="rId5"/>
    <p:sldId id="267" r:id="rId6"/>
    <p:sldId id="268" r:id="rId7"/>
    <p:sldId id="269" r:id="rId8"/>
    <p:sldId id="270" r:id="rId9"/>
    <p:sldId id="278" r:id="rId10"/>
    <p:sldId id="272" r:id="rId11"/>
    <p:sldId id="279" r:id="rId12"/>
    <p:sldId id="280" r:id="rId13"/>
    <p:sldId id="281" r:id="rId14"/>
    <p:sldId id="282" r:id="rId15"/>
    <p:sldId id="283" r:id="rId16"/>
    <p:sldId id="260" r:id="rId17"/>
    <p:sldId id="274" r:id="rId18"/>
    <p:sldId id="273" r:id="rId19"/>
    <p:sldId id="271" r:id="rId20"/>
    <p:sldId id="276" r:id="rId21"/>
    <p:sldId id="277" r:id="rId22"/>
    <p:sldId id="262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5" userDrawn="1">
          <p15:clr>
            <a:srgbClr val="A4A3A4"/>
          </p15:clr>
        </p15:guide>
        <p15:guide id="2" pos="9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714" y="114"/>
      </p:cViewPr>
      <p:guideLst>
        <p:guide orient="horz" pos="4315"/>
        <p:guide pos="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1CE7-0EAB-4B27-9F95-821B80B5CA35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80EE97-3CE6-4141-9D7C-C01E142634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170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0EE97-3CE6-4141-9D7C-C01E142634D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012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35ED-3472-4F58-9403-FF3D3000C7C6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028BD46-8BEB-42D9-A399-919D55BA7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177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35ED-3472-4F58-9403-FF3D3000C7C6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BD46-8BEB-42D9-A399-919D55BA7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26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35ED-3472-4F58-9403-FF3D3000C7C6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BD46-8BEB-42D9-A399-919D55BA7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348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35ED-3472-4F58-9403-FF3D3000C7C6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BD46-8BEB-42D9-A399-919D55BA7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859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C2C35ED-3472-4F58-9403-FF3D3000C7C6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ko-KR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028BD46-8BEB-42D9-A399-919D55BA7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65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35ED-3472-4F58-9403-FF3D3000C7C6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BD46-8BEB-42D9-A399-919D55BA7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453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35ED-3472-4F58-9403-FF3D3000C7C6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BD46-8BEB-42D9-A399-919D55BA7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6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35ED-3472-4F58-9403-FF3D3000C7C6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BD46-8BEB-42D9-A399-919D55BA7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843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35ED-3472-4F58-9403-FF3D3000C7C6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BD46-8BEB-42D9-A399-919D55BA7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371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35ED-3472-4F58-9403-FF3D3000C7C6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BD46-8BEB-42D9-A399-919D55BA7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91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35ED-3472-4F58-9403-FF3D3000C7C6}" type="datetimeFigureOut">
              <a:rPr lang="ko-KR" altLang="en-US" smtClean="0"/>
              <a:t>2021-08-06</a:t>
            </a:fld>
            <a:endParaRPr lang="ko-KR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BD46-8BEB-42D9-A399-919D55BA7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03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C2C35ED-3472-4F58-9403-FF3D3000C7C6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028BD46-8BEB-42D9-A399-919D55BA7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577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.blog.naver.com/sharp_kiss/221826800044" TargetMode="External"/><Relationship Id="rId2" Type="http://schemas.openxmlformats.org/officeDocument/2006/relationships/hyperlink" Target="https://documentation.sas.com/doc/ko/pgmsascdc/9.4_3.4/stathpug/stathpug_hpsplit_examples01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as.com/content/dam/SAS/en_ca/User%20Group%20Presentations/Toronto-Data-Mining-Forum/dzieciolowski-randomforests.pdf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Decision tree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9431" y="157233"/>
            <a:ext cx="1873023" cy="107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85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3859" y="19437"/>
            <a:ext cx="10515600" cy="1325563"/>
          </a:xfrm>
        </p:spPr>
        <p:txBody>
          <a:bodyPr/>
          <a:lstStyle/>
          <a:p>
            <a:r>
              <a:rPr lang="en-US" altLang="ko-KR" b="1" dirty="0" smtClean="0"/>
              <a:t>ROC Curve </a:t>
            </a:r>
            <a:r>
              <a:rPr lang="en-US" altLang="ko-KR" dirty="0" smtClean="0"/>
              <a:t>for Classification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5176" y="1176610"/>
            <a:ext cx="5406483" cy="4732414"/>
          </a:xfrm>
        </p:spPr>
        <p:txBody>
          <a:bodyPr>
            <a:noAutofit/>
          </a:bodyPr>
          <a:lstStyle/>
          <a:p>
            <a:r>
              <a:rPr lang="en-US" altLang="ko-KR" sz="2000" dirty="0" smtClean="0"/>
              <a:t>The AUC statistic and the values of the ROC curve are computed from the training data. When you specify a validation data set by using the </a:t>
            </a:r>
            <a:r>
              <a:rPr lang="en-US" altLang="ko-KR" sz="2000" b="1" dirty="0" smtClean="0"/>
              <a:t>PARTITION statement</a:t>
            </a:r>
            <a:r>
              <a:rPr lang="en-US" altLang="ko-KR" sz="2000" dirty="0" smtClean="0"/>
              <a:t>, the plot displays an </a:t>
            </a:r>
            <a:r>
              <a:rPr lang="en-US" altLang="ko-KR" sz="2000" b="1" dirty="0" smtClean="0"/>
              <a:t>additional ROC curve and AUC statistic</a:t>
            </a:r>
            <a:r>
              <a:rPr lang="en-US" altLang="ko-KR" sz="2000" dirty="0" smtClean="0"/>
              <a:t>, whose values are computed from the validation data.</a:t>
            </a:r>
          </a:p>
          <a:p>
            <a:r>
              <a:rPr lang="en-US" altLang="ko-KR" sz="2000" dirty="0" smtClean="0"/>
              <a:t>Note: In this example, the computations of the sensitivity, specificity, AUC, and values of the ROC curve depend on defining </a:t>
            </a:r>
            <a:r>
              <a:rPr lang="en-US" altLang="ko-KR" sz="2000" dirty="0" err="1" smtClean="0"/>
              <a:t>LobaOreg</a:t>
            </a:r>
            <a:r>
              <a:rPr lang="en-US" altLang="ko-KR" sz="2000" dirty="0" smtClean="0"/>
              <a:t>=1 as the event of interest by using the EVENT= option in the MODEL statement.</a:t>
            </a:r>
          </a:p>
          <a:p>
            <a:r>
              <a:rPr lang="ko-KR" altLang="en-US" sz="2000" dirty="0"/>
              <a:t>진단의 관점에서 </a:t>
            </a:r>
            <a:r>
              <a:rPr lang="ko-KR" altLang="en-US" sz="2000" b="1" dirty="0"/>
              <a:t>민감도</a:t>
            </a:r>
            <a:r>
              <a:rPr lang="en-US" altLang="ko-KR" sz="2000" dirty="0"/>
              <a:t>(</a:t>
            </a:r>
            <a:r>
              <a:rPr lang="en-US" altLang="ko-KR" sz="2000" b="1" dirty="0"/>
              <a:t>sensitivity</a:t>
            </a:r>
            <a:r>
              <a:rPr lang="en-US" altLang="ko-KR" sz="2000" dirty="0"/>
              <a:t>)</a:t>
            </a:r>
            <a:r>
              <a:rPr lang="ko-KR" altLang="en-US" sz="2000" dirty="0"/>
              <a:t>는 질병이 있는 사람을 얼마나 잘 찾아 내는가에 대한 값이고 특이도</a:t>
            </a:r>
            <a:r>
              <a:rPr lang="en-US" altLang="ko-KR" sz="2000" dirty="0"/>
              <a:t>(</a:t>
            </a:r>
            <a:r>
              <a:rPr lang="en-US" altLang="ko-KR" sz="2000" b="1" dirty="0"/>
              <a:t>specificity</a:t>
            </a:r>
            <a:r>
              <a:rPr lang="en-US" altLang="ko-KR" sz="2000" dirty="0"/>
              <a:t>)</a:t>
            </a:r>
            <a:r>
              <a:rPr lang="ko-KR" altLang="en-US" sz="2000" dirty="0"/>
              <a:t>는 정상을 얼마나 잘 찾아 내는가에 대한 값이다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342" y="1176610"/>
            <a:ext cx="5926679" cy="499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22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ROC curve interpretation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6312" y="1880954"/>
            <a:ext cx="4752975" cy="3657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268" y="1880954"/>
            <a:ext cx="4910254" cy="370063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47570" y="5977054"/>
            <a:ext cx="412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The colored area is AUC (</a:t>
            </a:r>
            <a:r>
              <a:rPr lang="ko-KR" altLang="en-US" dirty="0" smtClean="0"/>
              <a:t>정확성 지표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928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3867912"/>
          </a:xfrm>
        </p:spPr>
        <p:txBody>
          <a:bodyPr/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documentation.sas.com/doc/ko/pgmsascdc/9.4_3.4/stathpug/stathpug_hpsplit_examples01.htm</a:t>
            </a:r>
            <a:endParaRPr lang="en-US" altLang="ko-KR" dirty="0" smtClean="0"/>
          </a:p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m.blog.naver.com/sharp_kiss/221826800044</a:t>
            </a:r>
            <a:endParaRPr lang="en-US" altLang="ko-KR" dirty="0" smtClean="0"/>
          </a:p>
          <a:p>
            <a:r>
              <a:rPr lang="en-US" altLang="ko-KR" dirty="0"/>
              <a:t>https://codedragon.tistory.com/9618</a:t>
            </a:r>
            <a:endParaRPr lang="ko-KR" altLang="en-US" dirty="0"/>
          </a:p>
          <a:p>
            <a:r>
              <a:rPr lang="en-US" altLang="ko-KR" dirty="0">
                <a:hlinkClick r:id="rId4"/>
              </a:rPr>
              <a:t>https://</a:t>
            </a:r>
            <a:r>
              <a:rPr lang="en-US" altLang="ko-KR" dirty="0" smtClean="0">
                <a:hlinkClick r:id="rId4"/>
              </a:rPr>
              <a:t>www.sas.com/content/dam/SAS/en_ca/User%20Group%20Presentations/Toronto-Data-Mining-Forum/dzieciolowski-randomforests.pdf</a:t>
            </a:r>
            <a:endParaRPr lang="en-US" altLang="ko-KR" dirty="0" smtClean="0"/>
          </a:p>
          <a:p>
            <a:r>
              <a:rPr lang="en-US" altLang="ko-KR" dirty="0"/>
              <a:t>https://towardsdatascience.com/how-to-find-decision-tree-depth-via-cross-validation-2bf143f0f3d6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336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39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16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37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Random forest process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74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4176" y="3233853"/>
            <a:ext cx="11957824" cy="3211551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The model-based </a:t>
            </a:r>
            <a:r>
              <a:rPr lang="en-US" altLang="ko-KR" b="1" dirty="0" smtClean="0"/>
              <a:t>misclassification rate </a:t>
            </a:r>
            <a:r>
              <a:rPr lang="en-US" altLang="ko-KR" dirty="0" smtClean="0"/>
              <a:t>is low (14.2%), but the corresponding </a:t>
            </a:r>
            <a:r>
              <a:rPr lang="en-US" altLang="ko-KR" b="1" dirty="0" smtClean="0"/>
              <a:t>sensitivity, </a:t>
            </a:r>
            <a:r>
              <a:rPr lang="en-US" altLang="ko-KR" dirty="0" smtClean="0"/>
              <a:t>which measures </a:t>
            </a:r>
            <a:r>
              <a:rPr lang="en-US" altLang="ko-KR" dirty="0" smtClean="0">
                <a:solidFill>
                  <a:schemeClr val="accent1"/>
                </a:solidFill>
              </a:rPr>
              <a:t>the prediction accuracy at sites where the species is present</a:t>
            </a:r>
            <a:r>
              <a:rPr lang="en-US" altLang="ko-KR" dirty="0" smtClean="0"/>
              <a:t>, is only 69%. </a:t>
            </a:r>
          </a:p>
          <a:p>
            <a:r>
              <a:rPr lang="en-US" altLang="ko-KR" b="1" dirty="0" smtClean="0"/>
              <a:t>Good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overall</a:t>
            </a:r>
            <a:r>
              <a:rPr lang="en-US" altLang="ko-KR" dirty="0" smtClean="0"/>
              <a:t> prediction </a:t>
            </a:r>
            <a:r>
              <a:rPr lang="en-US" altLang="ko-KR" b="1" dirty="0" smtClean="0"/>
              <a:t>accuracy</a:t>
            </a:r>
            <a:r>
              <a:rPr lang="en-US" altLang="ko-KR" dirty="0" smtClean="0"/>
              <a:t> but </a:t>
            </a:r>
            <a:r>
              <a:rPr lang="en-US" altLang="ko-KR" b="1" dirty="0" smtClean="0"/>
              <a:t>poor prediction </a:t>
            </a:r>
            <a:r>
              <a:rPr lang="en-US" altLang="ko-KR" dirty="0" smtClean="0"/>
              <a:t>of a </a:t>
            </a:r>
            <a:r>
              <a:rPr lang="en-US" altLang="ko-KR" b="1" dirty="0" smtClean="0"/>
              <a:t>particular level</a:t>
            </a:r>
            <a:r>
              <a:rPr lang="en-US" altLang="ko-KR" dirty="0" smtClean="0"/>
              <a:t> can occur </a:t>
            </a:r>
            <a:r>
              <a:rPr lang="en-US" altLang="ko-KR" u="sng" dirty="0" smtClean="0"/>
              <a:t>when the data are not well balanced 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805" y="131364"/>
            <a:ext cx="11060152" cy="301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98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/>
              <a:t>fit statistics </a:t>
            </a:r>
            <a:r>
              <a:rPr lang="en-US" altLang="ko-KR" sz="3600" dirty="0"/>
              <a:t>for the selected classification tree.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445039"/>
            <a:ext cx="10837127" cy="1498561"/>
          </a:xfrm>
        </p:spPr>
        <p:txBody>
          <a:bodyPr>
            <a:normAutofit/>
          </a:bodyPr>
          <a:lstStyle/>
          <a:p>
            <a:r>
              <a:rPr lang="en-US" altLang="ko-KR" dirty="0"/>
              <a:t>Two sets of fit statistics are provided. The first is based on the </a:t>
            </a:r>
            <a:r>
              <a:rPr lang="en-US" altLang="ko-KR" b="1" dirty="0"/>
              <a:t>fitted model</a:t>
            </a:r>
            <a:r>
              <a:rPr lang="en-US" altLang="ko-KR" dirty="0"/>
              <a:t>, and the second (requested by the </a:t>
            </a:r>
            <a:r>
              <a:rPr lang="en-US" altLang="ko-KR" b="1" dirty="0"/>
              <a:t>CVMODELFIT</a:t>
            </a:r>
            <a:r>
              <a:rPr lang="en-US" altLang="ko-KR" dirty="0"/>
              <a:t> option) is based on 10-fold cross validation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341" y="1592175"/>
            <a:ext cx="9454376" cy="257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65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7505" y="353974"/>
            <a:ext cx="11127059" cy="1325563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 </a:t>
            </a:r>
            <a:r>
              <a:rPr lang="en-US" altLang="ko-KR" sz="3600" b="1" i="1" dirty="0" smtClean="0"/>
              <a:t>The ‘accuracy ‘ of </a:t>
            </a:r>
            <a:r>
              <a:rPr lang="en-US" altLang="ko-KR" sz="3600" b="1" i="1" dirty="0"/>
              <a:t>the </a:t>
            </a:r>
            <a:r>
              <a:rPr lang="en-US" altLang="ko-KR" sz="3600" b="1" i="1" dirty="0" smtClean="0"/>
              <a:t>selected classification </a:t>
            </a:r>
            <a:r>
              <a:rPr lang="en-US" altLang="ko-KR" sz="3600" b="1" i="1" dirty="0"/>
              <a:t>tree</a:t>
            </a:r>
            <a:endParaRPr lang="ko-KR" altLang="en-US" sz="3600" b="1" i="1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1800" y="2498725"/>
            <a:ext cx="3714750" cy="32956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9883" y="2266436"/>
            <a:ext cx="55844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The cross validation confusion matrix is produced when you specify the </a:t>
            </a:r>
            <a:r>
              <a:rPr lang="en-US" altLang="ko-KR" b="1" dirty="0" smtClean="0"/>
              <a:t>CVMODELFIT option</a:t>
            </a:r>
            <a:r>
              <a:rPr lang="en-US" altLang="ko-KR" dirty="0" smtClean="0"/>
              <a:t>. It is </a:t>
            </a:r>
            <a:r>
              <a:rPr lang="en-US" altLang="ko-KR" u="sng" dirty="0" smtClean="0"/>
              <a:t>based on a 10-fold cross validation </a:t>
            </a:r>
            <a:r>
              <a:rPr lang="en-US" altLang="ko-KR" dirty="0" smtClean="0"/>
              <a:t>that is done independently of the 10-fold cross validation that is used to estimate ASEs for pruning parameters.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9883" y="4341814"/>
            <a:ext cx="53948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K-</a:t>
            </a:r>
            <a:r>
              <a:rPr lang="ko-KR" altLang="en-US" dirty="0"/>
              <a:t>겹 교차 검증</a:t>
            </a:r>
            <a:r>
              <a:rPr lang="en-US" altLang="ko-KR" dirty="0"/>
              <a:t>(K-fold Cross Validation)</a:t>
            </a:r>
            <a:r>
              <a:rPr lang="ko-KR" altLang="en-US" dirty="0"/>
              <a:t>은 가지고 있는 데이터를 </a:t>
            </a:r>
            <a:r>
              <a:rPr lang="en-US" altLang="ko-KR" dirty="0"/>
              <a:t>K</a:t>
            </a:r>
            <a:r>
              <a:rPr lang="ko-KR" altLang="en-US" dirty="0"/>
              <a:t>개의 그룹으로 나누어 그 그룹 중에서 하나를 추출하여 </a:t>
            </a:r>
            <a:r>
              <a:rPr lang="en-US" altLang="ko-KR" dirty="0"/>
              <a:t>validation set</a:t>
            </a:r>
            <a:r>
              <a:rPr lang="ko-KR" altLang="en-US" dirty="0"/>
              <a:t>으로 사용하는 것입니다</a:t>
            </a:r>
            <a:r>
              <a:rPr lang="en-US" altLang="ko-KR" dirty="0"/>
              <a:t>. </a:t>
            </a:r>
            <a:r>
              <a:rPr lang="ko-KR" altLang="en-US" dirty="0"/>
              <a:t>그리고 이 과정을 </a:t>
            </a:r>
            <a:r>
              <a:rPr lang="en-US" altLang="ko-KR" dirty="0"/>
              <a:t>K</a:t>
            </a:r>
            <a:r>
              <a:rPr lang="ko-KR" altLang="en-US" dirty="0"/>
              <a:t>번 반복하여 나온 결과값을 </a:t>
            </a:r>
            <a:r>
              <a:rPr lang="ko-KR" altLang="en-US" dirty="0" err="1"/>
              <a:t>평균내어</a:t>
            </a:r>
            <a:r>
              <a:rPr lang="ko-KR" altLang="en-US" dirty="0"/>
              <a:t> 검증 결과 값으로 사용합니다</a:t>
            </a:r>
            <a:r>
              <a:rPr lang="en-US" altLang="ko-KR" dirty="0"/>
              <a:t>. 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505" y="6417192"/>
            <a:ext cx="818197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62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Definition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405489"/>
            <a:ext cx="10515600" cy="3326238"/>
          </a:xfrm>
        </p:spPr>
        <p:txBody>
          <a:bodyPr/>
          <a:lstStyle/>
          <a:p>
            <a:r>
              <a:rPr lang="en-US" altLang="ko-KR" dirty="0"/>
              <a:t>A</a:t>
            </a:r>
            <a:r>
              <a:rPr lang="en-US" altLang="ko-KR" dirty="0" smtClean="0"/>
              <a:t> schematic, </a:t>
            </a:r>
            <a:r>
              <a:rPr lang="en-US" altLang="ko-KR" u="sng" dirty="0" smtClean="0"/>
              <a:t>tree-shaped diagram </a:t>
            </a:r>
            <a:r>
              <a:rPr lang="en-US" altLang="ko-KR" dirty="0" smtClean="0"/>
              <a:t>used to determine a course of action or show a statistical probability. </a:t>
            </a:r>
          </a:p>
          <a:p>
            <a:r>
              <a:rPr lang="en-US" altLang="ko-KR" b="1" dirty="0" smtClean="0"/>
              <a:t>Each branch </a:t>
            </a:r>
            <a:r>
              <a:rPr lang="en-US" altLang="ko-KR" dirty="0" smtClean="0"/>
              <a:t>of the decision tree represents a </a:t>
            </a:r>
            <a:r>
              <a:rPr lang="en-US" altLang="ko-KR" u="sng" dirty="0" smtClean="0"/>
              <a:t>possible decision</a:t>
            </a:r>
            <a:r>
              <a:rPr lang="en-US" altLang="ko-KR" dirty="0" smtClean="0"/>
              <a:t>, </a:t>
            </a:r>
            <a:r>
              <a:rPr lang="en-US" altLang="ko-KR" u="sng" dirty="0" smtClean="0"/>
              <a:t>occurrence or reaction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The tree is structured to </a:t>
            </a:r>
            <a:r>
              <a:rPr lang="en-US" altLang="ko-KR" u="sng" dirty="0" smtClean="0"/>
              <a:t>show how and why one choice may lead to the next</a:t>
            </a:r>
            <a:r>
              <a:rPr lang="en-US" altLang="ko-KR" dirty="0" smtClean="0"/>
              <a:t>, with the use of the branches indicating each option is mutually exclusive.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5543" y="111512"/>
            <a:ext cx="3800336" cy="218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50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8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06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Training vs validation</a:t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Cross validation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44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Decision tree vs Random forest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“</a:t>
            </a:r>
            <a:r>
              <a:rPr lang="en-US" altLang="ko-KR" b="1" dirty="0" smtClean="0"/>
              <a:t>Random forests </a:t>
            </a:r>
            <a:r>
              <a:rPr lang="en-US" altLang="ko-KR" dirty="0" smtClean="0"/>
              <a:t>are a </a:t>
            </a:r>
            <a:r>
              <a:rPr lang="en-US" altLang="ko-KR" b="1" dirty="0" smtClean="0"/>
              <a:t>combination of tree predictors </a:t>
            </a:r>
            <a:r>
              <a:rPr lang="en-US" altLang="ko-KR" dirty="0" smtClean="0"/>
              <a:t>such that each tree depends on the values of a random vector sampled independently and with the same distribution for all trees in the forest.”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4928" y="131733"/>
            <a:ext cx="2587228" cy="1626423"/>
          </a:xfrm>
          <a:prstGeom prst="rect">
            <a:avLst/>
          </a:prstGeom>
        </p:spPr>
      </p:pic>
      <p:pic>
        <p:nvPicPr>
          <p:cNvPr id="7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095" y="3597857"/>
            <a:ext cx="4427144" cy="298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04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2527" y="225658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Table of data 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02527" y="1683951"/>
            <a:ext cx="10651273" cy="145709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 smtClean="0"/>
              <a:t>proc</a:t>
            </a:r>
            <a:r>
              <a:rPr lang="en-US" altLang="ko-KR" dirty="0" smtClean="0"/>
              <a:t> print data=</a:t>
            </a:r>
            <a:r>
              <a:rPr lang="en-US" altLang="ko-KR" dirty="0" err="1" smtClean="0">
                <a:solidFill>
                  <a:schemeClr val="accent1">
                    <a:lumMod val="75000"/>
                  </a:schemeClr>
                </a:solidFill>
              </a:rPr>
              <a:t>sampsio.LAQ</a:t>
            </a:r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altLang="ko-KR" dirty="0" err="1" smtClean="0">
                <a:solidFill>
                  <a:schemeClr val="accent4">
                    <a:lumMod val="75000"/>
                  </a:schemeClr>
                </a:solidFill>
              </a:rPr>
              <a:t>obs</a:t>
            </a:r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=5)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>
                <a:solidFill>
                  <a:schemeClr val="accent1">
                    <a:lumMod val="75000"/>
                  </a:schemeClr>
                </a:solidFill>
              </a:rPr>
              <a:t>LobaOreg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dirty="0" err="1" smtClean="0">
                <a:solidFill>
                  <a:schemeClr val="accent1">
                    <a:lumMod val="75000"/>
                  </a:schemeClr>
                </a:solidFill>
              </a:rPr>
              <a:t>MinMinTemp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dirty="0" err="1" smtClean="0">
                <a:solidFill>
                  <a:schemeClr val="accent1">
                    <a:lumMod val="75000"/>
                  </a:schemeClr>
                </a:solidFill>
              </a:rPr>
              <a:t>Aconif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dirty="0" err="1" smtClean="0">
                <a:solidFill>
                  <a:schemeClr val="accent1">
                    <a:lumMod val="75000"/>
                  </a:schemeClr>
                </a:solidFill>
              </a:rPr>
              <a:t>PrecipAve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 Elevation </a:t>
            </a:r>
            <a:r>
              <a:rPr lang="en-US" altLang="ko-KR" dirty="0" err="1" smtClean="0">
                <a:solidFill>
                  <a:schemeClr val="accent1">
                    <a:lumMod val="75000"/>
                  </a:schemeClr>
                </a:solidFill>
              </a:rPr>
              <a:t>ReserveStatus</a:t>
            </a:r>
            <a:r>
              <a:rPr lang="en-US" altLang="ko-KR" dirty="0" smtClean="0"/>
              <a:t>; run;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27" y="3276717"/>
            <a:ext cx="5299890" cy="32573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89649" y="3767049"/>
            <a:ext cx="55421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The LAQ data set consists of 30 measurements of environmental conditions, such as </a:t>
            </a:r>
            <a:r>
              <a:rPr lang="en-US" altLang="ko-KR" b="1" dirty="0" smtClean="0"/>
              <a:t>temperature</a:t>
            </a:r>
            <a:r>
              <a:rPr lang="en-US" altLang="ko-KR" dirty="0" smtClean="0"/>
              <a:t>, </a:t>
            </a:r>
            <a:r>
              <a:rPr lang="en-US" altLang="ko-KR" b="1" dirty="0" smtClean="0"/>
              <a:t>elevation</a:t>
            </a:r>
            <a:r>
              <a:rPr lang="en-US" altLang="ko-KR" dirty="0" smtClean="0"/>
              <a:t>, and </a:t>
            </a:r>
            <a:r>
              <a:rPr lang="en-US" altLang="ko-KR" b="1" dirty="0" smtClean="0"/>
              <a:t>moisture</a:t>
            </a:r>
            <a:r>
              <a:rPr lang="en-US" altLang="ko-KR" dirty="0" smtClean="0"/>
              <a:t>, at 840 sites. </a:t>
            </a:r>
          </a:p>
          <a:p>
            <a:endParaRPr lang="en-US" altLang="ko-KR" dirty="0"/>
          </a:p>
          <a:p>
            <a:r>
              <a:rPr lang="en-US" altLang="ko-KR" dirty="0" smtClean="0"/>
              <a:t>These variables are treated as </a:t>
            </a:r>
            <a:r>
              <a:rPr lang="en-US" altLang="ko-KR" b="1" dirty="0" smtClean="0"/>
              <a:t>predictors</a:t>
            </a:r>
            <a:r>
              <a:rPr lang="en-US" altLang="ko-KR" dirty="0" smtClean="0"/>
              <a:t> for the response variable </a:t>
            </a:r>
            <a:r>
              <a:rPr lang="en-US" altLang="ko-KR" dirty="0" err="1" smtClean="0">
                <a:solidFill>
                  <a:srgbClr val="FF0000"/>
                </a:solidFill>
              </a:rPr>
              <a:t>LobaOreg</a:t>
            </a:r>
            <a:r>
              <a:rPr lang="en-US" altLang="ko-KR" dirty="0" smtClean="0">
                <a:solidFill>
                  <a:srgbClr val="FF0000"/>
                </a:solidFill>
              </a:rPr>
              <a:t> (our main object)</a:t>
            </a:r>
            <a:r>
              <a:rPr lang="en-US" altLang="ko-KR" dirty="0" smtClean="0"/>
              <a:t>, which is coded as 1 if the lichen species </a:t>
            </a:r>
            <a:r>
              <a:rPr lang="en-US" altLang="ko-KR" dirty="0" err="1" smtClean="0"/>
              <a:t>Lobaria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oregana</a:t>
            </a:r>
            <a:r>
              <a:rPr lang="en-US" altLang="ko-KR" dirty="0" smtClean="0"/>
              <a:t> was present at the site and 0 otherwise.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785410" y="1001616"/>
            <a:ext cx="2886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See first five observations</a:t>
            </a:r>
            <a:endParaRPr lang="ko-KR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6679580" y="1237785"/>
            <a:ext cx="1003610" cy="446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96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9571"/>
            <a:ext cx="10515600" cy="1501117"/>
          </a:xfrm>
        </p:spPr>
        <p:txBody>
          <a:bodyPr>
            <a:normAutofit/>
          </a:bodyPr>
          <a:lstStyle/>
          <a:p>
            <a:r>
              <a:rPr lang="en-US" altLang="ko-KR" sz="2800" b="1" dirty="0" smtClean="0"/>
              <a:t>HPSPLIT procedure </a:t>
            </a:r>
            <a:r>
              <a:rPr lang="en-US" altLang="ko-KR" sz="2800" dirty="0" smtClean="0"/>
              <a:t>to create a classification tree for </a:t>
            </a:r>
            <a:r>
              <a:rPr lang="en-US" altLang="ko-KR" sz="2800" dirty="0" err="1" smtClean="0"/>
              <a:t>LobaOreg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dirty="0" err="1" smtClean="0"/>
              <a:t>ods</a:t>
            </a:r>
            <a:r>
              <a:rPr lang="en-US" altLang="ko-KR" dirty="0" smtClean="0"/>
              <a:t> graphics on;</a:t>
            </a:r>
          </a:p>
          <a:p>
            <a:pPr marL="0" indent="0">
              <a:buNone/>
            </a:pPr>
            <a:r>
              <a:rPr lang="en-US" altLang="ko-KR" dirty="0" err="1" smtClean="0"/>
              <a:t>proc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hpsplit</a:t>
            </a:r>
            <a:r>
              <a:rPr lang="en-US" altLang="ko-KR" dirty="0" smtClean="0"/>
              <a:t> data=</a:t>
            </a:r>
            <a:r>
              <a:rPr lang="en-US" altLang="ko-KR" dirty="0" err="1" smtClean="0">
                <a:solidFill>
                  <a:srgbClr val="00B050"/>
                </a:solidFill>
              </a:rPr>
              <a:t>sampsio.LAQ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 smtClean="0"/>
              <a:t>   class </a:t>
            </a:r>
            <a:r>
              <a:rPr lang="en-US" altLang="ko-KR" dirty="0" err="1" smtClean="0">
                <a:solidFill>
                  <a:srgbClr val="00B050"/>
                </a:solidFill>
              </a:rPr>
              <a:t>LobaOreg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en-US" altLang="ko-KR" dirty="0" err="1" smtClean="0">
                <a:solidFill>
                  <a:srgbClr val="00B050"/>
                </a:solidFill>
              </a:rPr>
              <a:t>ReserveStatus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 smtClean="0"/>
              <a:t>   model </a:t>
            </a:r>
            <a:r>
              <a:rPr lang="en-US" altLang="ko-KR" dirty="0" err="1" smtClean="0">
                <a:solidFill>
                  <a:srgbClr val="00B050"/>
                </a:solidFill>
              </a:rPr>
              <a:t>LobaOreg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event=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'</a:t>
            </a:r>
            <a:r>
              <a:rPr lang="en-US" altLang="ko-KR" dirty="0" smtClean="0">
                <a:solidFill>
                  <a:srgbClr val="00B050"/>
                </a:solidFill>
              </a:rPr>
              <a:t>1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')</a:t>
            </a:r>
            <a:r>
              <a:rPr lang="en-US" altLang="ko-KR" dirty="0" smtClean="0"/>
              <a:t> =</a:t>
            </a:r>
          </a:p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en-US" altLang="ko-KR" dirty="0" err="1" smtClean="0">
                <a:solidFill>
                  <a:srgbClr val="00B050"/>
                </a:solidFill>
              </a:rPr>
              <a:t>Aconif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en-US" altLang="ko-KR" dirty="0" err="1" smtClean="0">
                <a:solidFill>
                  <a:srgbClr val="00B050"/>
                </a:solidFill>
              </a:rPr>
              <a:t>DegreeDays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en-US" altLang="ko-KR" dirty="0" err="1" smtClean="0">
                <a:solidFill>
                  <a:srgbClr val="00B050"/>
                </a:solidFill>
              </a:rPr>
              <a:t>TransAspect</a:t>
            </a:r>
            <a:r>
              <a:rPr lang="en-US" altLang="ko-KR" dirty="0" smtClean="0">
                <a:solidFill>
                  <a:srgbClr val="00B050"/>
                </a:solidFill>
              </a:rPr>
              <a:t> Slope Elevation </a:t>
            </a:r>
            <a:r>
              <a:rPr lang="en-US" altLang="ko-KR" dirty="0" err="1" smtClean="0">
                <a:solidFill>
                  <a:srgbClr val="00B050"/>
                </a:solidFill>
              </a:rPr>
              <a:t>PctBroadLeafCov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rgbClr val="00B050"/>
                </a:solidFill>
              </a:rPr>
              <a:t>      </a:t>
            </a:r>
            <a:r>
              <a:rPr lang="en-US" altLang="ko-KR" dirty="0" err="1" smtClean="0">
                <a:solidFill>
                  <a:srgbClr val="00B050"/>
                </a:solidFill>
              </a:rPr>
              <a:t>PctConifCov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en-US" altLang="ko-KR" dirty="0" err="1" smtClean="0">
                <a:solidFill>
                  <a:srgbClr val="00B050"/>
                </a:solidFill>
              </a:rPr>
              <a:t>PctVegCov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en-US" altLang="ko-KR" dirty="0" err="1" smtClean="0">
                <a:solidFill>
                  <a:srgbClr val="00B050"/>
                </a:solidFill>
              </a:rPr>
              <a:t>TreeBiomass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en-US" altLang="ko-KR" dirty="0" err="1" smtClean="0">
                <a:solidFill>
                  <a:srgbClr val="00B050"/>
                </a:solidFill>
              </a:rPr>
              <a:t>EvapoTransAve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en-US" altLang="ko-KR" dirty="0" err="1" smtClean="0">
                <a:solidFill>
                  <a:srgbClr val="00B050"/>
                </a:solidFill>
              </a:rPr>
              <a:t>EvapoTransDiff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rgbClr val="00B050"/>
                </a:solidFill>
              </a:rPr>
              <a:t>      </a:t>
            </a:r>
            <a:r>
              <a:rPr lang="en-US" altLang="ko-KR" dirty="0" err="1" smtClean="0">
                <a:solidFill>
                  <a:srgbClr val="00B050"/>
                </a:solidFill>
              </a:rPr>
              <a:t>MoistIndexAve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en-US" altLang="ko-KR" dirty="0" err="1" smtClean="0">
                <a:solidFill>
                  <a:srgbClr val="00B050"/>
                </a:solidFill>
              </a:rPr>
              <a:t>MoistIndexDiff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en-US" altLang="ko-KR" dirty="0" err="1" smtClean="0">
                <a:solidFill>
                  <a:srgbClr val="00B050"/>
                </a:solidFill>
              </a:rPr>
              <a:t>PrecipAve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en-US" altLang="ko-KR" dirty="0" err="1" smtClean="0">
                <a:solidFill>
                  <a:srgbClr val="00B050"/>
                </a:solidFill>
              </a:rPr>
              <a:t>PrecipDiff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en-US" altLang="ko-KR" dirty="0" err="1" smtClean="0">
                <a:solidFill>
                  <a:srgbClr val="00B050"/>
                </a:solidFill>
              </a:rPr>
              <a:t>RelHumidAve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rgbClr val="00B050"/>
                </a:solidFill>
              </a:rPr>
              <a:t>      </a:t>
            </a:r>
            <a:r>
              <a:rPr lang="en-US" altLang="ko-KR" dirty="0" err="1" smtClean="0">
                <a:solidFill>
                  <a:srgbClr val="00B050"/>
                </a:solidFill>
              </a:rPr>
              <a:t>RelHumidDiff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en-US" altLang="ko-KR" dirty="0" err="1" smtClean="0">
                <a:solidFill>
                  <a:srgbClr val="00B050"/>
                </a:solidFill>
              </a:rPr>
              <a:t>PotGlobRadAve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en-US" altLang="ko-KR" dirty="0" err="1" smtClean="0">
                <a:solidFill>
                  <a:srgbClr val="00B050"/>
                </a:solidFill>
              </a:rPr>
              <a:t>PotGlobRadDiff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en-US" altLang="ko-KR" dirty="0" err="1" smtClean="0">
                <a:solidFill>
                  <a:srgbClr val="00B050"/>
                </a:solidFill>
              </a:rPr>
              <a:t>AveTempAve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en-US" altLang="ko-KR" dirty="0" err="1" smtClean="0">
                <a:solidFill>
                  <a:srgbClr val="00B050"/>
                </a:solidFill>
              </a:rPr>
              <a:t>AveTempDiff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rgbClr val="00B050"/>
                </a:solidFill>
              </a:rPr>
              <a:t>      </a:t>
            </a:r>
            <a:r>
              <a:rPr lang="en-US" altLang="ko-KR" dirty="0" err="1" smtClean="0">
                <a:solidFill>
                  <a:srgbClr val="00B050"/>
                </a:solidFill>
              </a:rPr>
              <a:t>DayTempAve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en-US" altLang="ko-KR" dirty="0" err="1" smtClean="0">
                <a:solidFill>
                  <a:srgbClr val="00B050"/>
                </a:solidFill>
              </a:rPr>
              <a:t>DayTempDiff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en-US" altLang="ko-KR" dirty="0" err="1" smtClean="0">
                <a:solidFill>
                  <a:srgbClr val="00B050"/>
                </a:solidFill>
              </a:rPr>
              <a:t>MinMinTemp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en-US" altLang="ko-KR" dirty="0" err="1" smtClean="0">
                <a:solidFill>
                  <a:srgbClr val="00B050"/>
                </a:solidFill>
              </a:rPr>
              <a:t>MaxMaxTemp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en-US" altLang="ko-KR" dirty="0" err="1" smtClean="0">
                <a:solidFill>
                  <a:srgbClr val="00B050"/>
                </a:solidFill>
              </a:rPr>
              <a:t>AmbVapPressAve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rgbClr val="00B050"/>
                </a:solidFill>
              </a:rPr>
              <a:t>      </a:t>
            </a:r>
            <a:r>
              <a:rPr lang="en-US" altLang="ko-KR" dirty="0" err="1" smtClean="0">
                <a:solidFill>
                  <a:srgbClr val="00B050"/>
                </a:solidFill>
              </a:rPr>
              <a:t>AmbVapPressDiff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en-US" altLang="ko-KR" dirty="0" err="1" smtClean="0">
                <a:solidFill>
                  <a:srgbClr val="00B050"/>
                </a:solidFill>
              </a:rPr>
              <a:t>SatVapPressAve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en-US" altLang="ko-KR" dirty="0" err="1" smtClean="0">
                <a:solidFill>
                  <a:srgbClr val="00B050"/>
                </a:solidFill>
              </a:rPr>
              <a:t>SatVapPressDiff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en-US" altLang="ko-KR" dirty="0" err="1" smtClean="0">
                <a:solidFill>
                  <a:srgbClr val="00B050"/>
                </a:solidFill>
              </a:rPr>
              <a:t>ReserveStatus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 smtClean="0"/>
              <a:t>   grow </a:t>
            </a:r>
            <a:r>
              <a:rPr lang="en-US" altLang="ko-KR" dirty="0" smtClean="0">
                <a:solidFill>
                  <a:srgbClr val="00B050"/>
                </a:solidFill>
              </a:rPr>
              <a:t>entropy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 smtClean="0"/>
              <a:t>   partition fraction(VALIDATE = </a:t>
            </a:r>
            <a:r>
              <a:rPr lang="en-US" altLang="ko-KR" dirty="0" smtClean="0">
                <a:solidFill>
                  <a:srgbClr val="00B050"/>
                </a:solidFill>
              </a:rPr>
              <a:t>0.3</a:t>
            </a:r>
            <a:r>
              <a:rPr lang="en-US" altLang="ko-KR" dirty="0" smtClean="0"/>
              <a:t>, SEED =</a:t>
            </a:r>
            <a:r>
              <a:rPr lang="en-US" altLang="ko-KR" dirty="0" smtClean="0">
                <a:solidFill>
                  <a:srgbClr val="00B050"/>
                </a:solidFill>
              </a:rPr>
              <a:t>123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   prune </a:t>
            </a:r>
            <a:r>
              <a:rPr lang="en-US" altLang="ko-KR" dirty="0" err="1" smtClean="0">
                <a:solidFill>
                  <a:srgbClr val="00B050"/>
                </a:solidFill>
              </a:rPr>
              <a:t>costcomplexity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 smtClean="0"/>
              <a:t>   output out = </a:t>
            </a:r>
            <a:r>
              <a:rPr lang="en-US" altLang="ko-KR" dirty="0" smtClean="0">
                <a:solidFill>
                  <a:srgbClr val="00B050"/>
                </a:solidFill>
              </a:rPr>
              <a:t>scored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 smtClean="0"/>
              <a:t>run;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85825" y="1772550"/>
            <a:ext cx="4694663" cy="452431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In the case of </a:t>
            </a:r>
            <a:r>
              <a:rPr lang="en-US" altLang="ko-KR" b="1" dirty="0"/>
              <a:t>binary outcomes</a:t>
            </a:r>
            <a:r>
              <a:rPr lang="en-US" altLang="ko-KR" dirty="0"/>
              <a:t>, the </a:t>
            </a:r>
            <a:r>
              <a:rPr lang="en-US" altLang="ko-KR" b="1" dirty="0"/>
              <a:t>EVENT= option </a:t>
            </a:r>
            <a:r>
              <a:rPr lang="en-US" altLang="ko-KR" dirty="0"/>
              <a:t>is used to explicitly control the level of the response variable that represents the </a:t>
            </a:r>
            <a:r>
              <a:rPr lang="en-US" altLang="ko-KR" b="1" dirty="0"/>
              <a:t>event of interest </a:t>
            </a:r>
            <a:r>
              <a:rPr lang="en-US" altLang="ko-KR" dirty="0"/>
              <a:t>for computing the area under the curve (</a:t>
            </a:r>
            <a:r>
              <a:rPr lang="en-US" altLang="ko-KR" b="1" dirty="0"/>
              <a:t>AUC</a:t>
            </a:r>
            <a:r>
              <a:rPr lang="en-US" altLang="ko-KR" dirty="0"/>
              <a:t>)</a:t>
            </a:r>
            <a:r>
              <a:rPr lang="en-US" altLang="ko-KR" b="1" dirty="0"/>
              <a:t>, sensitivity</a:t>
            </a:r>
            <a:r>
              <a:rPr lang="en-US" altLang="ko-KR" dirty="0"/>
              <a:t>, </a:t>
            </a:r>
            <a:r>
              <a:rPr lang="en-US" altLang="ko-KR" b="1" dirty="0"/>
              <a:t>specificity</a:t>
            </a:r>
            <a:r>
              <a:rPr lang="en-US" altLang="ko-KR" dirty="0"/>
              <a:t>, and values of the receiver operating characteristic (</a:t>
            </a:r>
            <a:r>
              <a:rPr lang="en-US" altLang="ko-KR" b="1" dirty="0"/>
              <a:t>ROC</a:t>
            </a:r>
            <a:r>
              <a:rPr lang="en-US" altLang="ko-KR" dirty="0"/>
              <a:t>) curves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b="1" dirty="0"/>
              <a:t>Note</a:t>
            </a:r>
            <a:r>
              <a:rPr lang="en-US" altLang="ko-KR" dirty="0"/>
              <a:t>: These fit statistics </a:t>
            </a:r>
            <a:r>
              <a:rPr lang="en-US" altLang="ko-KR" dirty="0">
                <a:solidFill>
                  <a:srgbClr val="FF0000"/>
                </a:solidFill>
              </a:rPr>
              <a:t>do not apply</a:t>
            </a:r>
            <a:r>
              <a:rPr lang="en-US" altLang="ko-KR" dirty="0"/>
              <a:t> to </a:t>
            </a:r>
            <a:r>
              <a:rPr lang="en-US" altLang="ko-KR" b="1" dirty="0"/>
              <a:t>categorical response </a:t>
            </a:r>
            <a:r>
              <a:rPr lang="en-US" altLang="ko-KR" dirty="0"/>
              <a:t>variables that have more than two levels, so the EVENT= option does not apply in that situation. Likewise, this option </a:t>
            </a:r>
            <a:r>
              <a:rPr lang="en-US" altLang="ko-KR" dirty="0">
                <a:solidFill>
                  <a:srgbClr val="FF0000"/>
                </a:solidFill>
              </a:rPr>
              <a:t>does not apply </a:t>
            </a:r>
            <a:r>
              <a:rPr lang="en-US" altLang="ko-KR" dirty="0"/>
              <a:t>to </a:t>
            </a:r>
            <a:r>
              <a:rPr lang="en-US" altLang="ko-KR" b="1" dirty="0"/>
              <a:t>continuous response </a:t>
            </a:r>
            <a:r>
              <a:rPr lang="en-US" altLang="ko-KR" dirty="0"/>
              <a:t>variables.</a:t>
            </a:r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90084"/>
            <a:ext cx="2938272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/>
              <a:t>GROW </a:t>
            </a:r>
            <a:r>
              <a:rPr lang="en-US" altLang="ko-KR" dirty="0"/>
              <a:t>statement specifies the entropy </a:t>
            </a:r>
            <a:r>
              <a:rPr lang="en-US" altLang="ko-KR" b="1" dirty="0"/>
              <a:t>criterion for splitting the observations </a:t>
            </a:r>
            <a:r>
              <a:rPr lang="en-US" altLang="ko-KR" dirty="0"/>
              <a:t>during the process of recursive partitioning that results in a large initial tree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04731" y="202153"/>
            <a:ext cx="3711497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PRUNE</a:t>
            </a:r>
            <a:r>
              <a:rPr lang="en-US" altLang="ko-KR" dirty="0"/>
              <a:t> statement requests </a:t>
            </a:r>
            <a:r>
              <a:rPr lang="en-US" altLang="ko-KR" b="1" dirty="0"/>
              <a:t>cost-complexity pruning</a:t>
            </a:r>
            <a:r>
              <a:rPr lang="en-US" altLang="ko-KR" dirty="0"/>
              <a:t> to select a smaller subtree that </a:t>
            </a:r>
            <a:r>
              <a:rPr lang="en-US" altLang="ko-KR" b="1" dirty="0"/>
              <a:t>avoids overfitting the data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04731" y="1772550"/>
            <a:ext cx="2817542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Partition fraction </a:t>
            </a:r>
            <a:r>
              <a:rPr lang="en-US" altLang="ko-KR" dirty="0" smtClean="0"/>
              <a:t>statement decided to divide data into trainset and test set. </a:t>
            </a:r>
          </a:p>
          <a:p>
            <a:r>
              <a:rPr lang="en-US" altLang="ko-KR" dirty="0" smtClean="0"/>
              <a:t>‘VALIDATE =0.3’ means that train set is 70% and test set is 30%</a:t>
            </a:r>
          </a:p>
          <a:p>
            <a:endParaRPr lang="en-US" altLang="ko-KR" dirty="0"/>
          </a:p>
          <a:p>
            <a:r>
              <a:rPr lang="en-US" altLang="ko-KR" b="1" dirty="0" smtClean="0"/>
              <a:t>Seed</a:t>
            </a:r>
            <a:r>
              <a:rPr lang="en-US" altLang="ko-KR" dirty="0" smtClean="0"/>
              <a:t> is a parameter for random selection.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102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4590" y="228536"/>
            <a:ext cx="10806200" cy="1168015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Misclassification </a:t>
            </a:r>
            <a:r>
              <a:rPr lang="en-US" altLang="ko-KR" sz="2400" b="1" dirty="0" smtClean="0"/>
              <a:t>Rate </a:t>
            </a:r>
            <a:r>
              <a:rPr lang="en-US" altLang="ko-KR" sz="2400" dirty="0" smtClean="0"/>
              <a:t>(error rate) as </a:t>
            </a:r>
            <a:r>
              <a:rPr lang="en-US" altLang="ko-KR" sz="2400" dirty="0"/>
              <a:t>a Function of Cost-Complexity Parameter</a:t>
            </a:r>
            <a:endParaRPr lang="ko-KR" altLang="en-US" sz="24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575" y="1476492"/>
            <a:ext cx="6972523" cy="488178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394511" y="1410351"/>
            <a:ext cx="470380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Definition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전체 값에서 오차의 값이 발생한 비율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모형이 제대로 예측하지 못한 관측치를 평가하는 지표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Misclassification rate</a:t>
            </a:r>
            <a:r>
              <a:rPr lang="ko-KR" altLang="en-US" dirty="0" smtClean="0"/>
              <a:t>는 전체 관측치 중 실제 값과 예측 치가 다른 정도를 나타내며 </a:t>
            </a:r>
            <a:r>
              <a:rPr lang="en-US" altLang="ko-KR" dirty="0" smtClean="0"/>
              <a:t>1-accuracy </a:t>
            </a:r>
            <a:r>
              <a:rPr lang="ko-KR" altLang="en-US" dirty="0" smtClean="0"/>
              <a:t>또는 다음과 같은 식으로 나타낸다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707" y="4073501"/>
            <a:ext cx="4293414" cy="46882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394511" y="4794305"/>
            <a:ext cx="46101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Selects the smallest subtree for which the misclassification rate is less than the minimum rate plus one standard error. &gt;&gt; Minimum error rate is at 7 leaves, so </a:t>
            </a:r>
            <a:r>
              <a:rPr lang="en-US" altLang="ko-KR" dirty="0" smtClean="0">
                <a:solidFill>
                  <a:srgbClr val="00B0F0"/>
                </a:solidFill>
              </a:rPr>
              <a:t>select subtree with six leaves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016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Overview of Fitted Tree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30292" y="1784195"/>
            <a:ext cx="2409055" cy="43430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2023148"/>
            <a:ext cx="56852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The </a:t>
            </a:r>
            <a:r>
              <a:rPr lang="en-US" altLang="ko-KR" b="1" dirty="0" smtClean="0"/>
              <a:t>color</a:t>
            </a:r>
            <a:r>
              <a:rPr lang="en-US" altLang="ko-KR" dirty="0" smtClean="0"/>
              <a:t> of the bar in each leaf node indicates the most frequent level of </a:t>
            </a:r>
            <a:r>
              <a:rPr lang="en-US" altLang="ko-KR" dirty="0" err="1" smtClean="0"/>
              <a:t>LobaOreg</a:t>
            </a:r>
            <a:r>
              <a:rPr lang="en-US" altLang="ko-KR" dirty="0" smtClean="0"/>
              <a:t> and represents the </a:t>
            </a:r>
            <a:r>
              <a:rPr lang="en-US" altLang="ko-KR" b="1" dirty="0" smtClean="0"/>
              <a:t>classification level </a:t>
            </a:r>
            <a:r>
              <a:rPr lang="en-US" altLang="ko-KR" dirty="0" smtClean="0"/>
              <a:t>assigned to all observations in that node. 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The </a:t>
            </a:r>
            <a:r>
              <a:rPr lang="en-US" altLang="ko-KR" b="1" dirty="0" smtClean="0"/>
              <a:t>height</a:t>
            </a:r>
            <a:r>
              <a:rPr lang="en-US" altLang="ko-KR" dirty="0" smtClean="0"/>
              <a:t> of the bar indicates the </a:t>
            </a:r>
            <a:r>
              <a:rPr lang="en-US" altLang="ko-KR" b="1" dirty="0" smtClean="0"/>
              <a:t>proportion</a:t>
            </a:r>
            <a:r>
              <a:rPr lang="en-US" altLang="ko-KR" dirty="0" smtClean="0"/>
              <a:t> of observations (sites) in the node that have the most frequent level.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Note: </a:t>
            </a:r>
            <a:r>
              <a:rPr lang="en-US" altLang="ko-KR" dirty="0" smtClean="0"/>
              <a:t>there is impurity in each leaf node. </a:t>
            </a:r>
            <a:r>
              <a:rPr lang="en-US" altLang="ko-KR" dirty="0" smtClean="0"/>
              <a:t>In other words, </a:t>
            </a:r>
            <a:r>
              <a:rPr lang="en-US" altLang="ko-KR" dirty="0" smtClean="0"/>
              <a:t>there can be </a:t>
            </a:r>
            <a:r>
              <a:rPr lang="en-US" altLang="ko-KR" dirty="0" err="1" smtClean="0"/>
              <a:t>LobaOreg</a:t>
            </a:r>
            <a:r>
              <a:rPr lang="en-US" altLang="ko-KR" dirty="0" smtClean="0"/>
              <a:t> observation values 1 and 0 in each node.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5220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471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ko-KR" b="1" i="1" dirty="0"/>
              <a:t>First Four Levels of Fitted Tree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00801" y="1226462"/>
            <a:ext cx="5075663" cy="50948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3302" y="1360277"/>
            <a:ext cx="497336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The diagram </a:t>
            </a:r>
            <a:r>
              <a:rPr lang="en-US" altLang="ko-KR" dirty="0" smtClean="0"/>
              <a:t>provides </a:t>
            </a:r>
            <a:r>
              <a:rPr lang="en-US" altLang="ko-KR" dirty="0"/>
              <a:t>more detail about the nodes and splits in the first four levels of the tree. It reveals a model that is highly interpretable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The 435 sites for which </a:t>
            </a:r>
            <a:r>
              <a:rPr lang="en-US" altLang="ko-KR" b="1" dirty="0" err="1" smtClean="0"/>
              <a:t>MinMinTemp</a:t>
            </a:r>
            <a:r>
              <a:rPr lang="en-US" altLang="ko-KR" dirty="0" smtClean="0"/>
              <a:t>  –4.188 (node 2) are further subdivided based on the variable </a:t>
            </a:r>
            <a:r>
              <a:rPr lang="en-US" altLang="ko-KR" b="1" dirty="0" err="1" smtClean="0"/>
              <a:t>Aconif</a:t>
            </a:r>
            <a:r>
              <a:rPr lang="en-US" altLang="ko-KR" dirty="0" smtClean="0"/>
              <a:t>, which is the average age of the dominant conifer at the site. </a:t>
            </a:r>
            <a:r>
              <a:rPr lang="en-US" altLang="ko-KR" dirty="0" err="1" smtClean="0"/>
              <a:t>Lobaria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oregana</a:t>
            </a:r>
            <a:r>
              <a:rPr lang="en-US" altLang="ko-KR" dirty="0" smtClean="0"/>
              <a:t> is present at </a:t>
            </a:r>
            <a:r>
              <a:rPr lang="en-US" altLang="ko-KR" b="1" dirty="0" smtClean="0"/>
              <a:t>53.7%</a:t>
            </a:r>
            <a:r>
              <a:rPr lang="en-US" altLang="ko-KR" dirty="0" smtClean="0"/>
              <a:t> of the 257 sites for which </a:t>
            </a:r>
            <a:r>
              <a:rPr lang="en-US" altLang="ko-KR" dirty="0" err="1" smtClean="0"/>
              <a:t>MinMinTemp</a:t>
            </a:r>
            <a:r>
              <a:rPr lang="en-US" altLang="ko-KR" dirty="0" smtClean="0"/>
              <a:t>  –4.188 and </a:t>
            </a:r>
            <a:r>
              <a:rPr lang="en-US" altLang="ko-KR" dirty="0" err="1" smtClean="0"/>
              <a:t>Aconif</a:t>
            </a:r>
            <a:r>
              <a:rPr lang="en-US" altLang="ko-KR" dirty="0" smtClean="0"/>
              <a:t>  81.896 years. 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16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8698" y="591015"/>
            <a:ext cx="5941741" cy="5652856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The 257 sites for which </a:t>
            </a:r>
            <a:r>
              <a:rPr lang="en-US" altLang="ko-KR" dirty="0" err="1" smtClean="0"/>
              <a:t>Aconif</a:t>
            </a:r>
            <a:r>
              <a:rPr lang="en-US" altLang="ko-KR" dirty="0" smtClean="0"/>
              <a:t>  81.896 are further subdivided on the basis of </a:t>
            </a:r>
            <a:r>
              <a:rPr lang="en-US" altLang="ko-KR" b="1" dirty="0" err="1" smtClean="0"/>
              <a:t>PrecipAve</a:t>
            </a:r>
            <a:r>
              <a:rPr lang="en-US" altLang="ko-KR" dirty="0" smtClean="0"/>
              <a:t> (average monthly precipitation) with a cutoff value 167.922 mm. </a:t>
            </a:r>
          </a:p>
          <a:p>
            <a:endParaRPr lang="en-US" altLang="ko-KR" dirty="0" smtClean="0"/>
          </a:p>
          <a:p>
            <a:r>
              <a:rPr lang="en-US" altLang="ko-KR" dirty="0" err="1" smtClean="0">
                <a:solidFill>
                  <a:srgbClr val="00B0F0"/>
                </a:solidFill>
              </a:rPr>
              <a:t>Lobaria</a:t>
            </a:r>
            <a:r>
              <a:rPr lang="en-US" altLang="ko-KR" dirty="0" smtClean="0">
                <a:solidFill>
                  <a:srgbClr val="00B0F0"/>
                </a:solidFill>
              </a:rPr>
              <a:t> </a:t>
            </a:r>
            <a:r>
              <a:rPr lang="en-US" altLang="ko-KR" dirty="0" err="1" smtClean="0">
                <a:solidFill>
                  <a:srgbClr val="00B0F0"/>
                </a:solidFill>
              </a:rPr>
              <a:t>oregana</a:t>
            </a:r>
            <a:r>
              <a:rPr lang="en-US" altLang="ko-KR" dirty="0" smtClean="0">
                <a:solidFill>
                  <a:srgbClr val="00B0F0"/>
                </a:solidFill>
              </a:rPr>
              <a:t> was present </a:t>
            </a:r>
            <a:r>
              <a:rPr lang="en-US" altLang="ko-KR" dirty="0" smtClean="0"/>
              <a:t>at </a:t>
            </a:r>
            <a:r>
              <a:rPr lang="en-US" altLang="ko-KR" b="1" dirty="0" smtClean="0"/>
              <a:t>74.31%</a:t>
            </a:r>
            <a:r>
              <a:rPr lang="en-US" altLang="ko-KR" dirty="0" smtClean="0"/>
              <a:t> of the </a:t>
            </a:r>
            <a:r>
              <a:rPr lang="en-US" altLang="ko-KR" dirty="0" smtClean="0">
                <a:solidFill>
                  <a:srgbClr val="00B0F0"/>
                </a:solidFill>
              </a:rPr>
              <a:t>109 sites </a:t>
            </a:r>
            <a:r>
              <a:rPr lang="en-US" altLang="ko-KR" dirty="0" smtClean="0"/>
              <a:t>for which </a:t>
            </a:r>
            <a:r>
              <a:rPr lang="en-US" altLang="ko-KR" dirty="0" err="1" smtClean="0">
                <a:solidFill>
                  <a:srgbClr val="00B0F0"/>
                </a:solidFill>
              </a:rPr>
              <a:t>MinMinTemp</a:t>
            </a:r>
            <a:r>
              <a:rPr lang="en-US" altLang="ko-KR" dirty="0" smtClean="0">
                <a:solidFill>
                  <a:srgbClr val="00B0F0"/>
                </a:solidFill>
              </a:rPr>
              <a:t>  –4.188, </a:t>
            </a:r>
            <a:r>
              <a:rPr lang="en-US" altLang="ko-KR" dirty="0" err="1" smtClean="0">
                <a:solidFill>
                  <a:srgbClr val="00B0F0"/>
                </a:solidFill>
              </a:rPr>
              <a:t>Aconif</a:t>
            </a:r>
            <a:r>
              <a:rPr lang="en-US" altLang="ko-KR" dirty="0" smtClean="0">
                <a:solidFill>
                  <a:srgbClr val="00B0F0"/>
                </a:solidFill>
              </a:rPr>
              <a:t>  81.896 years, and </a:t>
            </a:r>
            <a:r>
              <a:rPr lang="en-US" altLang="ko-KR" dirty="0" err="1" smtClean="0">
                <a:solidFill>
                  <a:srgbClr val="00B0F0"/>
                </a:solidFill>
              </a:rPr>
              <a:t>PrecipAve</a:t>
            </a:r>
            <a:r>
              <a:rPr lang="en-US" altLang="ko-KR" dirty="0" smtClean="0">
                <a:solidFill>
                  <a:srgbClr val="00B0F0"/>
                </a:solidFill>
              </a:rPr>
              <a:t>  167.922 mm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Contrast this occupancy percentage with the 2.22% for the sites for which </a:t>
            </a:r>
            <a:r>
              <a:rPr lang="en-US" altLang="ko-KR" dirty="0" err="1" smtClean="0"/>
              <a:t>MinMinTemp</a:t>
            </a:r>
            <a:r>
              <a:rPr lang="en-US" altLang="ko-KR" dirty="0" smtClean="0"/>
              <a:t>  –4.188.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In summary, based on the first three splits, </a:t>
            </a:r>
            <a:r>
              <a:rPr lang="en-US" altLang="ko-KR" dirty="0" err="1" smtClean="0">
                <a:solidFill>
                  <a:srgbClr val="00B0F0"/>
                </a:solidFill>
              </a:rPr>
              <a:t>Lobaria</a:t>
            </a:r>
            <a:r>
              <a:rPr lang="en-US" altLang="ko-KR" dirty="0" smtClean="0">
                <a:solidFill>
                  <a:srgbClr val="00B0F0"/>
                </a:solidFill>
              </a:rPr>
              <a:t> </a:t>
            </a:r>
            <a:r>
              <a:rPr lang="en-US" altLang="ko-KR" dirty="0" err="1" smtClean="0">
                <a:solidFill>
                  <a:srgbClr val="00B0F0"/>
                </a:solidFill>
              </a:rPr>
              <a:t>oregana</a:t>
            </a:r>
            <a:r>
              <a:rPr lang="en-US" altLang="ko-KR" dirty="0" smtClean="0">
                <a:solidFill>
                  <a:srgbClr val="00B0F0"/>
                </a:solidFill>
              </a:rPr>
              <a:t> is most likely to be found at sites for which </a:t>
            </a:r>
            <a:r>
              <a:rPr lang="en-US" altLang="ko-KR" dirty="0" err="1" smtClean="0">
                <a:solidFill>
                  <a:srgbClr val="00B0F0"/>
                </a:solidFill>
              </a:rPr>
              <a:t>MinMinTemp</a:t>
            </a:r>
            <a:r>
              <a:rPr lang="en-US" altLang="ko-KR" dirty="0" smtClean="0">
                <a:solidFill>
                  <a:srgbClr val="00B0F0"/>
                </a:solidFill>
              </a:rPr>
              <a:t>  –4.188, </a:t>
            </a:r>
            <a:r>
              <a:rPr lang="en-US" altLang="ko-KR" dirty="0" err="1" smtClean="0">
                <a:solidFill>
                  <a:srgbClr val="00B0F0"/>
                </a:solidFill>
              </a:rPr>
              <a:t>Aconif</a:t>
            </a:r>
            <a:r>
              <a:rPr lang="en-US" altLang="ko-KR" dirty="0" smtClean="0">
                <a:solidFill>
                  <a:srgbClr val="00B0F0"/>
                </a:solidFill>
              </a:rPr>
              <a:t>  81.896, and </a:t>
            </a:r>
            <a:r>
              <a:rPr lang="en-US" altLang="ko-KR" dirty="0" err="1" smtClean="0">
                <a:solidFill>
                  <a:srgbClr val="00B0F0"/>
                </a:solidFill>
              </a:rPr>
              <a:t>PrecipAve</a:t>
            </a:r>
            <a:r>
              <a:rPr lang="en-US" altLang="ko-KR" dirty="0" smtClean="0">
                <a:solidFill>
                  <a:srgbClr val="00B0F0"/>
                </a:solidFill>
              </a:rPr>
              <a:t>  167.922.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439" y="353720"/>
            <a:ext cx="5867924" cy="589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10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목판">
  <a:themeElements>
    <a:clrScheme name="목판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목판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목판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TM03090434[[fn=목판]]</Template>
  <TotalTime>255</TotalTime>
  <Words>1111</Words>
  <Application>Microsoft Office PowerPoint</Application>
  <PresentationFormat>와이드스크린</PresentationFormat>
  <Paragraphs>95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맑은 고딕</vt:lpstr>
      <vt:lpstr>바탕</vt:lpstr>
      <vt:lpstr>Arial</vt:lpstr>
      <vt:lpstr>Rockwell</vt:lpstr>
      <vt:lpstr>Rockwell Condensed</vt:lpstr>
      <vt:lpstr>Wingdings</vt:lpstr>
      <vt:lpstr>목판</vt:lpstr>
      <vt:lpstr>Decision tree</vt:lpstr>
      <vt:lpstr>Definition</vt:lpstr>
      <vt:lpstr>Decision tree vs Random forest</vt:lpstr>
      <vt:lpstr>Table of data set</vt:lpstr>
      <vt:lpstr>HPSPLIT procedure to create a classification tree for LobaOreg</vt:lpstr>
      <vt:lpstr>Misclassification Rate (error rate) as a Function of Cost-Complexity Parameter</vt:lpstr>
      <vt:lpstr>Overview of Fitted Tree</vt:lpstr>
      <vt:lpstr>First Four Levels of Fitted Tree</vt:lpstr>
      <vt:lpstr>PowerPoint 프레젠테이션</vt:lpstr>
      <vt:lpstr>ROC Curve for Classification</vt:lpstr>
      <vt:lpstr>ROC curve interpretation</vt:lpstr>
      <vt:lpstr>Reference</vt:lpstr>
      <vt:lpstr>PowerPoint 프레젠테이션</vt:lpstr>
      <vt:lpstr>PowerPoint 프레젠테이션</vt:lpstr>
      <vt:lpstr>PowerPoint 프레젠테이션</vt:lpstr>
      <vt:lpstr>Random forest process</vt:lpstr>
      <vt:lpstr>PowerPoint 프레젠테이션</vt:lpstr>
      <vt:lpstr>fit statistics for the selected classification tree.</vt:lpstr>
      <vt:lpstr> The ‘accuracy ‘ of the selected classification tree</vt:lpstr>
      <vt:lpstr>PowerPoint 프레젠테이션</vt:lpstr>
      <vt:lpstr>PowerPoint 프레젠테이션</vt:lpstr>
      <vt:lpstr>Training vs validation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</dc:title>
  <dc:creator>USER01</dc:creator>
  <cp:lastModifiedBy>USER01</cp:lastModifiedBy>
  <cp:revision>31</cp:revision>
  <dcterms:created xsi:type="dcterms:W3CDTF">2021-08-06T04:33:53Z</dcterms:created>
  <dcterms:modified xsi:type="dcterms:W3CDTF">2021-08-06T08:49:42Z</dcterms:modified>
</cp:coreProperties>
</file>