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sldIdLst>
    <p:sldId id="256" r:id="rId2"/>
    <p:sldId id="258" r:id="rId3"/>
    <p:sldId id="259" r:id="rId4"/>
    <p:sldId id="266" r:id="rId5"/>
    <p:sldId id="267" r:id="rId6"/>
    <p:sldId id="282" r:id="rId7"/>
    <p:sldId id="281" r:id="rId8"/>
    <p:sldId id="268" r:id="rId9"/>
    <p:sldId id="269" r:id="rId10"/>
    <p:sldId id="270" r:id="rId11"/>
    <p:sldId id="278" r:id="rId12"/>
    <p:sldId id="272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4320"/>
        <p:guide pos="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1CE7-0EAB-4B27-9F95-821B80B5CA3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EE97-3CE6-4141-9D7C-C01E14263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0EE97-3CE6-4141-9D7C-C01E142634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2C35ED-3472-4F58-9403-FF3D3000C7C6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28BD46-8BEB-42D9-A399-919D55BA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harp_kiss/221826800044" TargetMode="External"/><Relationship Id="rId2" Type="http://schemas.openxmlformats.org/officeDocument/2006/relationships/hyperlink" Target="https://documentation.sas.com/doc/ko/pgmsascdc/9.4_3.4/stathpug/stathpug_hpsplit_examples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s.com/content/dam/SAS/en_ca/User%20Group%20Presentations/Toronto-Data-Mining-Forum/dzieciolowski-randomforest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31" y="157233"/>
            <a:ext cx="1873023" cy="10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i="1" dirty="0"/>
              <a:t>First Four Levels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1" y="1226462"/>
            <a:ext cx="5075663" cy="5094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302" y="1360277"/>
            <a:ext cx="4973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diagram </a:t>
            </a:r>
            <a:r>
              <a:rPr lang="en-US" altLang="ko-KR" dirty="0" smtClean="0"/>
              <a:t>provides </a:t>
            </a:r>
            <a:r>
              <a:rPr lang="en-US" altLang="ko-KR" dirty="0"/>
              <a:t>more detail about the nodes and splits in the first four levels of the tree. It reveals a model that is highly interpretable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435 sites for which </a:t>
            </a:r>
            <a:r>
              <a:rPr lang="en-US" altLang="ko-KR" b="1" dirty="0" err="1" smtClean="0"/>
              <a:t>MinMinTemp</a:t>
            </a:r>
            <a:r>
              <a:rPr lang="en-US" altLang="ko-KR" dirty="0" smtClean="0"/>
              <a:t>  –4.188 (node 2) are further subdivided based on the variable </a:t>
            </a:r>
            <a:r>
              <a:rPr lang="en-US" altLang="ko-KR" b="1" dirty="0" err="1" smtClean="0"/>
              <a:t>Aconif</a:t>
            </a:r>
            <a:r>
              <a:rPr lang="en-US" altLang="ko-KR" dirty="0" smtClean="0"/>
              <a:t>, which is the average age of the dominant conifer at the site.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is present at </a:t>
            </a:r>
            <a:r>
              <a:rPr lang="en-US" altLang="ko-KR" b="1" dirty="0" smtClean="0"/>
              <a:t>53.7%</a:t>
            </a:r>
            <a:r>
              <a:rPr lang="en-US" altLang="ko-KR" dirty="0" smtClean="0"/>
              <a:t> of the 257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 and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years.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698" y="591015"/>
            <a:ext cx="5941741" cy="56528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The 257 sites for which </a:t>
            </a:r>
            <a:r>
              <a:rPr lang="en-US" altLang="ko-KR" dirty="0" err="1" smtClean="0"/>
              <a:t>Aconif</a:t>
            </a:r>
            <a:r>
              <a:rPr lang="en-US" altLang="ko-KR" dirty="0" smtClean="0"/>
              <a:t>  81.896 are further subdivided on the basis of </a:t>
            </a:r>
            <a:r>
              <a:rPr lang="en-US" altLang="ko-KR" b="1" dirty="0" err="1" smtClean="0"/>
              <a:t>PrecipAve</a:t>
            </a:r>
            <a:r>
              <a:rPr lang="en-US" altLang="ko-KR" dirty="0" smtClean="0"/>
              <a:t> (average monthly precipitation) with a cutoff value 167.922 mm. 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was present </a:t>
            </a:r>
            <a:r>
              <a:rPr lang="en-US" altLang="ko-KR" dirty="0" smtClean="0"/>
              <a:t>at </a:t>
            </a:r>
            <a:r>
              <a:rPr lang="en-US" altLang="ko-KR" b="1" dirty="0" smtClean="0"/>
              <a:t>74.31%</a:t>
            </a:r>
            <a:r>
              <a:rPr lang="en-US" altLang="ko-KR" dirty="0" smtClean="0"/>
              <a:t> of the </a:t>
            </a:r>
            <a:r>
              <a:rPr lang="en-US" altLang="ko-KR" dirty="0" smtClean="0">
                <a:solidFill>
                  <a:srgbClr val="00B0F0"/>
                </a:solidFill>
              </a:rPr>
              <a:t>109 sites </a:t>
            </a:r>
            <a:r>
              <a:rPr lang="en-US" altLang="ko-KR" dirty="0" smtClean="0"/>
              <a:t>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 years,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 mm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Contrast this occupancy percentage with the 2.22% for the sites for which </a:t>
            </a:r>
            <a:r>
              <a:rPr lang="en-US" altLang="ko-KR" dirty="0" err="1" smtClean="0"/>
              <a:t>MinMinTemp</a:t>
            </a:r>
            <a:r>
              <a:rPr lang="en-US" altLang="ko-KR" dirty="0" smtClean="0"/>
              <a:t>  –4.188.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summary, based on the first three splits, </a:t>
            </a:r>
            <a:r>
              <a:rPr lang="en-US" altLang="ko-KR" dirty="0" err="1" smtClean="0">
                <a:solidFill>
                  <a:srgbClr val="00B0F0"/>
                </a:solidFill>
              </a:rPr>
              <a:t>Lobaria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oregana</a:t>
            </a:r>
            <a:r>
              <a:rPr lang="en-US" altLang="ko-KR" dirty="0" smtClean="0">
                <a:solidFill>
                  <a:srgbClr val="00B0F0"/>
                </a:solidFill>
              </a:rPr>
              <a:t> is most likely to be found at sites for which </a:t>
            </a:r>
            <a:r>
              <a:rPr lang="en-US" altLang="ko-KR" dirty="0" err="1" smtClean="0">
                <a:solidFill>
                  <a:srgbClr val="00B0F0"/>
                </a:solidFill>
              </a:rPr>
              <a:t>MinMinTemp</a:t>
            </a:r>
            <a:r>
              <a:rPr lang="en-US" altLang="ko-KR" dirty="0" smtClean="0">
                <a:solidFill>
                  <a:srgbClr val="00B0F0"/>
                </a:solidFill>
              </a:rPr>
              <a:t>  –4.188, </a:t>
            </a:r>
            <a:r>
              <a:rPr lang="en-US" altLang="ko-KR" dirty="0" err="1" smtClean="0">
                <a:solidFill>
                  <a:srgbClr val="00B0F0"/>
                </a:solidFill>
              </a:rPr>
              <a:t>Aconif</a:t>
            </a:r>
            <a:r>
              <a:rPr lang="en-US" altLang="ko-KR" dirty="0" smtClean="0">
                <a:solidFill>
                  <a:srgbClr val="00B0F0"/>
                </a:solidFill>
              </a:rPr>
              <a:t>  81.896, and </a:t>
            </a:r>
            <a:r>
              <a:rPr lang="en-US" altLang="ko-KR" dirty="0" err="1" smtClean="0">
                <a:solidFill>
                  <a:srgbClr val="00B0F0"/>
                </a:solidFill>
              </a:rPr>
              <a:t>PrecipAve</a:t>
            </a:r>
            <a:r>
              <a:rPr lang="en-US" altLang="ko-KR" dirty="0" smtClean="0">
                <a:solidFill>
                  <a:srgbClr val="00B0F0"/>
                </a:solidFill>
              </a:rPr>
              <a:t>  167.922.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39" y="353720"/>
            <a:ext cx="5867924" cy="58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859" y="19437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ROC Curve </a:t>
            </a:r>
            <a:r>
              <a:rPr lang="en-US" altLang="ko-KR" dirty="0" smtClean="0"/>
              <a:t>for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176" y="1176610"/>
            <a:ext cx="5406483" cy="4732414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The AUC statistic and the values of the ROC curve are computed from the training data. When you specify a validation data set by using the </a:t>
            </a:r>
            <a:r>
              <a:rPr lang="en-US" altLang="ko-KR" sz="2000" b="1" dirty="0" smtClean="0"/>
              <a:t>PARTITION statement</a:t>
            </a:r>
            <a:r>
              <a:rPr lang="en-US" altLang="ko-KR" sz="2000" dirty="0" smtClean="0"/>
              <a:t>, the plot displays an </a:t>
            </a:r>
            <a:r>
              <a:rPr lang="en-US" altLang="ko-KR" sz="2000" b="1" dirty="0" smtClean="0"/>
              <a:t>additional ROC curve and AUC statistic</a:t>
            </a:r>
            <a:r>
              <a:rPr lang="en-US" altLang="ko-KR" sz="2000" dirty="0" smtClean="0"/>
              <a:t>, whose values are computed from the validation data.</a:t>
            </a:r>
          </a:p>
          <a:p>
            <a:r>
              <a:rPr lang="en-US" altLang="ko-KR" sz="2000" dirty="0" smtClean="0"/>
              <a:t>Note: In this example, the computations of the sensitivity, specificity, AUC, and values of the ROC curve depend on defining </a:t>
            </a:r>
            <a:r>
              <a:rPr lang="en-US" altLang="ko-KR" sz="2000" dirty="0" err="1" smtClean="0"/>
              <a:t>LobaOreg</a:t>
            </a:r>
            <a:r>
              <a:rPr lang="en-US" altLang="ko-KR" sz="2000" dirty="0" smtClean="0"/>
              <a:t>=1 as the event of interest by using the EVENT= option in the MODEL statement.</a:t>
            </a:r>
          </a:p>
          <a:p>
            <a:r>
              <a:rPr lang="ko-KR" altLang="en-US" sz="2000" dirty="0"/>
              <a:t>진단의 관점에서 </a:t>
            </a:r>
            <a:r>
              <a:rPr lang="ko-KR" altLang="en-US" sz="2000" b="1" dirty="0"/>
              <a:t>민감도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sensitivity</a:t>
            </a:r>
            <a:r>
              <a:rPr lang="en-US" altLang="ko-KR" sz="2000" dirty="0"/>
              <a:t>)</a:t>
            </a:r>
            <a:r>
              <a:rPr lang="ko-KR" altLang="en-US" sz="2000" dirty="0"/>
              <a:t>는 질병이 있는 사람을 얼마나 잘 찾아 내는가에 대한 값이고 특이도</a:t>
            </a:r>
            <a:r>
              <a:rPr lang="en-US" altLang="ko-KR" sz="2000" dirty="0"/>
              <a:t>(</a:t>
            </a:r>
            <a:r>
              <a:rPr lang="en-US" altLang="ko-KR" sz="2000" b="1" dirty="0"/>
              <a:t>specificity</a:t>
            </a:r>
            <a:r>
              <a:rPr lang="en-US" altLang="ko-KR" sz="2000" dirty="0"/>
              <a:t>)</a:t>
            </a:r>
            <a:r>
              <a:rPr lang="ko-KR" altLang="en-US" sz="2000" dirty="0"/>
              <a:t>는 정상을 얼마나 잘 찾아 내는가에 대한 값이다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2" y="1176610"/>
            <a:ext cx="5926679" cy="49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ROC curve interpretation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880954"/>
            <a:ext cx="4752975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8" y="1880954"/>
            <a:ext cx="4910254" cy="3700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7570" y="5977054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colored area is AUC (</a:t>
            </a:r>
            <a:r>
              <a:rPr lang="ko-KR" altLang="en-US" dirty="0" smtClean="0"/>
              <a:t>정확성 지표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86791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documentation.sas.com/doc/ko/pgmsascdc/9.4_3.4/stathpug/stathpug_hpsplit_examples01.htm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m.blog.naver.com/sharp_kiss/221826800044</a:t>
            </a:r>
            <a:endParaRPr lang="en-US" altLang="ko-KR" dirty="0" smtClean="0"/>
          </a:p>
          <a:p>
            <a:r>
              <a:rPr lang="en-US" altLang="ko-KR" dirty="0"/>
              <a:t>https://codedragon.tistory.com/9618</a:t>
            </a:r>
            <a:endParaRPr lang="ko-KR" altLang="en-US" dirty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www.sas.com/content/dam/SAS/en_ca/User%20Group%20Presentations/Toronto-Data-Mining-Forum/dzieciolowski-randomforests.pdf</a:t>
            </a:r>
            <a:endParaRPr lang="en-US" altLang="ko-KR" dirty="0" smtClean="0"/>
          </a:p>
          <a:p>
            <a:r>
              <a:rPr lang="en-US" altLang="ko-KR" dirty="0"/>
              <a:t>https://towardsdatascience.com/how-to-find-decision-tree-depth-via-cross-validation-2bf143f0f3d6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05489"/>
            <a:ext cx="10515600" cy="3326238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schematic, </a:t>
            </a:r>
            <a:r>
              <a:rPr lang="en-US" altLang="ko-KR" u="sng" dirty="0" smtClean="0"/>
              <a:t>tree-shaped diagram </a:t>
            </a:r>
            <a:r>
              <a:rPr lang="en-US" altLang="ko-KR" dirty="0" smtClean="0"/>
              <a:t>used to determine a course of action or show a statistical probability. </a:t>
            </a:r>
          </a:p>
          <a:p>
            <a:r>
              <a:rPr lang="en-US" altLang="ko-KR" b="1" dirty="0" smtClean="0"/>
              <a:t>Each branch </a:t>
            </a:r>
            <a:r>
              <a:rPr lang="en-US" altLang="ko-KR" dirty="0" smtClean="0"/>
              <a:t>of the decision tree represents a </a:t>
            </a:r>
            <a:r>
              <a:rPr lang="en-US" altLang="ko-KR" u="sng" dirty="0" smtClean="0"/>
              <a:t>possible decision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occurrence or reaction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The tree is structured to </a:t>
            </a:r>
            <a:r>
              <a:rPr lang="en-US" altLang="ko-KR" u="sng" dirty="0" smtClean="0"/>
              <a:t>show how and why one choice may lead to the next</a:t>
            </a:r>
            <a:r>
              <a:rPr lang="en-US" altLang="ko-KR" dirty="0" smtClean="0"/>
              <a:t>, with the use of the branches indicating each option is mutually exclusive.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43" y="111512"/>
            <a:ext cx="3800336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 vs Random forest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b="1" dirty="0" smtClean="0"/>
              <a:t>Random forests </a:t>
            </a:r>
            <a:r>
              <a:rPr lang="en-US" altLang="ko-KR" dirty="0" smtClean="0"/>
              <a:t>are a </a:t>
            </a:r>
            <a:r>
              <a:rPr lang="en-US" altLang="ko-KR" b="1" dirty="0" smtClean="0"/>
              <a:t>combination of tree predictors </a:t>
            </a:r>
            <a:r>
              <a:rPr lang="en-US" altLang="ko-KR" dirty="0" smtClean="0"/>
              <a:t>such that each tree depends on the values of a random vector sampled independently and with the same distribution for all trees in the forest.”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28" y="131733"/>
            <a:ext cx="2587228" cy="1626423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95" y="3597857"/>
            <a:ext cx="4427144" cy="29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527" y="22565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Table of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2527" y="1683951"/>
            <a:ext cx="10651273" cy="145709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print data=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sampsio.LAQ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obs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=5)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MinMinTemp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Aconif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PrecipAve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Elevation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ReserveStatus</a:t>
            </a:r>
            <a:r>
              <a:rPr lang="en-US" altLang="ko-KR" dirty="0" smtClean="0"/>
              <a:t>; run;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" y="3276717"/>
            <a:ext cx="5299890" cy="3257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9649" y="3767049"/>
            <a:ext cx="5542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LAQ data set consists of 30 measurements of environmental conditions, such as </a:t>
            </a:r>
            <a:r>
              <a:rPr lang="en-US" altLang="ko-KR" b="1" dirty="0" smtClean="0"/>
              <a:t>temperature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elevation</a:t>
            </a:r>
            <a:r>
              <a:rPr lang="en-US" altLang="ko-KR" dirty="0" smtClean="0"/>
              <a:t>, and </a:t>
            </a:r>
            <a:r>
              <a:rPr lang="en-US" altLang="ko-KR" b="1" dirty="0" smtClean="0"/>
              <a:t>moisture</a:t>
            </a:r>
            <a:r>
              <a:rPr lang="en-US" altLang="ko-KR" dirty="0" smtClean="0"/>
              <a:t>, at 840 sites. </a:t>
            </a:r>
          </a:p>
          <a:p>
            <a:endParaRPr lang="en-US" altLang="ko-KR" dirty="0"/>
          </a:p>
          <a:p>
            <a:r>
              <a:rPr lang="en-US" altLang="ko-KR" dirty="0" smtClean="0"/>
              <a:t>These variables are treated as </a:t>
            </a:r>
            <a:r>
              <a:rPr lang="en-US" altLang="ko-KR" b="1" dirty="0" smtClean="0"/>
              <a:t>predictors</a:t>
            </a:r>
            <a:r>
              <a:rPr lang="en-US" altLang="ko-KR" dirty="0" smtClean="0"/>
              <a:t> for the response variable </a:t>
            </a:r>
            <a:r>
              <a:rPr lang="en-US" altLang="ko-KR" dirty="0" err="1" smtClean="0">
                <a:solidFill>
                  <a:srgbClr val="FF0000"/>
                </a:solidFill>
              </a:rPr>
              <a:t>LobaOreg</a:t>
            </a:r>
            <a:r>
              <a:rPr lang="en-US" altLang="ko-KR" dirty="0" smtClean="0">
                <a:solidFill>
                  <a:srgbClr val="FF0000"/>
                </a:solidFill>
              </a:rPr>
              <a:t> (our main object)</a:t>
            </a:r>
            <a:r>
              <a:rPr lang="en-US" altLang="ko-KR" dirty="0" smtClean="0"/>
              <a:t>, which is coded as 1 if the lichen species </a:t>
            </a:r>
            <a:r>
              <a:rPr lang="en-US" altLang="ko-KR" dirty="0" err="1" smtClean="0"/>
              <a:t>Lobaria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oregana</a:t>
            </a:r>
            <a:r>
              <a:rPr lang="en-US" altLang="ko-KR" dirty="0" smtClean="0"/>
              <a:t> was present at the site and 0 otherwise.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5410" y="1001616"/>
            <a:ext cx="288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See first five observations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679580" y="1237785"/>
            <a:ext cx="1003610" cy="4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9571"/>
            <a:ext cx="10515600" cy="150111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HPSPLIT procedure </a:t>
            </a:r>
            <a:r>
              <a:rPr lang="en-US" altLang="ko-KR" sz="2800" dirty="0" smtClean="0"/>
              <a:t>to create a classification tree for </a:t>
            </a:r>
            <a:r>
              <a:rPr lang="en-US" altLang="ko-KR" sz="2800" dirty="0" err="1" smtClean="0"/>
              <a:t>LobaOreg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ods</a:t>
            </a:r>
            <a:r>
              <a:rPr lang="en-US" altLang="ko-KR" dirty="0" smtClean="0"/>
              <a:t> graphics on;</a:t>
            </a:r>
          </a:p>
          <a:p>
            <a:pPr marL="0" indent="0">
              <a:buNone/>
            </a:pPr>
            <a:r>
              <a:rPr lang="en-US" altLang="ko-KR" dirty="0" err="1" smtClean="0"/>
              <a:t>proc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hpsplit</a:t>
            </a:r>
            <a:r>
              <a:rPr lang="en-US" altLang="ko-KR" dirty="0" smtClean="0"/>
              <a:t> data=</a:t>
            </a:r>
            <a:r>
              <a:rPr lang="en-US" altLang="ko-KR" dirty="0" err="1" smtClean="0">
                <a:solidFill>
                  <a:srgbClr val="00B050"/>
                </a:solidFill>
              </a:rPr>
              <a:t>sampsio.LAQ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class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model </a:t>
            </a:r>
            <a:r>
              <a:rPr lang="en-US" altLang="ko-KR" dirty="0" err="1" smtClean="0">
                <a:solidFill>
                  <a:srgbClr val="00B050"/>
                </a:solidFill>
              </a:rPr>
              <a:t>LobaOreg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event=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')</a:t>
            </a:r>
            <a:r>
              <a:rPr lang="en-US" altLang="ko-KR" dirty="0" smtClean="0"/>
              <a:t> =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Aconif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DegreeDays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TransAspect</a:t>
            </a:r>
            <a:r>
              <a:rPr lang="en-US" altLang="ko-KR" dirty="0" smtClean="0">
                <a:solidFill>
                  <a:srgbClr val="00B050"/>
                </a:solidFill>
              </a:rPr>
              <a:t> Slope Elevation </a:t>
            </a:r>
            <a:r>
              <a:rPr lang="en-US" altLang="ko-KR" dirty="0" err="1" smtClean="0">
                <a:solidFill>
                  <a:srgbClr val="00B050"/>
                </a:solidFill>
              </a:rPr>
              <a:t>PctBroadLeafCov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PctConifCov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PctVegCov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TreeBiomass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EvapoTransDiff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MoistIndexDiff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PrecipDiff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RelHumidDiff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PotGlobRadDiff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AveTempDiff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DayTempDiff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MinMinTemp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MaxMaxTemp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AmbVapPressAve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      </a:t>
            </a:r>
            <a:r>
              <a:rPr lang="en-US" altLang="ko-KR" dirty="0" err="1" smtClean="0">
                <a:solidFill>
                  <a:srgbClr val="00B050"/>
                </a:solidFill>
              </a:rPr>
              <a:t>AmbVapPressDiff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SatVapPressAve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SatVapPressDiff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ReserveStatus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grow </a:t>
            </a:r>
            <a:r>
              <a:rPr lang="en-US" altLang="ko-KR" dirty="0" smtClean="0">
                <a:solidFill>
                  <a:srgbClr val="00B050"/>
                </a:solidFill>
              </a:rPr>
              <a:t>entropy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partition fraction(VALIDATE = </a:t>
            </a:r>
            <a:r>
              <a:rPr lang="en-US" altLang="ko-KR" dirty="0" smtClean="0">
                <a:solidFill>
                  <a:srgbClr val="00B050"/>
                </a:solidFill>
              </a:rPr>
              <a:t>0.3</a:t>
            </a:r>
            <a:r>
              <a:rPr lang="en-US" altLang="ko-KR" dirty="0" smtClean="0"/>
              <a:t>, SEED =</a:t>
            </a:r>
            <a:r>
              <a:rPr lang="en-US" altLang="ko-KR" dirty="0" smtClean="0">
                <a:solidFill>
                  <a:srgbClr val="00B050"/>
                </a:solidFill>
              </a:rPr>
              <a:t>123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prune </a:t>
            </a:r>
            <a:r>
              <a:rPr lang="en-US" altLang="ko-KR" dirty="0" err="1" smtClean="0">
                <a:solidFill>
                  <a:srgbClr val="00B050"/>
                </a:solidFill>
              </a:rPr>
              <a:t>costcomplexity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output out = </a:t>
            </a:r>
            <a:r>
              <a:rPr lang="en-US" altLang="ko-KR" dirty="0" smtClean="0">
                <a:solidFill>
                  <a:srgbClr val="00B050"/>
                </a:solidFill>
              </a:rPr>
              <a:t>scored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run;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5825" y="1772550"/>
            <a:ext cx="4694663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In the case of </a:t>
            </a:r>
            <a:r>
              <a:rPr lang="en-US" altLang="ko-KR" b="1" dirty="0"/>
              <a:t>binary outcomes</a:t>
            </a:r>
            <a:r>
              <a:rPr lang="en-US" altLang="ko-KR" dirty="0"/>
              <a:t>, the </a:t>
            </a:r>
            <a:r>
              <a:rPr lang="en-US" altLang="ko-KR" b="1" dirty="0"/>
              <a:t>EVENT= option </a:t>
            </a:r>
            <a:r>
              <a:rPr lang="en-US" altLang="ko-KR" dirty="0"/>
              <a:t>is used to explicitly control the level of the response variable that represents the </a:t>
            </a:r>
            <a:r>
              <a:rPr lang="en-US" altLang="ko-KR" b="1" dirty="0"/>
              <a:t>event of interest </a:t>
            </a:r>
            <a:r>
              <a:rPr lang="en-US" altLang="ko-KR" dirty="0"/>
              <a:t>for computing the area under the curve (</a:t>
            </a:r>
            <a:r>
              <a:rPr lang="en-US" altLang="ko-KR" b="1" dirty="0"/>
              <a:t>AUC</a:t>
            </a:r>
            <a:r>
              <a:rPr lang="en-US" altLang="ko-KR" dirty="0"/>
              <a:t>)</a:t>
            </a:r>
            <a:r>
              <a:rPr lang="en-US" altLang="ko-KR" b="1" dirty="0"/>
              <a:t>, sensitivity</a:t>
            </a:r>
            <a:r>
              <a:rPr lang="en-US" altLang="ko-KR" dirty="0"/>
              <a:t>, </a:t>
            </a:r>
            <a:r>
              <a:rPr lang="en-US" altLang="ko-KR" b="1" dirty="0"/>
              <a:t>specificity</a:t>
            </a:r>
            <a:r>
              <a:rPr lang="en-US" altLang="ko-KR" dirty="0"/>
              <a:t>, and values of the receiver operating characteristic (</a:t>
            </a:r>
            <a:r>
              <a:rPr lang="en-US" altLang="ko-KR" b="1" dirty="0"/>
              <a:t>ROC</a:t>
            </a:r>
            <a:r>
              <a:rPr lang="en-US" altLang="ko-KR" dirty="0"/>
              <a:t>) curves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Note</a:t>
            </a:r>
            <a:r>
              <a:rPr lang="en-US" altLang="ko-KR" dirty="0"/>
              <a:t>: These fit statistics </a:t>
            </a:r>
            <a:r>
              <a:rPr lang="en-US" altLang="ko-KR" dirty="0">
                <a:solidFill>
                  <a:srgbClr val="FF0000"/>
                </a:solidFill>
              </a:rPr>
              <a:t>do not apply</a:t>
            </a:r>
            <a:r>
              <a:rPr lang="en-US" altLang="ko-KR" dirty="0"/>
              <a:t> to </a:t>
            </a:r>
            <a:r>
              <a:rPr lang="en-US" altLang="ko-KR" b="1" dirty="0"/>
              <a:t>categorical response </a:t>
            </a:r>
            <a:r>
              <a:rPr lang="en-US" altLang="ko-KR" dirty="0"/>
              <a:t>variables that have more than two levels, so the EVENT= option does not apply in that situation. Likewise, this option </a:t>
            </a:r>
            <a:r>
              <a:rPr lang="en-US" altLang="ko-KR" dirty="0">
                <a:solidFill>
                  <a:srgbClr val="FF0000"/>
                </a:solidFill>
              </a:rPr>
              <a:t>does not apply </a:t>
            </a:r>
            <a:r>
              <a:rPr lang="en-US" altLang="ko-KR" dirty="0"/>
              <a:t>to </a:t>
            </a:r>
            <a:r>
              <a:rPr lang="en-US" altLang="ko-KR" b="1" dirty="0"/>
              <a:t>continuous response </a:t>
            </a:r>
            <a:r>
              <a:rPr lang="en-US" altLang="ko-KR" dirty="0"/>
              <a:t>variables.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90084"/>
            <a:ext cx="293827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GROW </a:t>
            </a:r>
            <a:r>
              <a:rPr lang="en-US" altLang="ko-KR" dirty="0"/>
              <a:t>statement specifies the entropy </a:t>
            </a:r>
            <a:r>
              <a:rPr lang="en-US" altLang="ko-KR" b="1" dirty="0"/>
              <a:t>criterion for splitting the observations </a:t>
            </a:r>
            <a:r>
              <a:rPr lang="en-US" altLang="ko-KR" dirty="0"/>
              <a:t>during the process of recursive partitioning that results in a large initial tree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4731" y="202153"/>
            <a:ext cx="3711497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PRUNE</a:t>
            </a:r>
            <a:r>
              <a:rPr lang="en-US" altLang="ko-KR" dirty="0"/>
              <a:t> statement requests </a:t>
            </a:r>
            <a:r>
              <a:rPr lang="en-US" altLang="ko-KR" b="1" dirty="0"/>
              <a:t>cost-complexity pruning</a:t>
            </a:r>
            <a:r>
              <a:rPr lang="en-US" altLang="ko-KR" dirty="0"/>
              <a:t> to select a smaller subtree that </a:t>
            </a:r>
            <a:r>
              <a:rPr lang="en-US" altLang="ko-KR" b="1" dirty="0"/>
              <a:t>avoids overfitting the data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4731" y="1772550"/>
            <a:ext cx="2817542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Partition fraction </a:t>
            </a:r>
            <a:r>
              <a:rPr lang="en-US" altLang="ko-KR" dirty="0" smtClean="0"/>
              <a:t>statement decided to divide data into trainset and test set. </a:t>
            </a:r>
          </a:p>
          <a:p>
            <a:r>
              <a:rPr lang="en-US" altLang="ko-KR" dirty="0" smtClean="0"/>
              <a:t>‘VALIDATE =0.3’ means that train set is 70% and test set is 30%</a:t>
            </a:r>
          </a:p>
          <a:p>
            <a:endParaRPr lang="en-US" altLang="ko-KR" dirty="0"/>
          </a:p>
          <a:p>
            <a:r>
              <a:rPr lang="en-US" altLang="ko-KR" b="1" dirty="0" smtClean="0"/>
              <a:t>Seed</a:t>
            </a:r>
            <a:r>
              <a:rPr lang="en-US" altLang="ko-KR" dirty="0" smtClean="0"/>
              <a:t> is a parameter for random selection.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3272" y="9144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partition </a:t>
            </a:r>
            <a:r>
              <a:rPr lang="en-US" altLang="ko-KR" sz="3600" dirty="0" smtClean="0"/>
              <a:t>fraction(VALIDATE </a:t>
            </a:r>
            <a:r>
              <a:rPr lang="en-US" altLang="ko-KR" sz="3600" dirty="0"/>
              <a:t>= </a:t>
            </a:r>
            <a:r>
              <a:rPr lang="en-US" altLang="ko-KR" sz="3600" dirty="0">
                <a:solidFill>
                  <a:srgbClr val="00B050"/>
                </a:solidFill>
              </a:rPr>
              <a:t>0.3</a:t>
            </a:r>
            <a:r>
              <a:rPr lang="en-US" altLang="ko-KR" sz="3600" dirty="0"/>
              <a:t>, SEED =</a:t>
            </a:r>
            <a:r>
              <a:rPr lang="en-US" altLang="ko-KR" sz="3600" dirty="0">
                <a:solidFill>
                  <a:srgbClr val="00B050"/>
                </a:solidFill>
              </a:rPr>
              <a:t>123</a:t>
            </a:r>
            <a:r>
              <a:rPr lang="en-US" altLang="ko-KR" sz="3600" dirty="0" smtClean="0"/>
              <a:t>) </a:t>
            </a:r>
            <a:r>
              <a:rPr lang="ko-KR" altLang="en-US" sz="3600" dirty="0" err="1" smtClean="0"/>
              <a:t>추가설명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60120" y="4290072"/>
            <a:ext cx="4855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Train data set(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 데이터 셋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모델을 학습시킬 때 사용할 데이터 셋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Validation data set (</a:t>
            </a:r>
            <a:r>
              <a:rPr lang="ko-KR" altLang="en-US" dirty="0" smtClean="0"/>
              <a:t>검증 데이터 셋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Train set</a:t>
            </a:r>
            <a:r>
              <a:rPr lang="ko-KR" altLang="en-US" dirty="0" smtClean="0"/>
              <a:t>으로 학습한 모델의 성능을 측정하기 위한 데이터 셋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78" y="1700784"/>
            <a:ext cx="10533360" cy="2046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704" y="4290072"/>
            <a:ext cx="3557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SEED</a:t>
            </a:r>
          </a:p>
          <a:p>
            <a:r>
              <a:rPr lang="ko-KR" altLang="en-US" dirty="0" smtClean="0"/>
              <a:t>임의의 데이터 선정을 위한 </a:t>
            </a:r>
            <a:r>
              <a:rPr lang="ko-KR" altLang="en-US" dirty="0" err="1" smtClean="0"/>
              <a:t>파라미터이다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같은 번호를 입력하면 같은 결과가 나오지만 다른 번호를 입력하면 데이터 셋이 달라졌기 때문에 다른 결과가 나온다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26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3272" y="9144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partition </a:t>
            </a:r>
            <a:r>
              <a:rPr lang="en-US" altLang="ko-KR" sz="3600" dirty="0" smtClean="0"/>
              <a:t>fraction(VALIDATE </a:t>
            </a:r>
            <a:r>
              <a:rPr lang="en-US" altLang="ko-KR" sz="3600" dirty="0"/>
              <a:t>= </a:t>
            </a:r>
            <a:r>
              <a:rPr lang="en-US" altLang="ko-KR" sz="3600" dirty="0">
                <a:solidFill>
                  <a:srgbClr val="00B050"/>
                </a:solidFill>
              </a:rPr>
              <a:t>0.3</a:t>
            </a:r>
            <a:r>
              <a:rPr lang="en-US" altLang="ko-KR" sz="3600" dirty="0"/>
              <a:t>, SEED =</a:t>
            </a:r>
            <a:r>
              <a:rPr lang="en-US" altLang="ko-KR" sz="3600" dirty="0">
                <a:solidFill>
                  <a:srgbClr val="00B050"/>
                </a:solidFill>
              </a:rPr>
              <a:t>123</a:t>
            </a:r>
            <a:r>
              <a:rPr lang="en-US" altLang="ko-KR" sz="3600" dirty="0" smtClean="0"/>
              <a:t>) </a:t>
            </a:r>
            <a:r>
              <a:rPr lang="ko-KR" altLang="en-US" sz="3600" dirty="0" err="1" smtClean="0"/>
              <a:t>추가설명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357261"/>
            <a:ext cx="5730176" cy="2482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" y="1357261"/>
            <a:ext cx="48554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Train data set(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 데이터 셋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모델을 학습시킬 때 사용할 데이터 셋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Validation data set (</a:t>
            </a:r>
            <a:r>
              <a:rPr lang="ko-KR" altLang="en-US" dirty="0" smtClean="0"/>
              <a:t>검증 데이터 셋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Train set</a:t>
            </a:r>
            <a:r>
              <a:rPr lang="ko-KR" altLang="en-US" dirty="0" smtClean="0"/>
              <a:t>으로 학습한 모델의 성능을 측정하기 위한 데이터 셋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Test data set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평가 데이터 셋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모델의 성능을 최종적으로 측정하기 위한 데이터 셋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</a:t>
            </a:r>
            <a:r>
              <a:rPr lang="ko-KR" altLang="en-US" dirty="0" smtClean="0"/>
              <a:t> 데이터 셋은 마지막에 모델의 성능을 측정하는 용도로 한번만 </a:t>
            </a:r>
            <a:r>
              <a:rPr lang="ko-KR" altLang="en-US" dirty="0" err="1" smtClean="0"/>
              <a:t>사용되야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학습과 평가를 반복하다 보면 모델이 </a:t>
            </a:r>
            <a:r>
              <a:rPr lang="ko-KR" altLang="en-US" dirty="0" err="1" smtClean="0"/>
              <a:t>검증때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과적합되어</a:t>
            </a:r>
            <a:r>
              <a:rPr lang="ko-KR" altLang="en-US" dirty="0" smtClean="0"/>
              <a:t> 새로운 데이터에 대한 성능이 떨어진다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세트</a:t>
            </a:r>
            <a:r>
              <a:rPr lang="en-US" altLang="ko-KR" dirty="0" smtClean="0"/>
              <a:t>, validation </a:t>
            </a:r>
            <a:r>
              <a:rPr lang="ko-KR" altLang="en-US" dirty="0" smtClean="0"/>
              <a:t>세트</a:t>
            </a:r>
            <a:r>
              <a:rPr lang="en-US" altLang="ko-KR" dirty="0" smtClean="0"/>
              <a:t>,test </a:t>
            </a:r>
            <a:r>
              <a:rPr lang="ko-KR" altLang="en-US" dirty="0" smtClean="0"/>
              <a:t>세트로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나눠 </a:t>
            </a:r>
            <a:r>
              <a:rPr lang="en-US" altLang="ko-KR" dirty="0" smtClean="0"/>
              <a:t>train </a:t>
            </a:r>
            <a:r>
              <a:rPr lang="ko-KR" altLang="en-US" dirty="0" smtClean="0"/>
              <a:t>세트와</a:t>
            </a:r>
            <a:r>
              <a:rPr lang="en-US" altLang="ko-KR" dirty="0" smtClean="0"/>
              <a:t> validation </a:t>
            </a:r>
            <a:r>
              <a:rPr lang="ko-KR" altLang="en-US" dirty="0" smtClean="0"/>
              <a:t>세트로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모델를</a:t>
            </a:r>
            <a:r>
              <a:rPr lang="ko-KR" altLang="en-US" dirty="0" smtClean="0"/>
              <a:t> 최적화 </a:t>
            </a:r>
            <a:r>
              <a:rPr lang="ko-KR" altLang="en-US" dirty="0" err="1" smtClean="0"/>
              <a:t>한뒤</a:t>
            </a:r>
            <a:r>
              <a:rPr lang="ko-KR" altLang="en-US" dirty="0" smtClean="0"/>
              <a:t> 마지막에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세트로 최종평가를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44448"/>
            <a:ext cx="5885624" cy="27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228536"/>
            <a:ext cx="10806200" cy="116801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Misclassification </a:t>
            </a:r>
            <a:r>
              <a:rPr lang="en-US" altLang="ko-KR" sz="2400" b="1" dirty="0" smtClean="0"/>
              <a:t>Rate </a:t>
            </a:r>
            <a:r>
              <a:rPr lang="en-US" altLang="ko-KR" sz="2400" dirty="0" smtClean="0"/>
              <a:t>(error rate) as </a:t>
            </a:r>
            <a:r>
              <a:rPr lang="en-US" altLang="ko-KR" sz="2400" dirty="0"/>
              <a:t>a Function of Cost-Complexity Parameter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1476492"/>
            <a:ext cx="6972523" cy="48817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4511" y="1410351"/>
            <a:ext cx="4703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Definition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값에서 오차의 값이 발생한 비율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모형이 제대로 예측하지 못한 관측치를 평가하는 지표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Misclassification rate</a:t>
            </a:r>
            <a:r>
              <a:rPr lang="ko-KR" altLang="en-US" dirty="0" smtClean="0"/>
              <a:t>는 전체 관측치 중 실제 값과 예측 치가 다른 정도를 나타내며 </a:t>
            </a:r>
            <a:r>
              <a:rPr lang="en-US" altLang="ko-KR" dirty="0" smtClean="0"/>
              <a:t>1-accuracy </a:t>
            </a:r>
            <a:r>
              <a:rPr lang="ko-KR" altLang="en-US" dirty="0" smtClean="0"/>
              <a:t>또는 다음과 같은 식으로 나타낸다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707" y="4073501"/>
            <a:ext cx="4293414" cy="468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94511" y="4794305"/>
            <a:ext cx="4610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Selects the smallest subtree for which the misclassification rate is less than the minimum rate plus one standard error. &gt;&gt; Minimum error rate is at 7 leaves, so </a:t>
            </a:r>
            <a:r>
              <a:rPr lang="en-US" altLang="ko-KR" dirty="0" smtClean="0">
                <a:solidFill>
                  <a:srgbClr val="00B0F0"/>
                </a:solidFill>
              </a:rPr>
              <a:t>select subtree with six leaves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Overview of Fitted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92" y="1784195"/>
            <a:ext cx="2409055" cy="4343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23148"/>
            <a:ext cx="568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color</a:t>
            </a:r>
            <a:r>
              <a:rPr lang="en-US" altLang="ko-KR" dirty="0" smtClean="0"/>
              <a:t> of the bar in each leaf node indicates the most frequent level of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and represents the </a:t>
            </a:r>
            <a:r>
              <a:rPr lang="en-US" altLang="ko-KR" b="1" dirty="0" smtClean="0"/>
              <a:t>classification level </a:t>
            </a:r>
            <a:r>
              <a:rPr lang="en-US" altLang="ko-KR" dirty="0" smtClean="0"/>
              <a:t>assigned to all observations in that node.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</a:t>
            </a:r>
            <a:r>
              <a:rPr lang="en-US" altLang="ko-KR" b="1" dirty="0" smtClean="0"/>
              <a:t>height</a:t>
            </a:r>
            <a:r>
              <a:rPr lang="en-US" altLang="ko-KR" dirty="0" smtClean="0"/>
              <a:t> of the bar indicates the </a:t>
            </a:r>
            <a:r>
              <a:rPr lang="en-US" altLang="ko-KR" b="1" dirty="0" smtClean="0"/>
              <a:t>proportion</a:t>
            </a:r>
            <a:r>
              <a:rPr lang="en-US" altLang="ko-KR" dirty="0" smtClean="0"/>
              <a:t> of observations (sites) in the node that have the most frequent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Note: there is impurity in each leaf node. In other words, there can be </a:t>
            </a:r>
            <a:r>
              <a:rPr lang="en-US" altLang="ko-KR" dirty="0" err="1" smtClean="0"/>
              <a:t>LobaOreg</a:t>
            </a:r>
            <a:r>
              <a:rPr lang="en-US" altLang="ko-KR" dirty="0" smtClean="0"/>
              <a:t> observation values 1 and 0 in each node.</a:t>
            </a:r>
          </a:p>
        </p:txBody>
      </p:sp>
    </p:spTree>
    <p:extLst>
      <p:ext uri="{BB962C8B-B14F-4D97-AF65-F5344CB8AC3E}">
        <p14:creationId xmlns:p14="http://schemas.microsoft.com/office/powerpoint/2010/main" val="1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576</TotalTime>
  <Words>1105</Words>
  <Application>Microsoft Office PowerPoint</Application>
  <PresentationFormat>와이드스크린</PresentationFormat>
  <Paragraphs>105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바탕</vt:lpstr>
      <vt:lpstr>Arial</vt:lpstr>
      <vt:lpstr>Rockwell</vt:lpstr>
      <vt:lpstr>Rockwell Condensed</vt:lpstr>
      <vt:lpstr>Wingdings</vt:lpstr>
      <vt:lpstr>목판</vt:lpstr>
      <vt:lpstr>Decision tree</vt:lpstr>
      <vt:lpstr>Definition</vt:lpstr>
      <vt:lpstr>Decision tree vs Random forest</vt:lpstr>
      <vt:lpstr>Table of data set</vt:lpstr>
      <vt:lpstr>HPSPLIT procedure to create a classification tree for LobaOreg</vt:lpstr>
      <vt:lpstr>partition fraction(VALIDATE = 0.3, SEED =123) 추가설명</vt:lpstr>
      <vt:lpstr>partition fraction(VALIDATE = 0.3, SEED =123) 추가설명</vt:lpstr>
      <vt:lpstr>Misclassification Rate (error rate) as a Function of Cost-Complexity Parameter</vt:lpstr>
      <vt:lpstr>Overview of Fitted Tree</vt:lpstr>
      <vt:lpstr>First Four Levels of Fitted Tree</vt:lpstr>
      <vt:lpstr>PowerPoint 프레젠테이션</vt:lpstr>
      <vt:lpstr>ROC Curve for Classification</vt:lpstr>
      <vt:lpstr>ROC curve interpretation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USER01</dc:creator>
  <cp:lastModifiedBy>USER01</cp:lastModifiedBy>
  <cp:revision>36</cp:revision>
  <dcterms:created xsi:type="dcterms:W3CDTF">2021-08-06T04:33:53Z</dcterms:created>
  <dcterms:modified xsi:type="dcterms:W3CDTF">2021-08-09T06:39:36Z</dcterms:modified>
</cp:coreProperties>
</file>