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4"/>
  </p:notesMasterIdLst>
  <p:sldIdLst>
    <p:sldId id="256" r:id="rId2"/>
    <p:sldId id="258" r:id="rId3"/>
    <p:sldId id="259" r:id="rId4"/>
    <p:sldId id="266" r:id="rId5"/>
    <p:sldId id="267" r:id="rId6"/>
    <p:sldId id="268" r:id="rId7"/>
    <p:sldId id="269" r:id="rId8"/>
    <p:sldId id="270" r:id="rId9"/>
    <p:sldId id="278" r:id="rId10"/>
    <p:sldId id="272" r:id="rId11"/>
    <p:sldId id="279" r:id="rId12"/>
    <p:sldId id="28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5" userDrawn="1">
          <p15:clr>
            <a:srgbClr val="A4A3A4"/>
          </p15:clr>
        </p15:guide>
        <p15:guide id="2" pos="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114"/>
      </p:cViewPr>
      <p:guideLst>
        <p:guide orient="horz" pos="4315"/>
        <p:guide pos="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1CE7-0EAB-4B27-9F95-821B80B5CA35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0EE97-3CE6-4141-9D7C-C01E14263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17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0EE97-3CE6-4141-9D7C-C01E142634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01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5ED-3472-4F58-9403-FF3D3000C7C6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17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5ED-3472-4F58-9403-FF3D3000C7C6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6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5ED-3472-4F58-9403-FF3D3000C7C6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34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5ED-3472-4F58-9403-FF3D3000C7C6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85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C2C35ED-3472-4F58-9403-FF3D3000C7C6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6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5ED-3472-4F58-9403-FF3D3000C7C6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45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5ED-3472-4F58-9403-FF3D3000C7C6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6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5ED-3472-4F58-9403-FF3D3000C7C6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4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5ED-3472-4F58-9403-FF3D3000C7C6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37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5ED-3472-4F58-9403-FF3D3000C7C6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9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5ED-3472-4F58-9403-FF3D3000C7C6}" type="datetimeFigureOut">
              <a:rPr lang="ko-KR" altLang="en-US" smtClean="0"/>
              <a:t>2021-08-06</a:t>
            </a:fld>
            <a:endParaRPr lang="ko-KR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C2C35ED-3472-4F58-9403-FF3D3000C7C6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57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sharp_kiss/221826800044" TargetMode="External"/><Relationship Id="rId2" Type="http://schemas.openxmlformats.org/officeDocument/2006/relationships/hyperlink" Target="https://documentation.sas.com/doc/ko/pgmsascdc/9.4_3.4/stathpug/stathpug_hpsplit_examples01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as.com/content/dam/SAS/en_ca/User%20Group%20Presentations/Toronto-Data-Mining-Forum/dzieciolowski-randomforests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Decision tree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431" y="157233"/>
            <a:ext cx="1873023" cy="107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5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3859" y="19437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ROC Curve </a:t>
            </a:r>
            <a:r>
              <a:rPr lang="en-US" altLang="ko-KR" dirty="0" smtClean="0"/>
              <a:t>for Classification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5176" y="1176610"/>
            <a:ext cx="5406483" cy="4732414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The AUC statistic and the values of the ROC curve are computed from the training data. When you specify a validation data set by using the </a:t>
            </a:r>
            <a:r>
              <a:rPr lang="en-US" altLang="ko-KR" sz="2000" b="1" dirty="0" smtClean="0"/>
              <a:t>PARTITION statement</a:t>
            </a:r>
            <a:r>
              <a:rPr lang="en-US" altLang="ko-KR" sz="2000" dirty="0" smtClean="0"/>
              <a:t>, the plot displays an </a:t>
            </a:r>
            <a:r>
              <a:rPr lang="en-US" altLang="ko-KR" sz="2000" b="1" dirty="0" smtClean="0"/>
              <a:t>additional ROC curve and AUC statistic</a:t>
            </a:r>
            <a:r>
              <a:rPr lang="en-US" altLang="ko-KR" sz="2000" dirty="0" smtClean="0"/>
              <a:t>, whose values are computed from the validation data.</a:t>
            </a:r>
          </a:p>
          <a:p>
            <a:r>
              <a:rPr lang="en-US" altLang="ko-KR" sz="2000" dirty="0" smtClean="0"/>
              <a:t>Note: In this example, the computations of the sensitivity, specificity, AUC, and values of the ROC curve depend on defining </a:t>
            </a:r>
            <a:r>
              <a:rPr lang="en-US" altLang="ko-KR" sz="2000" dirty="0" err="1" smtClean="0"/>
              <a:t>LobaOreg</a:t>
            </a:r>
            <a:r>
              <a:rPr lang="en-US" altLang="ko-KR" sz="2000" dirty="0" smtClean="0"/>
              <a:t>=1 as the event of interest by using the EVENT= option in the MODEL statement.</a:t>
            </a:r>
          </a:p>
          <a:p>
            <a:r>
              <a:rPr lang="ko-KR" altLang="en-US" sz="2000" dirty="0"/>
              <a:t>진단의 관점에서 </a:t>
            </a:r>
            <a:r>
              <a:rPr lang="ko-KR" altLang="en-US" sz="2000" b="1" dirty="0"/>
              <a:t>민감도</a:t>
            </a:r>
            <a:r>
              <a:rPr lang="en-US" altLang="ko-KR" sz="2000" dirty="0"/>
              <a:t>(</a:t>
            </a:r>
            <a:r>
              <a:rPr lang="en-US" altLang="ko-KR" sz="2000" b="1" dirty="0"/>
              <a:t>sensitivity</a:t>
            </a:r>
            <a:r>
              <a:rPr lang="en-US" altLang="ko-KR" sz="2000" dirty="0"/>
              <a:t>)</a:t>
            </a:r>
            <a:r>
              <a:rPr lang="ko-KR" altLang="en-US" sz="2000" dirty="0"/>
              <a:t>는 질병이 있는 사람을 얼마나 잘 찾아 내는가에 대한 값이고 특이도</a:t>
            </a:r>
            <a:r>
              <a:rPr lang="en-US" altLang="ko-KR" sz="2000" dirty="0"/>
              <a:t>(</a:t>
            </a:r>
            <a:r>
              <a:rPr lang="en-US" altLang="ko-KR" sz="2000" b="1" dirty="0"/>
              <a:t>specificity</a:t>
            </a:r>
            <a:r>
              <a:rPr lang="en-US" altLang="ko-KR" sz="2000" dirty="0"/>
              <a:t>)</a:t>
            </a:r>
            <a:r>
              <a:rPr lang="ko-KR" altLang="en-US" sz="2000" dirty="0"/>
              <a:t>는 정상을 얼마나 잘 찾아 내는가에 대한 값이다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342" y="1176610"/>
            <a:ext cx="5926679" cy="499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2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ROC curve interpretation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312" y="1880954"/>
            <a:ext cx="4752975" cy="3657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268" y="1880954"/>
            <a:ext cx="4910254" cy="37006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47570" y="5977054"/>
            <a:ext cx="412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colored area is AUC (</a:t>
            </a:r>
            <a:r>
              <a:rPr lang="ko-KR" altLang="en-US" dirty="0" smtClean="0"/>
              <a:t>정확성 지표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28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867912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documentation.sas.com/doc/ko/pgmsascdc/9.4_3.4/stathpug/stathpug_hpsplit_examples01.htm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m.blog.naver.com/sharp_kiss/221826800044</a:t>
            </a:r>
            <a:endParaRPr lang="en-US" altLang="ko-KR" dirty="0" smtClean="0"/>
          </a:p>
          <a:p>
            <a:r>
              <a:rPr lang="en-US" altLang="ko-KR" dirty="0"/>
              <a:t>https://codedragon.tistory.com/9618</a:t>
            </a:r>
            <a:endParaRPr lang="ko-KR" altLang="en-US" dirty="0"/>
          </a:p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www.sas.com/content/dam/SAS/en_ca/User%20Group%20Presentations/Toronto-Data-Mining-Forum/dzieciolowski-randomforests.pdf</a:t>
            </a:r>
            <a:endParaRPr lang="en-US" altLang="ko-KR" dirty="0" smtClean="0"/>
          </a:p>
          <a:p>
            <a:r>
              <a:rPr lang="en-US" altLang="ko-KR" dirty="0"/>
              <a:t>https://towardsdatascience.com/how-to-find-decision-tree-depth-via-cross-validation-2bf143f0f3d6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336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Definition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405489"/>
            <a:ext cx="10515600" cy="3326238"/>
          </a:xfrm>
        </p:spPr>
        <p:txBody>
          <a:bodyPr/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 schematic, </a:t>
            </a:r>
            <a:r>
              <a:rPr lang="en-US" altLang="ko-KR" u="sng" dirty="0" smtClean="0"/>
              <a:t>tree-shaped diagram </a:t>
            </a:r>
            <a:r>
              <a:rPr lang="en-US" altLang="ko-KR" dirty="0" smtClean="0"/>
              <a:t>used to determine a course of action or show a statistical probability. </a:t>
            </a:r>
          </a:p>
          <a:p>
            <a:r>
              <a:rPr lang="en-US" altLang="ko-KR" b="1" dirty="0" smtClean="0"/>
              <a:t>Each branch </a:t>
            </a:r>
            <a:r>
              <a:rPr lang="en-US" altLang="ko-KR" dirty="0" smtClean="0"/>
              <a:t>of the decision tree represents a </a:t>
            </a:r>
            <a:r>
              <a:rPr lang="en-US" altLang="ko-KR" u="sng" dirty="0" smtClean="0"/>
              <a:t>possible decision</a:t>
            </a:r>
            <a:r>
              <a:rPr lang="en-US" altLang="ko-KR" dirty="0" smtClean="0"/>
              <a:t>, </a:t>
            </a:r>
            <a:r>
              <a:rPr lang="en-US" altLang="ko-KR" u="sng" dirty="0" smtClean="0"/>
              <a:t>occurrence or reaction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The tree is structured to </a:t>
            </a:r>
            <a:r>
              <a:rPr lang="en-US" altLang="ko-KR" u="sng" dirty="0" smtClean="0"/>
              <a:t>show how and why one choice may lead to the next</a:t>
            </a:r>
            <a:r>
              <a:rPr lang="en-US" altLang="ko-KR" dirty="0" smtClean="0"/>
              <a:t>, with the use of the branches indicating each option is mutually exclusive.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543" y="111512"/>
            <a:ext cx="3800336" cy="218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0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Decision tree vs Random forest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en-US" altLang="ko-KR" b="1" dirty="0" smtClean="0"/>
              <a:t>Random forests </a:t>
            </a:r>
            <a:r>
              <a:rPr lang="en-US" altLang="ko-KR" dirty="0" smtClean="0"/>
              <a:t>are a </a:t>
            </a:r>
            <a:r>
              <a:rPr lang="en-US" altLang="ko-KR" b="1" dirty="0" smtClean="0"/>
              <a:t>combination of tree predictors </a:t>
            </a:r>
            <a:r>
              <a:rPr lang="en-US" altLang="ko-KR" dirty="0" smtClean="0"/>
              <a:t>such that each tree depends on the values of a random vector sampled independently and with the same distribution for all trees in the forest.”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928" y="131733"/>
            <a:ext cx="2587228" cy="1626423"/>
          </a:xfrm>
          <a:prstGeom prst="rect">
            <a:avLst/>
          </a:prstGeom>
        </p:spPr>
      </p:pic>
      <p:pic>
        <p:nvPicPr>
          <p:cNvPr id="7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095" y="3597857"/>
            <a:ext cx="4427144" cy="298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4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2527" y="225658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Table of data 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2527" y="1683951"/>
            <a:ext cx="10651273" cy="145709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proc</a:t>
            </a:r>
            <a:r>
              <a:rPr lang="en-US" altLang="ko-KR" dirty="0" smtClean="0"/>
              <a:t> print data=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sampsio.LAQ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ko-KR" dirty="0" err="1" smtClean="0">
                <a:solidFill>
                  <a:schemeClr val="accent4">
                    <a:lumMod val="75000"/>
                  </a:schemeClr>
                </a:solidFill>
              </a:rPr>
              <a:t>obs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=5)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LobaOreg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MinMinTemp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Aconif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PrecipAve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 Elevation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ReserveStatus</a:t>
            </a:r>
            <a:r>
              <a:rPr lang="en-US" altLang="ko-KR" dirty="0" smtClean="0"/>
              <a:t>; run;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27" y="3276717"/>
            <a:ext cx="5299890" cy="32573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89649" y="3767049"/>
            <a:ext cx="5542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LAQ data set consists of 30 measurements of environmental conditions, such as </a:t>
            </a:r>
            <a:r>
              <a:rPr lang="en-US" altLang="ko-KR" b="1" dirty="0" smtClean="0"/>
              <a:t>temperature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elevation</a:t>
            </a:r>
            <a:r>
              <a:rPr lang="en-US" altLang="ko-KR" dirty="0" smtClean="0"/>
              <a:t>, and </a:t>
            </a:r>
            <a:r>
              <a:rPr lang="en-US" altLang="ko-KR" b="1" dirty="0" smtClean="0"/>
              <a:t>moisture</a:t>
            </a:r>
            <a:r>
              <a:rPr lang="en-US" altLang="ko-KR" dirty="0" smtClean="0"/>
              <a:t>, at 840 sites. </a:t>
            </a:r>
          </a:p>
          <a:p>
            <a:endParaRPr lang="en-US" altLang="ko-KR" dirty="0"/>
          </a:p>
          <a:p>
            <a:r>
              <a:rPr lang="en-US" altLang="ko-KR" dirty="0" smtClean="0"/>
              <a:t>These variables are treated as </a:t>
            </a:r>
            <a:r>
              <a:rPr lang="en-US" altLang="ko-KR" b="1" dirty="0" smtClean="0"/>
              <a:t>predictors</a:t>
            </a:r>
            <a:r>
              <a:rPr lang="en-US" altLang="ko-KR" dirty="0" smtClean="0"/>
              <a:t> for the response variable </a:t>
            </a:r>
            <a:r>
              <a:rPr lang="en-US" altLang="ko-KR" dirty="0" err="1" smtClean="0">
                <a:solidFill>
                  <a:srgbClr val="FF0000"/>
                </a:solidFill>
              </a:rPr>
              <a:t>LobaOreg</a:t>
            </a:r>
            <a:r>
              <a:rPr lang="en-US" altLang="ko-KR" dirty="0" smtClean="0">
                <a:solidFill>
                  <a:srgbClr val="FF0000"/>
                </a:solidFill>
              </a:rPr>
              <a:t> (our main object)</a:t>
            </a:r>
            <a:r>
              <a:rPr lang="en-US" altLang="ko-KR" dirty="0" smtClean="0"/>
              <a:t>, which is coded as 1 if the lichen species </a:t>
            </a:r>
            <a:r>
              <a:rPr lang="en-US" altLang="ko-KR" dirty="0" err="1" smtClean="0"/>
              <a:t>Lobaria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oregana</a:t>
            </a:r>
            <a:r>
              <a:rPr lang="en-US" altLang="ko-KR" dirty="0" smtClean="0"/>
              <a:t> was present at the site and 0 otherwise.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85410" y="1001616"/>
            <a:ext cx="288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See first five observations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6679580" y="1237785"/>
            <a:ext cx="1003610" cy="44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96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9571"/>
            <a:ext cx="10515600" cy="1501117"/>
          </a:xfrm>
        </p:spPr>
        <p:txBody>
          <a:bodyPr>
            <a:normAutofit/>
          </a:bodyPr>
          <a:lstStyle/>
          <a:p>
            <a:r>
              <a:rPr lang="en-US" altLang="ko-KR" sz="2800" b="1" dirty="0" smtClean="0"/>
              <a:t>HPSPLIT procedure </a:t>
            </a:r>
            <a:r>
              <a:rPr lang="en-US" altLang="ko-KR" sz="2800" dirty="0" smtClean="0"/>
              <a:t>to create a classification tree for </a:t>
            </a:r>
            <a:r>
              <a:rPr lang="en-US" altLang="ko-KR" sz="2800" dirty="0" err="1" smtClean="0"/>
              <a:t>LobaOreg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 err="1" smtClean="0"/>
              <a:t>ods</a:t>
            </a:r>
            <a:r>
              <a:rPr lang="en-US" altLang="ko-KR" dirty="0" smtClean="0"/>
              <a:t> graphics on;</a:t>
            </a:r>
          </a:p>
          <a:p>
            <a:pPr marL="0" indent="0">
              <a:buNone/>
            </a:pPr>
            <a:r>
              <a:rPr lang="en-US" altLang="ko-KR" dirty="0" err="1" smtClean="0"/>
              <a:t>proc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hpsplit</a:t>
            </a:r>
            <a:r>
              <a:rPr lang="en-US" altLang="ko-KR" dirty="0" smtClean="0"/>
              <a:t> data=</a:t>
            </a:r>
            <a:r>
              <a:rPr lang="en-US" altLang="ko-KR" dirty="0" err="1" smtClean="0">
                <a:solidFill>
                  <a:srgbClr val="00B050"/>
                </a:solidFill>
              </a:rPr>
              <a:t>sampsio.LAQ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 class </a:t>
            </a:r>
            <a:r>
              <a:rPr lang="en-US" altLang="ko-KR" dirty="0" err="1" smtClean="0">
                <a:solidFill>
                  <a:srgbClr val="00B050"/>
                </a:solidFill>
              </a:rPr>
              <a:t>LobaOreg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ReserveStatus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 model </a:t>
            </a:r>
            <a:r>
              <a:rPr lang="en-US" altLang="ko-KR" dirty="0" err="1" smtClean="0">
                <a:solidFill>
                  <a:srgbClr val="00B050"/>
                </a:solidFill>
              </a:rPr>
              <a:t>LobaOreg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event=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en-US" altLang="ko-KR" dirty="0" smtClean="0">
                <a:solidFill>
                  <a:srgbClr val="00B050"/>
                </a:solidFill>
              </a:rPr>
              <a:t>1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')</a:t>
            </a:r>
            <a:r>
              <a:rPr lang="en-US" altLang="ko-KR" dirty="0" smtClean="0"/>
              <a:t> =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 err="1" smtClean="0">
                <a:solidFill>
                  <a:srgbClr val="00B050"/>
                </a:solidFill>
              </a:rPr>
              <a:t>Aconif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DegreeDays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TransAspect</a:t>
            </a:r>
            <a:r>
              <a:rPr lang="en-US" altLang="ko-KR" dirty="0" smtClean="0">
                <a:solidFill>
                  <a:srgbClr val="00B050"/>
                </a:solidFill>
              </a:rPr>
              <a:t> Slope Elevation </a:t>
            </a:r>
            <a:r>
              <a:rPr lang="en-US" altLang="ko-KR" dirty="0" err="1" smtClean="0">
                <a:solidFill>
                  <a:srgbClr val="00B050"/>
                </a:solidFill>
              </a:rPr>
              <a:t>PctBroadLeafCov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      </a:t>
            </a:r>
            <a:r>
              <a:rPr lang="en-US" altLang="ko-KR" dirty="0" err="1" smtClean="0">
                <a:solidFill>
                  <a:srgbClr val="00B050"/>
                </a:solidFill>
              </a:rPr>
              <a:t>PctConifCov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PctVegCov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TreeBiomass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EvapoTransAve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EvapoTransDiff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      </a:t>
            </a:r>
            <a:r>
              <a:rPr lang="en-US" altLang="ko-KR" dirty="0" err="1" smtClean="0">
                <a:solidFill>
                  <a:srgbClr val="00B050"/>
                </a:solidFill>
              </a:rPr>
              <a:t>MoistIndexAve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MoistIndexDiff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PrecipAve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PrecipDiff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RelHumidAve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      </a:t>
            </a:r>
            <a:r>
              <a:rPr lang="en-US" altLang="ko-KR" dirty="0" err="1" smtClean="0">
                <a:solidFill>
                  <a:srgbClr val="00B050"/>
                </a:solidFill>
              </a:rPr>
              <a:t>RelHumidDiff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PotGlobRadAve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PotGlobRadDiff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AveTempAve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AveTempDiff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      </a:t>
            </a:r>
            <a:r>
              <a:rPr lang="en-US" altLang="ko-KR" dirty="0" err="1" smtClean="0">
                <a:solidFill>
                  <a:srgbClr val="00B050"/>
                </a:solidFill>
              </a:rPr>
              <a:t>DayTempAve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DayTempDiff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MinMinTemp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MaxMaxTemp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AmbVapPressAve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      </a:t>
            </a:r>
            <a:r>
              <a:rPr lang="en-US" altLang="ko-KR" dirty="0" err="1" smtClean="0">
                <a:solidFill>
                  <a:srgbClr val="00B050"/>
                </a:solidFill>
              </a:rPr>
              <a:t>AmbVapPressDiff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SatVapPressAve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SatVapPressDiff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ReserveStatus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 grow </a:t>
            </a:r>
            <a:r>
              <a:rPr lang="en-US" altLang="ko-KR" dirty="0" smtClean="0">
                <a:solidFill>
                  <a:srgbClr val="00B050"/>
                </a:solidFill>
              </a:rPr>
              <a:t>entropy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 partition fraction(VALIDATE = </a:t>
            </a:r>
            <a:r>
              <a:rPr lang="en-US" altLang="ko-KR" dirty="0" smtClean="0">
                <a:solidFill>
                  <a:srgbClr val="00B050"/>
                </a:solidFill>
              </a:rPr>
              <a:t>0.3</a:t>
            </a:r>
            <a:r>
              <a:rPr lang="en-US" altLang="ko-KR" dirty="0" smtClean="0"/>
              <a:t>, SEED =</a:t>
            </a:r>
            <a:r>
              <a:rPr lang="en-US" altLang="ko-KR" dirty="0" smtClean="0">
                <a:solidFill>
                  <a:srgbClr val="00B050"/>
                </a:solidFill>
              </a:rPr>
              <a:t>123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 prune </a:t>
            </a:r>
            <a:r>
              <a:rPr lang="en-US" altLang="ko-KR" dirty="0" err="1" smtClean="0">
                <a:solidFill>
                  <a:srgbClr val="00B050"/>
                </a:solidFill>
              </a:rPr>
              <a:t>costcomplexity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 output out = </a:t>
            </a:r>
            <a:r>
              <a:rPr lang="en-US" altLang="ko-KR" dirty="0" smtClean="0">
                <a:solidFill>
                  <a:srgbClr val="00B050"/>
                </a:solidFill>
              </a:rPr>
              <a:t>scored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run;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85825" y="1772550"/>
            <a:ext cx="4694663" cy="45243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In the case of </a:t>
            </a:r>
            <a:r>
              <a:rPr lang="en-US" altLang="ko-KR" b="1" dirty="0"/>
              <a:t>binary outcomes</a:t>
            </a:r>
            <a:r>
              <a:rPr lang="en-US" altLang="ko-KR" dirty="0"/>
              <a:t>, the </a:t>
            </a:r>
            <a:r>
              <a:rPr lang="en-US" altLang="ko-KR" b="1" dirty="0"/>
              <a:t>EVENT= option </a:t>
            </a:r>
            <a:r>
              <a:rPr lang="en-US" altLang="ko-KR" dirty="0"/>
              <a:t>is used to explicitly control the level of the response variable that represents the </a:t>
            </a:r>
            <a:r>
              <a:rPr lang="en-US" altLang="ko-KR" b="1" dirty="0"/>
              <a:t>event of interest </a:t>
            </a:r>
            <a:r>
              <a:rPr lang="en-US" altLang="ko-KR" dirty="0"/>
              <a:t>for computing the area under the curve (</a:t>
            </a:r>
            <a:r>
              <a:rPr lang="en-US" altLang="ko-KR" b="1" dirty="0"/>
              <a:t>AUC</a:t>
            </a:r>
            <a:r>
              <a:rPr lang="en-US" altLang="ko-KR" dirty="0"/>
              <a:t>)</a:t>
            </a:r>
            <a:r>
              <a:rPr lang="en-US" altLang="ko-KR" b="1" dirty="0"/>
              <a:t>, sensitivity</a:t>
            </a:r>
            <a:r>
              <a:rPr lang="en-US" altLang="ko-KR" dirty="0"/>
              <a:t>, </a:t>
            </a:r>
            <a:r>
              <a:rPr lang="en-US" altLang="ko-KR" b="1" dirty="0"/>
              <a:t>specificity</a:t>
            </a:r>
            <a:r>
              <a:rPr lang="en-US" altLang="ko-KR" dirty="0"/>
              <a:t>, and values of the receiver operating characteristic (</a:t>
            </a:r>
            <a:r>
              <a:rPr lang="en-US" altLang="ko-KR" b="1" dirty="0"/>
              <a:t>ROC</a:t>
            </a:r>
            <a:r>
              <a:rPr lang="en-US" altLang="ko-KR" dirty="0"/>
              <a:t>) curves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Note</a:t>
            </a:r>
            <a:r>
              <a:rPr lang="en-US" altLang="ko-KR" dirty="0"/>
              <a:t>: These fit statistics </a:t>
            </a:r>
            <a:r>
              <a:rPr lang="en-US" altLang="ko-KR" dirty="0">
                <a:solidFill>
                  <a:srgbClr val="FF0000"/>
                </a:solidFill>
              </a:rPr>
              <a:t>do not apply</a:t>
            </a:r>
            <a:r>
              <a:rPr lang="en-US" altLang="ko-KR" dirty="0"/>
              <a:t> to </a:t>
            </a:r>
            <a:r>
              <a:rPr lang="en-US" altLang="ko-KR" b="1" dirty="0"/>
              <a:t>categorical response </a:t>
            </a:r>
            <a:r>
              <a:rPr lang="en-US" altLang="ko-KR" dirty="0"/>
              <a:t>variables that have more than two levels, so the EVENT= option does not apply in that situation. Likewise, this option </a:t>
            </a:r>
            <a:r>
              <a:rPr lang="en-US" altLang="ko-KR" dirty="0">
                <a:solidFill>
                  <a:srgbClr val="FF0000"/>
                </a:solidFill>
              </a:rPr>
              <a:t>does not apply </a:t>
            </a:r>
            <a:r>
              <a:rPr lang="en-US" altLang="ko-KR" dirty="0"/>
              <a:t>to </a:t>
            </a:r>
            <a:r>
              <a:rPr lang="en-US" altLang="ko-KR" b="1" dirty="0"/>
              <a:t>continuous response </a:t>
            </a:r>
            <a:r>
              <a:rPr lang="en-US" altLang="ko-KR" dirty="0"/>
              <a:t>variables.</a:t>
            </a: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90084"/>
            <a:ext cx="2938272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GROW </a:t>
            </a:r>
            <a:r>
              <a:rPr lang="en-US" altLang="ko-KR" dirty="0"/>
              <a:t>statement specifies the entropy </a:t>
            </a:r>
            <a:r>
              <a:rPr lang="en-US" altLang="ko-KR" b="1" dirty="0"/>
              <a:t>criterion for splitting the observations </a:t>
            </a:r>
            <a:r>
              <a:rPr lang="en-US" altLang="ko-KR" dirty="0"/>
              <a:t>during the process of recursive partitioning that results in a large initial tree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04731" y="202153"/>
            <a:ext cx="3711497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PRUNE</a:t>
            </a:r>
            <a:r>
              <a:rPr lang="en-US" altLang="ko-KR" dirty="0"/>
              <a:t> statement requests </a:t>
            </a:r>
            <a:r>
              <a:rPr lang="en-US" altLang="ko-KR" b="1" dirty="0"/>
              <a:t>cost-complexity pruning</a:t>
            </a:r>
            <a:r>
              <a:rPr lang="en-US" altLang="ko-KR" dirty="0"/>
              <a:t> to select a smaller subtree that </a:t>
            </a:r>
            <a:r>
              <a:rPr lang="en-US" altLang="ko-KR" b="1" dirty="0"/>
              <a:t>avoids overfitting the data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04731" y="1772550"/>
            <a:ext cx="2817542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Partition fraction </a:t>
            </a:r>
            <a:r>
              <a:rPr lang="en-US" altLang="ko-KR" dirty="0" smtClean="0"/>
              <a:t>statement decided to divide data into trainset and test set. </a:t>
            </a:r>
          </a:p>
          <a:p>
            <a:r>
              <a:rPr lang="en-US" altLang="ko-KR" dirty="0" smtClean="0"/>
              <a:t>‘VALIDATE =0.3’ means that train set is 70% and test set is 30%</a:t>
            </a:r>
          </a:p>
          <a:p>
            <a:endParaRPr lang="en-US" altLang="ko-KR" dirty="0"/>
          </a:p>
          <a:p>
            <a:r>
              <a:rPr lang="en-US" altLang="ko-KR" b="1" dirty="0" smtClean="0"/>
              <a:t>Seed</a:t>
            </a:r>
            <a:r>
              <a:rPr lang="en-US" altLang="ko-KR" dirty="0" smtClean="0"/>
              <a:t> is a parameter for random selection.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02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590" y="228536"/>
            <a:ext cx="10806200" cy="1168015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Misclassification </a:t>
            </a:r>
            <a:r>
              <a:rPr lang="en-US" altLang="ko-KR" sz="2400" b="1" dirty="0" smtClean="0"/>
              <a:t>Rate </a:t>
            </a:r>
            <a:r>
              <a:rPr lang="en-US" altLang="ko-KR" sz="2400" dirty="0" smtClean="0"/>
              <a:t>(error rate) as </a:t>
            </a:r>
            <a:r>
              <a:rPr lang="en-US" altLang="ko-KR" sz="2400" dirty="0"/>
              <a:t>a Function of Cost-Complexity Parameter</a:t>
            </a:r>
            <a:endParaRPr lang="ko-KR" altLang="en-US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75" y="1476492"/>
            <a:ext cx="6972523" cy="488178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94511" y="1410351"/>
            <a:ext cx="47038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Definition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전체 값에서 오차의 값이 발생한 비율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모형이 제대로 예측하지 못한 관측치를 평가하는 지표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Misclassification rate</a:t>
            </a:r>
            <a:r>
              <a:rPr lang="ko-KR" altLang="en-US" dirty="0" smtClean="0"/>
              <a:t>는 전체 관측치 중 실제 값과 예측 치가 다른 정도를 나타내며 </a:t>
            </a:r>
            <a:r>
              <a:rPr lang="en-US" altLang="ko-KR" dirty="0" smtClean="0"/>
              <a:t>1-accuracy </a:t>
            </a:r>
            <a:r>
              <a:rPr lang="ko-KR" altLang="en-US" dirty="0" smtClean="0"/>
              <a:t>또는 다음과 같은 식으로 나타낸다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707" y="4073501"/>
            <a:ext cx="4293414" cy="46882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94511" y="4794305"/>
            <a:ext cx="4610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Selects the smallest subtree for which the misclassification rate is less than the minimum rate plus one standard error. &gt;&gt; Minimum error rate is at 7 leaves, so </a:t>
            </a:r>
            <a:r>
              <a:rPr lang="en-US" altLang="ko-KR" dirty="0" smtClean="0">
                <a:solidFill>
                  <a:srgbClr val="00B0F0"/>
                </a:solidFill>
              </a:rPr>
              <a:t>select subtree with six leaves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Overview of Fitted Tree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0292" y="1784195"/>
            <a:ext cx="2409055" cy="43430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2023148"/>
            <a:ext cx="56852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The </a:t>
            </a:r>
            <a:r>
              <a:rPr lang="en-US" altLang="ko-KR" b="1" dirty="0" smtClean="0"/>
              <a:t>color</a:t>
            </a:r>
            <a:r>
              <a:rPr lang="en-US" altLang="ko-KR" dirty="0" smtClean="0"/>
              <a:t> of the bar in each leaf node indicates the most frequent level of </a:t>
            </a:r>
            <a:r>
              <a:rPr lang="en-US" altLang="ko-KR" dirty="0" err="1" smtClean="0"/>
              <a:t>LobaOreg</a:t>
            </a:r>
            <a:r>
              <a:rPr lang="en-US" altLang="ko-KR" dirty="0" smtClean="0"/>
              <a:t> and represents the </a:t>
            </a:r>
            <a:r>
              <a:rPr lang="en-US" altLang="ko-KR" b="1" dirty="0" smtClean="0"/>
              <a:t>classification level </a:t>
            </a:r>
            <a:r>
              <a:rPr lang="en-US" altLang="ko-KR" dirty="0" smtClean="0"/>
              <a:t>assigned to all observations in that node.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The </a:t>
            </a:r>
            <a:r>
              <a:rPr lang="en-US" altLang="ko-KR" b="1" dirty="0" smtClean="0"/>
              <a:t>height</a:t>
            </a:r>
            <a:r>
              <a:rPr lang="en-US" altLang="ko-KR" dirty="0" smtClean="0"/>
              <a:t> of the bar indicates the </a:t>
            </a:r>
            <a:r>
              <a:rPr lang="en-US" altLang="ko-KR" b="1" dirty="0" smtClean="0"/>
              <a:t>proportion</a:t>
            </a:r>
            <a:r>
              <a:rPr lang="en-US" altLang="ko-KR" dirty="0" smtClean="0"/>
              <a:t> of observations (sites) in the node that have the most frequent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Note: </a:t>
            </a:r>
            <a:r>
              <a:rPr lang="en-US" altLang="ko-KR" dirty="0" smtClean="0"/>
              <a:t>there is impurity in each leaf node. </a:t>
            </a:r>
            <a:r>
              <a:rPr lang="en-US" altLang="ko-KR" dirty="0" smtClean="0"/>
              <a:t>In other words, </a:t>
            </a:r>
            <a:r>
              <a:rPr lang="en-US" altLang="ko-KR" dirty="0" smtClean="0"/>
              <a:t>there can be </a:t>
            </a:r>
            <a:r>
              <a:rPr lang="en-US" altLang="ko-KR" dirty="0" err="1" smtClean="0"/>
              <a:t>LobaOreg</a:t>
            </a:r>
            <a:r>
              <a:rPr lang="en-US" altLang="ko-KR" dirty="0" smtClean="0"/>
              <a:t> observation values 1 and 0 in each node.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522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471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ko-KR" b="1" i="1" dirty="0"/>
              <a:t>First Four Levels of Fitted Tree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00801" y="1226462"/>
            <a:ext cx="5075663" cy="50948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302" y="1360277"/>
            <a:ext cx="49733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diagram </a:t>
            </a:r>
            <a:r>
              <a:rPr lang="en-US" altLang="ko-KR" dirty="0" smtClean="0"/>
              <a:t>provides </a:t>
            </a:r>
            <a:r>
              <a:rPr lang="en-US" altLang="ko-KR" dirty="0"/>
              <a:t>more detail about the nodes and splits in the first four levels of the tree. It reveals a model that is highly interpretable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The 435 sites for which </a:t>
            </a:r>
            <a:r>
              <a:rPr lang="en-US" altLang="ko-KR" b="1" dirty="0" err="1" smtClean="0"/>
              <a:t>MinMinTemp</a:t>
            </a:r>
            <a:r>
              <a:rPr lang="en-US" altLang="ko-KR" dirty="0" smtClean="0"/>
              <a:t>  –4.188 (node 2) are further subdivided based on the variable </a:t>
            </a:r>
            <a:r>
              <a:rPr lang="en-US" altLang="ko-KR" b="1" dirty="0" err="1" smtClean="0"/>
              <a:t>Aconif</a:t>
            </a:r>
            <a:r>
              <a:rPr lang="en-US" altLang="ko-KR" dirty="0" smtClean="0"/>
              <a:t>, which is the average age of the dominant conifer at the site. </a:t>
            </a:r>
            <a:r>
              <a:rPr lang="en-US" altLang="ko-KR" dirty="0" err="1" smtClean="0"/>
              <a:t>Lobaria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oregana</a:t>
            </a:r>
            <a:r>
              <a:rPr lang="en-US" altLang="ko-KR" dirty="0" smtClean="0"/>
              <a:t> is present at </a:t>
            </a:r>
            <a:r>
              <a:rPr lang="en-US" altLang="ko-KR" b="1" dirty="0" smtClean="0"/>
              <a:t>53.7%</a:t>
            </a:r>
            <a:r>
              <a:rPr lang="en-US" altLang="ko-KR" dirty="0" smtClean="0"/>
              <a:t> of the 257 sites for which </a:t>
            </a:r>
            <a:r>
              <a:rPr lang="en-US" altLang="ko-KR" dirty="0" err="1" smtClean="0"/>
              <a:t>MinMinTemp</a:t>
            </a:r>
            <a:r>
              <a:rPr lang="en-US" altLang="ko-KR" dirty="0" smtClean="0"/>
              <a:t>  –4.188 and </a:t>
            </a:r>
            <a:r>
              <a:rPr lang="en-US" altLang="ko-KR" dirty="0" err="1" smtClean="0"/>
              <a:t>Aconif</a:t>
            </a:r>
            <a:r>
              <a:rPr lang="en-US" altLang="ko-KR" dirty="0" smtClean="0"/>
              <a:t>  81.896 years.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6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8698" y="591015"/>
            <a:ext cx="5941741" cy="5652856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The 257 sites for which </a:t>
            </a:r>
            <a:r>
              <a:rPr lang="en-US" altLang="ko-KR" dirty="0" err="1" smtClean="0"/>
              <a:t>Aconif</a:t>
            </a:r>
            <a:r>
              <a:rPr lang="en-US" altLang="ko-KR" dirty="0" smtClean="0"/>
              <a:t>  81.896 are further subdivided on the basis of </a:t>
            </a:r>
            <a:r>
              <a:rPr lang="en-US" altLang="ko-KR" b="1" dirty="0" err="1" smtClean="0"/>
              <a:t>PrecipAve</a:t>
            </a:r>
            <a:r>
              <a:rPr lang="en-US" altLang="ko-KR" dirty="0" smtClean="0"/>
              <a:t> (average monthly precipitation) with a cutoff value 167.922 mm. </a:t>
            </a:r>
          </a:p>
          <a:p>
            <a:endParaRPr lang="en-US" altLang="ko-KR" dirty="0" smtClean="0"/>
          </a:p>
          <a:p>
            <a:r>
              <a:rPr lang="en-US" altLang="ko-KR" dirty="0" err="1" smtClean="0">
                <a:solidFill>
                  <a:srgbClr val="00B0F0"/>
                </a:solidFill>
              </a:rPr>
              <a:t>Lobaria</a:t>
            </a:r>
            <a:r>
              <a:rPr lang="en-US" altLang="ko-KR" dirty="0" smtClean="0">
                <a:solidFill>
                  <a:srgbClr val="00B0F0"/>
                </a:solidFill>
              </a:rPr>
              <a:t> </a:t>
            </a:r>
            <a:r>
              <a:rPr lang="en-US" altLang="ko-KR" dirty="0" err="1" smtClean="0">
                <a:solidFill>
                  <a:srgbClr val="00B0F0"/>
                </a:solidFill>
              </a:rPr>
              <a:t>oregana</a:t>
            </a:r>
            <a:r>
              <a:rPr lang="en-US" altLang="ko-KR" dirty="0" smtClean="0">
                <a:solidFill>
                  <a:srgbClr val="00B0F0"/>
                </a:solidFill>
              </a:rPr>
              <a:t> was present </a:t>
            </a:r>
            <a:r>
              <a:rPr lang="en-US" altLang="ko-KR" dirty="0" smtClean="0"/>
              <a:t>at </a:t>
            </a:r>
            <a:r>
              <a:rPr lang="en-US" altLang="ko-KR" b="1" dirty="0" smtClean="0"/>
              <a:t>74.31%</a:t>
            </a:r>
            <a:r>
              <a:rPr lang="en-US" altLang="ko-KR" dirty="0" smtClean="0"/>
              <a:t> of the </a:t>
            </a:r>
            <a:r>
              <a:rPr lang="en-US" altLang="ko-KR" dirty="0" smtClean="0">
                <a:solidFill>
                  <a:srgbClr val="00B0F0"/>
                </a:solidFill>
              </a:rPr>
              <a:t>109 sites </a:t>
            </a:r>
            <a:r>
              <a:rPr lang="en-US" altLang="ko-KR" dirty="0" smtClean="0"/>
              <a:t>for which </a:t>
            </a:r>
            <a:r>
              <a:rPr lang="en-US" altLang="ko-KR" dirty="0" err="1" smtClean="0">
                <a:solidFill>
                  <a:srgbClr val="00B0F0"/>
                </a:solidFill>
              </a:rPr>
              <a:t>MinMinTemp</a:t>
            </a:r>
            <a:r>
              <a:rPr lang="en-US" altLang="ko-KR" dirty="0" smtClean="0">
                <a:solidFill>
                  <a:srgbClr val="00B0F0"/>
                </a:solidFill>
              </a:rPr>
              <a:t>  –4.188, </a:t>
            </a:r>
            <a:r>
              <a:rPr lang="en-US" altLang="ko-KR" dirty="0" err="1" smtClean="0">
                <a:solidFill>
                  <a:srgbClr val="00B0F0"/>
                </a:solidFill>
              </a:rPr>
              <a:t>Aconif</a:t>
            </a:r>
            <a:r>
              <a:rPr lang="en-US" altLang="ko-KR" dirty="0" smtClean="0">
                <a:solidFill>
                  <a:srgbClr val="00B0F0"/>
                </a:solidFill>
              </a:rPr>
              <a:t>  81.896 years, and </a:t>
            </a:r>
            <a:r>
              <a:rPr lang="en-US" altLang="ko-KR" dirty="0" err="1" smtClean="0">
                <a:solidFill>
                  <a:srgbClr val="00B0F0"/>
                </a:solidFill>
              </a:rPr>
              <a:t>PrecipAve</a:t>
            </a:r>
            <a:r>
              <a:rPr lang="en-US" altLang="ko-KR" dirty="0" smtClean="0">
                <a:solidFill>
                  <a:srgbClr val="00B0F0"/>
                </a:solidFill>
              </a:rPr>
              <a:t>  167.922 mm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Contrast this occupancy percentage with the 2.22% for the sites for which </a:t>
            </a:r>
            <a:r>
              <a:rPr lang="en-US" altLang="ko-KR" dirty="0" err="1" smtClean="0"/>
              <a:t>MinMinTemp</a:t>
            </a:r>
            <a:r>
              <a:rPr lang="en-US" altLang="ko-KR" dirty="0" smtClean="0"/>
              <a:t>  –4.188.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 summary, based on the first three splits, </a:t>
            </a:r>
            <a:r>
              <a:rPr lang="en-US" altLang="ko-KR" dirty="0" err="1" smtClean="0">
                <a:solidFill>
                  <a:srgbClr val="00B0F0"/>
                </a:solidFill>
              </a:rPr>
              <a:t>Lobaria</a:t>
            </a:r>
            <a:r>
              <a:rPr lang="en-US" altLang="ko-KR" dirty="0" smtClean="0">
                <a:solidFill>
                  <a:srgbClr val="00B0F0"/>
                </a:solidFill>
              </a:rPr>
              <a:t> </a:t>
            </a:r>
            <a:r>
              <a:rPr lang="en-US" altLang="ko-KR" dirty="0" err="1" smtClean="0">
                <a:solidFill>
                  <a:srgbClr val="00B0F0"/>
                </a:solidFill>
              </a:rPr>
              <a:t>oregana</a:t>
            </a:r>
            <a:r>
              <a:rPr lang="en-US" altLang="ko-KR" dirty="0" smtClean="0">
                <a:solidFill>
                  <a:srgbClr val="00B0F0"/>
                </a:solidFill>
              </a:rPr>
              <a:t> is most likely to be found at sites for which </a:t>
            </a:r>
            <a:r>
              <a:rPr lang="en-US" altLang="ko-KR" dirty="0" err="1" smtClean="0">
                <a:solidFill>
                  <a:srgbClr val="00B0F0"/>
                </a:solidFill>
              </a:rPr>
              <a:t>MinMinTemp</a:t>
            </a:r>
            <a:r>
              <a:rPr lang="en-US" altLang="ko-KR" dirty="0" smtClean="0">
                <a:solidFill>
                  <a:srgbClr val="00B0F0"/>
                </a:solidFill>
              </a:rPr>
              <a:t>  –4.188, </a:t>
            </a:r>
            <a:r>
              <a:rPr lang="en-US" altLang="ko-KR" dirty="0" err="1" smtClean="0">
                <a:solidFill>
                  <a:srgbClr val="00B0F0"/>
                </a:solidFill>
              </a:rPr>
              <a:t>Aconif</a:t>
            </a:r>
            <a:r>
              <a:rPr lang="en-US" altLang="ko-KR" dirty="0" smtClean="0">
                <a:solidFill>
                  <a:srgbClr val="00B0F0"/>
                </a:solidFill>
              </a:rPr>
              <a:t>  81.896, and </a:t>
            </a:r>
            <a:r>
              <a:rPr lang="en-US" altLang="ko-KR" dirty="0" err="1" smtClean="0">
                <a:solidFill>
                  <a:srgbClr val="00B0F0"/>
                </a:solidFill>
              </a:rPr>
              <a:t>PrecipAve</a:t>
            </a:r>
            <a:r>
              <a:rPr lang="en-US" altLang="ko-KR" dirty="0" smtClean="0">
                <a:solidFill>
                  <a:srgbClr val="00B0F0"/>
                </a:solidFill>
              </a:rPr>
              <a:t>  167.922.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439" y="353720"/>
            <a:ext cx="5867924" cy="589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0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256</TotalTime>
  <Words>927</Words>
  <Application>Microsoft Office PowerPoint</Application>
  <PresentationFormat>와이드스크린</PresentationFormat>
  <Paragraphs>85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바탕</vt:lpstr>
      <vt:lpstr>Arial</vt:lpstr>
      <vt:lpstr>Rockwell</vt:lpstr>
      <vt:lpstr>Rockwell Condensed</vt:lpstr>
      <vt:lpstr>Wingdings</vt:lpstr>
      <vt:lpstr>목판</vt:lpstr>
      <vt:lpstr>Decision tree</vt:lpstr>
      <vt:lpstr>Definition</vt:lpstr>
      <vt:lpstr>Decision tree vs Random forest</vt:lpstr>
      <vt:lpstr>Table of data set</vt:lpstr>
      <vt:lpstr>HPSPLIT procedure to create a classification tree for LobaOreg</vt:lpstr>
      <vt:lpstr>Misclassification Rate (error rate) as a Function of Cost-Complexity Parameter</vt:lpstr>
      <vt:lpstr>Overview of Fitted Tree</vt:lpstr>
      <vt:lpstr>First Four Levels of Fitted Tree</vt:lpstr>
      <vt:lpstr>PowerPoint 프레젠테이션</vt:lpstr>
      <vt:lpstr>ROC Curve for Classification</vt:lpstr>
      <vt:lpstr>ROC curve interpretation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USER01</dc:creator>
  <cp:lastModifiedBy>USER01</cp:lastModifiedBy>
  <cp:revision>32</cp:revision>
  <dcterms:created xsi:type="dcterms:W3CDTF">2021-08-06T04:33:53Z</dcterms:created>
  <dcterms:modified xsi:type="dcterms:W3CDTF">2021-08-06T08:50:49Z</dcterms:modified>
</cp:coreProperties>
</file>