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d8dc234e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d8dc234e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d8dc234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d8dc234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d8dc234e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d8dc234e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d8dc234e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d8dc234e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d8dc234e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d8dc234e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d8dc234e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d8dc234e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d8dc234e0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d8dc234e0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d8dc234e0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d8dc234e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investopedia.com/articles/06/fas123r.asp" TargetMode="External"/><Relationship Id="rId4" Type="http://schemas.openxmlformats.org/officeDocument/2006/relationships/hyperlink" Target="https://corpgov.law.harvard.edu/2014/10/02/what-has-happened-to-stock-options/" TargetMode="External"/><Relationship Id="rId5" Type="http://schemas.openxmlformats.org/officeDocument/2006/relationships/hyperlink" Target="https://corpgov.law.harvard.edu/2014/10/02/what-has-happened-to-stock-op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49883" y="78152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ko"/>
              <a:t>Empirical Methods in Finance - Exercise 2 week 1</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ko"/>
              <a:t>                                                                                                                                       </a:t>
            </a:r>
            <a:r>
              <a:rPr lang="ko" sz="6223"/>
              <a:t>WG 08 - Subgroup 2</a:t>
            </a:r>
            <a:r>
              <a:rPr lang="ko" sz="5473"/>
              <a:t> </a:t>
            </a:r>
            <a:br>
              <a:rPr lang="ko" sz="4000"/>
            </a:br>
            <a:r>
              <a:rPr lang="ko"/>
              <a:t> </a:t>
            </a:r>
            <a:br>
              <a:rPr lang="ko"/>
            </a:br>
            <a:endParaRPr sz="1100">
              <a:solidFill>
                <a:schemeClr val="dk1"/>
              </a:solidFill>
              <a:highlight>
                <a:srgbClr val="F2F2F2"/>
              </a:highlight>
            </a:endParaRPr>
          </a:p>
          <a:p>
            <a:pPr indent="0" lvl="0" marL="0" rtl="0" algn="ctr">
              <a:spcBef>
                <a:spcPts val="0"/>
              </a:spcBef>
              <a:spcAft>
                <a:spcPts val="0"/>
              </a:spcAft>
              <a:buNone/>
            </a:pPr>
            <a:r>
              <a:rPr lang="ko" sz="6523"/>
              <a:t>     Furia Edoardo, Kiks Stan, Kim Jinhyun</a:t>
            </a:r>
            <a:endParaRPr sz="6523"/>
          </a:p>
          <a:p>
            <a:pPr indent="0" lvl="0" marL="0" rtl="0" algn="l">
              <a:spcBef>
                <a:spcPts val="0"/>
              </a:spcBef>
              <a:spcAft>
                <a:spcPts val="0"/>
              </a:spcAft>
              <a:buNone/>
            </a:pPr>
            <a:r>
              <a:rPr lang="ko"/>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sz="2000"/>
              <a:t>Data</a:t>
            </a:r>
            <a:endParaRPr sz="2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ko" sz="2331">
                <a:solidFill>
                  <a:schemeClr val="dk1"/>
                </a:solidFill>
              </a:rPr>
              <a:t>S</a:t>
            </a:r>
            <a:r>
              <a:rPr lang="ko" sz="2331">
                <a:solidFill>
                  <a:schemeClr val="dk1"/>
                </a:solidFill>
              </a:rPr>
              <a:t>ource</a:t>
            </a:r>
            <a:r>
              <a:rPr lang="ko" sz="2981">
                <a:solidFill>
                  <a:schemeClr val="dk1"/>
                </a:solidFill>
              </a:rPr>
              <a:t> </a:t>
            </a:r>
            <a:endParaRPr sz="2981">
              <a:solidFill>
                <a:schemeClr val="dk1"/>
              </a:solidFill>
            </a:endParaRPr>
          </a:p>
          <a:p>
            <a:pPr indent="-302894" lvl="0" marL="457200" rtl="0" algn="l">
              <a:spcBef>
                <a:spcPts val="1200"/>
              </a:spcBef>
              <a:spcAft>
                <a:spcPts val="0"/>
              </a:spcAft>
              <a:buClr>
                <a:schemeClr val="dk1"/>
              </a:buClr>
              <a:buSzPct val="100000"/>
              <a:buChar char="●"/>
            </a:pPr>
            <a:r>
              <a:rPr lang="ko" sz="2127">
                <a:solidFill>
                  <a:schemeClr val="dk1"/>
                </a:solidFill>
              </a:rPr>
              <a:t>WRDS </a:t>
            </a:r>
            <a:r>
              <a:rPr lang="ko" sz="2127">
                <a:solidFill>
                  <a:schemeClr val="dk1"/>
                </a:solidFill>
              </a:rPr>
              <a:t>(WHARTON RESEARCH DATA SERVICE)</a:t>
            </a:r>
            <a:endParaRPr sz="2127">
              <a:solidFill>
                <a:schemeClr val="dk1"/>
              </a:solidFill>
            </a:endParaRPr>
          </a:p>
          <a:p>
            <a:pPr indent="-289718" lvl="1" marL="914400" rtl="0" algn="l">
              <a:spcBef>
                <a:spcPts val="0"/>
              </a:spcBef>
              <a:spcAft>
                <a:spcPts val="0"/>
              </a:spcAft>
              <a:buSzPct val="100000"/>
              <a:buChar char="○"/>
            </a:pPr>
            <a:r>
              <a:rPr lang="ko" sz="1750">
                <a:highlight>
                  <a:srgbClr val="FFFFFF"/>
                </a:highlight>
              </a:rPr>
              <a:t>WRDS is a platform with aggregated and standardized financial data e.g. company financials &amp; accounting, data on boards &amp; directors, and market data. These are linked from different databases, such as BoardEx, Compustat (Global and North America) and CSMAR.</a:t>
            </a:r>
            <a:endParaRPr sz="1750">
              <a:highlight>
                <a:srgbClr val="FFFFFF"/>
              </a:highlight>
            </a:endParaRPr>
          </a:p>
          <a:p>
            <a:pPr indent="0" lvl="0" marL="0" rtl="0" algn="l">
              <a:spcBef>
                <a:spcPts val="1200"/>
              </a:spcBef>
              <a:spcAft>
                <a:spcPts val="0"/>
              </a:spcAft>
              <a:buNone/>
            </a:pPr>
            <a:r>
              <a:rPr lang="ko" sz="2281">
                <a:solidFill>
                  <a:schemeClr val="dk1"/>
                </a:solidFill>
              </a:rPr>
              <a:t>Selected Database</a:t>
            </a:r>
            <a:endParaRPr sz="2281">
              <a:solidFill>
                <a:schemeClr val="dk1"/>
              </a:solidFill>
            </a:endParaRPr>
          </a:p>
          <a:p>
            <a:pPr indent="-302919" lvl="0" marL="457200" rtl="0" algn="l">
              <a:spcBef>
                <a:spcPts val="1200"/>
              </a:spcBef>
              <a:spcAft>
                <a:spcPts val="0"/>
              </a:spcAft>
              <a:buClr>
                <a:schemeClr val="dk1"/>
              </a:buClr>
              <a:buSzPct val="100000"/>
              <a:buChar char="●"/>
            </a:pPr>
            <a:r>
              <a:rPr lang="ko" sz="2127">
                <a:solidFill>
                  <a:schemeClr val="dk1"/>
                </a:solidFill>
              </a:rPr>
              <a:t>Compustat Execucomp</a:t>
            </a:r>
            <a:endParaRPr sz="2127">
              <a:solidFill>
                <a:schemeClr val="dk1"/>
              </a:solidFill>
            </a:endParaRPr>
          </a:p>
          <a:p>
            <a:pPr indent="-289718" lvl="1" marL="914400" rtl="0" algn="l">
              <a:lnSpc>
                <a:spcPct val="120000"/>
              </a:lnSpc>
              <a:spcBef>
                <a:spcPts val="0"/>
              </a:spcBef>
              <a:spcAft>
                <a:spcPts val="0"/>
              </a:spcAft>
              <a:buSzPct val="100000"/>
              <a:buChar char="○"/>
            </a:pPr>
            <a:r>
              <a:rPr lang="ko" sz="1750">
                <a:highlight>
                  <a:schemeClr val="lt1"/>
                </a:highlight>
              </a:rPr>
              <a:t>To restrict the compensation data to CEO only, we have used Execucomp database from Compustat. Since Execucomp provides only CEO compensation data, we considered the sample to be only about CEO. </a:t>
            </a:r>
            <a:endParaRPr sz="1750"/>
          </a:p>
          <a:p>
            <a:pPr indent="-289718" lvl="2" marL="1371600" rtl="0" algn="l">
              <a:spcBef>
                <a:spcPts val="0"/>
              </a:spcBef>
              <a:spcAft>
                <a:spcPts val="0"/>
              </a:spcAft>
              <a:buSzPct val="100000"/>
              <a:buChar char="■"/>
            </a:pPr>
            <a:r>
              <a:rPr lang="ko" sz="1750">
                <a:highlight>
                  <a:srgbClr val="FFFFFF"/>
                </a:highlight>
              </a:rPr>
              <a:t>‘Compustat’ provides standardized North American and global financial statement and market data for over 80,000 active and inactive publicly traded companies that financial professionals have relied on for over 50 years</a:t>
            </a:r>
            <a:endParaRPr sz="1750">
              <a:highlight>
                <a:srgbClr val="FFFFFF"/>
              </a:highlight>
            </a:endParaRPr>
          </a:p>
          <a:p>
            <a:pPr indent="-289718" lvl="2" marL="1371600" rtl="0" algn="l">
              <a:spcBef>
                <a:spcPts val="0"/>
              </a:spcBef>
              <a:spcAft>
                <a:spcPts val="0"/>
              </a:spcAft>
              <a:buSzPct val="100000"/>
              <a:buChar char="■"/>
            </a:pPr>
            <a:r>
              <a:rPr lang="ko" sz="1750">
                <a:highlight>
                  <a:srgbClr val="FFFFFF"/>
                </a:highlight>
              </a:rPr>
              <a:t>‘Execucomp’ is Executive compensation data collected directly from each company’s annual proxy</a:t>
            </a:r>
            <a:endParaRPr sz="1750">
              <a:highlight>
                <a:srgbClr val="FFFFFF"/>
              </a:highlight>
            </a:endParaRPr>
          </a:p>
          <a:p>
            <a:pPr indent="0" lvl="0" marL="0" rtl="0" algn="l">
              <a:lnSpc>
                <a:spcPct val="100000"/>
              </a:lnSpc>
              <a:spcBef>
                <a:spcPts val="1200"/>
              </a:spcBef>
              <a:spcAft>
                <a:spcPts val="0"/>
              </a:spcAft>
              <a:buNone/>
            </a:pPr>
            <a:r>
              <a:rPr lang="ko" sz="2331">
                <a:solidFill>
                  <a:schemeClr val="dk1"/>
                </a:solidFill>
              </a:rPr>
              <a:t>Selected variables</a:t>
            </a:r>
            <a:endParaRPr sz="2331">
              <a:solidFill>
                <a:schemeClr val="dk1"/>
              </a:solidFill>
            </a:endParaRPr>
          </a:p>
          <a:p>
            <a:pPr indent="-289718" lvl="0" marL="457200" rtl="0" algn="l">
              <a:lnSpc>
                <a:spcPct val="120000"/>
              </a:lnSpc>
              <a:spcBef>
                <a:spcPts val="1100"/>
              </a:spcBef>
              <a:spcAft>
                <a:spcPts val="0"/>
              </a:spcAft>
              <a:buSzPct val="100000"/>
              <a:buChar char="●"/>
            </a:pPr>
            <a:r>
              <a:rPr lang="ko" sz="1750">
                <a:highlight>
                  <a:srgbClr val="FFFFFF"/>
                </a:highlight>
              </a:rPr>
              <a:t>Total Compensation ($) (TDC1), Executive ID number (EXECID), </a:t>
            </a:r>
            <a:r>
              <a:rPr lang="ko" sz="1750">
                <a:highlight>
                  <a:schemeClr val="lt1"/>
                </a:highlight>
              </a:rPr>
              <a:t>Value of Option Awards ($) (OPTION_AWARDS), Value of Stock awards ($) (STOCK_AWARDS),</a:t>
            </a:r>
            <a:r>
              <a:rPr lang="ko" sz="1750">
                <a:highlight>
                  <a:srgbClr val="FFFFFF"/>
                </a:highlight>
              </a:rPr>
              <a:t> Bonus ($), Salary ($)</a:t>
            </a:r>
            <a:endParaRPr sz="1750">
              <a:highlight>
                <a:srgbClr val="FFFFFF"/>
              </a:highlight>
            </a:endParaRPr>
          </a:p>
        </p:txBody>
      </p:sp>
      <p:pic>
        <p:nvPicPr>
          <p:cNvPr id="62" name="Google Shape;62;p14"/>
          <p:cNvPicPr preferRelativeResize="0"/>
          <p:nvPr/>
        </p:nvPicPr>
        <p:blipFill>
          <a:blip r:embed="rId3">
            <a:alphaModFix/>
          </a:blip>
          <a:stretch>
            <a:fillRect/>
          </a:stretch>
        </p:blipFill>
        <p:spPr>
          <a:xfrm>
            <a:off x="4074686" y="253300"/>
            <a:ext cx="4988738" cy="95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ko" sz="2020"/>
              <a:t>Histogram of total compensation</a:t>
            </a:r>
            <a:endParaRPr b="1" sz="2020"/>
          </a:p>
        </p:txBody>
      </p:sp>
      <p:sp>
        <p:nvSpPr>
          <p:cNvPr id="68" name="Google Shape;68;p15"/>
          <p:cNvSpPr txBox="1"/>
          <p:nvPr>
            <p:ph idx="1" type="body"/>
          </p:nvPr>
        </p:nvSpPr>
        <p:spPr>
          <a:xfrm>
            <a:off x="311700" y="892950"/>
            <a:ext cx="8520600" cy="1678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ko" sz="1400">
                <a:solidFill>
                  <a:schemeClr val="dk1"/>
                </a:solidFill>
              </a:rPr>
              <a:t>First we adjusted for inflation by: gen TDC1_adinf=TDC1/CPI_norm</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Second, winsorized by year: </a:t>
            </a:r>
            <a:r>
              <a:rPr lang="ko" sz="1400">
                <a:solidFill>
                  <a:schemeClr val="dk1"/>
                </a:solidFill>
              </a:rPr>
              <a:t>winsorizeJ TDC1_adinf, suffix(_win) by(YEAR) cuts(0.5 99.5)</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Third, plot two histograms: </a:t>
            </a:r>
            <a:endParaRPr sz="1400">
              <a:solidFill>
                <a:schemeClr val="dk1"/>
              </a:solidFill>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4638375" y="2067025"/>
            <a:ext cx="4088825" cy="2975631"/>
          </a:xfrm>
          <a:prstGeom prst="rect">
            <a:avLst/>
          </a:prstGeom>
          <a:noFill/>
          <a:ln>
            <a:noFill/>
          </a:ln>
        </p:spPr>
      </p:pic>
      <p:pic>
        <p:nvPicPr>
          <p:cNvPr id="70" name="Google Shape;70;p15"/>
          <p:cNvPicPr preferRelativeResize="0"/>
          <p:nvPr/>
        </p:nvPicPr>
        <p:blipFill>
          <a:blip r:embed="rId4">
            <a:alphaModFix/>
          </a:blip>
          <a:stretch>
            <a:fillRect/>
          </a:stretch>
        </p:blipFill>
        <p:spPr>
          <a:xfrm>
            <a:off x="549550" y="2067013"/>
            <a:ext cx="4088825" cy="2975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ko" sz="2000"/>
              <a:t>Outliers total compensation</a:t>
            </a:r>
            <a:endParaRPr b="1" sz="2000"/>
          </a:p>
        </p:txBody>
      </p:sp>
      <p:sp>
        <p:nvSpPr>
          <p:cNvPr id="76" name="Google Shape;76;p1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ko" sz="1400">
                <a:solidFill>
                  <a:schemeClr val="dk1"/>
                </a:solidFill>
              </a:rPr>
              <a:t>Before winsorization there are some large outliers.</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After winsorization, outliers slightly reduced but still large outliers. Might need to winsorize at larger percentile on the right hand side.</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Left side outliers are negative, likely to be incorrect entries (negative compensation highly unlikely).</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Right side outliers not clear, could be a exceptionally highly CEO. Compensation of 580 million is possible, especially in case of large stock and option awards</a:t>
            </a:r>
            <a:endParaRPr sz="1400">
              <a:solidFill>
                <a:schemeClr val="dk1"/>
              </a:solidFill>
            </a:endParaRPr>
          </a:p>
        </p:txBody>
      </p:sp>
      <p:pic>
        <p:nvPicPr>
          <p:cNvPr id="77" name="Google Shape;77;p16"/>
          <p:cNvPicPr preferRelativeResize="0"/>
          <p:nvPr/>
        </p:nvPicPr>
        <p:blipFill>
          <a:blip r:embed="rId3">
            <a:alphaModFix/>
          </a:blip>
          <a:stretch>
            <a:fillRect/>
          </a:stretch>
        </p:blipFill>
        <p:spPr>
          <a:xfrm>
            <a:off x="2424950" y="2686900"/>
            <a:ext cx="4294125" cy="231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61025"/>
            <a:ext cx="8520600" cy="12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sz="2000"/>
              <a:t>Evolution of the CEOs’ total compensation over time: Mean and Median by year</a:t>
            </a:r>
            <a:endParaRPr b="1" sz="2000"/>
          </a:p>
        </p:txBody>
      </p:sp>
      <p:sp>
        <p:nvSpPr>
          <p:cNvPr id="83" name="Google Shape;83;p17"/>
          <p:cNvSpPr txBox="1"/>
          <p:nvPr>
            <p:ph idx="1" type="body"/>
          </p:nvPr>
        </p:nvSpPr>
        <p:spPr>
          <a:xfrm>
            <a:off x="311700" y="1397200"/>
            <a:ext cx="8520600" cy="366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383850" y="1166875"/>
            <a:ext cx="4345101" cy="3823100"/>
          </a:xfrm>
          <a:prstGeom prst="rect">
            <a:avLst/>
          </a:prstGeom>
          <a:noFill/>
          <a:ln>
            <a:noFill/>
          </a:ln>
        </p:spPr>
      </p:pic>
      <p:sp>
        <p:nvSpPr>
          <p:cNvPr id="85" name="Google Shape;85;p17"/>
          <p:cNvSpPr txBox="1"/>
          <p:nvPr/>
        </p:nvSpPr>
        <p:spPr>
          <a:xfrm>
            <a:off x="4928550" y="1090125"/>
            <a:ext cx="38385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ko"/>
              <a:t>Mean and median (expressed in thousands of US dollars) show similar patterns,  with an overall increase from 1992 to 2020, consistent with the rising inequality in the american society with regard to compensations and wealth</a:t>
            </a:r>
            <a:br>
              <a:rPr lang="ko"/>
            </a:br>
            <a:endParaRPr/>
          </a:p>
          <a:p>
            <a:pPr indent="-317500" lvl="0" marL="457200" rtl="0" algn="l">
              <a:spcBef>
                <a:spcPts val="0"/>
              </a:spcBef>
              <a:spcAft>
                <a:spcPts val="0"/>
              </a:spcAft>
              <a:buSzPts val="1400"/>
              <a:buChar char="●"/>
            </a:pPr>
            <a:r>
              <a:rPr lang="ko"/>
              <a:t>Mean clearly pulled up by extreme values, median more conservative proxy for the evolution of the total compensation of CEOs</a:t>
            </a:r>
            <a:br>
              <a:rPr lang="ko"/>
            </a:br>
            <a:endParaRPr/>
          </a:p>
          <a:p>
            <a:pPr indent="-317500" lvl="0" marL="457200" rtl="0" algn="l">
              <a:spcBef>
                <a:spcPts val="0"/>
              </a:spcBef>
              <a:spcAft>
                <a:spcPts val="0"/>
              </a:spcAft>
              <a:buSzPts val="1400"/>
              <a:buChar char="●"/>
            </a:pPr>
            <a:r>
              <a:rPr lang="ko"/>
              <a:t>Exception in trends for mean and median: during the late ‘90s (years of the Dot-com bubble), the mean grew in a more pronounced way, probably due to very high values for the most paid CEOs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38175"/>
            <a:ext cx="85206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ko" sz="2020"/>
              <a:t>Different components of total CEOs’ compensation : means for period 1993-2020</a:t>
            </a:r>
            <a:endParaRPr b="1" sz="2020"/>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311700" y="1113613"/>
            <a:ext cx="4340476" cy="3494125"/>
          </a:xfrm>
          <a:prstGeom prst="rect">
            <a:avLst/>
          </a:prstGeom>
          <a:noFill/>
          <a:ln>
            <a:noFill/>
          </a:ln>
        </p:spPr>
      </p:pic>
      <p:sp>
        <p:nvSpPr>
          <p:cNvPr id="93" name="Google Shape;93;p18"/>
          <p:cNvSpPr txBox="1"/>
          <p:nvPr/>
        </p:nvSpPr>
        <p:spPr>
          <a:xfrm>
            <a:off x="4775000" y="890575"/>
            <a:ext cx="4268400" cy="4263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ko"/>
              <a:t>Overall, in the period considered (1993-2020), salary (0.361%) and stock compensation (0.359%) are, on average, the largest components of the total CEOs’ compensations</a:t>
            </a:r>
            <a:br>
              <a:rPr lang="ko"/>
            </a:br>
            <a:endParaRPr/>
          </a:p>
          <a:p>
            <a:pPr indent="-317500" lvl="0" marL="457200" rtl="0" algn="l">
              <a:spcBef>
                <a:spcPts val="0"/>
              </a:spcBef>
              <a:spcAft>
                <a:spcPts val="0"/>
              </a:spcAft>
              <a:buSzPts val="1400"/>
              <a:buChar char="●"/>
            </a:pPr>
            <a:r>
              <a:rPr lang="ko"/>
              <a:t> However, data on stock and option awards are only available for the time period 2006-2020, while data on salary and bonus are available for the entire time period 1993-2020</a:t>
            </a:r>
            <a:br>
              <a:rPr lang="ko"/>
            </a:br>
            <a:endParaRPr/>
          </a:p>
          <a:p>
            <a:pPr indent="-317500" lvl="0" marL="457200" rtl="0" algn="l">
              <a:spcBef>
                <a:spcPts val="0"/>
              </a:spcBef>
              <a:spcAft>
                <a:spcPts val="0"/>
              </a:spcAft>
              <a:buSzPts val="1400"/>
              <a:buChar char="●"/>
            </a:pPr>
            <a:r>
              <a:rPr lang="ko"/>
              <a:t>The reason for this lack of data before 2006 is due to a change in the accounting rules for companies which took place in 2006: FAS 123R. This new accounting standard implied that </a:t>
            </a:r>
            <a:r>
              <a:rPr lang="ko" sz="1350">
                <a:solidFill>
                  <a:srgbClr val="111111"/>
                </a:solidFill>
                <a:highlight>
                  <a:srgbClr val="FFFFFF"/>
                </a:highlight>
              </a:rPr>
              <a:t>the costs associated with equity payment for employees have to be expensed on financial statements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30300"/>
            <a:ext cx="8520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ko" sz="2020"/>
              <a:t>Evolution of stock and option compensation over time: means by year </a:t>
            </a:r>
            <a:endParaRPr b="1" sz="2020"/>
          </a:p>
        </p:txBody>
      </p:sp>
      <p:sp>
        <p:nvSpPr>
          <p:cNvPr id="99" name="Google Shape;99;p19"/>
          <p:cNvSpPr txBox="1"/>
          <p:nvPr>
            <p:ph idx="1" type="body"/>
          </p:nvPr>
        </p:nvSpPr>
        <p:spPr>
          <a:xfrm>
            <a:off x="4723050" y="1203875"/>
            <a:ext cx="4109400" cy="33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ko" sz="1400">
                <a:solidFill>
                  <a:schemeClr val="dk1"/>
                </a:solidFill>
              </a:rPr>
              <a:t>As we can see from the graph on the left,, the proportion of stock compensation and that of option payments have an opposite trend</a:t>
            </a:r>
            <a:br>
              <a:rPr lang="ko"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The stock compensation fraction for the CEO has been increasing over time; the option compensation method has a downward trend</a:t>
            </a:r>
            <a:br>
              <a:rPr lang="ko"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What are the reasons for this shift from stock options to stocks in the CEOs’ compensations in the recent years?</a:t>
            </a:r>
            <a:endParaRPr sz="1400">
              <a:solidFill>
                <a:schemeClr val="dk1"/>
              </a:solidFill>
            </a:endParaRPr>
          </a:p>
        </p:txBody>
      </p:sp>
      <p:pic>
        <p:nvPicPr>
          <p:cNvPr id="100" name="Google Shape;100;p19"/>
          <p:cNvPicPr preferRelativeResize="0"/>
          <p:nvPr/>
        </p:nvPicPr>
        <p:blipFill>
          <a:blip r:embed="rId3">
            <a:alphaModFix/>
          </a:blip>
          <a:stretch>
            <a:fillRect/>
          </a:stretch>
        </p:blipFill>
        <p:spPr>
          <a:xfrm>
            <a:off x="230300" y="1203875"/>
            <a:ext cx="4575426" cy="349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37550"/>
            <a:ext cx="8520600" cy="9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ko" sz="2020"/>
              <a:t>Evolution of stock and option compensation over time: Reasons for the shift from options to stocks</a:t>
            </a:r>
            <a:r>
              <a:rPr lang="ko" sz="2020"/>
              <a:t> </a:t>
            </a:r>
            <a:endParaRPr sz="2020"/>
          </a:p>
        </p:txBody>
      </p:sp>
      <p:sp>
        <p:nvSpPr>
          <p:cNvPr id="106" name="Google Shape;106;p20"/>
          <p:cNvSpPr txBox="1"/>
          <p:nvPr>
            <p:ph idx="1" type="body"/>
          </p:nvPr>
        </p:nvSpPr>
        <p:spPr>
          <a:xfrm>
            <a:off x="311700" y="1274450"/>
            <a:ext cx="8520600" cy="3416400"/>
          </a:xfrm>
          <a:prstGeom prst="rect">
            <a:avLst/>
          </a:prstGeom>
        </p:spPr>
        <p:txBody>
          <a:bodyPr anchorCtr="0" anchor="t" bIns="91425" lIns="91425" spcFirstLastPara="1" rIns="91425" wrap="square" tIns="91425">
            <a:normAutofit fontScale="62500" lnSpcReduction="20000"/>
          </a:bodyPr>
          <a:lstStyle/>
          <a:p>
            <a:pPr indent="-319030" lvl="0" marL="457200" rtl="0" algn="l">
              <a:spcBef>
                <a:spcPts val="0"/>
              </a:spcBef>
              <a:spcAft>
                <a:spcPts val="0"/>
              </a:spcAft>
              <a:buSzPct val="100000"/>
              <a:buChar char="●"/>
            </a:pPr>
            <a:r>
              <a:rPr lang="ko" sz="2278"/>
              <a:t>T</a:t>
            </a:r>
            <a:r>
              <a:rPr lang="ko" sz="2278">
                <a:solidFill>
                  <a:schemeClr val="dk1"/>
                </a:solidFill>
              </a:rPr>
              <a:t>he first and most obvious reason for the change in the equity incentive awards for CEOs is the FAS 123R (2006), already mentioned before. Due to this new accounting standard, stock options started to be regarded as expenses to be reported by the companies granting them to their executives, thus lowering the incentive of options</a:t>
            </a:r>
            <a:br>
              <a:rPr lang="ko" sz="2278"/>
            </a:br>
            <a:endParaRPr sz="2278"/>
          </a:p>
          <a:p>
            <a:pPr indent="-320618" lvl="0" marL="457200" rtl="0" algn="l">
              <a:spcBef>
                <a:spcPts val="0"/>
              </a:spcBef>
              <a:spcAft>
                <a:spcPts val="0"/>
              </a:spcAft>
              <a:buSzPct val="109440"/>
              <a:buChar char="●"/>
            </a:pPr>
            <a:r>
              <a:rPr lang="ko" sz="2118"/>
              <a:t> </a:t>
            </a:r>
            <a:r>
              <a:rPr lang="ko" sz="2278">
                <a:solidFill>
                  <a:schemeClr val="dk1"/>
                </a:solidFill>
              </a:rPr>
              <a:t>Another reason can be the</a:t>
            </a:r>
            <a:r>
              <a:rPr lang="ko" sz="2278"/>
              <a:t> </a:t>
            </a:r>
            <a:r>
              <a:rPr lang="ko" sz="2278">
                <a:solidFill>
                  <a:schemeClr val="dk1"/>
                </a:solidFill>
                <a:highlight>
                  <a:srgbClr val="FFFFFF"/>
                </a:highlight>
              </a:rPr>
              <a:t>drop in the stock market in 2008, which made executives clearly more reluctant to accept options compensation, since, in case of negative returns, stock options have no value for them. This consideration might have caused the declining trend with regard to options in the years following the </a:t>
            </a:r>
            <a:r>
              <a:rPr i="1" lang="ko" sz="2278">
                <a:solidFill>
                  <a:schemeClr val="dk1"/>
                </a:solidFill>
                <a:highlight>
                  <a:srgbClr val="FFFFFF"/>
                </a:highlight>
              </a:rPr>
              <a:t>Great Recession</a:t>
            </a:r>
            <a:br>
              <a:rPr i="1" lang="ko" sz="2118">
                <a:solidFill>
                  <a:schemeClr val="dk1"/>
                </a:solidFill>
                <a:highlight>
                  <a:srgbClr val="FFFFFF"/>
                </a:highlight>
              </a:rPr>
            </a:br>
            <a:endParaRPr i="1" sz="2118">
              <a:solidFill>
                <a:schemeClr val="dk1"/>
              </a:solidFill>
              <a:highlight>
                <a:srgbClr val="FFFFFF"/>
              </a:highlight>
            </a:endParaRPr>
          </a:p>
          <a:p>
            <a:pPr indent="-284162" lvl="1" marL="914400" rtl="0" algn="l">
              <a:spcBef>
                <a:spcPts val="0"/>
              </a:spcBef>
              <a:spcAft>
                <a:spcPts val="0"/>
              </a:spcAft>
              <a:buSzPct val="60382"/>
              <a:buChar char="○"/>
            </a:pPr>
            <a:r>
              <a:rPr lang="ko" sz="2318">
                <a:solidFill>
                  <a:schemeClr val="dk1"/>
                </a:solidFill>
              </a:rPr>
              <a:t>However, stock options may represent a better incentive for executives rather than stocks when the company and its stock price are expected to grow remarkably in the following years : in that case, the gain that executives will have from stock options will be larger than that from stocks; otherwise, they are more likely to prefer stocks over stock options</a:t>
            </a:r>
            <a:br>
              <a:rPr lang="ko"/>
            </a:b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sz="2244"/>
              <a:t>References</a:t>
            </a:r>
            <a:r>
              <a:rPr b="1" lang="ko"/>
              <a:t> </a:t>
            </a:r>
            <a:endParaRPr b="1" sz="2244"/>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u="sng">
                <a:solidFill>
                  <a:schemeClr val="hlink"/>
                </a:solidFill>
                <a:hlinkClick r:id="rId3"/>
              </a:rPr>
              <a:t>https://www.investopedia.com/articles/06/fas123r.asp</a:t>
            </a:r>
            <a:br>
              <a:rPr lang="ko"/>
            </a:br>
            <a:endParaRPr/>
          </a:p>
          <a:p>
            <a:pPr indent="-342900" lvl="0" marL="457200" rtl="0" algn="l">
              <a:spcBef>
                <a:spcPts val="0"/>
              </a:spcBef>
              <a:spcAft>
                <a:spcPts val="0"/>
              </a:spcAft>
              <a:buSzPts val="1800"/>
              <a:buChar char="●"/>
            </a:pPr>
            <a:r>
              <a:rPr lang="ko" u="sng">
                <a:solidFill>
                  <a:schemeClr val="hlink"/>
                </a:solidFill>
                <a:hlinkClick r:id="rId4"/>
              </a:rPr>
              <a:t>https://corpgov.law.harvard.edu/2014/10/02/what-has-happened-to-stock-options</a:t>
            </a:r>
            <a:r>
              <a:rPr lang="ko" u="sng">
                <a:solidFill>
                  <a:schemeClr val="hlink"/>
                </a:solidFill>
                <a:hlinkClick r:id="rId5"/>
              </a:rPr>
              <a:t>/</a:t>
            </a:r>
            <a:endParaRPr/>
          </a:p>
          <a:p>
            <a:pPr indent="-342900" lvl="0" marL="457200" rtl="0" algn="l">
              <a:spcBef>
                <a:spcPts val="0"/>
              </a:spcBef>
              <a:spcAft>
                <a:spcPts val="0"/>
              </a:spcAft>
              <a:buSzPts val="1800"/>
              <a:buChar char="●"/>
            </a:pPr>
            <a:r>
              <a:rPr lang="ko"/>
              <a:t>Data link: https://drive.google.com/file/d/1kWO9qqACkPNK3xCUw3xVZeR-8o0D_0xP/view?usp=sharing</a:t>
            </a:r>
            <a:br>
              <a:rPr lang="ko"/>
            </a:b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