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59" r:id="rId4"/>
    <p:sldId id="280" r:id="rId5"/>
    <p:sldId id="288" r:id="rId6"/>
    <p:sldId id="289" r:id="rId7"/>
    <p:sldId id="290" r:id="rId8"/>
    <p:sldId id="281" r:id="rId9"/>
    <p:sldId id="285" r:id="rId10"/>
    <p:sldId id="282" r:id="rId11"/>
    <p:sldId id="283" r:id="rId12"/>
    <p:sldId id="291" r:id="rId13"/>
    <p:sldId id="292" r:id="rId14"/>
    <p:sldId id="297" r:id="rId15"/>
    <p:sldId id="276" r:id="rId16"/>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A87"/>
    <a:srgbClr val="FFFFFF"/>
    <a:srgbClr val="D9D9D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3978" autoAdjust="0"/>
  </p:normalViewPr>
  <p:slideViewPr>
    <p:cSldViewPr snapToGrid="0">
      <p:cViewPr varScale="1">
        <p:scale>
          <a:sx n="72" d="100"/>
          <a:sy n="72" d="100"/>
        </p:scale>
        <p:origin x="660" y="60"/>
      </p:cViewPr>
      <p:guideLst/>
    </p:cSldViewPr>
  </p:slideViewPr>
  <p:notesTextViewPr>
    <p:cViewPr>
      <p:scale>
        <a:sx n="1" d="1"/>
        <a:sy n="1" d="1"/>
      </p:scale>
      <p:origin x="0" y="0"/>
    </p:cViewPr>
  </p:notesTextViewPr>
  <p:notesViewPr>
    <p:cSldViewPr snapToGrid="0">
      <p:cViewPr varScale="1">
        <p:scale>
          <a:sx n="53" d="100"/>
          <a:sy n="53"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91C5FBB-2C0A-44F2-AFE7-14FCA01AB157}" type="datetimeFigureOut">
              <a:rPr lang="en-US" smtClean="0"/>
              <a:t>4/1/2018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9DF2375D-D821-46F7-A904-3981126190D4}" type="slidenum">
              <a:rPr lang="en-US" smtClean="0"/>
              <a:t>‹#›</a:t>
            </a:fld>
            <a:endParaRPr lang="en-US"/>
          </a:p>
        </p:txBody>
      </p:sp>
    </p:spTree>
    <p:extLst>
      <p:ext uri="{BB962C8B-B14F-4D97-AF65-F5344CB8AC3E}">
        <p14:creationId xmlns:p14="http://schemas.microsoft.com/office/powerpoint/2010/main" val="2980848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E309023-AF2B-4043-B228-F191CADC9BB1}" type="datetimeFigureOut">
              <a:rPr lang="en-IN" smtClean="0"/>
              <a:t>01-04-2018</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a:t>
            </a:fld>
            <a:endParaRPr lang="en-IN" dirty="0"/>
          </a:p>
        </p:txBody>
      </p:sp>
    </p:spTree>
    <p:extLst>
      <p:ext uri="{BB962C8B-B14F-4D97-AF65-F5344CB8AC3E}">
        <p14:creationId xmlns:p14="http://schemas.microsoft.com/office/powerpoint/2010/main" val="591910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10</a:t>
            </a:fld>
            <a:endParaRPr lang="en-IN"/>
          </a:p>
        </p:txBody>
      </p:sp>
    </p:spTree>
    <p:extLst>
      <p:ext uri="{BB962C8B-B14F-4D97-AF65-F5344CB8AC3E}">
        <p14:creationId xmlns:p14="http://schemas.microsoft.com/office/powerpoint/2010/main" val="292798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11</a:t>
            </a:fld>
            <a:endParaRPr lang="en-IN"/>
          </a:p>
        </p:txBody>
      </p:sp>
    </p:spTree>
    <p:extLst>
      <p:ext uri="{BB962C8B-B14F-4D97-AF65-F5344CB8AC3E}">
        <p14:creationId xmlns:p14="http://schemas.microsoft.com/office/powerpoint/2010/main" val="393361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12</a:t>
            </a:fld>
            <a:endParaRPr lang="en-IN"/>
          </a:p>
        </p:txBody>
      </p:sp>
    </p:spTree>
    <p:extLst>
      <p:ext uri="{BB962C8B-B14F-4D97-AF65-F5344CB8AC3E}">
        <p14:creationId xmlns:p14="http://schemas.microsoft.com/office/powerpoint/2010/main" val="3264658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13</a:t>
            </a:fld>
            <a:endParaRPr lang="en-IN"/>
          </a:p>
        </p:txBody>
      </p:sp>
    </p:spTree>
    <p:extLst>
      <p:ext uri="{BB962C8B-B14F-4D97-AF65-F5344CB8AC3E}">
        <p14:creationId xmlns:p14="http://schemas.microsoft.com/office/powerpoint/2010/main" val="4039473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14</a:t>
            </a:fld>
            <a:endParaRPr lang="en-IN"/>
          </a:p>
        </p:txBody>
      </p:sp>
    </p:spTree>
    <p:extLst>
      <p:ext uri="{BB962C8B-B14F-4D97-AF65-F5344CB8AC3E}">
        <p14:creationId xmlns:p14="http://schemas.microsoft.com/office/powerpoint/2010/main" val="3918910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15</a:t>
            </a:fld>
            <a:endParaRPr lang="en-IN"/>
          </a:p>
        </p:txBody>
      </p:sp>
    </p:spTree>
    <p:extLst>
      <p:ext uri="{BB962C8B-B14F-4D97-AF65-F5344CB8AC3E}">
        <p14:creationId xmlns:p14="http://schemas.microsoft.com/office/powerpoint/2010/main" val="199542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2</a:t>
            </a:fld>
            <a:endParaRPr lang="en-IN" dirty="0"/>
          </a:p>
        </p:txBody>
      </p:sp>
    </p:spTree>
    <p:extLst>
      <p:ext uri="{BB962C8B-B14F-4D97-AF65-F5344CB8AC3E}">
        <p14:creationId xmlns:p14="http://schemas.microsoft.com/office/powerpoint/2010/main" val="348039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3</a:t>
            </a:fld>
            <a:endParaRPr lang="en-IN"/>
          </a:p>
        </p:txBody>
      </p:sp>
    </p:spTree>
    <p:extLst>
      <p:ext uri="{BB962C8B-B14F-4D97-AF65-F5344CB8AC3E}">
        <p14:creationId xmlns:p14="http://schemas.microsoft.com/office/powerpoint/2010/main" val="3824519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4</a:t>
            </a:fld>
            <a:endParaRPr lang="en-IN"/>
          </a:p>
        </p:txBody>
      </p:sp>
    </p:spTree>
    <p:extLst>
      <p:ext uri="{BB962C8B-B14F-4D97-AF65-F5344CB8AC3E}">
        <p14:creationId xmlns:p14="http://schemas.microsoft.com/office/powerpoint/2010/main" val="114690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5</a:t>
            </a:fld>
            <a:endParaRPr lang="en-IN"/>
          </a:p>
        </p:txBody>
      </p:sp>
    </p:spTree>
    <p:extLst>
      <p:ext uri="{BB962C8B-B14F-4D97-AF65-F5344CB8AC3E}">
        <p14:creationId xmlns:p14="http://schemas.microsoft.com/office/powerpoint/2010/main" val="407311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6</a:t>
            </a:fld>
            <a:endParaRPr lang="en-IN"/>
          </a:p>
        </p:txBody>
      </p:sp>
    </p:spTree>
    <p:extLst>
      <p:ext uri="{BB962C8B-B14F-4D97-AF65-F5344CB8AC3E}">
        <p14:creationId xmlns:p14="http://schemas.microsoft.com/office/powerpoint/2010/main" val="152812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7</a:t>
            </a:fld>
            <a:endParaRPr lang="en-IN"/>
          </a:p>
        </p:txBody>
      </p:sp>
    </p:spTree>
    <p:extLst>
      <p:ext uri="{BB962C8B-B14F-4D97-AF65-F5344CB8AC3E}">
        <p14:creationId xmlns:p14="http://schemas.microsoft.com/office/powerpoint/2010/main" val="126504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8</a:t>
            </a:fld>
            <a:endParaRPr lang="en-IN"/>
          </a:p>
        </p:txBody>
      </p:sp>
    </p:spTree>
    <p:extLst>
      <p:ext uri="{BB962C8B-B14F-4D97-AF65-F5344CB8AC3E}">
        <p14:creationId xmlns:p14="http://schemas.microsoft.com/office/powerpoint/2010/main" val="325132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9</a:t>
            </a:fld>
            <a:endParaRPr lang="en-IN"/>
          </a:p>
        </p:txBody>
      </p:sp>
    </p:spTree>
    <p:extLst>
      <p:ext uri="{BB962C8B-B14F-4D97-AF65-F5344CB8AC3E}">
        <p14:creationId xmlns:p14="http://schemas.microsoft.com/office/powerpoint/2010/main" val="128109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01-04-2018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01-04-2018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01-04-2018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01-04-2018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01-04-2018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58805" y="424315"/>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01-04-2018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888689" y="177766"/>
            <a:ext cx="930222" cy="244236"/>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113811" y="48248"/>
            <a:ext cx="838200" cy="50327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ending_Clu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08914" y="2011478"/>
            <a:ext cx="2462864" cy="424732"/>
          </a:xfrm>
        </p:spPr>
        <p:txBody>
          <a:bodyPr wrap="square">
            <a:spAutoFit/>
          </a:bodyPr>
          <a:lstStyle/>
          <a:p>
            <a:pPr algn="l" defTabSz="457200"/>
            <a:r>
              <a:rPr lang="en-US" sz="2400" dirty="0">
                <a:solidFill>
                  <a:srgbClr val="002060"/>
                </a:solidFill>
                <a:latin typeface="Tahoma" panose="020B0604030504040204" pitchFamily="34" charset="0"/>
                <a:ea typeface="Tahoma" panose="020B0604030504040204" pitchFamily="34" charset="0"/>
                <a:cs typeface="Tahoma" panose="020B0604030504040204" pitchFamily="34" charset="0"/>
              </a:rPr>
              <a:t>A Case study </a:t>
            </a:r>
            <a:r>
              <a:rPr lang="en-IN" sz="2400" dirty="0">
                <a:solidFill>
                  <a:srgbClr val="002060"/>
                </a:solidFill>
                <a:latin typeface="Tahoma" panose="020B0604030504040204" pitchFamily="34" charset="0"/>
                <a:ea typeface="Tahoma" panose="020B0604030504040204" pitchFamily="34" charset="0"/>
                <a:cs typeface="Tahoma" panose="020B0604030504040204" pitchFamily="34" charset="0"/>
              </a:rPr>
              <a:t>on                    </a:t>
            </a:r>
          </a:p>
        </p:txBody>
      </p:sp>
      <p:sp>
        <p:nvSpPr>
          <p:cNvPr id="3" name="TextBox 2">
            <a:extLst>
              <a:ext uri="{FF2B5EF4-FFF2-40B4-BE49-F238E27FC236}">
                <a16:creationId xmlns:a16="http://schemas.microsoft.com/office/drawing/2014/main" id="{C98681C9-735D-4079-822C-23C15A16A55A}"/>
              </a:ext>
            </a:extLst>
          </p:cNvPr>
          <p:cNvSpPr txBox="1"/>
          <p:nvPr/>
        </p:nvSpPr>
        <p:spPr>
          <a:xfrm>
            <a:off x="9973994" y="6519446"/>
            <a:ext cx="2218005" cy="338554"/>
          </a:xfrm>
          <a:prstGeom prst="rect">
            <a:avLst/>
          </a:prstGeom>
          <a:noFill/>
        </p:spPr>
        <p:txBody>
          <a:bodyPr wrap="square" rtlCol="0">
            <a:spAutoFit/>
          </a:bodyPr>
          <a:lstStyle/>
          <a:p>
            <a:r>
              <a:rPr lang="en-US" sz="1400" dirty="0">
                <a:solidFill>
                  <a:schemeClr val="bg1"/>
                </a:solidFill>
                <a:latin typeface="Century Gothic" panose="020B0502020202020204" pitchFamily="34" charset="0"/>
              </a:rPr>
              <a:t>- </a:t>
            </a:r>
            <a:r>
              <a:rPr lang="en-US" sz="1600" b="1" dirty="0">
                <a:solidFill>
                  <a:schemeClr val="bg1"/>
                </a:solidFill>
                <a:latin typeface="Century Gothic" panose="020B0502020202020204" pitchFamily="34" charset="0"/>
              </a:rPr>
              <a:t>JAYAKUMAR SEKAR </a:t>
            </a:r>
            <a:endParaRPr lang="en-US" sz="1400" dirty="0">
              <a:solidFill>
                <a:schemeClr val="bg1"/>
              </a:solidFill>
              <a:latin typeface="Century Gothic" panose="020B0502020202020204" pitchFamily="34" charset="0"/>
            </a:endParaRPr>
          </a:p>
        </p:txBody>
      </p:sp>
      <p:pic>
        <p:nvPicPr>
          <p:cNvPr id="1026" name="Picture 2" descr="CREDIT SCORE CREDIT HISTORY DESIRED LOAN AMOUNT BORROWER'S DEBT-TO-INCOME RATIO">
            <a:extLst>
              <a:ext uri="{FF2B5EF4-FFF2-40B4-BE49-F238E27FC236}">
                <a16:creationId xmlns:a16="http://schemas.microsoft.com/office/drawing/2014/main" id="{4F7337A7-906C-42E8-89FE-8434195B9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606" y="4629142"/>
            <a:ext cx="4990770" cy="1484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ending club">
            <a:extLst>
              <a:ext uri="{FF2B5EF4-FFF2-40B4-BE49-F238E27FC236}">
                <a16:creationId xmlns:a16="http://schemas.microsoft.com/office/drawing/2014/main" id="{C4AA7860-D055-47E1-80BD-EFE3D37C452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258228" y="2517193"/>
            <a:ext cx="3713871" cy="6375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C51B5A-7955-4A86-967B-9BBF06A5F3A0}"/>
              </a:ext>
            </a:extLst>
          </p:cNvPr>
          <p:cNvSpPr/>
          <p:nvPr/>
        </p:nvSpPr>
        <p:spPr>
          <a:xfrm>
            <a:off x="5449293" y="3075663"/>
            <a:ext cx="1582107" cy="584775"/>
          </a:xfrm>
          <a:prstGeom prst="rect">
            <a:avLst/>
          </a:prstGeom>
        </p:spPr>
        <p:txBody>
          <a:bodyPr wrap="square">
            <a:spAutoFit/>
          </a:bodyPr>
          <a:lstStyle/>
          <a:p>
            <a:r>
              <a:rPr lang="en-IN" sz="3200" dirty="0">
                <a:solidFill>
                  <a:srgbClr val="002060"/>
                </a:solidFill>
                <a:latin typeface="Tahoma" panose="020B0604030504040204" pitchFamily="34" charset="0"/>
                <a:ea typeface="Tahoma" panose="020B0604030504040204" pitchFamily="34" charset="0"/>
                <a:cs typeface="Tahoma" panose="020B0604030504040204" pitchFamily="34" charset="0"/>
              </a:rPr>
              <a:t>Loans</a:t>
            </a:r>
            <a:r>
              <a:rPr lang="en-US" sz="3200" dirty="0">
                <a:solidFill>
                  <a:srgbClr val="002060"/>
                </a:solidFill>
                <a:latin typeface="Tahoma" panose="020B0604030504040204" pitchFamily="34" charset="0"/>
                <a:ea typeface="Tahoma" panose="020B0604030504040204" pitchFamily="34" charset="0"/>
                <a:cs typeface="Tahoma" panose="020B0604030504040204" pitchFamily="34" charset="0"/>
              </a:rPr>
              <a:t> </a:t>
            </a:r>
          </a:p>
        </p:txBody>
      </p:sp>
      <p:pic>
        <p:nvPicPr>
          <p:cNvPr id="1030" name="Picture 6" descr="Image result for lending club">
            <a:extLst>
              <a:ext uri="{FF2B5EF4-FFF2-40B4-BE49-F238E27FC236}">
                <a16:creationId xmlns:a16="http://schemas.microsoft.com/office/drawing/2014/main" id="{83024B1D-FEEF-4BFA-9C1D-E30E286CC61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725611" y="4629142"/>
            <a:ext cx="4162783" cy="133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865EBDF5-E31F-401B-9B27-472F0A4768CA}"/>
              </a:ext>
            </a:extLst>
          </p:cNvPr>
          <p:cNvSpPr txBox="1">
            <a:spLocks/>
          </p:cNvSpPr>
          <p:nvPr/>
        </p:nvSpPr>
        <p:spPr>
          <a:xfrm>
            <a:off x="2901917" y="553929"/>
            <a:ext cx="6180098"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IN" sz="2000" b="1" dirty="0">
              <a:latin typeface="Helvetica" panose="020B0604020202020204" pitchFamily="34" charset="0"/>
              <a:ea typeface="Verdana" panose="020B0604030504040204" pitchFamily="34" charset="0"/>
              <a:cs typeface="Helvetica" panose="020B0604020202020204" pitchFamily="34" charset="0"/>
            </a:endParaRPr>
          </a:p>
        </p:txBody>
      </p:sp>
      <p:sp>
        <p:nvSpPr>
          <p:cNvPr id="28" name="Title 1">
            <a:extLst>
              <a:ext uri="{FF2B5EF4-FFF2-40B4-BE49-F238E27FC236}">
                <a16:creationId xmlns:a16="http://schemas.microsoft.com/office/drawing/2014/main" id="{C3965BF5-CAA5-4218-A8E1-FA811B4C5A5C}"/>
              </a:ext>
            </a:extLst>
          </p:cNvPr>
          <p:cNvSpPr txBox="1">
            <a:spLocks/>
          </p:cNvSpPr>
          <p:nvPr/>
        </p:nvSpPr>
        <p:spPr>
          <a:xfrm>
            <a:off x="2093927" y="147987"/>
            <a:ext cx="8223900"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Multivariate Analysis </a:t>
            </a:r>
          </a:p>
          <a:p>
            <a:pPr algn="ctr"/>
            <a:r>
              <a:rPr lang="en-US"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Continuous variables Vs Categorical</a:t>
            </a:r>
            <a:endParaRPr lang="en-IN"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1D5AD14D-A4D5-456F-8E59-B75FAD280EB1}"/>
              </a:ext>
            </a:extLst>
          </p:cNvPr>
          <p:cNvPicPr>
            <a:picLocks noChangeAspect="1"/>
          </p:cNvPicPr>
          <p:nvPr/>
        </p:nvPicPr>
        <p:blipFill>
          <a:blip r:embed="rId3"/>
          <a:stretch>
            <a:fillRect/>
          </a:stretch>
        </p:blipFill>
        <p:spPr>
          <a:xfrm>
            <a:off x="735570" y="869999"/>
            <a:ext cx="9268080" cy="4827415"/>
          </a:xfrm>
          <a:prstGeom prst="rect">
            <a:avLst/>
          </a:prstGeom>
          <a:effectLst>
            <a:glow rad="101600">
              <a:schemeClr val="accent5">
                <a:satMod val="175000"/>
                <a:alpha val="40000"/>
              </a:schemeClr>
            </a:glow>
          </a:effectLst>
        </p:spPr>
      </p:pic>
      <p:sp>
        <p:nvSpPr>
          <p:cNvPr id="5" name="Rectangle 4">
            <a:extLst>
              <a:ext uri="{FF2B5EF4-FFF2-40B4-BE49-F238E27FC236}">
                <a16:creationId xmlns:a16="http://schemas.microsoft.com/office/drawing/2014/main" id="{D2158A6E-45AF-4C45-9E58-EFCFC942C391}"/>
              </a:ext>
            </a:extLst>
          </p:cNvPr>
          <p:cNvSpPr/>
          <p:nvPr/>
        </p:nvSpPr>
        <p:spPr>
          <a:xfrm>
            <a:off x="1536288" y="5926653"/>
            <a:ext cx="9339177" cy="600164"/>
          </a:xfrm>
          <a:prstGeom prst="rect">
            <a:avLst/>
          </a:prstGeom>
          <a:effectLst>
            <a:glow rad="101600">
              <a:schemeClr val="accent5">
                <a:satMod val="175000"/>
                <a:alpha val="40000"/>
              </a:schemeClr>
            </a:glow>
          </a:effectLst>
        </p:spPr>
        <p:txBody>
          <a:bodyPr wrap="square">
            <a:spAutoFit/>
          </a:bodyPr>
          <a:lstStyle/>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Grades assigned based on Loan amount, Revolving line utilization rate, </a:t>
            </a:r>
            <a:r>
              <a:rPr lang="en-US" sz="1100" dirty="0" err="1">
                <a:solidFill>
                  <a:srgbClr val="7030A0"/>
                </a:solidFill>
                <a:latin typeface="Century Gothic" panose="020B0502020202020204" pitchFamily="34" charset="0"/>
                <a:cs typeface="Helvetica" panose="020B0604020202020204" pitchFamily="34" charset="0"/>
              </a:rPr>
              <a:t>dti</a:t>
            </a:r>
            <a:r>
              <a:rPr lang="en-US" sz="1100" dirty="0">
                <a:solidFill>
                  <a:srgbClr val="7030A0"/>
                </a:solidFill>
                <a:latin typeface="Century Gothic" panose="020B0502020202020204" pitchFamily="34" charset="0"/>
                <a:cs typeface="Helvetica" panose="020B0604020202020204" pitchFamily="34" charset="0"/>
              </a:rPr>
              <a:t>, </a:t>
            </a:r>
            <a:r>
              <a:rPr lang="en-US" sz="1100" dirty="0" err="1">
                <a:solidFill>
                  <a:srgbClr val="7030A0"/>
                </a:solidFill>
                <a:latin typeface="Century Gothic" panose="020B0502020202020204" pitchFamily="34" charset="0"/>
                <a:cs typeface="Helvetica" panose="020B0604020202020204" pitchFamily="34" charset="0"/>
              </a:rPr>
              <a:t>earliest_cr_line</a:t>
            </a:r>
            <a:r>
              <a:rPr lang="en-US" sz="1100" dirty="0">
                <a:solidFill>
                  <a:srgbClr val="7030A0"/>
                </a:solidFill>
                <a:latin typeface="Century Gothic" panose="020B0502020202020204" pitchFamily="34" charset="0"/>
                <a:cs typeface="Helvetica" panose="020B0604020202020204" pitchFamily="34" charset="0"/>
              </a:rPr>
              <a:t> (credit line age), </a:t>
            </a: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Charged off loan seems to be more for higher revolving </a:t>
            </a:r>
            <a:r>
              <a:rPr lang="en-US" sz="1100" dirty="0" err="1">
                <a:solidFill>
                  <a:srgbClr val="7030A0"/>
                </a:solidFill>
                <a:latin typeface="Century Gothic" panose="020B0502020202020204" pitchFamily="34" charset="0"/>
                <a:cs typeface="Helvetica" panose="020B0604020202020204" pitchFamily="34" charset="0"/>
              </a:rPr>
              <a:t>util</a:t>
            </a:r>
            <a:r>
              <a:rPr lang="en-US" sz="1100" dirty="0">
                <a:solidFill>
                  <a:srgbClr val="7030A0"/>
                </a:solidFill>
                <a:latin typeface="Century Gothic" panose="020B0502020202020204" pitchFamily="34" charset="0"/>
                <a:cs typeface="Helvetica" panose="020B0604020202020204" pitchFamily="34" charset="0"/>
              </a:rPr>
              <a:t> rates</a:t>
            </a:r>
            <a:endParaRPr lang="en-US" sz="1100" dirty="0">
              <a:solidFill>
                <a:srgbClr val="7030A0"/>
              </a:solidFill>
            </a:endParaRP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Loan amounts and credit line age on an average shows some correlation on the defaulting rate</a:t>
            </a:r>
          </a:p>
        </p:txBody>
      </p:sp>
      <p:sp>
        <p:nvSpPr>
          <p:cNvPr id="2" name="Rectangle 1"/>
          <p:cNvSpPr/>
          <p:nvPr/>
        </p:nvSpPr>
        <p:spPr>
          <a:xfrm>
            <a:off x="10219353" y="2238614"/>
            <a:ext cx="1681915" cy="1508105"/>
          </a:xfrm>
          <a:prstGeom prst="rect">
            <a:avLst/>
          </a:prstGeom>
        </p:spPr>
        <p:txBody>
          <a:bodyPr wrap="square">
            <a:spAutoFit/>
          </a:bodyPr>
          <a:lstStyle/>
          <a:p>
            <a:r>
              <a:rPr lang="en-US" sz="1600" b="1" dirty="0">
                <a:solidFill>
                  <a:srgbClr val="7030A0"/>
                </a:solidFill>
                <a:latin typeface="Century Gothic" panose="020B0502020202020204" pitchFamily="34" charset="0"/>
              </a:rPr>
              <a:t>Defaulting rate </a:t>
            </a:r>
            <a:r>
              <a:rPr lang="en-US" sz="1200" dirty="0">
                <a:solidFill>
                  <a:srgbClr val="7030A0"/>
                </a:solidFill>
                <a:latin typeface="Century Gothic" panose="020B0502020202020204" pitchFamily="34" charset="0"/>
              </a:rPr>
              <a:t>is </a:t>
            </a:r>
            <a:r>
              <a:rPr lang="en-US" sz="1600" b="1" dirty="0">
                <a:solidFill>
                  <a:srgbClr val="7030A0"/>
                </a:solidFill>
                <a:latin typeface="Century Gothic" panose="020B0502020202020204" pitchFamily="34" charset="0"/>
              </a:rPr>
              <a:t>more</a:t>
            </a:r>
            <a:r>
              <a:rPr lang="en-US" sz="1200" dirty="0">
                <a:solidFill>
                  <a:srgbClr val="7030A0"/>
                </a:solidFill>
                <a:latin typeface="Century Gothic" panose="020B0502020202020204" pitchFamily="34" charset="0"/>
              </a:rPr>
              <a:t> for borrowers with </a:t>
            </a:r>
            <a:r>
              <a:rPr lang="en-US" sz="1600" b="1" dirty="0">
                <a:solidFill>
                  <a:srgbClr val="7030A0"/>
                </a:solidFill>
                <a:latin typeface="Century Gothic" panose="020B0502020202020204" pitchFamily="34" charset="0"/>
              </a:rPr>
              <a:t>higher revolving utilization rates</a:t>
            </a:r>
          </a:p>
        </p:txBody>
      </p:sp>
    </p:spTree>
    <p:extLst>
      <p:ext uri="{BB962C8B-B14F-4D97-AF65-F5344CB8AC3E}">
        <p14:creationId xmlns:p14="http://schemas.microsoft.com/office/powerpoint/2010/main" val="217863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2BA7B-AADC-4D83-9FA9-9E6B37AE03CE}"/>
              </a:ext>
            </a:extLst>
          </p:cNvPr>
          <p:cNvSpPr/>
          <p:nvPr/>
        </p:nvSpPr>
        <p:spPr>
          <a:xfrm>
            <a:off x="3838867" y="5767757"/>
            <a:ext cx="3054302" cy="1277273"/>
          </a:xfrm>
          <a:prstGeom prst="rect">
            <a:avLst/>
          </a:prstGeom>
        </p:spPr>
        <p:txBody>
          <a:bodyPr wrap="square">
            <a:spAutoFit/>
          </a:bodyPr>
          <a:lstStyle/>
          <a:p>
            <a:r>
              <a:rPr lang="en-US" sz="1100" b="1" dirty="0">
                <a:solidFill>
                  <a:srgbClr val="7030A0"/>
                </a:solidFill>
                <a:latin typeface="Century Gothic" panose="020B0502020202020204" pitchFamily="34" charset="0"/>
                <a:cs typeface="Helvetica" panose="020B0604020202020204" pitchFamily="34" charset="0"/>
              </a:rPr>
              <a:t>Installment to Income ratio </a:t>
            </a: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Lowest Installment to income ratio in Grade A and highest  </a:t>
            </a:r>
            <a:r>
              <a:rPr lang="en-US" sz="1100" dirty="0" err="1">
                <a:solidFill>
                  <a:srgbClr val="7030A0"/>
                </a:solidFill>
                <a:latin typeface="Century Gothic" panose="020B0502020202020204" pitchFamily="34" charset="0"/>
                <a:cs typeface="Helvetica" panose="020B0604020202020204" pitchFamily="34" charset="0"/>
              </a:rPr>
              <a:t>iti</a:t>
            </a:r>
            <a:r>
              <a:rPr lang="en-US" sz="1100" dirty="0">
                <a:solidFill>
                  <a:srgbClr val="7030A0"/>
                </a:solidFill>
                <a:latin typeface="Century Gothic" panose="020B0502020202020204" pitchFamily="34" charset="0"/>
                <a:cs typeface="Helvetica" panose="020B0604020202020204" pitchFamily="34" charset="0"/>
              </a:rPr>
              <a:t> in Grade G</a:t>
            </a: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Charged off loan has higher installment to income ratio on an average than Fully paid loans</a:t>
            </a:r>
          </a:p>
          <a:p>
            <a:endParaRPr lang="en-US" sz="1100" b="1" dirty="0">
              <a:solidFill>
                <a:srgbClr val="7030A0"/>
              </a:solidFill>
              <a:latin typeface="Century Gothic" panose="020B0502020202020204" pitchFamily="34" charset="0"/>
              <a:cs typeface="Helvetica" panose="020B0604020202020204" pitchFamily="34" charset="0"/>
            </a:endParaRPr>
          </a:p>
        </p:txBody>
      </p:sp>
      <p:sp>
        <p:nvSpPr>
          <p:cNvPr id="20" name="Title 1">
            <a:extLst>
              <a:ext uri="{FF2B5EF4-FFF2-40B4-BE49-F238E27FC236}">
                <a16:creationId xmlns:a16="http://schemas.microsoft.com/office/drawing/2014/main" id="{D1D924B1-F1A4-40C9-BA52-BA88B52DC1EB}"/>
              </a:ext>
            </a:extLst>
          </p:cNvPr>
          <p:cNvSpPr txBox="1">
            <a:spLocks/>
          </p:cNvSpPr>
          <p:nvPr/>
        </p:nvSpPr>
        <p:spPr>
          <a:xfrm>
            <a:off x="2093927" y="147987"/>
            <a:ext cx="8223900"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Multivariate Analysis</a:t>
            </a:r>
          </a:p>
          <a:p>
            <a:pPr algn="ctr"/>
            <a:r>
              <a:rPr lang="en-US"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Continuous variables Vs Categorical</a:t>
            </a:r>
            <a:r>
              <a:rPr lang="en-US"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 </a:t>
            </a:r>
            <a:r>
              <a:rPr lang="en-US" sz="1100" b="1" dirty="0" err="1">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contd</a:t>
            </a:r>
            <a:r>
              <a:rPr lang="en-US" sz="11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a:t>
            </a:r>
            <a:endParaRPr lang="en-IN"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645501" y="944794"/>
            <a:ext cx="9399044" cy="4766690"/>
          </a:xfrm>
          <a:prstGeom prst="rect">
            <a:avLst/>
          </a:prstGeom>
          <a:effectLst>
            <a:glow rad="101600">
              <a:schemeClr val="accent5">
                <a:satMod val="175000"/>
                <a:alpha val="40000"/>
              </a:schemeClr>
            </a:glow>
          </a:effectLst>
        </p:spPr>
      </p:pic>
      <p:sp>
        <p:nvSpPr>
          <p:cNvPr id="3" name="Rectangle 2"/>
          <p:cNvSpPr/>
          <p:nvPr/>
        </p:nvSpPr>
        <p:spPr>
          <a:xfrm>
            <a:off x="10142807" y="1879459"/>
            <a:ext cx="2049193" cy="1985159"/>
          </a:xfrm>
          <a:prstGeom prst="rect">
            <a:avLst/>
          </a:prstGeom>
        </p:spPr>
        <p:txBody>
          <a:bodyPr wrap="square">
            <a:spAutoFit/>
          </a:bodyPr>
          <a:lstStyle/>
          <a:p>
            <a:r>
              <a:rPr lang="en-US" sz="1400" b="1" dirty="0">
                <a:solidFill>
                  <a:srgbClr val="7030A0"/>
                </a:solidFill>
                <a:latin typeface="Century Gothic" panose="020B0502020202020204" pitchFamily="34" charset="0"/>
              </a:rPr>
              <a:t>Defaulting rate </a:t>
            </a:r>
            <a:r>
              <a:rPr lang="en-US" sz="1100" dirty="0">
                <a:solidFill>
                  <a:srgbClr val="7030A0"/>
                </a:solidFill>
                <a:latin typeface="Century Gothic" panose="020B0502020202020204" pitchFamily="34" charset="0"/>
              </a:rPr>
              <a:t>is more when the</a:t>
            </a:r>
          </a:p>
          <a:p>
            <a:pPr marL="285750" indent="-285750">
              <a:buFont typeface="Arial" panose="020B0604020202020204" pitchFamily="34" charset="0"/>
              <a:buChar char="•"/>
            </a:pPr>
            <a:r>
              <a:rPr lang="en-US" sz="1400" b="1" dirty="0">
                <a:solidFill>
                  <a:srgbClr val="7030A0"/>
                </a:solidFill>
                <a:latin typeface="Century Gothic" panose="020B0502020202020204" pitchFamily="34" charset="0"/>
              </a:rPr>
              <a:t>Annual income is low</a:t>
            </a:r>
          </a:p>
          <a:p>
            <a:pPr marL="285750" indent="-285750">
              <a:buFont typeface="Arial" panose="020B0604020202020204" pitchFamily="34" charset="0"/>
              <a:buChar char="•"/>
            </a:pPr>
            <a:r>
              <a:rPr lang="en-US" sz="1400" b="1" dirty="0">
                <a:solidFill>
                  <a:srgbClr val="7030A0"/>
                </a:solidFill>
                <a:latin typeface="Century Gothic" panose="020B0502020202020204" pitchFamily="34" charset="0"/>
              </a:rPr>
              <a:t>Installment to income ratio is high</a:t>
            </a:r>
            <a:r>
              <a:rPr lang="en-US" sz="1100" dirty="0">
                <a:solidFill>
                  <a:srgbClr val="7030A0"/>
                </a:solidFill>
                <a:latin typeface="Century Gothic" panose="020B0502020202020204" pitchFamily="34" charset="0"/>
              </a:rPr>
              <a:t> and </a:t>
            </a:r>
          </a:p>
          <a:p>
            <a:pPr marL="285750" indent="-285750">
              <a:buFont typeface="Arial" panose="020B0604020202020204" pitchFamily="34" charset="0"/>
              <a:buChar char="•"/>
            </a:pPr>
            <a:r>
              <a:rPr lang="en-US" sz="1400" b="1" dirty="0">
                <a:solidFill>
                  <a:srgbClr val="7030A0"/>
                </a:solidFill>
                <a:latin typeface="Century Gothic" panose="020B0502020202020204" pitchFamily="34" charset="0"/>
              </a:rPr>
              <a:t>Interest rate is high</a:t>
            </a:r>
            <a:endParaRPr lang="en-US" sz="1100" b="1" dirty="0">
              <a:solidFill>
                <a:srgbClr val="7030A0"/>
              </a:solidFill>
              <a:latin typeface="Century Gothic" panose="020B0502020202020204" pitchFamily="34" charset="0"/>
            </a:endParaRPr>
          </a:p>
        </p:txBody>
      </p:sp>
      <p:sp>
        <p:nvSpPr>
          <p:cNvPr id="4" name="Rectangle 3"/>
          <p:cNvSpPr/>
          <p:nvPr/>
        </p:nvSpPr>
        <p:spPr>
          <a:xfrm>
            <a:off x="6893169" y="5753688"/>
            <a:ext cx="3279292" cy="938719"/>
          </a:xfrm>
          <a:prstGeom prst="rect">
            <a:avLst/>
          </a:prstGeom>
        </p:spPr>
        <p:txBody>
          <a:bodyPr wrap="square">
            <a:spAutoFit/>
          </a:bodyPr>
          <a:lstStyle/>
          <a:p>
            <a:r>
              <a:rPr lang="en-US" sz="1100" b="1" dirty="0">
                <a:solidFill>
                  <a:srgbClr val="7030A0"/>
                </a:solidFill>
                <a:latin typeface="Century Gothic" panose="020B0502020202020204" pitchFamily="34" charset="0"/>
                <a:cs typeface="Helvetica" panose="020B0604020202020204" pitchFamily="34" charset="0"/>
              </a:rPr>
              <a:t>Interest rates</a:t>
            </a: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Grade A loans has lowest interest rate and Grade E with highest interest rate. </a:t>
            </a: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Charged off loan has higher interest rates on an average than Fully paid loans</a:t>
            </a:r>
          </a:p>
        </p:txBody>
      </p:sp>
      <p:sp>
        <p:nvSpPr>
          <p:cNvPr id="8" name="Rectangle 7">
            <a:extLst>
              <a:ext uri="{FF2B5EF4-FFF2-40B4-BE49-F238E27FC236}">
                <a16:creationId xmlns:a16="http://schemas.microsoft.com/office/drawing/2014/main" id="{D7A2BA7B-AADC-4D83-9FA9-9E6B37AE03CE}"/>
              </a:ext>
            </a:extLst>
          </p:cNvPr>
          <p:cNvSpPr/>
          <p:nvPr/>
        </p:nvSpPr>
        <p:spPr>
          <a:xfrm>
            <a:off x="559575" y="5750004"/>
            <a:ext cx="3054302" cy="1107996"/>
          </a:xfrm>
          <a:prstGeom prst="rect">
            <a:avLst/>
          </a:prstGeom>
        </p:spPr>
        <p:txBody>
          <a:bodyPr wrap="square">
            <a:spAutoFit/>
          </a:bodyPr>
          <a:lstStyle/>
          <a:p>
            <a:r>
              <a:rPr lang="en-US" sz="1100" b="1" dirty="0">
                <a:solidFill>
                  <a:srgbClr val="7030A0"/>
                </a:solidFill>
                <a:latin typeface="Century Gothic" panose="020B0502020202020204" pitchFamily="34" charset="0"/>
                <a:cs typeface="Helvetica" panose="020B0604020202020204" pitchFamily="34" charset="0"/>
              </a:rPr>
              <a:t>Annual income</a:t>
            </a: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Interestingly annual income is bit higher for Grades E through G </a:t>
            </a:r>
          </a:p>
          <a:p>
            <a:pPr marL="171450" indent="-171450">
              <a:buFont typeface="Arial" panose="020B0604020202020204" pitchFamily="34" charset="0"/>
              <a:buChar char="•"/>
            </a:pPr>
            <a:r>
              <a:rPr lang="en-US" sz="1100" dirty="0">
                <a:solidFill>
                  <a:srgbClr val="7030A0"/>
                </a:solidFill>
                <a:latin typeface="Century Gothic" panose="020B0502020202020204" pitchFamily="34" charset="0"/>
                <a:cs typeface="Helvetica" panose="020B0604020202020204" pitchFamily="34" charset="0"/>
              </a:rPr>
              <a:t>On an average Borrowers with lower annual income tend to default more.</a:t>
            </a:r>
          </a:p>
          <a:p>
            <a:endParaRPr lang="en-US" sz="1100" b="1" dirty="0">
              <a:solidFill>
                <a:srgbClr val="7030A0"/>
              </a:solidFill>
              <a:latin typeface="Century Gothic" panose="020B0502020202020204" pitchFamily="34" charset="0"/>
              <a:cs typeface="Helvetica" panose="020B0604020202020204" pitchFamily="34" charset="0"/>
            </a:endParaRPr>
          </a:p>
        </p:txBody>
      </p:sp>
    </p:spTree>
    <p:extLst>
      <p:ext uri="{BB962C8B-B14F-4D97-AF65-F5344CB8AC3E}">
        <p14:creationId xmlns:p14="http://schemas.microsoft.com/office/powerpoint/2010/main" val="238666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2BA7B-AADC-4D83-9FA9-9E6B37AE03CE}"/>
              </a:ext>
            </a:extLst>
          </p:cNvPr>
          <p:cNvSpPr/>
          <p:nvPr/>
        </p:nvSpPr>
        <p:spPr>
          <a:xfrm>
            <a:off x="9931790" y="2335235"/>
            <a:ext cx="1941341" cy="2123658"/>
          </a:xfrm>
          <a:prstGeom prst="rect">
            <a:avLst/>
          </a:prstGeom>
        </p:spPr>
        <p:txBody>
          <a:bodyPr wrap="square">
            <a:spAutoFit/>
          </a:bodyPr>
          <a:lstStyle/>
          <a:p>
            <a:r>
              <a:rPr lang="en-US" sz="1200" dirty="0">
                <a:solidFill>
                  <a:srgbClr val="7030A0"/>
                </a:solidFill>
                <a:latin typeface="Century Gothic" panose="020B0502020202020204" pitchFamily="34" charset="0"/>
                <a:cs typeface="Helvetica" panose="020B0604020202020204" pitchFamily="34" charset="0"/>
              </a:rPr>
              <a:t>Defaulting rate depends on the following variables. Strong dependency in the below order :  </a:t>
            </a:r>
          </a:p>
          <a:p>
            <a:pPr marL="228600" indent="-228600">
              <a:buFont typeface="+mj-lt"/>
              <a:buAutoNum type="arabicPeriod"/>
            </a:pPr>
            <a:r>
              <a:rPr lang="en-US" sz="1200" dirty="0">
                <a:solidFill>
                  <a:srgbClr val="7030A0"/>
                </a:solidFill>
                <a:latin typeface="Century Gothic" panose="020B0502020202020204" pitchFamily="34" charset="0"/>
                <a:cs typeface="Helvetica" panose="020B0604020202020204" pitchFamily="34" charset="0"/>
              </a:rPr>
              <a:t>Interest rate</a:t>
            </a:r>
          </a:p>
          <a:p>
            <a:pPr marL="228600" indent="-228600">
              <a:buFont typeface="+mj-lt"/>
              <a:buAutoNum type="arabicPeriod"/>
            </a:pPr>
            <a:r>
              <a:rPr lang="en-US" sz="1200" dirty="0">
                <a:solidFill>
                  <a:srgbClr val="7030A0"/>
                </a:solidFill>
                <a:latin typeface="Century Gothic" panose="020B0502020202020204" pitchFamily="34" charset="0"/>
                <a:cs typeface="Helvetica" panose="020B0604020202020204" pitchFamily="34" charset="0"/>
              </a:rPr>
              <a:t>Installment to income ratio</a:t>
            </a:r>
          </a:p>
          <a:p>
            <a:pPr marL="228600" indent="-228600">
              <a:buFont typeface="+mj-lt"/>
              <a:buAutoNum type="arabicPeriod"/>
            </a:pPr>
            <a:r>
              <a:rPr lang="en-US" sz="1200" dirty="0">
                <a:solidFill>
                  <a:srgbClr val="7030A0"/>
                </a:solidFill>
                <a:latin typeface="Century Gothic" panose="020B0502020202020204" pitchFamily="34" charset="0"/>
                <a:cs typeface="Helvetica" panose="020B0604020202020204" pitchFamily="34" charset="0"/>
              </a:rPr>
              <a:t>Revolving utilization rate</a:t>
            </a:r>
          </a:p>
          <a:p>
            <a:pPr marL="228600" indent="-228600">
              <a:buFont typeface="+mj-lt"/>
              <a:buAutoNum type="arabicPeriod"/>
            </a:pPr>
            <a:r>
              <a:rPr lang="en-US" sz="1200" dirty="0">
                <a:solidFill>
                  <a:srgbClr val="7030A0"/>
                </a:solidFill>
                <a:latin typeface="Century Gothic" panose="020B0502020202020204" pitchFamily="34" charset="0"/>
                <a:cs typeface="Helvetica" panose="020B0604020202020204" pitchFamily="34" charset="0"/>
              </a:rPr>
              <a:t>Annual income</a:t>
            </a:r>
          </a:p>
        </p:txBody>
      </p:sp>
      <p:sp>
        <p:nvSpPr>
          <p:cNvPr id="20" name="Title 1">
            <a:extLst>
              <a:ext uri="{FF2B5EF4-FFF2-40B4-BE49-F238E27FC236}">
                <a16:creationId xmlns:a16="http://schemas.microsoft.com/office/drawing/2014/main" id="{D1D924B1-F1A4-40C9-BA52-BA88B52DC1EB}"/>
              </a:ext>
            </a:extLst>
          </p:cNvPr>
          <p:cNvSpPr txBox="1">
            <a:spLocks/>
          </p:cNvSpPr>
          <p:nvPr/>
        </p:nvSpPr>
        <p:spPr>
          <a:xfrm>
            <a:off x="2093927" y="207817"/>
            <a:ext cx="8223900" cy="346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Segmented Analysis </a:t>
            </a:r>
          </a:p>
          <a:p>
            <a:pPr algn="ctr"/>
            <a:r>
              <a:rPr lang="en-US"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Continuous variables using bin buckets</a:t>
            </a:r>
          </a:p>
        </p:txBody>
      </p:sp>
      <p:pic>
        <p:nvPicPr>
          <p:cNvPr id="2" name="Picture 1"/>
          <p:cNvPicPr>
            <a:picLocks noChangeAspect="1"/>
          </p:cNvPicPr>
          <p:nvPr/>
        </p:nvPicPr>
        <p:blipFill>
          <a:blip r:embed="rId3"/>
          <a:stretch>
            <a:fillRect/>
          </a:stretch>
        </p:blipFill>
        <p:spPr>
          <a:xfrm>
            <a:off x="868301" y="762858"/>
            <a:ext cx="8725865" cy="5567604"/>
          </a:xfrm>
          <a:prstGeom prst="rect">
            <a:avLst/>
          </a:prstGeom>
          <a:effectLst>
            <a:glow rad="101600">
              <a:schemeClr val="accent5">
                <a:satMod val="175000"/>
                <a:alpha val="40000"/>
              </a:schemeClr>
            </a:glow>
          </a:effectLst>
        </p:spPr>
      </p:pic>
    </p:spTree>
    <p:extLst>
      <p:ext uri="{BB962C8B-B14F-4D97-AF65-F5344CB8AC3E}">
        <p14:creationId xmlns:p14="http://schemas.microsoft.com/office/powerpoint/2010/main" val="333905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1D924B1-F1A4-40C9-BA52-BA88B52DC1EB}"/>
              </a:ext>
            </a:extLst>
          </p:cNvPr>
          <p:cNvSpPr txBox="1">
            <a:spLocks/>
          </p:cNvSpPr>
          <p:nvPr/>
        </p:nvSpPr>
        <p:spPr>
          <a:xfrm>
            <a:off x="2093927" y="147987"/>
            <a:ext cx="8223900"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Segmented Analysis</a:t>
            </a:r>
          </a:p>
          <a:p>
            <a:pPr algn="ctr"/>
            <a:r>
              <a:rPr lang="en-US"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Categorical  &amp; Continuous (Segmented) variables</a:t>
            </a:r>
            <a:endPar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pic>
        <p:nvPicPr>
          <p:cNvPr id="6" name="Picture 5">
            <a:extLst>
              <a:ext uri="{FF2B5EF4-FFF2-40B4-BE49-F238E27FC236}">
                <a16:creationId xmlns:a16="http://schemas.microsoft.com/office/drawing/2014/main" id="{340BDF41-C194-4C33-9B5B-F5C54F6FE33D}"/>
              </a:ext>
            </a:extLst>
          </p:cNvPr>
          <p:cNvPicPr>
            <a:picLocks noChangeAspect="1"/>
          </p:cNvPicPr>
          <p:nvPr/>
        </p:nvPicPr>
        <p:blipFill>
          <a:blip r:embed="rId3"/>
          <a:stretch>
            <a:fillRect/>
          </a:stretch>
        </p:blipFill>
        <p:spPr>
          <a:xfrm>
            <a:off x="773344" y="913330"/>
            <a:ext cx="10645311" cy="4900535"/>
          </a:xfrm>
          <a:prstGeom prst="rect">
            <a:avLst/>
          </a:prstGeom>
          <a:effectLst>
            <a:glow rad="101600">
              <a:schemeClr val="accent5">
                <a:satMod val="175000"/>
                <a:alpha val="40000"/>
              </a:schemeClr>
            </a:glow>
          </a:effectLst>
        </p:spPr>
      </p:pic>
      <p:sp>
        <p:nvSpPr>
          <p:cNvPr id="12" name="Rectangle 11">
            <a:extLst>
              <a:ext uri="{FF2B5EF4-FFF2-40B4-BE49-F238E27FC236}">
                <a16:creationId xmlns:a16="http://schemas.microsoft.com/office/drawing/2014/main" id="{D22A472A-0EAD-48D3-A588-78D08CBD236E}"/>
              </a:ext>
            </a:extLst>
          </p:cNvPr>
          <p:cNvSpPr/>
          <p:nvPr/>
        </p:nvSpPr>
        <p:spPr>
          <a:xfrm>
            <a:off x="1469717" y="5944670"/>
            <a:ext cx="9948938" cy="430887"/>
          </a:xfrm>
          <a:prstGeom prst="rect">
            <a:avLst/>
          </a:prstGeom>
        </p:spPr>
        <p:txBody>
          <a:bodyPr wrap="square">
            <a:spAutoFit/>
          </a:bodyPr>
          <a:lstStyle/>
          <a:p>
            <a:r>
              <a:rPr lang="en-US" sz="1100" b="1" dirty="0">
                <a:solidFill>
                  <a:srgbClr val="7030A0"/>
                </a:solidFill>
                <a:latin typeface="Century Gothic" panose="020B0502020202020204" pitchFamily="34" charset="0"/>
                <a:cs typeface="Helvetica" panose="020B0604020202020204" pitchFamily="34" charset="0"/>
              </a:rPr>
              <a:t>The above plots are for Debt Consolidation. Similar are the plots for other loan purposes. Though the impact of the above variables on the defaulting rate may vary  based on the purpose of the loan, those are the common most strongly influencing variables</a:t>
            </a:r>
          </a:p>
        </p:txBody>
      </p:sp>
    </p:spTree>
    <p:extLst>
      <p:ext uri="{BB962C8B-B14F-4D97-AF65-F5344CB8AC3E}">
        <p14:creationId xmlns:p14="http://schemas.microsoft.com/office/powerpoint/2010/main" val="41353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1D924B1-F1A4-40C9-BA52-BA88B52DC1EB}"/>
              </a:ext>
            </a:extLst>
          </p:cNvPr>
          <p:cNvSpPr txBox="1">
            <a:spLocks/>
          </p:cNvSpPr>
          <p:nvPr/>
        </p:nvSpPr>
        <p:spPr>
          <a:xfrm>
            <a:off x="2039968" y="-115903"/>
            <a:ext cx="8223900" cy="798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Segmented Analysis</a:t>
            </a:r>
            <a:r>
              <a:rPr lang="en-US" sz="3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 </a:t>
            </a:r>
          </a:p>
          <a:p>
            <a:pPr algn="ctr"/>
            <a:r>
              <a:rPr lang="en-US"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Summary</a:t>
            </a:r>
          </a:p>
        </p:txBody>
      </p:sp>
      <p:sp>
        <p:nvSpPr>
          <p:cNvPr id="2" name="Rectangle 1">
            <a:extLst>
              <a:ext uri="{FF2B5EF4-FFF2-40B4-BE49-F238E27FC236}">
                <a16:creationId xmlns:a16="http://schemas.microsoft.com/office/drawing/2014/main" id="{DDA5BF74-2E76-4FE8-9072-64002E7F44C3}"/>
              </a:ext>
            </a:extLst>
          </p:cNvPr>
          <p:cNvSpPr/>
          <p:nvPr/>
        </p:nvSpPr>
        <p:spPr>
          <a:xfrm>
            <a:off x="7387327" y="2081404"/>
            <a:ext cx="4458301" cy="3170099"/>
          </a:xfrm>
          <a:prstGeom prst="rect">
            <a:avLst/>
          </a:prstGeom>
        </p:spPr>
        <p:txBody>
          <a:bodyPr wrap="square">
            <a:spAutoFit/>
          </a:bodyPr>
          <a:lstStyle/>
          <a:p>
            <a:pPr algn="ctr"/>
            <a:endParaRPr lang="en-US" dirty="0">
              <a:latin typeface="Century Gothic" panose="020B0502020202020204" pitchFamily="34" charset="0"/>
            </a:endParaRPr>
          </a:p>
          <a:p>
            <a:pPr algn="ctr"/>
            <a:r>
              <a:rPr lang="en-US" b="1" dirty="0">
                <a:latin typeface="Century Gothic" panose="020B0502020202020204" pitchFamily="34" charset="0"/>
              </a:rPr>
              <a:t>Defaulting rate increases to </a:t>
            </a:r>
            <a:r>
              <a:rPr lang="en-US" sz="2800" b="1" dirty="0">
                <a:solidFill>
                  <a:srgbClr val="FF0000"/>
                </a:solidFill>
                <a:latin typeface="Century Gothic" panose="020B0502020202020204" pitchFamily="34" charset="0"/>
              </a:rPr>
              <a:t>80%</a:t>
            </a:r>
            <a:r>
              <a:rPr lang="en-US" b="1" dirty="0">
                <a:latin typeface="Century Gothic" panose="020B0502020202020204" pitchFamily="34" charset="0"/>
              </a:rPr>
              <a:t> </a:t>
            </a:r>
          </a:p>
          <a:p>
            <a:pPr algn="ctr"/>
            <a:r>
              <a:rPr lang="en-US" dirty="0">
                <a:latin typeface="Century Gothic" panose="020B0502020202020204" pitchFamily="34" charset="0"/>
              </a:rPr>
              <a:t>(~4 out of 5 borrowers default) </a:t>
            </a:r>
            <a:endParaRPr lang="en-US" b="1" dirty="0">
              <a:latin typeface="Century Gothic" panose="020B0502020202020204" pitchFamily="34" charset="0"/>
            </a:endParaRPr>
          </a:p>
          <a:p>
            <a:pPr algn="ctr"/>
            <a:r>
              <a:rPr lang="en-US" dirty="0">
                <a:latin typeface="Century Gothic" panose="020B0502020202020204" pitchFamily="34" charset="0"/>
              </a:rPr>
              <a:t>for  Small Business,  Renewable energy, Educational  loans:</a:t>
            </a:r>
          </a:p>
          <a:p>
            <a:pPr algn="ctr"/>
            <a:endParaRPr lang="en-US" dirty="0">
              <a:latin typeface="Century Gothic" panose="020B0502020202020204" pitchFamily="34" charset="0"/>
            </a:endParaRPr>
          </a:p>
          <a:p>
            <a:pPr algn="ctr"/>
            <a:r>
              <a:rPr lang="en-US" b="1" dirty="0">
                <a:latin typeface="Century Gothic" panose="020B0502020202020204" pitchFamily="34" charset="0"/>
              </a:rPr>
              <a:t>Defaulting rate increases to </a:t>
            </a:r>
            <a:r>
              <a:rPr lang="en-US" sz="2800" b="1" dirty="0">
                <a:solidFill>
                  <a:srgbClr val="FF0000"/>
                </a:solidFill>
                <a:latin typeface="Century Gothic" panose="020B0502020202020204" pitchFamily="34" charset="0"/>
              </a:rPr>
              <a:t>50% </a:t>
            </a:r>
          </a:p>
          <a:p>
            <a:pPr algn="ctr"/>
            <a:r>
              <a:rPr lang="en-US" dirty="0">
                <a:latin typeface="Century Gothic" panose="020B0502020202020204" pitchFamily="34" charset="0"/>
              </a:rPr>
              <a:t>(~1 out of 2 borrowers default) </a:t>
            </a:r>
          </a:p>
          <a:p>
            <a:pPr algn="ctr"/>
            <a:r>
              <a:rPr lang="en-US" dirty="0">
                <a:latin typeface="Century Gothic" panose="020B0502020202020204" pitchFamily="34" charset="0"/>
              </a:rPr>
              <a:t>for Debt Consolidation,  Credit Card types of  loans</a:t>
            </a:r>
          </a:p>
        </p:txBody>
      </p:sp>
      <p:sp>
        <p:nvSpPr>
          <p:cNvPr id="3" name="Rectangle 2">
            <a:extLst>
              <a:ext uri="{FF2B5EF4-FFF2-40B4-BE49-F238E27FC236}">
                <a16:creationId xmlns:a16="http://schemas.microsoft.com/office/drawing/2014/main" id="{5AF7040E-3727-436E-9168-AF01AB15E6C0}"/>
              </a:ext>
            </a:extLst>
          </p:cNvPr>
          <p:cNvSpPr/>
          <p:nvPr/>
        </p:nvSpPr>
        <p:spPr>
          <a:xfrm>
            <a:off x="4412202" y="1268853"/>
            <a:ext cx="489528" cy="923330"/>
          </a:xfrm>
          <a:prstGeom prst="rect">
            <a:avLst/>
          </a:prstGeom>
          <a:noFill/>
        </p:spPr>
        <p:txBody>
          <a:bodyPr wrap="square" lIns="91440" tIns="45720" rIns="91440" bIns="45720">
            <a:spAutoFit/>
          </a:bodyPr>
          <a:lstStyle/>
          <a:p>
            <a:pPr algn="ctr"/>
            <a:r>
              <a:rPr lang="en-US" sz="5400" b="0" cap="none" spc="0" dirty="0">
                <a:ln w="0"/>
                <a:solidFill>
                  <a:srgbClr val="7030A0"/>
                </a:solidFill>
                <a:effectLst>
                  <a:reflection blurRad="6350" stA="53000" endA="300" endPos="35500" dir="5400000" sy="-90000" algn="bl" rotWithShape="0"/>
                </a:effectLst>
              </a:rPr>
              <a:t>E</a:t>
            </a:r>
          </a:p>
        </p:txBody>
      </p:sp>
      <p:sp>
        <p:nvSpPr>
          <p:cNvPr id="5" name="Rectangle 4">
            <a:extLst>
              <a:ext uri="{FF2B5EF4-FFF2-40B4-BE49-F238E27FC236}">
                <a16:creationId xmlns:a16="http://schemas.microsoft.com/office/drawing/2014/main" id="{0D9B9044-27CB-4478-916B-BD45773DDD8B}"/>
              </a:ext>
            </a:extLst>
          </p:cNvPr>
          <p:cNvSpPr/>
          <p:nvPr/>
        </p:nvSpPr>
        <p:spPr>
          <a:xfrm>
            <a:off x="5008687" y="1274975"/>
            <a:ext cx="502061" cy="923330"/>
          </a:xfrm>
          <a:prstGeom prst="rect">
            <a:avLst/>
          </a:prstGeom>
          <a:noFill/>
        </p:spPr>
        <p:txBody>
          <a:bodyPr wrap="none" lIns="91440" tIns="45720" rIns="91440" bIns="45720">
            <a:spAutoFit/>
          </a:bodyPr>
          <a:lstStyle/>
          <a:p>
            <a:pPr algn="ctr"/>
            <a:r>
              <a:rPr lang="en-US" sz="5400" b="0" cap="none" spc="0" dirty="0">
                <a:ln w="0"/>
                <a:solidFill>
                  <a:srgbClr val="7030A0"/>
                </a:solidFill>
                <a:effectLst>
                  <a:reflection blurRad="6350" stA="53000" endA="300" endPos="35500" dir="5400000" sy="-90000" algn="bl" rotWithShape="0"/>
                </a:effectLst>
              </a:rPr>
              <a:t>F</a:t>
            </a:r>
          </a:p>
        </p:txBody>
      </p:sp>
      <p:sp>
        <p:nvSpPr>
          <p:cNvPr id="6" name="Rectangle 5">
            <a:extLst>
              <a:ext uri="{FF2B5EF4-FFF2-40B4-BE49-F238E27FC236}">
                <a16:creationId xmlns:a16="http://schemas.microsoft.com/office/drawing/2014/main" id="{99A89F08-2C17-47C1-AE39-08BB1438F0E2}"/>
              </a:ext>
            </a:extLst>
          </p:cNvPr>
          <p:cNvSpPr/>
          <p:nvPr/>
        </p:nvSpPr>
        <p:spPr>
          <a:xfrm>
            <a:off x="5576438" y="1268853"/>
            <a:ext cx="622286" cy="923330"/>
          </a:xfrm>
          <a:prstGeom prst="rect">
            <a:avLst/>
          </a:prstGeom>
          <a:noFill/>
        </p:spPr>
        <p:txBody>
          <a:bodyPr wrap="none" lIns="91440" tIns="45720" rIns="91440" bIns="45720">
            <a:spAutoFit/>
          </a:bodyPr>
          <a:lstStyle/>
          <a:p>
            <a:pPr algn="ctr"/>
            <a:r>
              <a:rPr lang="en-US" sz="5400" dirty="0">
                <a:ln w="0"/>
                <a:solidFill>
                  <a:srgbClr val="7030A0"/>
                </a:solidFill>
                <a:effectLst>
                  <a:reflection blurRad="6350" stA="53000" endA="300" endPos="35500" dir="5400000" sy="-90000" algn="bl" rotWithShape="0"/>
                </a:effectLst>
              </a:rPr>
              <a:t>G</a:t>
            </a:r>
            <a:endParaRPr lang="en-US" sz="5400" b="0" cap="none" spc="0" dirty="0">
              <a:ln w="0"/>
              <a:solidFill>
                <a:srgbClr val="7030A0"/>
              </a:solidFill>
              <a:effectLst>
                <a:reflection blurRad="6350" stA="53000" endA="300" endPos="35500" dir="5400000" sy="-90000" algn="bl" rotWithShape="0"/>
              </a:effectLst>
            </a:endParaRPr>
          </a:p>
        </p:txBody>
      </p:sp>
      <p:sp>
        <p:nvSpPr>
          <p:cNvPr id="7" name="Rectangle 6">
            <a:extLst>
              <a:ext uri="{FF2B5EF4-FFF2-40B4-BE49-F238E27FC236}">
                <a16:creationId xmlns:a16="http://schemas.microsoft.com/office/drawing/2014/main" id="{A65E04C7-4B16-4979-92E8-233BC748CA84}"/>
              </a:ext>
            </a:extLst>
          </p:cNvPr>
          <p:cNvSpPr/>
          <p:nvPr/>
        </p:nvSpPr>
        <p:spPr>
          <a:xfrm>
            <a:off x="1347540" y="1656951"/>
            <a:ext cx="1075936" cy="369332"/>
          </a:xfrm>
          <a:prstGeom prst="rect">
            <a:avLst/>
          </a:prstGeom>
        </p:spPr>
        <p:txBody>
          <a:bodyPr wrap="none">
            <a:spAutoFit/>
          </a:bodyPr>
          <a:lstStyle/>
          <a:p>
            <a:r>
              <a:rPr lang="en-US" dirty="0">
                <a:latin typeface="Century Gothic" panose="020B0502020202020204" pitchFamily="34" charset="0"/>
              </a:rPr>
              <a:t>Grades </a:t>
            </a:r>
            <a:endParaRPr lang="en-US" dirty="0"/>
          </a:p>
        </p:txBody>
      </p:sp>
      <p:sp>
        <p:nvSpPr>
          <p:cNvPr id="8" name="Rectangle 7">
            <a:extLst>
              <a:ext uri="{FF2B5EF4-FFF2-40B4-BE49-F238E27FC236}">
                <a16:creationId xmlns:a16="http://schemas.microsoft.com/office/drawing/2014/main" id="{A169E1F9-B0F7-4A38-81BB-36657A2AE5C2}"/>
              </a:ext>
            </a:extLst>
          </p:cNvPr>
          <p:cNvSpPr/>
          <p:nvPr/>
        </p:nvSpPr>
        <p:spPr>
          <a:xfrm>
            <a:off x="1347540" y="2527637"/>
            <a:ext cx="2382383" cy="369332"/>
          </a:xfrm>
          <a:prstGeom prst="rect">
            <a:avLst/>
          </a:prstGeom>
        </p:spPr>
        <p:txBody>
          <a:bodyPr wrap="none">
            <a:spAutoFit/>
          </a:bodyPr>
          <a:lstStyle/>
          <a:p>
            <a:r>
              <a:rPr lang="en-US" dirty="0">
                <a:latin typeface="Century Gothic" panose="020B0502020202020204" pitchFamily="34" charset="0"/>
              </a:rPr>
              <a:t>Higher interest rates</a:t>
            </a:r>
            <a:endParaRPr lang="en-US" dirty="0"/>
          </a:p>
        </p:txBody>
      </p:sp>
      <p:sp>
        <p:nvSpPr>
          <p:cNvPr id="10" name="Rectangle 9">
            <a:extLst>
              <a:ext uri="{FF2B5EF4-FFF2-40B4-BE49-F238E27FC236}">
                <a16:creationId xmlns:a16="http://schemas.microsoft.com/office/drawing/2014/main" id="{E756202C-0389-4E1C-9D7B-3326C75737C3}"/>
              </a:ext>
            </a:extLst>
          </p:cNvPr>
          <p:cNvSpPr/>
          <p:nvPr/>
        </p:nvSpPr>
        <p:spPr>
          <a:xfrm>
            <a:off x="4246813" y="2296805"/>
            <a:ext cx="2017603" cy="830997"/>
          </a:xfrm>
          <a:prstGeom prst="rect">
            <a:avLst/>
          </a:prstGeom>
          <a:noFill/>
        </p:spPr>
        <p:txBody>
          <a:bodyPr wrap="square" lIns="91440" tIns="45720" rIns="91440" bIns="45720">
            <a:spAutoFit/>
          </a:bodyPr>
          <a:lstStyle/>
          <a:p>
            <a:pPr algn="ctr"/>
            <a:r>
              <a:rPr lang="en-US" sz="4800" dirty="0">
                <a:ln w="0"/>
                <a:solidFill>
                  <a:srgbClr val="7030A0"/>
                </a:solidFill>
                <a:effectLst>
                  <a:reflection blurRad="6350" stA="53000" endA="300" endPos="35500" dir="5400000" sy="-90000" algn="bl" rotWithShape="0"/>
                </a:effectLst>
              </a:rPr>
              <a:t>&gt;1</a:t>
            </a:r>
            <a:r>
              <a:rPr lang="en-US" sz="4800" b="0" cap="none" spc="0" dirty="0">
                <a:ln w="0"/>
                <a:solidFill>
                  <a:srgbClr val="7030A0"/>
                </a:solidFill>
                <a:effectLst>
                  <a:reflection blurRad="6350" stA="53000" endA="300" endPos="35500" dir="5400000" sy="-90000" algn="bl" rotWithShape="0"/>
                </a:effectLst>
              </a:rPr>
              <a:t>5%</a:t>
            </a:r>
          </a:p>
        </p:txBody>
      </p:sp>
      <p:sp>
        <p:nvSpPr>
          <p:cNvPr id="11" name="Rectangle 10">
            <a:extLst>
              <a:ext uri="{FF2B5EF4-FFF2-40B4-BE49-F238E27FC236}">
                <a16:creationId xmlns:a16="http://schemas.microsoft.com/office/drawing/2014/main" id="{A501C173-A2B0-4873-9A2F-9898AA3CE0A4}"/>
              </a:ext>
            </a:extLst>
          </p:cNvPr>
          <p:cNvSpPr/>
          <p:nvPr/>
        </p:nvSpPr>
        <p:spPr>
          <a:xfrm>
            <a:off x="1351677" y="3481788"/>
            <a:ext cx="2258952" cy="369332"/>
          </a:xfrm>
          <a:prstGeom prst="rect">
            <a:avLst/>
          </a:prstGeom>
        </p:spPr>
        <p:txBody>
          <a:bodyPr wrap="none">
            <a:spAutoFit/>
          </a:bodyPr>
          <a:lstStyle/>
          <a:p>
            <a:r>
              <a:rPr lang="en-US" dirty="0">
                <a:latin typeface="Century Gothic" panose="020B0502020202020204" pitchFamily="34" charset="0"/>
              </a:rPr>
              <a:t>Higher loan tenure</a:t>
            </a:r>
            <a:endParaRPr lang="en-US" dirty="0"/>
          </a:p>
        </p:txBody>
      </p:sp>
      <p:sp>
        <p:nvSpPr>
          <p:cNvPr id="13" name="Rectangle 12">
            <a:extLst>
              <a:ext uri="{FF2B5EF4-FFF2-40B4-BE49-F238E27FC236}">
                <a16:creationId xmlns:a16="http://schemas.microsoft.com/office/drawing/2014/main" id="{09EC4B76-0C04-4219-9892-6A1ADC7756D9}"/>
              </a:ext>
            </a:extLst>
          </p:cNvPr>
          <p:cNvSpPr/>
          <p:nvPr/>
        </p:nvSpPr>
        <p:spPr>
          <a:xfrm>
            <a:off x="3507476" y="3162078"/>
            <a:ext cx="4006544" cy="830997"/>
          </a:xfrm>
          <a:prstGeom prst="rect">
            <a:avLst/>
          </a:prstGeom>
          <a:noFill/>
        </p:spPr>
        <p:txBody>
          <a:bodyPr wrap="square" lIns="91440" tIns="45720" rIns="91440" bIns="45720">
            <a:spAutoFit/>
          </a:bodyPr>
          <a:lstStyle/>
          <a:p>
            <a:pPr algn="ctr"/>
            <a:r>
              <a:rPr lang="en-US" sz="4800" b="0" cap="none" spc="0" dirty="0">
                <a:ln w="0"/>
                <a:solidFill>
                  <a:srgbClr val="7030A0"/>
                </a:solidFill>
                <a:effectLst>
                  <a:reflection blurRad="6350" stA="53000" endA="300" endPos="35500" dir="5400000" sy="-90000" algn="bl" rotWithShape="0"/>
                </a:effectLst>
              </a:rPr>
              <a:t>60 Months</a:t>
            </a:r>
          </a:p>
        </p:txBody>
      </p:sp>
      <p:sp>
        <p:nvSpPr>
          <p:cNvPr id="12" name="Rectangle 11">
            <a:extLst>
              <a:ext uri="{FF2B5EF4-FFF2-40B4-BE49-F238E27FC236}">
                <a16:creationId xmlns:a16="http://schemas.microsoft.com/office/drawing/2014/main" id="{F11292DE-D053-4ED4-997C-BF18969BA164}"/>
              </a:ext>
            </a:extLst>
          </p:cNvPr>
          <p:cNvSpPr/>
          <p:nvPr/>
        </p:nvSpPr>
        <p:spPr>
          <a:xfrm>
            <a:off x="1347540" y="4489714"/>
            <a:ext cx="2382383" cy="646331"/>
          </a:xfrm>
          <a:prstGeom prst="rect">
            <a:avLst/>
          </a:prstGeom>
        </p:spPr>
        <p:txBody>
          <a:bodyPr wrap="square">
            <a:spAutoFit/>
          </a:bodyPr>
          <a:lstStyle/>
          <a:p>
            <a:r>
              <a:rPr lang="en-US" dirty="0">
                <a:latin typeface="Century Gothic" panose="020B0502020202020204" pitchFamily="34" charset="0"/>
              </a:rPr>
              <a:t>Higher installment to income ratio </a:t>
            </a:r>
            <a:endParaRPr lang="en-US" dirty="0"/>
          </a:p>
        </p:txBody>
      </p:sp>
      <p:sp>
        <p:nvSpPr>
          <p:cNvPr id="15" name="Rectangle 14">
            <a:extLst>
              <a:ext uri="{FF2B5EF4-FFF2-40B4-BE49-F238E27FC236}">
                <a16:creationId xmlns:a16="http://schemas.microsoft.com/office/drawing/2014/main" id="{AE38D3FF-2039-414E-9B0B-BF70AF119643}"/>
              </a:ext>
            </a:extLst>
          </p:cNvPr>
          <p:cNvSpPr/>
          <p:nvPr/>
        </p:nvSpPr>
        <p:spPr>
          <a:xfrm>
            <a:off x="4246813" y="4305048"/>
            <a:ext cx="2017603" cy="830997"/>
          </a:xfrm>
          <a:prstGeom prst="rect">
            <a:avLst/>
          </a:prstGeom>
          <a:noFill/>
        </p:spPr>
        <p:txBody>
          <a:bodyPr wrap="square" lIns="91440" tIns="45720" rIns="91440" bIns="45720">
            <a:spAutoFit/>
          </a:bodyPr>
          <a:lstStyle/>
          <a:p>
            <a:pPr algn="ctr"/>
            <a:r>
              <a:rPr lang="en-US" sz="4800" dirty="0">
                <a:ln w="0"/>
                <a:solidFill>
                  <a:srgbClr val="7030A0"/>
                </a:solidFill>
                <a:effectLst>
                  <a:reflection blurRad="6350" stA="53000" endA="300" endPos="35500" dir="5400000" sy="-90000" algn="bl" rotWithShape="0"/>
                </a:effectLst>
              </a:rPr>
              <a:t>&gt;1</a:t>
            </a:r>
            <a:r>
              <a:rPr lang="en-US" sz="4800" b="0" cap="none" spc="0" dirty="0">
                <a:ln w="0"/>
                <a:solidFill>
                  <a:srgbClr val="7030A0"/>
                </a:solidFill>
                <a:effectLst>
                  <a:reflection blurRad="6350" stA="53000" endA="300" endPos="35500" dir="5400000" sy="-90000" algn="bl" rotWithShape="0"/>
                </a:effectLst>
              </a:rPr>
              <a:t>5%</a:t>
            </a:r>
          </a:p>
        </p:txBody>
      </p:sp>
      <p:sp>
        <p:nvSpPr>
          <p:cNvPr id="14" name="Rectangle 13">
            <a:extLst>
              <a:ext uri="{FF2B5EF4-FFF2-40B4-BE49-F238E27FC236}">
                <a16:creationId xmlns:a16="http://schemas.microsoft.com/office/drawing/2014/main" id="{810EB483-B396-4B5B-9334-BB8957D414B7}"/>
              </a:ext>
            </a:extLst>
          </p:cNvPr>
          <p:cNvSpPr/>
          <p:nvPr/>
        </p:nvSpPr>
        <p:spPr>
          <a:xfrm>
            <a:off x="1347540" y="5632684"/>
            <a:ext cx="2674129" cy="369332"/>
          </a:xfrm>
          <a:prstGeom prst="rect">
            <a:avLst/>
          </a:prstGeom>
        </p:spPr>
        <p:txBody>
          <a:bodyPr wrap="none">
            <a:spAutoFit/>
          </a:bodyPr>
          <a:lstStyle/>
          <a:p>
            <a:pPr algn="ctr"/>
            <a:r>
              <a:rPr lang="en-US" dirty="0">
                <a:latin typeface="Century Gothic" panose="020B0502020202020204" pitchFamily="34" charset="0"/>
              </a:rPr>
              <a:t>Lower Income (&lt; 50 K)</a:t>
            </a:r>
          </a:p>
        </p:txBody>
      </p:sp>
      <p:sp>
        <p:nvSpPr>
          <p:cNvPr id="17" name="Rectangle 16">
            <a:extLst>
              <a:ext uri="{FF2B5EF4-FFF2-40B4-BE49-F238E27FC236}">
                <a16:creationId xmlns:a16="http://schemas.microsoft.com/office/drawing/2014/main" id="{EBB76753-0660-4093-A9F0-332A7B5BA957}"/>
              </a:ext>
            </a:extLst>
          </p:cNvPr>
          <p:cNvSpPr/>
          <p:nvPr/>
        </p:nvSpPr>
        <p:spPr>
          <a:xfrm>
            <a:off x="4246813" y="5376072"/>
            <a:ext cx="2017603" cy="830997"/>
          </a:xfrm>
          <a:prstGeom prst="rect">
            <a:avLst/>
          </a:prstGeom>
          <a:noFill/>
        </p:spPr>
        <p:txBody>
          <a:bodyPr wrap="square" lIns="91440" tIns="45720" rIns="91440" bIns="45720">
            <a:spAutoFit/>
          </a:bodyPr>
          <a:lstStyle/>
          <a:p>
            <a:pPr algn="ctr"/>
            <a:r>
              <a:rPr lang="en-US" sz="4800" b="0" cap="none" spc="0" dirty="0">
                <a:ln w="0"/>
                <a:solidFill>
                  <a:srgbClr val="7030A0"/>
                </a:solidFill>
                <a:effectLst>
                  <a:reflection blurRad="6350" stA="53000" endA="300" endPos="35500" dir="5400000" sy="-90000" algn="bl" rotWithShape="0"/>
                </a:effectLst>
              </a:rPr>
              <a:t>&lt;50K</a:t>
            </a:r>
          </a:p>
        </p:txBody>
      </p:sp>
      <p:sp>
        <p:nvSpPr>
          <p:cNvPr id="16" name="Arrow: Down 15">
            <a:extLst>
              <a:ext uri="{FF2B5EF4-FFF2-40B4-BE49-F238E27FC236}">
                <a16:creationId xmlns:a16="http://schemas.microsoft.com/office/drawing/2014/main" id="{1A0D5332-1A96-4F41-A6F6-941D9C3AE625}"/>
              </a:ext>
            </a:extLst>
          </p:cNvPr>
          <p:cNvSpPr/>
          <p:nvPr/>
        </p:nvSpPr>
        <p:spPr>
          <a:xfrm>
            <a:off x="833797" y="1656951"/>
            <a:ext cx="312498" cy="36933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E44F68C9-FE28-4941-8688-9BA188EE0CBC}"/>
              </a:ext>
            </a:extLst>
          </p:cNvPr>
          <p:cNvSpPr/>
          <p:nvPr/>
        </p:nvSpPr>
        <p:spPr>
          <a:xfrm>
            <a:off x="766221" y="5632684"/>
            <a:ext cx="312498" cy="36933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4BC42399-63C6-46BB-A39F-AC5D49EFFCC9}"/>
              </a:ext>
            </a:extLst>
          </p:cNvPr>
          <p:cNvSpPr/>
          <p:nvPr/>
        </p:nvSpPr>
        <p:spPr>
          <a:xfrm rot="10800000">
            <a:off x="791981" y="4628213"/>
            <a:ext cx="312498" cy="36933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AD3546D4-3D1B-4FED-B890-86B4534E2B30}"/>
              </a:ext>
            </a:extLst>
          </p:cNvPr>
          <p:cNvSpPr/>
          <p:nvPr/>
        </p:nvSpPr>
        <p:spPr>
          <a:xfrm rot="10800000">
            <a:off x="791981" y="3481788"/>
            <a:ext cx="312498" cy="36933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0B370DB0-EDE2-4A28-A485-7AC499D36C1E}"/>
              </a:ext>
            </a:extLst>
          </p:cNvPr>
          <p:cNvSpPr/>
          <p:nvPr/>
        </p:nvSpPr>
        <p:spPr>
          <a:xfrm rot="10800000">
            <a:off x="812706" y="2512913"/>
            <a:ext cx="312498" cy="36933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62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2ABC5D-749C-41DE-8966-A20C46B0DF09}"/>
              </a:ext>
            </a:extLst>
          </p:cNvPr>
          <p:cNvSpPr/>
          <p:nvPr/>
        </p:nvSpPr>
        <p:spPr>
          <a:xfrm>
            <a:off x="350730" y="1157410"/>
            <a:ext cx="5334453" cy="523220"/>
          </a:xfrm>
          <a:prstGeom prst="rect">
            <a:avLst/>
          </a:prstGeom>
        </p:spPr>
        <p:txBody>
          <a:bodyPr wrap="square">
            <a:spAutoFit/>
          </a:bodyPr>
          <a:lstStyle/>
          <a:p>
            <a:endParaRPr lang="en-US" sz="1400" dirty="0">
              <a:solidFill>
                <a:srgbClr val="424965"/>
              </a:solidFill>
              <a:latin typeface="Century Gothic" panose="020B0502020202020204" pitchFamily="34" charset="0"/>
            </a:endParaRPr>
          </a:p>
          <a:p>
            <a:pPr algn="just"/>
            <a:endParaRPr lang="en-US" sz="1400" dirty="0">
              <a:solidFill>
                <a:srgbClr val="424965"/>
              </a:solidFill>
              <a:latin typeface="Century Gothic" panose="020B0502020202020204" pitchFamily="34" charset="0"/>
            </a:endParaRPr>
          </a:p>
        </p:txBody>
      </p:sp>
      <p:sp>
        <p:nvSpPr>
          <p:cNvPr id="8" name="Title 1">
            <a:extLst>
              <a:ext uri="{FF2B5EF4-FFF2-40B4-BE49-F238E27FC236}">
                <a16:creationId xmlns:a16="http://schemas.microsoft.com/office/drawing/2014/main" id="{A9728E52-7875-462F-9997-E084DE0865B5}"/>
              </a:ext>
            </a:extLst>
          </p:cNvPr>
          <p:cNvSpPr txBox="1">
            <a:spLocks/>
          </p:cNvSpPr>
          <p:nvPr/>
        </p:nvSpPr>
        <p:spPr>
          <a:xfrm>
            <a:off x="2018179" y="150109"/>
            <a:ext cx="8155641" cy="4059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Conclusion</a:t>
            </a:r>
          </a:p>
        </p:txBody>
      </p:sp>
      <p:sp>
        <p:nvSpPr>
          <p:cNvPr id="9" name="Rectangle 8">
            <a:extLst>
              <a:ext uri="{FF2B5EF4-FFF2-40B4-BE49-F238E27FC236}">
                <a16:creationId xmlns:a16="http://schemas.microsoft.com/office/drawing/2014/main" id="{113CD379-6FDE-4355-82A7-C45F0B1F4B62}"/>
              </a:ext>
            </a:extLst>
          </p:cNvPr>
          <p:cNvSpPr/>
          <p:nvPr/>
        </p:nvSpPr>
        <p:spPr>
          <a:xfrm>
            <a:off x="588496" y="818856"/>
            <a:ext cx="10621392" cy="338554"/>
          </a:xfrm>
          <a:prstGeom prst="rect">
            <a:avLst/>
          </a:prstGeom>
        </p:spPr>
        <p:txBody>
          <a:bodyPr wrap="square">
            <a:spAutoFit/>
          </a:bodyPr>
          <a:lstStyle/>
          <a:p>
            <a:pPr algn="just"/>
            <a:r>
              <a:rPr lang="en-US" sz="1600" dirty="0">
                <a:latin typeface="Century Gothic" panose="020B0502020202020204" pitchFamily="34" charset="0"/>
                <a:cs typeface="Helvetica" panose="020B0604020202020204" pitchFamily="34" charset="0"/>
              </a:rPr>
              <a:t>The study results show that below are the strong variables impacting defaulting rate</a:t>
            </a:r>
            <a:endParaRPr lang="en-US" sz="1600" dirty="0">
              <a:solidFill>
                <a:srgbClr val="7030A0"/>
              </a:solidFill>
              <a:latin typeface="Century Gothic" panose="020B0502020202020204" pitchFamily="34" charset="0"/>
              <a:cs typeface="Helvetica" panose="020B0604020202020204" pitchFamily="34" charset="0"/>
            </a:endParaRPr>
          </a:p>
        </p:txBody>
      </p:sp>
      <p:sp>
        <p:nvSpPr>
          <p:cNvPr id="2" name="Rectangle 1"/>
          <p:cNvSpPr/>
          <p:nvPr/>
        </p:nvSpPr>
        <p:spPr>
          <a:xfrm>
            <a:off x="588496" y="1284019"/>
            <a:ext cx="11015003" cy="5170646"/>
          </a:xfrm>
          <a:prstGeom prst="rect">
            <a:avLst/>
          </a:prstGeom>
        </p:spPr>
        <p:txBody>
          <a:bodyPr wrap="square">
            <a:spAutoFit/>
          </a:bodyPr>
          <a:lstStyle/>
          <a:p>
            <a:r>
              <a:rPr lang="en-US" sz="1500" b="1" dirty="0">
                <a:solidFill>
                  <a:srgbClr val="7030A0"/>
                </a:solidFill>
                <a:latin typeface="Century Gothic" panose="020B0502020202020204" pitchFamily="34" charset="0"/>
                <a:cs typeface="Helvetica" panose="020B0604020202020204" pitchFamily="34" charset="0"/>
              </a:rPr>
              <a:t>Grade : </a:t>
            </a:r>
          </a:p>
          <a:p>
            <a:pPr marL="171450" indent="-171450">
              <a:buFont typeface="Arial" panose="020B0604020202020204" pitchFamily="34" charset="0"/>
              <a:buChar char="•"/>
            </a:pPr>
            <a:r>
              <a:rPr lang="en-US" sz="1500" dirty="0">
                <a:latin typeface="Century Gothic" panose="020B0502020202020204" pitchFamily="34" charset="0"/>
                <a:cs typeface="Helvetica" panose="020B0604020202020204" pitchFamily="34" charset="0"/>
              </a:rPr>
              <a:t>There is a clear relationship between the grade assigned by Lending Club and  the probability of default.</a:t>
            </a:r>
          </a:p>
          <a:p>
            <a:pPr marL="171450" indent="-171450">
              <a:buFont typeface="Arial" panose="020B0604020202020204" pitchFamily="34" charset="0"/>
              <a:buChar char="•"/>
            </a:pPr>
            <a:r>
              <a:rPr lang="en-US" sz="1500" dirty="0">
                <a:latin typeface="Century Gothic" panose="020B0502020202020204" pitchFamily="34" charset="0"/>
                <a:cs typeface="Helvetica" panose="020B0604020202020204" pitchFamily="34" charset="0"/>
              </a:rPr>
              <a:t>of </a:t>
            </a:r>
            <a:r>
              <a:rPr lang="en-US" sz="1500" b="1" dirty="0">
                <a:solidFill>
                  <a:srgbClr val="00B050"/>
                </a:solidFill>
                <a:latin typeface="Century Gothic" panose="020B0502020202020204" pitchFamily="34" charset="0"/>
                <a:cs typeface="Helvetica" panose="020B0604020202020204" pitchFamily="34" charset="0"/>
              </a:rPr>
              <a:t>94.4</a:t>
            </a:r>
            <a:r>
              <a:rPr lang="en-US" sz="1500" b="1" dirty="0">
                <a:latin typeface="Century Gothic" panose="020B0502020202020204" pitchFamily="34" charset="0"/>
                <a:cs typeface="Helvetica" panose="020B0604020202020204" pitchFamily="34" charset="0"/>
              </a:rPr>
              <a:t>% </a:t>
            </a:r>
            <a:r>
              <a:rPr lang="en-US" sz="1500" dirty="0">
                <a:latin typeface="Century Gothic" panose="020B0502020202020204" pitchFamily="34" charset="0"/>
                <a:cs typeface="Helvetica" panose="020B0604020202020204" pitchFamily="34" charset="0"/>
              </a:rPr>
              <a:t>of </a:t>
            </a:r>
            <a:r>
              <a:rPr lang="en-US" sz="1500" b="1" dirty="0">
                <a:solidFill>
                  <a:srgbClr val="00B050"/>
                </a:solidFill>
                <a:latin typeface="Century Gothic" panose="020B0502020202020204" pitchFamily="34" charset="0"/>
                <a:cs typeface="Helvetica" panose="020B0604020202020204" pitchFamily="34" charset="0"/>
              </a:rPr>
              <a:t>A-grade loans </a:t>
            </a:r>
            <a:r>
              <a:rPr lang="en-US" sz="1500" dirty="0">
                <a:latin typeface="Century Gothic" panose="020B0502020202020204" pitchFamily="34" charset="0"/>
                <a:cs typeface="Helvetica" panose="020B0604020202020204" pitchFamily="34" charset="0"/>
              </a:rPr>
              <a:t>were reimbursed. This percentage gradually decreases to </a:t>
            </a:r>
            <a:r>
              <a:rPr lang="en-US" sz="1500" b="1" dirty="0">
                <a:solidFill>
                  <a:srgbClr val="FF0000"/>
                </a:solidFill>
                <a:latin typeface="Century Gothic" panose="020B0502020202020204" pitchFamily="34" charset="0"/>
                <a:cs typeface="Helvetica" panose="020B0604020202020204" pitchFamily="34" charset="0"/>
              </a:rPr>
              <a:t>61.8</a:t>
            </a:r>
            <a:r>
              <a:rPr lang="en-US" sz="1500" dirty="0">
                <a:solidFill>
                  <a:srgbClr val="FF0000"/>
                </a:solidFill>
                <a:latin typeface="Century Gothic" panose="020B0502020202020204" pitchFamily="34" charset="0"/>
                <a:cs typeface="Helvetica" panose="020B0604020202020204" pitchFamily="34" charset="0"/>
              </a:rPr>
              <a:t>% </a:t>
            </a:r>
            <a:r>
              <a:rPr lang="en-US" sz="1500" dirty="0">
                <a:latin typeface="Century Gothic" panose="020B0502020202020204" pitchFamily="34" charset="0"/>
                <a:cs typeface="Helvetica" panose="020B0604020202020204" pitchFamily="34" charset="0"/>
              </a:rPr>
              <a:t>for </a:t>
            </a:r>
            <a:r>
              <a:rPr lang="en-US" sz="1500" b="1" dirty="0">
                <a:solidFill>
                  <a:srgbClr val="FF0000"/>
                </a:solidFill>
                <a:latin typeface="Century Gothic" panose="020B0502020202020204" pitchFamily="34" charset="0"/>
                <a:cs typeface="Helvetica" panose="020B0604020202020204" pitchFamily="34" charset="0"/>
              </a:rPr>
              <a:t>G-grade loans</a:t>
            </a:r>
            <a:r>
              <a:rPr lang="en-US" sz="1500" dirty="0">
                <a:latin typeface="Century Gothic" panose="020B0502020202020204" pitchFamily="34" charset="0"/>
                <a:cs typeface="Helvetica" panose="020B0604020202020204" pitchFamily="34" charset="0"/>
              </a:rPr>
              <a:t>. </a:t>
            </a:r>
          </a:p>
          <a:p>
            <a:endParaRPr lang="en-US" sz="1500" dirty="0">
              <a:solidFill>
                <a:srgbClr val="7030A0"/>
              </a:solidFill>
              <a:latin typeface="Century Gothic" panose="020B0502020202020204" pitchFamily="34" charset="0"/>
              <a:cs typeface="Helvetica" panose="020B0604020202020204" pitchFamily="34" charset="0"/>
            </a:endParaRPr>
          </a:p>
          <a:p>
            <a:r>
              <a:rPr lang="en-US" sz="1500" b="1" dirty="0">
                <a:solidFill>
                  <a:srgbClr val="7030A0"/>
                </a:solidFill>
                <a:latin typeface="Century Gothic" panose="020B0502020202020204" pitchFamily="34" charset="0"/>
                <a:cs typeface="Helvetica" panose="020B0604020202020204" pitchFamily="34" charset="0"/>
              </a:rPr>
              <a:t>Loan Purpose: </a:t>
            </a:r>
          </a:p>
          <a:p>
            <a:r>
              <a:rPr lang="en-US" sz="1500" dirty="0">
                <a:latin typeface="Century Gothic" panose="020B0502020202020204" pitchFamily="34" charset="0"/>
                <a:cs typeface="Helvetica" panose="020B0604020202020204" pitchFamily="34" charset="0"/>
              </a:rPr>
              <a:t>Loans for Debt consolidation and  Credit card constitute 60% of total loans. Loan purpose is also a factor explaining default: </a:t>
            </a:r>
            <a:r>
              <a:rPr lang="en-US" sz="1500" b="1" dirty="0">
                <a:solidFill>
                  <a:srgbClr val="00B050"/>
                </a:solidFill>
                <a:latin typeface="Century Gothic" panose="020B0502020202020204" pitchFamily="34" charset="0"/>
                <a:cs typeface="Helvetica" panose="020B0604020202020204" pitchFamily="34" charset="0"/>
              </a:rPr>
              <a:t>Wedding</a:t>
            </a:r>
            <a:r>
              <a:rPr lang="en-US" sz="1500" dirty="0">
                <a:latin typeface="Century Gothic" panose="020B0502020202020204" pitchFamily="34" charset="0"/>
                <a:cs typeface="Helvetica" panose="020B0604020202020204" pitchFamily="34" charset="0"/>
              </a:rPr>
              <a:t> is the less risky loan purpose and </a:t>
            </a:r>
            <a:r>
              <a:rPr lang="en-US" sz="1500" b="1" dirty="0">
                <a:solidFill>
                  <a:srgbClr val="FF0000"/>
                </a:solidFill>
                <a:latin typeface="Century Gothic" panose="020B0502020202020204" pitchFamily="34" charset="0"/>
                <a:cs typeface="Helvetica" panose="020B0604020202020204" pitchFamily="34" charset="0"/>
              </a:rPr>
              <a:t>Small business </a:t>
            </a:r>
            <a:r>
              <a:rPr lang="en-US" sz="1500" dirty="0">
                <a:latin typeface="Century Gothic" panose="020B0502020202020204" pitchFamily="34" charset="0"/>
                <a:cs typeface="Helvetica" panose="020B0604020202020204" pitchFamily="34" charset="0"/>
              </a:rPr>
              <a:t>is the riskiest. </a:t>
            </a:r>
          </a:p>
          <a:p>
            <a:endParaRPr lang="en-US" sz="1500" dirty="0">
              <a:solidFill>
                <a:srgbClr val="7030A0"/>
              </a:solidFill>
              <a:latin typeface="Century Gothic" panose="020B0502020202020204" pitchFamily="34" charset="0"/>
              <a:cs typeface="Helvetica" panose="020B0604020202020204" pitchFamily="34" charset="0"/>
            </a:endParaRPr>
          </a:p>
          <a:p>
            <a:r>
              <a:rPr lang="en-US" sz="1500" b="1" dirty="0">
                <a:solidFill>
                  <a:srgbClr val="7030A0"/>
                </a:solidFill>
                <a:latin typeface="Century Gothic" panose="020B0502020202020204" pitchFamily="34" charset="0"/>
                <a:cs typeface="Helvetica" panose="020B0604020202020204" pitchFamily="34" charset="0"/>
              </a:rPr>
              <a:t>Loan Tenure:</a:t>
            </a:r>
          </a:p>
          <a:p>
            <a:r>
              <a:rPr lang="en-US" sz="1500" dirty="0">
                <a:latin typeface="Century Gothic" panose="020B0502020202020204" pitchFamily="34" charset="0"/>
                <a:cs typeface="Helvetica" panose="020B0604020202020204" pitchFamily="34" charset="0"/>
              </a:rPr>
              <a:t>Defaulting rate depends on Loan tenure. Higher the loan tenure </a:t>
            </a:r>
            <a:r>
              <a:rPr lang="en-US" sz="1500" b="1" dirty="0">
                <a:solidFill>
                  <a:srgbClr val="FF0000"/>
                </a:solidFill>
                <a:latin typeface="Century Gothic" panose="020B0502020202020204" pitchFamily="34" charset="0"/>
                <a:cs typeface="Helvetica" panose="020B0604020202020204" pitchFamily="34" charset="0"/>
              </a:rPr>
              <a:t>(60 months), </a:t>
            </a:r>
            <a:r>
              <a:rPr lang="en-US" sz="1500" dirty="0">
                <a:latin typeface="Century Gothic" panose="020B0502020202020204" pitchFamily="34" charset="0"/>
                <a:cs typeface="Helvetica" panose="020B0604020202020204" pitchFamily="34" charset="0"/>
              </a:rPr>
              <a:t>Higher is the defaulting rate.</a:t>
            </a:r>
          </a:p>
          <a:p>
            <a:endParaRPr lang="en-US" sz="1500" dirty="0">
              <a:solidFill>
                <a:srgbClr val="7030A0"/>
              </a:solidFill>
              <a:latin typeface="Century Gothic" panose="020B0502020202020204" pitchFamily="34" charset="0"/>
              <a:cs typeface="Helvetica" panose="020B0604020202020204" pitchFamily="34" charset="0"/>
            </a:endParaRPr>
          </a:p>
          <a:p>
            <a:r>
              <a:rPr lang="en-US" sz="1500" b="1" dirty="0">
                <a:solidFill>
                  <a:srgbClr val="7030A0"/>
                </a:solidFill>
                <a:latin typeface="Century Gothic" panose="020B0502020202020204" pitchFamily="34" charset="0"/>
                <a:cs typeface="Helvetica" panose="020B0604020202020204" pitchFamily="34" charset="0"/>
              </a:rPr>
              <a:t>Interest rate:</a:t>
            </a:r>
          </a:p>
          <a:p>
            <a:pPr marL="171450" indent="-171450">
              <a:buFont typeface="Arial" panose="020B0604020202020204" pitchFamily="34" charset="0"/>
              <a:buChar char="•"/>
            </a:pPr>
            <a:r>
              <a:rPr lang="en-US" sz="1500" dirty="0">
                <a:latin typeface="Century Gothic" panose="020B0502020202020204" pitchFamily="34" charset="0"/>
                <a:cs typeface="Helvetica" panose="020B0604020202020204" pitchFamily="34" charset="0"/>
              </a:rPr>
              <a:t>On an average </a:t>
            </a:r>
            <a:r>
              <a:rPr lang="en-US" sz="1500" b="1" dirty="0">
                <a:solidFill>
                  <a:srgbClr val="FF0000"/>
                </a:solidFill>
                <a:latin typeface="Century Gothic" panose="020B0502020202020204" pitchFamily="34" charset="0"/>
                <a:cs typeface="Helvetica" panose="020B0604020202020204" pitchFamily="34" charset="0"/>
              </a:rPr>
              <a:t>Charged off loans </a:t>
            </a:r>
            <a:r>
              <a:rPr lang="en-US" sz="1500" dirty="0">
                <a:latin typeface="Century Gothic" panose="020B0502020202020204" pitchFamily="34" charset="0"/>
                <a:cs typeface="Helvetica" panose="020B0604020202020204" pitchFamily="34" charset="0"/>
              </a:rPr>
              <a:t>paid higher interest rates </a:t>
            </a:r>
            <a:r>
              <a:rPr lang="en-US" sz="1500" b="1" dirty="0">
                <a:solidFill>
                  <a:srgbClr val="FF0000"/>
                </a:solidFill>
                <a:latin typeface="Century Gothic" panose="020B0502020202020204" pitchFamily="34" charset="0"/>
                <a:cs typeface="Helvetica" panose="020B0604020202020204" pitchFamily="34" charset="0"/>
              </a:rPr>
              <a:t>(13%) </a:t>
            </a:r>
            <a:r>
              <a:rPr lang="en-US" sz="1500" dirty="0">
                <a:latin typeface="Century Gothic" panose="020B0502020202020204" pitchFamily="34" charset="0"/>
                <a:cs typeface="Helvetica" panose="020B0604020202020204" pitchFamily="34" charset="0"/>
              </a:rPr>
              <a:t>than the </a:t>
            </a:r>
            <a:r>
              <a:rPr lang="en-US" sz="1500" b="1" dirty="0">
                <a:solidFill>
                  <a:srgbClr val="00B050"/>
                </a:solidFill>
                <a:latin typeface="Century Gothic" panose="020B0502020202020204" pitchFamily="34" charset="0"/>
                <a:cs typeface="Helvetica" panose="020B0604020202020204" pitchFamily="34" charset="0"/>
              </a:rPr>
              <a:t>fully paid loans (11%)</a:t>
            </a:r>
            <a:r>
              <a:rPr lang="en-US" sz="1500" dirty="0">
                <a:latin typeface="Century Gothic" panose="020B0502020202020204" pitchFamily="34" charset="0"/>
                <a:cs typeface="Helvetica" panose="020B0604020202020204" pitchFamily="34" charset="0"/>
              </a:rPr>
              <a:t>. </a:t>
            </a:r>
            <a:r>
              <a:rPr lang="en-US" sz="1500" dirty="0" err="1">
                <a:latin typeface="Century Gothic" panose="020B0502020202020204" pitchFamily="34" charset="0"/>
                <a:cs typeface="Helvetica" panose="020B0604020202020204" pitchFamily="34" charset="0"/>
              </a:rPr>
              <a:t>i.e</a:t>
            </a:r>
            <a:r>
              <a:rPr lang="en-US" sz="1500" dirty="0">
                <a:latin typeface="Century Gothic" panose="020B0502020202020204" pitchFamily="34" charset="0"/>
                <a:cs typeface="Helvetica" panose="020B0604020202020204" pitchFamily="34" charset="0"/>
              </a:rPr>
              <a:t> Higher the interest rate, Higher the probability of default is.</a:t>
            </a:r>
          </a:p>
          <a:p>
            <a:pPr marL="171450" indent="-171450">
              <a:buFont typeface="Arial" panose="020B0604020202020204" pitchFamily="34" charset="0"/>
              <a:buChar char="•"/>
            </a:pPr>
            <a:r>
              <a:rPr lang="en-US" sz="1500" dirty="0">
                <a:latin typeface="Century Gothic" panose="020B0502020202020204" pitchFamily="34" charset="0"/>
                <a:cs typeface="Helvetica" panose="020B0604020202020204" pitchFamily="34" charset="0"/>
              </a:rPr>
              <a:t>Over years interest rates for Grade D through E has been seen increasing especially post 2011 there is a steep rise. </a:t>
            </a:r>
          </a:p>
          <a:p>
            <a:endParaRPr lang="en-US" sz="1500" dirty="0">
              <a:solidFill>
                <a:srgbClr val="7030A0"/>
              </a:solidFill>
              <a:latin typeface="Century Gothic" panose="020B0502020202020204" pitchFamily="34" charset="0"/>
              <a:cs typeface="Helvetica" panose="020B0604020202020204" pitchFamily="34" charset="0"/>
            </a:endParaRPr>
          </a:p>
          <a:p>
            <a:r>
              <a:rPr lang="en-US" sz="1500" b="1" dirty="0">
                <a:solidFill>
                  <a:srgbClr val="7030A0"/>
                </a:solidFill>
                <a:latin typeface="Century Gothic" panose="020B0502020202020204" pitchFamily="34" charset="0"/>
                <a:cs typeface="Helvetica" panose="020B0604020202020204" pitchFamily="34" charset="0"/>
              </a:rPr>
              <a:t>Borrower Characteristics: Annual income, Installment to Income ratio, Revolving utilization rate</a:t>
            </a:r>
            <a:r>
              <a:rPr lang="en-US" sz="1500" dirty="0">
                <a:solidFill>
                  <a:srgbClr val="7030A0"/>
                </a:solidFill>
                <a:latin typeface="Century Gothic" panose="020B0502020202020204" pitchFamily="34" charset="0"/>
                <a:cs typeface="Helvetica" panose="020B0604020202020204" pitchFamily="34" charset="0"/>
              </a:rPr>
              <a:t> </a:t>
            </a:r>
          </a:p>
          <a:p>
            <a:pPr marL="171450" indent="-171450">
              <a:buFont typeface="Arial" panose="020B0604020202020204" pitchFamily="34" charset="0"/>
              <a:buChar char="•"/>
            </a:pPr>
            <a:r>
              <a:rPr lang="en-US" sz="1500" dirty="0">
                <a:latin typeface="Century Gothic" panose="020B0502020202020204" pitchFamily="34" charset="0"/>
                <a:cs typeface="Helvetica" panose="020B0604020202020204" pitchFamily="34" charset="0"/>
              </a:rPr>
              <a:t>Fully paid borrowers have less Installment to income ratio compared to the defaulting ones.</a:t>
            </a:r>
          </a:p>
          <a:p>
            <a:pPr marL="171450" indent="-171450">
              <a:buFont typeface="Arial" panose="020B0604020202020204" pitchFamily="34" charset="0"/>
              <a:buChar char="•"/>
            </a:pPr>
            <a:r>
              <a:rPr lang="en-US" sz="1500" b="1" dirty="0">
                <a:solidFill>
                  <a:srgbClr val="00B050"/>
                </a:solidFill>
                <a:latin typeface="Century Gothic" panose="020B0502020202020204" pitchFamily="34" charset="0"/>
                <a:cs typeface="Helvetica" panose="020B0604020202020204" pitchFamily="34" charset="0"/>
              </a:rPr>
              <a:t>Fully paid borrowers </a:t>
            </a:r>
            <a:r>
              <a:rPr lang="en-US" sz="1500" dirty="0">
                <a:latin typeface="Century Gothic" panose="020B0502020202020204" pitchFamily="34" charset="0"/>
                <a:cs typeface="Helvetica" panose="020B0604020202020204" pitchFamily="34" charset="0"/>
              </a:rPr>
              <a:t>have an average of </a:t>
            </a:r>
            <a:r>
              <a:rPr lang="en-US" sz="1500" b="1" dirty="0">
                <a:solidFill>
                  <a:srgbClr val="00B050"/>
                </a:solidFill>
                <a:latin typeface="Century Gothic" panose="020B0502020202020204" pitchFamily="34" charset="0"/>
                <a:cs typeface="Helvetica" panose="020B0604020202020204" pitchFamily="34" charset="0"/>
              </a:rPr>
              <a:t>$60K annual income </a:t>
            </a:r>
            <a:r>
              <a:rPr lang="en-US" sz="1500" dirty="0">
                <a:latin typeface="Century Gothic" panose="020B0502020202020204" pitchFamily="34" charset="0"/>
                <a:cs typeface="Helvetica" panose="020B0604020202020204" pitchFamily="34" charset="0"/>
              </a:rPr>
              <a:t>against </a:t>
            </a:r>
            <a:r>
              <a:rPr lang="en-US" sz="1500" b="1" dirty="0">
                <a:solidFill>
                  <a:srgbClr val="FF0000"/>
                </a:solidFill>
                <a:latin typeface="Century Gothic" panose="020B0502020202020204" pitchFamily="34" charset="0"/>
                <a:cs typeface="Helvetica" panose="020B0604020202020204" pitchFamily="34" charset="0"/>
              </a:rPr>
              <a:t>defaulting borrowers </a:t>
            </a:r>
            <a:r>
              <a:rPr lang="en-US" sz="1500" dirty="0">
                <a:latin typeface="Century Gothic" panose="020B0502020202020204" pitchFamily="34" charset="0"/>
                <a:cs typeface="Helvetica" panose="020B0604020202020204" pitchFamily="34" charset="0"/>
              </a:rPr>
              <a:t>with only an average of </a:t>
            </a:r>
            <a:r>
              <a:rPr lang="en-US" sz="1500" b="1" dirty="0">
                <a:solidFill>
                  <a:srgbClr val="FF0000"/>
                </a:solidFill>
                <a:latin typeface="Century Gothic" panose="020B0502020202020204" pitchFamily="34" charset="0"/>
                <a:cs typeface="Helvetica" panose="020B0604020202020204" pitchFamily="34" charset="0"/>
              </a:rPr>
              <a:t>$53K annual income</a:t>
            </a:r>
          </a:p>
          <a:p>
            <a:pPr marL="171450" indent="-171450">
              <a:buFont typeface="Arial" panose="020B0604020202020204" pitchFamily="34" charset="0"/>
              <a:buChar char="•"/>
            </a:pPr>
            <a:r>
              <a:rPr lang="en-US" sz="1500" dirty="0">
                <a:latin typeface="Century Gothic" panose="020B0502020202020204" pitchFamily="34" charset="0"/>
                <a:cs typeface="Helvetica" panose="020B0604020202020204" pitchFamily="34" charset="0"/>
              </a:rPr>
              <a:t>Revolving utilization rate is more (average </a:t>
            </a:r>
            <a:r>
              <a:rPr lang="en-US" sz="1500" b="1" dirty="0">
                <a:solidFill>
                  <a:srgbClr val="FF0000"/>
                </a:solidFill>
                <a:latin typeface="Century Gothic" panose="020B0502020202020204" pitchFamily="34" charset="0"/>
                <a:cs typeface="Helvetica" panose="020B0604020202020204" pitchFamily="34" charset="0"/>
              </a:rPr>
              <a:t>58.20%</a:t>
            </a:r>
            <a:r>
              <a:rPr lang="en-US" sz="1500" dirty="0">
                <a:latin typeface="Century Gothic" panose="020B0502020202020204" pitchFamily="34" charset="0"/>
                <a:cs typeface="Helvetica" panose="020B0604020202020204" pitchFamily="34" charset="0"/>
              </a:rPr>
              <a:t>) for </a:t>
            </a:r>
            <a:r>
              <a:rPr lang="en-US" sz="1500" b="1" dirty="0">
                <a:solidFill>
                  <a:srgbClr val="FF0000"/>
                </a:solidFill>
                <a:latin typeface="Century Gothic" panose="020B0502020202020204" pitchFamily="34" charset="0"/>
                <a:cs typeface="Helvetica" panose="020B0604020202020204" pitchFamily="34" charset="0"/>
              </a:rPr>
              <a:t>charged off loans </a:t>
            </a:r>
            <a:r>
              <a:rPr lang="en-US" sz="1500" dirty="0">
                <a:latin typeface="Century Gothic" panose="020B0502020202020204" pitchFamily="34" charset="0"/>
                <a:cs typeface="Helvetica" panose="020B0604020202020204" pitchFamily="34" charset="0"/>
              </a:rPr>
              <a:t>than that of </a:t>
            </a:r>
            <a:r>
              <a:rPr lang="en-US" sz="1500" b="1" dirty="0">
                <a:solidFill>
                  <a:srgbClr val="00B050"/>
                </a:solidFill>
                <a:latin typeface="Century Gothic" panose="020B0502020202020204" pitchFamily="34" charset="0"/>
                <a:cs typeface="Helvetica" panose="020B0604020202020204" pitchFamily="34" charset="0"/>
              </a:rPr>
              <a:t>fully paid loans </a:t>
            </a:r>
            <a:r>
              <a:rPr lang="en-US" sz="1500" dirty="0">
                <a:latin typeface="Century Gothic" panose="020B0502020202020204" pitchFamily="34" charset="0"/>
                <a:cs typeface="Helvetica" panose="020B0604020202020204" pitchFamily="34" charset="0"/>
              </a:rPr>
              <a:t>(average </a:t>
            </a:r>
            <a:r>
              <a:rPr lang="en-US" sz="1500" b="1" dirty="0">
                <a:solidFill>
                  <a:srgbClr val="00B050"/>
                </a:solidFill>
                <a:latin typeface="Century Gothic" panose="020B0502020202020204" pitchFamily="34" charset="0"/>
                <a:cs typeface="Helvetica" panose="020B0604020202020204" pitchFamily="34" charset="0"/>
              </a:rPr>
              <a:t>47.50%</a:t>
            </a:r>
            <a:r>
              <a:rPr lang="en-US" sz="1500" dirty="0">
                <a:latin typeface="Century Gothic" panose="020B0502020202020204" pitchFamily="34" charset="0"/>
                <a:cs typeface="Helvetica" panose="020B0604020202020204" pitchFamily="34" charset="0"/>
              </a:rPr>
              <a:t>)</a:t>
            </a:r>
          </a:p>
        </p:txBody>
      </p:sp>
    </p:spTree>
    <p:extLst>
      <p:ext uri="{BB962C8B-B14F-4D97-AF65-F5344CB8AC3E}">
        <p14:creationId xmlns:p14="http://schemas.microsoft.com/office/powerpoint/2010/main" val="88997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85637AE-44AF-43DA-8E44-826FEEEC12C8}"/>
              </a:ext>
            </a:extLst>
          </p:cNvPr>
          <p:cNvSpPr txBox="1">
            <a:spLocks/>
          </p:cNvSpPr>
          <p:nvPr/>
        </p:nvSpPr>
        <p:spPr>
          <a:xfrm>
            <a:off x="884656" y="1737088"/>
            <a:ext cx="10524242" cy="1039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400" dirty="0">
                <a:latin typeface="Century Gothic" panose="020B0502020202020204" pitchFamily="34" charset="0"/>
              </a:rPr>
              <a:t>Lending Club (LC) is a peer-to-peer online lending platform  connecting borrowers and investors, enabling borrowers to obtain a loan, and investors to purchase notes backed by payments made on loans.</a:t>
            </a:r>
          </a:p>
          <a:p>
            <a:pPr marL="0" indent="0" algn="just">
              <a:lnSpc>
                <a:spcPct val="100000"/>
              </a:lnSpc>
              <a:buNone/>
            </a:pPr>
            <a:r>
              <a:rPr lang="en-US" sz="1400" dirty="0">
                <a:latin typeface="Century Gothic" panose="020B0502020202020204" pitchFamily="34" charset="0"/>
                <a:hlinkClick r:id="rId3"/>
              </a:rPr>
              <a:t>https://en.wikipedia.org/wiki/Lending_Club</a:t>
            </a:r>
            <a:endParaRPr lang="en-US" sz="1400" dirty="0">
              <a:latin typeface="Century Gothic" panose="020B0502020202020204" pitchFamily="34" charset="0"/>
            </a:endParaRPr>
          </a:p>
          <a:p>
            <a:pPr marL="0" indent="0" algn="just">
              <a:lnSpc>
                <a:spcPct val="100000"/>
              </a:lnSpc>
              <a:buNone/>
            </a:pPr>
            <a:endParaRPr lang="en-US" sz="1400" dirty="0">
              <a:latin typeface="Century Gothic" panose="020B0502020202020204" pitchFamily="34" charset="0"/>
            </a:endParaRPr>
          </a:p>
          <a:p>
            <a:pPr marL="0" indent="0" algn="just">
              <a:lnSpc>
                <a:spcPct val="100000"/>
              </a:lnSpc>
              <a:buNone/>
            </a:pPr>
            <a:endParaRPr lang="en-US" sz="1400" dirty="0">
              <a:latin typeface="Century Gothic" panose="020B0502020202020204" pitchFamily="34" charset="0"/>
              <a:cs typeface="Helvetica" panose="020B0604020202020204" pitchFamily="34" charset="0"/>
            </a:endParaRPr>
          </a:p>
          <a:p>
            <a:pPr marL="0" indent="0" algn="just">
              <a:lnSpc>
                <a:spcPct val="100000"/>
              </a:lnSpc>
              <a:buNone/>
            </a:pPr>
            <a:endParaRPr lang="en-US" sz="1400" dirty="0">
              <a:latin typeface="Century Gothic" panose="020B0502020202020204" pitchFamily="34" charset="0"/>
              <a:cs typeface="Helvetica" panose="020B0604020202020204" pitchFamily="34" charset="0"/>
            </a:endParaRPr>
          </a:p>
        </p:txBody>
      </p:sp>
      <p:sp>
        <p:nvSpPr>
          <p:cNvPr id="19" name="Title 1">
            <a:extLst>
              <a:ext uri="{FF2B5EF4-FFF2-40B4-BE49-F238E27FC236}">
                <a16:creationId xmlns:a16="http://schemas.microsoft.com/office/drawing/2014/main" id="{D956C5C9-1D48-4F62-B7B1-0B05F7EB2555}"/>
              </a:ext>
            </a:extLst>
          </p:cNvPr>
          <p:cNvSpPr txBox="1">
            <a:spLocks/>
          </p:cNvSpPr>
          <p:nvPr/>
        </p:nvSpPr>
        <p:spPr>
          <a:xfrm>
            <a:off x="1723988" y="151787"/>
            <a:ext cx="8155641" cy="556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The Business Objective</a:t>
            </a:r>
          </a:p>
        </p:txBody>
      </p:sp>
      <p:sp>
        <p:nvSpPr>
          <p:cNvPr id="21" name="Title 1">
            <a:extLst>
              <a:ext uri="{FF2B5EF4-FFF2-40B4-BE49-F238E27FC236}">
                <a16:creationId xmlns:a16="http://schemas.microsoft.com/office/drawing/2014/main" id="{C44914FE-64F6-4C65-92D1-6AD5E731899E}"/>
              </a:ext>
            </a:extLst>
          </p:cNvPr>
          <p:cNvSpPr txBox="1">
            <a:spLocks/>
          </p:cNvSpPr>
          <p:nvPr/>
        </p:nvSpPr>
        <p:spPr>
          <a:xfrm>
            <a:off x="884656" y="1177475"/>
            <a:ext cx="5211344" cy="556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0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About Lending Club</a:t>
            </a:r>
          </a:p>
        </p:txBody>
      </p:sp>
      <p:sp>
        <p:nvSpPr>
          <p:cNvPr id="22" name="Title 1">
            <a:extLst>
              <a:ext uri="{FF2B5EF4-FFF2-40B4-BE49-F238E27FC236}">
                <a16:creationId xmlns:a16="http://schemas.microsoft.com/office/drawing/2014/main" id="{53630E86-D5BB-4501-85D1-D28C95C77D71}"/>
              </a:ext>
            </a:extLst>
          </p:cNvPr>
          <p:cNvSpPr txBox="1">
            <a:spLocks/>
          </p:cNvSpPr>
          <p:nvPr/>
        </p:nvSpPr>
        <p:spPr>
          <a:xfrm>
            <a:off x="884656" y="4598087"/>
            <a:ext cx="10861867" cy="11712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nSpc>
                <a:spcPct val="150000"/>
              </a:lnSpc>
            </a:pPr>
            <a:r>
              <a:rPr lang="en-IN" sz="1400" dirty="0">
                <a:latin typeface="Century Gothic" panose="020B0502020202020204" pitchFamily="34" charset="0"/>
                <a:ea typeface="+mn-ea"/>
              </a:rPr>
              <a:t>To </a:t>
            </a:r>
            <a:r>
              <a:rPr lang="en-US" sz="1400" dirty="0">
                <a:latin typeface="Century Gothic" panose="020B0502020202020204" pitchFamily="34" charset="0"/>
                <a:ea typeface="+mn-ea"/>
              </a:rPr>
              <a:t>identify patterns which indicate if a person is likely to default or not using Exploratory Data Analysis. By identifying  these risky loan applicants, such defaulting loans can be reduced thereby cutting down the amount of credit loss to the Lending Company</a:t>
            </a:r>
            <a:endParaRPr lang="en-IN" sz="1400" dirty="0">
              <a:latin typeface="Century Gothic" panose="020B0502020202020204" pitchFamily="34" charset="0"/>
              <a:ea typeface="+mn-ea"/>
            </a:endParaRPr>
          </a:p>
        </p:txBody>
      </p:sp>
      <p:pic>
        <p:nvPicPr>
          <p:cNvPr id="12" name="Picture 8" descr="Image result for how lending club works">
            <a:extLst>
              <a:ext uri="{FF2B5EF4-FFF2-40B4-BE49-F238E27FC236}">
                <a16:creationId xmlns:a16="http://schemas.microsoft.com/office/drawing/2014/main" id="{4636E79E-C57D-4BBA-84E4-17D4442D8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450" y="2556570"/>
            <a:ext cx="5833417" cy="1484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84656" y="4197977"/>
            <a:ext cx="1473480" cy="400110"/>
          </a:xfrm>
          <a:prstGeom prst="rect">
            <a:avLst/>
          </a:prstGeom>
        </p:spPr>
        <p:txBody>
          <a:bodyPr wrap="none">
            <a:spAutoFit/>
          </a:bodyPr>
          <a:lstStyle/>
          <a:p>
            <a:pPr algn="just"/>
            <a:r>
              <a:rPr lang="en-IN" sz="20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Objective</a:t>
            </a:r>
            <a:r>
              <a:rPr lang="en-IN"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3">
            <a:extLst>
              <a:ext uri="{FF2B5EF4-FFF2-40B4-BE49-F238E27FC236}">
                <a16:creationId xmlns:a16="http://schemas.microsoft.com/office/drawing/2014/main" id="{B6844ACD-9883-430D-AC65-ED0A621D0505}"/>
              </a:ext>
            </a:extLst>
          </p:cNvPr>
          <p:cNvSpPr/>
          <p:nvPr/>
        </p:nvSpPr>
        <p:spPr>
          <a:xfrm>
            <a:off x="8172754" y="2241390"/>
            <a:ext cx="3125350" cy="2271479"/>
          </a:xfrm>
          <a:prstGeom prst="roundRect">
            <a:avLst>
              <a:gd name="adj" fmla="val 1143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cs typeface="Helvetica" panose="020B0604020202020204" pitchFamily="34" charset="0"/>
            </a:endParaRPr>
          </a:p>
        </p:txBody>
      </p:sp>
      <p:sp>
        <p:nvSpPr>
          <p:cNvPr id="14" name="Rounded Rectangle 13"/>
          <p:cNvSpPr/>
          <p:nvPr/>
        </p:nvSpPr>
        <p:spPr>
          <a:xfrm>
            <a:off x="4032716" y="2335306"/>
            <a:ext cx="3088288" cy="1199881"/>
          </a:xfrm>
          <a:prstGeom prst="roundRect">
            <a:avLst>
              <a:gd name="adj" fmla="val 1143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cs typeface="Helvetica" panose="020B0604020202020204" pitchFamily="34" charset="0"/>
            </a:endParaRPr>
          </a:p>
        </p:txBody>
      </p:sp>
      <p:sp>
        <p:nvSpPr>
          <p:cNvPr id="7" name="Rounded Rectangle 6"/>
          <p:cNvSpPr/>
          <p:nvPr/>
        </p:nvSpPr>
        <p:spPr>
          <a:xfrm>
            <a:off x="3997673" y="3918049"/>
            <a:ext cx="3088288" cy="2031325"/>
          </a:xfrm>
          <a:prstGeom prst="roundRect">
            <a:avLst>
              <a:gd name="adj" fmla="val 1143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cs typeface="Helvetica" panose="020B0604020202020204" pitchFamily="34" charset="0"/>
            </a:endParaRPr>
          </a:p>
        </p:txBody>
      </p:sp>
      <p:sp>
        <p:nvSpPr>
          <p:cNvPr id="8" name="Title 1">
            <a:extLst>
              <a:ext uri="{FF2B5EF4-FFF2-40B4-BE49-F238E27FC236}">
                <a16:creationId xmlns:a16="http://schemas.microsoft.com/office/drawing/2014/main" id="{DC61B019-CC04-4F78-B361-5630FE508B81}"/>
              </a:ext>
            </a:extLst>
          </p:cNvPr>
          <p:cNvSpPr txBox="1">
            <a:spLocks/>
          </p:cNvSpPr>
          <p:nvPr/>
        </p:nvSpPr>
        <p:spPr>
          <a:xfrm>
            <a:off x="1817883" y="40909"/>
            <a:ext cx="8155641" cy="556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About the Data</a:t>
            </a:r>
            <a:endParaRPr lang="en-IN"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BE38E39F-6613-4499-9AB1-6EA74EAF32A2}"/>
              </a:ext>
            </a:extLst>
          </p:cNvPr>
          <p:cNvSpPr/>
          <p:nvPr/>
        </p:nvSpPr>
        <p:spPr>
          <a:xfrm>
            <a:off x="8395145" y="2355782"/>
            <a:ext cx="2680569" cy="1815882"/>
          </a:xfrm>
          <a:prstGeom prst="rect">
            <a:avLst/>
          </a:prstGeom>
        </p:spPr>
        <p:txBody>
          <a:bodyPr wrap="square">
            <a:spAutoFit/>
          </a:bodyPr>
          <a:lstStyle/>
          <a:p>
            <a:pPr marL="171450" indent="-171450">
              <a:buFont typeface="Wingdings" panose="05000000000000000000" pitchFamily="2" charset="2"/>
              <a:buChar char="Ø"/>
            </a:pPr>
            <a:r>
              <a:rPr lang="en-US" sz="1400" dirty="0">
                <a:latin typeface="Century Gothic" panose="020B0502020202020204" pitchFamily="34" charset="0"/>
              </a:rPr>
              <a:t>NA values</a:t>
            </a:r>
          </a:p>
          <a:p>
            <a:pPr marL="171450" indent="-171450">
              <a:buFont typeface="Wingdings" panose="05000000000000000000" pitchFamily="2" charset="2"/>
              <a:buChar char="Ø"/>
            </a:pPr>
            <a:r>
              <a:rPr lang="en-US" sz="1400" dirty="0">
                <a:latin typeface="Century Gothic" panose="020B0502020202020204" pitchFamily="34" charset="0"/>
              </a:rPr>
              <a:t>Unnecessary columns that are of not much use for Analysis)</a:t>
            </a:r>
          </a:p>
          <a:p>
            <a:pPr marL="171450" indent="-171450">
              <a:buFont typeface="Wingdings" panose="05000000000000000000" pitchFamily="2" charset="2"/>
              <a:buChar char="Ø"/>
            </a:pPr>
            <a:r>
              <a:rPr lang="en-US" sz="1400" dirty="0">
                <a:latin typeface="Century Gothic" panose="020B0502020202020204" pitchFamily="34" charset="0"/>
              </a:rPr>
              <a:t>Dates as strings</a:t>
            </a:r>
          </a:p>
          <a:p>
            <a:pPr marL="171450" indent="-171450">
              <a:buFont typeface="Wingdings" panose="05000000000000000000" pitchFamily="2" charset="2"/>
              <a:buChar char="Ø"/>
            </a:pPr>
            <a:r>
              <a:rPr lang="en-US" sz="1400" dirty="0">
                <a:latin typeface="Century Gothic" panose="020B0502020202020204" pitchFamily="34" charset="0"/>
              </a:rPr>
              <a:t>Loan term as string</a:t>
            </a:r>
          </a:p>
          <a:p>
            <a:pPr marL="171450" indent="-171450">
              <a:buFont typeface="Wingdings" panose="05000000000000000000" pitchFamily="2" charset="2"/>
              <a:buChar char="Ø"/>
            </a:pPr>
            <a:r>
              <a:rPr lang="en-US" sz="1400" dirty="0">
                <a:latin typeface="Century Gothic" panose="020B0502020202020204" pitchFamily="34" charset="0"/>
              </a:rPr>
              <a:t>Percentages as strings</a:t>
            </a:r>
          </a:p>
          <a:p>
            <a:pPr marL="171450" indent="-171450">
              <a:buFont typeface="Wingdings" panose="05000000000000000000" pitchFamily="2" charset="2"/>
              <a:buChar char="Ø"/>
            </a:pPr>
            <a:r>
              <a:rPr lang="en-US" sz="1400" dirty="0">
                <a:latin typeface="Century Gothic" panose="020B0502020202020204" pitchFamily="34" charset="0"/>
              </a:rPr>
              <a:t>Outliers</a:t>
            </a:r>
          </a:p>
        </p:txBody>
      </p:sp>
      <p:sp>
        <p:nvSpPr>
          <p:cNvPr id="2" name="Rectangle 1"/>
          <p:cNvSpPr/>
          <p:nvPr/>
        </p:nvSpPr>
        <p:spPr>
          <a:xfrm>
            <a:off x="4385794" y="2365637"/>
            <a:ext cx="2382131" cy="1169551"/>
          </a:xfrm>
          <a:prstGeom prst="rect">
            <a:avLst/>
          </a:prstGeom>
        </p:spPr>
        <p:txBody>
          <a:bodyPr wrap="square">
            <a:spAutoFit/>
          </a:bodyPr>
          <a:lstStyle/>
          <a:p>
            <a:pPr marL="285750" indent="-285750">
              <a:buFont typeface="Wingdings" panose="05000000000000000000" pitchFamily="2" charset="2"/>
              <a:buChar char="Ø"/>
            </a:pPr>
            <a:r>
              <a:rPr lang="en-US" sz="1400" dirty="0">
                <a:latin typeface="Century Gothic" panose="020B0502020202020204" pitchFamily="34" charset="0"/>
              </a:rPr>
              <a:t>Home Ownership </a:t>
            </a:r>
          </a:p>
          <a:p>
            <a:pPr marL="285750" indent="-285750">
              <a:buFont typeface="Wingdings" panose="05000000000000000000" pitchFamily="2" charset="2"/>
              <a:buChar char="Ø"/>
            </a:pPr>
            <a:r>
              <a:rPr lang="en-US" sz="1400" dirty="0">
                <a:latin typeface="Century Gothic" panose="020B0502020202020204" pitchFamily="34" charset="0"/>
              </a:rPr>
              <a:t>Annual Income</a:t>
            </a:r>
          </a:p>
          <a:p>
            <a:pPr marL="285750" indent="-285750">
              <a:buFont typeface="Wingdings" panose="05000000000000000000" pitchFamily="2" charset="2"/>
              <a:buChar char="Ø"/>
            </a:pPr>
            <a:r>
              <a:rPr lang="en-US" sz="1400" dirty="0">
                <a:latin typeface="Century Gothic" panose="020B0502020202020204" pitchFamily="34" charset="0"/>
              </a:rPr>
              <a:t>Verification status </a:t>
            </a:r>
          </a:p>
          <a:p>
            <a:pPr marL="285750" indent="-285750">
              <a:buFont typeface="Wingdings" panose="05000000000000000000" pitchFamily="2" charset="2"/>
              <a:buChar char="Ø"/>
            </a:pPr>
            <a:r>
              <a:rPr lang="en-US" sz="1400" dirty="0">
                <a:latin typeface="Century Gothic" panose="020B0502020202020204" pitchFamily="34" charset="0"/>
              </a:rPr>
              <a:t>Address State</a:t>
            </a:r>
          </a:p>
          <a:p>
            <a:pPr marL="285750" indent="-285750">
              <a:buFont typeface="Wingdings" panose="05000000000000000000" pitchFamily="2" charset="2"/>
              <a:buChar char="Ø"/>
            </a:pPr>
            <a:r>
              <a:rPr lang="en-US" sz="1400" dirty="0">
                <a:latin typeface="Century Gothic" panose="020B0502020202020204" pitchFamily="34" charset="0"/>
              </a:rPr>
              <a:t>Employment Length</a:t>
            </a:r>
          </a:p>
        </p:txBody>
      </p:sp>
      <p:sp>
        <p:nvSpPr>
          <p:cNvPr id="5" name="Rectangle 4"/>
          <p:cNvSpPr/>
          <p:nvPr/>
        </p:nvSpPr>
        <p:spPr>
          <a:xfrm>
            <a:off x="4122395" y="1924708"/>
            <a:ext cx="2257349" cy="338554"/>
          </a:xfrm>
          <a:prstGeom prst="rect">
            <a:avLst/>
          </a:prstGeom>
        </p:spPr>
        <p:txBody>
          <a:bodyPr wrap="none">
            <a:spAutoFit/>
          </a:bodyPr>
          <a:lstStyle/>
          <a:p>
            <a:r>
              <a:rPr lang="en-US" sz="1600" b="1" dirty="0">
                <a:latin typeface="Century Gothic" panose="020B0502020202020204" pitchFamily="34" charset="0"/>
              </a:rPr>
              <a:t>Consumer Attributes </a:t>
            </a:r>
          </a:p>
        </p:txBody>
      </p:sp>
      <p:sp>
        <p:nvSpPr>
          <p:cNvPr id="11" name="Rounded Rectangle 10"/>
          <p:cNvSpPr/>
          <p:nvPr/>
        </p:nvSpPr>
        <p:spPr>
          <a:xfrm>
            <a:off x="610946" y="2271786"/>
            <a:ext cx="3088288" cy="3637518"/>
          </a:xfrm>
          <a:prstGeom prst="roundRect">
            <a:avLst>
              <a:gd name="adj" fmla="val 1143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cs typeface="Helvetica" panose="020B0604020202020204" pitchFamily="34" charset="0"/>
            </a:endParaRPr>
          </a:p>
        </p:txBody>
      </p:sp>
      <p:sp>
        <p:nvSpPr>
          <p:cNvPr id="12" name="Rectangle 11"/>
          <p:cNvSpPr/>
          <p:nvPr/>
        </p:nvSpPr>
        <p:spPr>
          <a:xfrm>
            <a:off x="991903" y="3007023"/>
            <a:ext cx="2649541" cy="2031325"/>
          </a:xfrm>
          <a:prstGeom prst="rect">
            <a:avLst/>
          </a:prstGeom>
        </p:spPr>
        <p:txBody>
          <a:bodyPr wrap="square">
            <a:spAutoFit/>
          </a:bodyPr>
          <a:lstStyle/>
          <a:p>
            <a:pPr marL="285750" indent="-285750">
              <a:buFont typeface="Wingdings" panose="05000000000000000000" pitchFamily="2" charset="2"/>
              <a:buChar char="Ø"/>
            </a:pPr>
            <a:r>
              <a:rPr lang="en-US" sz="1400" dirty="0">
                <a:latin typeface="Century Gothic" panose="020B0502020202020204" pitchFamily="34" charset="0"/>
              </a:rPr>
              <a:t>Loan amount</a:t>
            </a:r>
          </a:p>
          <a:p>
            <a:pPr marL="285750" indent="-285750">
              <a:buFont typeface="Wingdings" panose="05000000000000000000" pitchFamily="2" charset="2"/>
              <a:buChar char="Ø"/>
            </a:pPr>
            <a:r>
              <a:rPr lang="en-US" sz="1400" dirty="0">
                <a:latin typeface="Century Gothic" panose="020B0502020202020204" pitchFamily="34" charset="0"/>
              </a:rPr>
              <a:t>Interest rate</a:t>
            </a:r>
          </a:p>
          <a:p>
            <a:pPr marL="285750" indent="-285750">
              <a:buFont typeface="Wingdings" panose="05000000000000000000" pitchFamily="2" charset="2"/>
              <a:buChar char="Ø"/>
            </a:pPr>
            <a:r>
              <a:rPr lang="en-US" sz="1400" dirty="0">
                <a:latin typeface="Century Gothic" panose="020B0502020202020204" pitchFamily="34" charset="0"/>
              </a:rPr>
              <a:t>Installment</a:t>
            </a:r>
          </a:p>
          <a:p>
            <a:pPr marL="285750" indent="-285750">
              <a:buFont typeface="Wingdings" panose="05000000000000000000" pitchFamily="2" charset="2"/>
              <a:buChar char="Ø"/>
            </a:pPr>
            <a:r>
              <a:rPr lang="en-US" sz="1400" dirty="0">
                <a:latin typeface="Century Gothic" panose="020B0502020202020204" pitchFamily="34" charset="0"/>
              </a:rPr>
              <a:t>Loan status</a:t>
            </a:r>
          </a:p>
          <a:p>
            <a:pPr marL="285750" indent="-285750">
              <a:buFont typeface="Wingdings" panose="05000000000000000000" pitchFamily="2" charset="2"/>
              <a:buChar char="Ø"/>
            </a:pPr>
            <a:r>
              <a:rPr lang="en-US" sz="1400" dirty="0">
                <a:latin typeface="Century Gothic" panose="020B0502020202020204" pitchFamily="34" charset="0"/>
              </a:rPr>
              <a:t>Loan grade/sub-grade,</a:t>
            </a:r>
          </a:p>
          <a:p>
            <a:pPr marL="285750" indent="-285750">
              <a:buFont typeface="Wingdings" panose="05000000000000000000" pitchFamily="2" charset="2"/>
              <a:buChar char="Ø"/>
            </a:pPr>
            <a:r>
              <a:rPr lang="en-US" sz="1400" dirty="0">
                <a:latin typeface="Century Gothic" panose="020B0502020202020204" pitchFamily="34" charset="0"/>
              </a:rPr>
              <a:t>Issue date</a:t>
            </a:r>
          </a:p>
          <a:p>
            <a:pPr marL="285750" indent="-285750">
              <a:buFont typeface="Wingdings" panose="05000000000000000000" pitchFamily="2" charset="2"/>
              <a:buChar char="Ø"/>
            </a:pPr>
            <a:r>
              <a:rPr lang="en-US" sz="1400" dirty="0">
                <a:latin typeface="Century Gothic" panose="020B0502020202020204" pitchFamily="34" charset="0"/>
              </a:rPr>
              <a:t>Term</a:t>
            </a:r>
          </a:p>
          <a:p>
            <a:pPr marL="285750" indent="-285750">
              <a:buFont typeface="Wingdings" panose="05000000000000000000" pitchFamily="2" charset="2"/>
              <a:buChar char="Ø"/>
            </a:pPr>
            <a:r>
              <a:rPr lang="en-US" sz="1400" dirty="0">
                <a:latin typeface="Century Gothic" panose="020B0502020202020204" pitchFamily="34" charset="0"/>
              </a:rPr>
              <a:t>Installment</a:t>
            </a:r>
          </a:p>
          <a:p>
            <a:pPr marL="285750" indent="-285750">
              <a:buFont typeface="Wingdings" panose="05000000000000000000" pitchFamily="2" charset="2"/>
              <a:buChar char="Ø"/>
            </a:pPr>
            <a:r>
              <a:rPr lang="en-US" sz="1400" dirty="0">
                <a:latin typeface="Century Gothic" panose="020B0502020202020204" pitchFamily="34" charset="0"/>
              </a:rPr>
              <a:t>purpose</a:t>
            </a:r>
          </a:p>
        </p:txBody>
      </p:sp>
      <p:sp>
        <p:nvSpPr>
          <p:cNvPr id="13" name="Rectangle 12"/>
          <p:cNvSpPr/>
          <p:nvPr/>
        </p:nvSpPr>
        <p:spPr>
          <a:xfrm>
            <a:off x="834088" y="1864665"/>
            <a:ext cx="1731564" cy="338554"/>
          </a:xfrm>
          <a:prstGeom prst="rect">
            <a:avLst/>
          </a:prstGeom>
        </p:spPr>
        <p:txBody>
          <a:bodyPr wrap="none">
            <a:spAutoFit/>
          </a:bodyPr>
          <a:lstStyle/>
          <a:p>
            <a:r>
              <a:rPr lang="en-US" sz="1600" b="1" dirty="0">
                <a:latin typeface="Century Gothic" panose="020B0502020202020204" pitchFamily="34" charset="0"/>
              </a:rPr>
              <a:t>Loan Attributes </a:t>
            </a:r>
          </a:p>
        </p:txBody>
      </p:sp>
      <p:sp>
        <p:nvSpPr>
          <p:cNvPr id="16" name="Rectangle 15"/>
          <p:cNvSpPr/>
          <p:nvPr/>
        </p:nvSpPr>
        <p:spPr>
          <a:xfrm>
            <a:off x="4350751" y="3918049"/>
            <a:ext cx="2382131" cy="2031325"/>
          </a:xfrm>
          <a:prstGeom prst="rect">
            <a:avLst/>
          </a:prstGeom>
        </p:spPr>
        <p:txBody>
          <a:bodyPr wrap="square">
            <a:spAutoFit/>
          </a:bodyPr>
          <a:lstStyle/>
          <a:p>
            <a:pPr marL="285750" indent="-285750">
              <a:buFont typeface="Wingdings" panose="05000000000000000000" pitchFamily="2" charset="2"/>
              <a:buChar char="Ø"/>
            </a:pPr>
            <a:r>
              <a:rPr lang="en-US" sz="1400" dirty="0">
                <a:latin typeface="Century Gothic" panose="020B0502020202020204" pitchFamily="34" charset="0"/>
              </a:rPr>
              <a:t>Debt to income ratio </a:t>
            </a:r>
          </a:p>
          <a:p>
            <a:pPr marL="285750" indent="-285750">
              <a:buFont typeface="Wingdings" panose="05000000000000000000" pitchFamily="2" charset="2"/>
              <a:buChar char="Ø"/>
            </a:pPr>
            <a:r>
              <a:rPr lang="en-US" sz="1400" dirty="0">
                <a:latin typeface="Century Gothic" panose="020B0502020202020204" pitchFamily="34" charset="0"/>
              </a:rPr>
              <a:t>Credit line age</a:t>
            </a:r>
          </a:p>
          <a:p>
            <a:pPr marL="285750" indent="-285750">
              <a:buFont typeface="Wingdings" panose="05000000000000000000" pitchFamily="2" charset="2"/>
              <a:buChar char="Ø"/>
            </a:pPr>
            <a:r>
              <a:rPr lang="en-US" sz="1400" dirty="0" err="1">
                <a:latin typeface="Century Gothic" panose="020B0502020202020204" pitchFamily="34" charset="0"/>
              </a:rPr>
              <a:t>Total_Acc</a:t>
            </a:r>
            <a:endParaRPr lang="en-US" sz="1400" dirty="0">
              <a:latin typeface="Century Gothic" panose="020B0502020202020204" pitchFamily="34" charset="0"/>
            </a:endParaRPr>
          </a:p>
          <a:p>
            <a:pPr marL="285750" indent="-285750">
              <a:buFont typeface="Wingdings" panose="05000000000000000000" pitchFamily="2" charset="2"/>
              <a:buChar char="Ø"/>
            </a:pPr>
            <a:r>
              <a:rPr lang="en-US" sz="1400" dirty="0">
                <a:latin typeface="Century Gothic" panose="020B0502020202020204" pitchFamily="34" charset="0"/>
              </a:rPr>
              <a:t>Revolving Util. rate </a:t>
            </a:r>
          </a:p>
          <a:p>
            <a:pPr marL="285750" indent="-285750">
              <a:buFont typeface="Wingdings" panose="05000000000000000000" pitchFamily="2" charset="2"/>
              <a:buChar char="Ø"/>
            </a:pPr>
            <a:r>
              <a:rPr lang="en-US" sz="1400" dirty="0">
                <a:latin typeface="Century Gothic" panose="020B0502020202020204" pitchFamily="34" charset="0"/>
              </a:rPr>
              <a:t>Revolving Balance </a:t>
            </a:r>
          </a:p>
          <a:p>
            <a:pPr marL="285750" indent="-285750">
              <a:buFont typeface="Wingdings" panose="05000000000000000000" pitchFamily="2" charset="2"/>
              <a:buChar char="Ø"/>
            </a:pPr>
            <a:r>
              <a:rPr lang="en-US" sz="1400" dirty="0" err="1">
                <a:latin typeface="Century Gothic" panose="020B0502020202020204" pitchFamily="34" charset="0"/>
              </a:rPr>
              <a:t>Pub_rec</a:t>
            </a:r>
            <a:endParaRPr lang="en-US" sz="1400" dirty="0">
              <a:latin typeface="Century Gothic" panose="020B0502020202020204" pitchFamily="34" charset="0"/>
            </a:endParaRPr>
          </a:p>
          <a:p>
            <a:pPr marL="285750" indent="-285750">
              <a:buFont typeface="Wingdings" panose="05000000000000000000" pitchFamily="2" charset="2"/>
              <a:buChar char="Ø"/>
            </a:pPr>
            <a:r>
              <a:rPr lang="en-US" sz="1400" dirty="0">
                <a:latin typeface="Century Gothic" panose="020B0502020202020204" pitchFamily="34" charset="0"/>
              </a:rPr>
              <a:t>inq_last_6mths</a:t>
            </a:r>
          </a:p>
          <a:p>
            <a:pPr marL="285750" indent="-285750">
              <a:buFont typeface="Wingdings" panose="05000000000000000000" pitchFamily="2" charset="2"/>
              <a:buChar char="Ø"/>
            </a:pPr>
            <a:r>
              <a:rPr lang="en-US" sz="1400" dirty="0" err="1">
                <a:latin typeface="Century Gothic" panose="020B0502020202020204" pitchFamily="34" charset="0"/>
              </a:rPr>
              <a:t>Earliest_Credit</a:t>
            </a:r>
            <a:r>
              <a:rPr lang="en-US" sz="1400" dirty="0">
                <a:latin typeface="Century Gothic" panose="020B0502020202020204" pitchFamily="34" charset="0"/>
              </a:rPr>
              <a:t> line</a:t>
            </a:r>
          </a:p>
          <a:p>
            <a:pPr marL="285750" indent="-285750">
              <a:buFont typeface="Wingdings" panose="05000000000000000000" pitchFamily="2" charset="2"/>
              <a:buChar char="Ø"/>
            </a:pPr>
            <a:r>
              <a:rPr lang="en-US" sz="1400" dirty="0">
                <a:latin typeface="Century Gothic" panose="020B0502020202020204" pitchFamily="34" charset="0"/>
              </a:rPr>
              <a:t>delinq_2yrs</a:t>
            </a:r>
          </a:p>
        </p:txBody>
      </p:sp>
      <p:sp>
        <p:nvSpPr>
          <p:cNvPr id="17" name="Rectangle 16"/>
          <p:cNvSpPr/>
          <p:nvPr/>
        </p:nvSpPr>
        <p:spPr>
          <a:xfrm>
            <a:off x="3976901" y="3579495"/>
            <a:ext cx="3199915" cy="338554"/>
          </a:xfrm>
          <a:prstGeom prst="rect">
            <a:avLst/>
          </a:prstGeom>
        </p:spPr>
        <p:txBody>
          <a:bodyPr wrap="none">
            <a:spAutoFit/>
          </a:bodyPr>
          <a:lstStyle/>
          <a:p>
            <a:r>
              <a:rPr lang="en-US" sz="1600" b="1" dirty="0">
                <a:latin typeface="Century Gothic" panose="020B0502020202020204" pitchFamily="34" charset="0"/>
              </a:rPr>
              <a:t>Consumer Financial Attributes </a:t>
            </a:r>
          </a:p>
        </p:txBody>
      </p:sp>
      <p:sp>
        <p:nvSpPr>
          <p:cNvPr id="18" name="Title 1">
            <a:extLst>
              <a:ext uri="{FF2B5EF4-FFF2-40B4-BE49-F238E27FC236}">
                <a16:creationId xmlns:a16="http://schemas.microsoft.com/office/drawing/2014/main" id="{DC61B019-CC04-4F78-B361-5630FE508B81}"/>
              </a:ext>
            </a:extLst>
          </p:cNvPr>
          <p:cNvSpPr txBox="1">
            <a:spLocks/>
          </p:cNvSpPr>
          <p:nvPr/>
        </p:nvSpPr>
        <p:spPr>
          <a:xfrm>
            <a:off x="1502764" y="964991"/>
            <a:ext cx="4392940" cy="9154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20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Key Attributes for Analysis</a:t>
            </a:r>
            <a:endParaRPr lang="en-IN" sz="20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sp>
        <p:nvSpPr>
          <p:cNvPr id="19" name="Title 1">
            <a:extLst>
              <a:ext uri="{FF2B5EF4-FFF2-40B4-BE49-F238E27FC236}">
                <a16:creationId xmlns:a16="http://schemas.microsoft.com/office/drawing/2014/main" id="{DC61B019-CC04-4F78-B361-5630FE508B81}"/>
              </a:ext>
            </a:extLst>
          </p:cNvPr>
          <p:cNvSpPr txBox="1">
            <a:spLocks/>
          </p:cNvSpPr>
          <p:nvPr/>
        </p:nvSpPr>
        <p:spPr>
          <a:xfrm>
            <a:off x="8141351" y="949256"/>
            <a:ext cx="2825298" cy="9154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20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Issues taken care in the given data</a:t>
            </a:r>
            <a:endParaRPr lang="en-IN" sz="20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cxnSp>
        <p:nvCxnSpPr>
          <p:cNvPr id="6" name="Straight Connector 5">
            <a:extLst>
              <a:ext uri="{FF2B5EF4-FFF2-40B4-BE49-F238E27FC236}">
                <a16:creationId xmlns:a16="http://schemas.microsoft.com/office/drawing/2014/main" id="{4B70E45B-D355-47AC-8A27-DE779105AF07}"/>
              </a:ext>
            </a:extLst>
          </p:cNvPr>
          <p:cNvCxnSpPr/>
          <p:nvPr/>
        </p:nvCxnSpPr>
        <p:spPr>
          <a:xfrm>
            <a:off x="7484012" y="597373"/>
            <a:ext cx="0" cy="58878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865EBDF5-E31F-401B-9B27-472F0A4768CA}"/>
              </a:ext>
            </a:extLst>
          </p:cNvPr>
          <p:cNvSpPr txBox="1">
            <a:spLocks/>
          </p:cNvSpPr>
          <p:nvPr/>
        </p:nvSpPr>
        <p:spPr>
          <a:xfrm>
            <a:off x="2901917" y="553929"/>
            <a:ext cx="6180098"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IN" sz="2000" b="1" dirty="0">
              <a:latin typeface="Helvetica" panose="020B0604020202020204" pitchFamily="34" charset="0"/>
              <a:ea typeface="Verdana" panose="020B060403050404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221F9537-BA79-4957-A42B-C172E21D90FF}"/>
              </a:ext>
            </a:extLst>
          </p:cNvPr>
          <p:cNvPicPr>
            <a:picLocks noChangeAspect="1"/>
          </p:cNvPicPr>
          <p:nvPr/>
        </p:nvPicPr>
        <p:blipFill>
          <a:blip r:embed="rId3"/>
          <a:stretch>
            <a:fillRect/>
          </a:stretch>
        </p:blipFill>
        <p:spPr>
          <a:xfrm>
            <a:off x="651471" y="762886"/>
            <a:ext cx="10889058" cy="5541185"/>
          </a:xfrm>
          <a:prstGeom prst="rect">
            <a:avLst/>
          </a:prstGeom>
          <a:effectLst>
            <a:glow rad="101600">
              <a:schemeClr val="accent5">
                <a:satMod val="175000"/>
                <a:alpha val="40000"/>
              </a:schemeClr>
            </a:glow>
          </a:effectLst>
        </p:spPr>
      </p:pic>
      <p:sp>
        <p:nvSpPr>
          <p:cNvPr id="4" name="Rectangle 3">
            <a:extLst>
              <a:ext uri="{FF2B5EF4-FFF2-40B4-BE49-F238E27FC236}">
                <a16:creationId xmlns:a16="http://schemas.microsoft.com/office/drawing/2014/main" id="{6C97B2D8-82A6-4E7C-9392-042A6910C9F2}"/>
              </a:ext>
            </a:extLst>
          </p:cNvPr>
          <p:cNvSpPr/>
          <p:nvPr/>
        </p:nvSpPr>
        <p:spPr>
          <a:xfrm>
            <a:off x="6158670" y="1111500"/>
            <a:ext cx="1728412" cy="861774"/>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Grade B has highest loans followed by A. The number decrease with Grade G having least loans.</a:t>
            </a:r>
          </a:p>
        </p:txBody>
      </p:sp>
      <p:sp>
        <p:nvSpPr>
          <p:cNvPr id="5" name="Rectangle 4">
            <a:extLst>
              <a:ext uri="{FF2B5EF4-FFF2-40B4-BE49-F238E27FC236}">
                <a16:creationId xmlns:a16="http://schemas.microsoft.com/office/drawing/2014/main" id="{64A02A34-07EA-45BB-9F39-B116DA5B5C4B}"/>
              </a:ext>
            </a:extLst>
          </p:cNvPr>
          <p:cNvSpPr/>
          <p:nvPr/>
        </p:nvSpPr>
        <p:spPr>
          <a:xfrm>
            <a:off x="9115381" y="1111500"/>
            <a:ext cx="1564132" cy="707886"/>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Majority (~92%) of the borrowers are either in Mortgaged or Rented houses</a:t>
            </a:r>
          </a:p>
        </p:txBody>
      </p:sp>
      <p:sp>
        <p:nvSpPr>
          <p:cNvPr id="17" name="Rectangle 16">
            <a:extLst>
              <a:ext uri="{FF2B5EF4-FFF2-40B4-BE49-F238E27FC236}">
                <a16:creationId xmlns:a16="http://schemas.microsoft.com/office/drawing/2014/main" id="{D03FC3BE-D14A-47F1-BDC6-BD464D3BC26E}"/>
              </a:ext>
            </a:extLst>
          </p:cNvPr>
          <p:cNvSpPr/>
          <p:nvPr/>
        </p:nvSpPr>
        <p:spPr>
          <a:xfrm>
            <a:off x="2739095" y="1075935"/>
            <a:ext cx="1564132" cy="553998"/>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Majority (~75%) of the loans are for 36 month tenure</a:t>
            </a:r>
          </a:p>
        </p:txBody>
      </p:sp>
      <p:sp>
        <p:nvSpPr>
          <p:cNvPr id="18" name="Rectangle 17">
            <a:extLst>
              <a:ext uri="{FF2B5EF4-FFF2-40B4-BE49-F238E27FC236}">
                <a16:creationId xmlns:a16="http://schemas.microsoft.com/office/drawing/2014/main" id="{0D610DEC-BD10-40DD-BCAF-DC6EEBF2C41E}"/>
              </a:ext>
            </a:extLst>
          </p:cNvPr>
          <p:cNvSpPr/>
          <p:nvPr/>
        </p:nvSpPr>
        <p:spPr>
          <a:xfrm>
            <a:off x="2231187" y="3769809"/>
            <a:ext cx="1749695" cy="553998"/>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In ~43% of cases,  borrowers income seems to be not verified</a:t>
            </a:r>
          </a:p>
        </p:txBody>
      </p:sp>
      <p:sp>
        <p:nvSpPr>
          <p:cNvPr id="20" name="Rectangle 19">
            <a:extLst>
              <a:ext uri="{FF2B5EF4-FFF2-40B4-BE49-F238E27FC236}">
                <a16:creationId xmlns:a16="http://schemas.microsoft.com/office/drawing/2014/main" id="{E0CCD96C-74E5-43FB-9D3D-7CEEC08DB7AF}"/>
              </a:ext>
            </a:extLst>
          </p:cNvPr>
          <p:cNvSpPr/>
          <p:nvPr/>
        </p:nvSpPr>
        <p:spPr>
          <a:xfrm>
            <a:off x="4973987" y="3833248"/>
            <a:ext cx="1384546" cy="400110"/>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~1 out of 7 cases are charged off</a:t>
            </a:r>
          </a:p>
        </p:txBody>
      </p:sp>
      <p:sp>
        <p:nvSpPr>
          <p:cNvPr id="21" name="Rectangle 20">
            <a:extLst>
              <a:ext uri="{FF2B5EF4-FFF2-40B4-BE49-F238E27FC236}">
                <a16:creationId xmlns:a16="http://schemas.microsoft.com/office/drawing/2014/main" id="{4BEC43B4-0690-4821-9C6A-3E9F884FF89B}"/>
              </a:ext>
            </a:extLst>
          </p:cNvPr>
          <p:cNvSpPr/>
          <p:nvPr/>
        </p:nvSpPr>
        <p:spPr>
          <a:xfrm>
            <a:off x="8657377" y="3832685"/>
            <a:ext cx="2022135" cy="400110"/>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The number of loans issued  is consistently on the rise </a:t>
            </a:r>
            <a:endParaRPr lang="en-US" sz="900" dirty="0">
              <a:solidFill>
                <a:srgbClr val="7030A0"/>
              </a:solidFill>
              <a:latin typeface="Century Gothic" panose="020B0502020202020204" pitchFamily="34" charset="0"/>
              <a:cs typeface="Helvetica" panose="020B0604020202020204" pitchFamily="34" charset="0"/>
            </a:endParaRPr>
          </a:p>
        </p:txBody>
      </p:sp>
      <p:sp>
        <p:nvSpPr>
          <p:cNvPr id="22" name="Title 1">
            <a:extLst>
              <a:ext uri="{FF2B5EF4-FFF2-40B4-BE49-F238E27FC236}">
                <a16:creationId xmlns:a16="http://schemas.microsoft.com/office/drawing/2014/main" id="{BE5C58DE-53D8-4C95-932F-106FB1A345BA}"/>
              </a:ext>
            </a:extLst>
          </p:cNvPr>
          <p:cNvSpPr txBox="1">
            <a:spLocks/>
          </p:cNvSpPr>
          <p:nvPr/>
        </p:nvSpPr>
        <p:spPr>
          <a:xfrm>
            <a:off x="1914145" y="147986"/>
            <a:ext cx="8155641" cy="4059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Univariate Analysis</a:t>
            </a:r>
          </a:p>
          <a:p>
            <a:pPr algn="ctr"/>
            <a:r>
              <a:rPr lang="en-US"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Categorical variables</a:t>
            </a:r>
            <a:endParaRPr lang="en-IN"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spTree>
    <p:extLst>
      <p:ext uri="{BB962C8B-B14F-4D97-AF65-F5344CB8AC3E}">
        <p14:creationId xmlns:p14="http://schemas.microsoft.com/office/powerpoint/2010/main" val="271805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067EC5-928D-4AC5-8FAB-7C89249A51CD}"/>
              </a:ext>
            </a:extLst>
          </p:cNvPr>
          <p:cNvPicPr>
            <a:picLocks noChangeAspect="1"/>
          </p:cNvPicPr>
          <p:nvPr/>
        </p:nvPicPr>
        <p:blipFill>
          <a:blip r:embed="rId3"/>
          <a:stretch>
            <a:fillRect/>
          </a:stretch>
        </p:blipFill>
        <p:spPr>
          <a:xfrm>
            <a:off x="646380" y="756900"/>
            <a:ext cx="11081817" cy="5672035"/>
          </a:xfrm>
          <a:prstGeom prst="rect">
            <a:avLst/>
          </a:prstGeom>
          <a:effectLst>
            <a:glow rad="101600">
              <a:schemeClr val="accent5">
                <a:satMod val="175000"/>
                <a:alpha val="40000"/>
              </a:schemeClr>
            </a:glow>
          </a:effectLst>
        </p:spPr>
      </p:pic>
      <p:sp>
        <p:nvSpPr>
          <p:cNvPr id="43" name="Title 1">
            <a:extLst>
              <a:ext uri="{FF2B5EF4-FFF2-40B4-BE49-F238E27FC236}">
                <a16:creationId xmlns:a16="http://schemas.microsoft.com/office/drawing/2014/main" id="{865EBDF5-E31F-401B-9B27-472F0A4768CA}"/>
              </a:ext>
            </a:extLst>
          </p:cNvPr>
          <p:cNvSpPr txBox="1">
            <a:spLocks/>
          </p:cNvSpPr>
          <p:nvPr/>
        </p:nvSpPr>
        <p:spPr>
          <a:xfrm>
            <a:off x="2901917" y="553929"/>
            <a:ext cx="6180098"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IN" sz="2000" b="1" dirty="0">
              <a:latin typeface="Helvetica" panose="020B0604020202020204" pitchFamily="34" charset="0"/>
              <a:ea typeface="Verdana" panose="020B060403050404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0D610DEC-BD10-40DD-BCAF-DC6EEBF2C41E}"/>
              </a:ext>
            </a:extLst>
          </p:cNvPr>
          <p:cNvSpPr/>
          <p:nvPr/>
        </p:nvSpPr>
        <p:spPr>
          <a:xfrm>
            <a:off x="7779434" y="1103418"/>
            <a:ext cx="3766185" cy="861774"/>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Looking at a more granular level, within grades the proportion varies by levels. In A &amp; B grades, the proportion increases as the level increases (from 1 to 5) whereas in most of the other grades  the proportion decreases as the level increases. </a:t>
            </a:r>
          </a:p>
        </p:txBody>
      </p:sp>
      <p:sp>
        <p:nvSpPr>
          <p:cNvPr id="21" name="Rectangle 20">
            <a:extLst>
              <a:ext uri="{FF2B5EF4-FFF2-40B4-BE49-F238E27FC236}">
                <a16:creationId xmlns:a16="http://schemas.microsoft.com/office/drawing/2014/main" id="{4BEC43B4-0690-4821-9C6A-3E9F884FF89B}"/>
              </a:ext>
            </a:extLst>
          </p:cNvPr>
          <p:cNvSpPr/>
          <p:nvPr/>
        </p:nvSpPr>
        <p:spPr>
          <a:xfrm>
            <a:off x="6498925" y="4045959"/>
            <a:ext cx="4150318" cy="707886"/>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Borrowers with less years of employment experience are the ones who have requested for more loans </a:t>
            </a:r>
          </a:p>
          <a:p>
            <a:r>
              <a:rPr lang="en-US" sz="1000" b="1" dirty="0">
                <a:solidFill>
                  <a:srgbClr val="7030A0"/>
                </a:solidFill>
                <a:latin typeface="Century Gothic" panose="020B0502020202020204" pitchFamily="34" charset="0"/>
                <a:cs typeface="Helvetica" panose="020B0604020202020204" pitchFamily="34" charset="0"/>
              </a:rPr>
              <a:t>Note :</a:t>
            </a:r>
            <a:r>
              <a:rPr lang="en-US" sz="1000" dirty="0">
                <a:solidFill>
                  <a:srgbClr val="7030A0"/>
                </a:solidFill>
                <a:latin typeface="Century Gothic" panose="020B0502020202020204" pitchFamily="34" charset="0"/>
                <a:cs typeface="Helvetica" panose="020B0604020202020204" pitchFamily="34" charset="0"/>
              </a:rPr>
              <a:t> The proportion is more in 10 years since the experience spread is more as  it includes all 10+ years observations.</a:t>
            </a:r>
            <a:endParaRPr lang="en-US" sz="900" dirty="0">
              <a:solidFill>
                <a:srgbClr val="7030A0"/>
              </a:solidFill>
              <a:latin typeface="Century Gothic" panose="020B0502020202020204" pitchFamily="34" charset="0"/>
              <a:cs typeface="Helvetica" panose="020B0604020202020204" pitchFamily="34" charset="0"/>
            </a:endParaRPr>
          </a:p>
        </p:txBody>
      </p:sp>
      <p:sp>
        <p:nvSpPr>
          <p:cNvPr id="12" name="Title 1">
            <a:extLst>
              <a:ext uri="{FF2B5EF4-FFF2-40B4-BE49-F238E27FC236}">
                <a16:creationId xmlns:a16="http://schemas.microsoft.com/office/drawing/2014/main" id="{B72DA6DF-D066-40DB-81D6-B7BBF53D05B6}"/>
              </a:ext>
            </a:extLst>
          </p:cNvPr>
          <p:cNvSpPr txBox="1">
            <a:spLocks/>
          </p:cNvSpPr>
          <p:nvPr/>
        </p:nvSpPr>
        <p:spPr>
          <a:xfrm>
            <a:off x="1914145" y="147986"/>
            <a:ext cx="8155641" cy="4059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Univariate Analysis</a:t>
            </a:r>
          </a:p>
          <a:p>
            <a:pPr algn="ctr"/>
            <a:r>
              <a:rPr lang="en-US"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Categorical variables </a:t>
            </a:r>
            <a:r>
              <a:rPr lang="en-US" sz="1100" b="1" dirty="0" err="1">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contd</a:t>
            </a:r>
            <a:r>
              <a:rPr lang="en-US" sz="11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a:t>
            </a:r>
            <a:endParaRPr lang="en-IN"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spTree>
    <p:extLst>
      <p:ext uri="{BB962C8B-B14F-4D97-AF65-F5344CB8AC3E}">
        <p14:creationId xmlns:p14="http://schemas.microsoft.com/office/powerpoint/2010/main" val="138163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865EBDF5-E31F-401B-9B27-472F0A4768CA}"/>
              </a:ext>
            </a:extLst>
          </p:cNvPr>
          <p:cNvSpPr txBox="1">
            <a:spLocks/>
          </p:cNvSpPr>
          <p:nvPr/>
        </p:nvSpPr>
        <p:spPr>
          <a:xfrm>
            <a:off x="2901917" y="553929"/>
            <a:ext cx="6180098"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IN" sz="2000" b="1" dirty="0">
              <a:latin typeface="Helvetica" panose="020B0604020202020204" pitchFamily="34" charset="0"/>
              <a:ea typeface="Verdana" panose="020B0604030504040204" pitchFamily="34" charset="0"/>
              <a:cs typeface="Helvetica" panose="020B0604020202020204" pitchFamily="34" charset="0"/>
            </a:endParaRPr>
          </a:p>
        </p:txBody>
      </p:sp>
      <p:sp>
        <p:nvSpPr>
          <p:cNvPr id="10" name="Title 1">
            <a:extLst>
              <a:ext uri="{FF2B5EF4-FFF2-40B4-BE49-F238E27FC236}">
                <a16:creationId xmlns:a16="http://schemas.microsoft.com/office/drawing/2014/main" id="{EF07CE47-DCF2-4A36-B34F-60C598A82D5F}"/>
              </a:ext>
            </a:extLst>
          </p:cNvPr>
          <p:cNvSpPr txBox="1">
            <a:spLocks/>
          </p:cNvSpPr>
          <p:nvPr/>
        </p:nvSpPr>
        <p:spPr>
          <a:xfrm>
            <a:off x="1914145" y="147986"/>
            <a:ext cx="8155641" cy="4059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Univariate Analysis</a:t>
            </a:r>
          </a:p>
          <a:p>
            <a:pPr algn="ctr"/>
            <a:r>
              <a:rPr lang="en-US"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Categorical variables </a:t>
            </a:r>
            <a:r>
              <a:rPr lang="en-US" sz="1100" b="1" dirty="0" err="1">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contd</a:t>
            </a:r>
            <a:r>
              <a:rPr lang="en-US" sz="11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a:t>
            </a:r>
            <a:endParaRPr lang="en-IN" sz="1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676302" y="756900"/>
            <a:ext cx="10915476" cy="5629832"/>
          </a:xfrm>
          <a:prstGeom prst="rect">
            <a:avLst/>
          </a:prstGeom>
          <a:effectLst>
            <a:glow rad="101600">
              <a:schemeClr val="accent5">
                <a:satMod val="175000"/>
                <a:alpha val="40000"/>
              </a:schemeClr>
            </a:glow>
          </a:effectLst>
        </p:spPr>
      </p:pic>
      <p:sp>
        <p:nvSpPr>
          <p:cNvPr id="18" name="Rectangle 17">
            <a:extLst>
              <a:ext uri="{FF2B5EF4-FFF2-40B4-BE49-F238E27FC236}">
                <a16:creationId xmlns:a16="http://schemas.microsoft.com/office/drawing/2014/main" id="{0D610DEC-BD10-40DD-BCAF-DC6EEBF2C41E}"/>
              </a:ext>
            </a:extLst>
          </p:cNvPr>
          <p:cNvSpPr/>
          <p:nvPr/>
        </p:nvSpPr>
        <p:spPr>
          <a:xfrm>
            <a:off x="8152781" y="998484"/>
            <a:ext cx="2934902" cy="1015663"/>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Top 5 purposes for which loans were applied</a:t>
            </a:r>
          </a:p>
          <a:p>
            <a:r>
              <a:rPr lang="en-US" sz="1000" dirty="0">
                <a:solidFill>
                  <a:srgbClr val="7030A0"/>
                </a:solidFill>
                <a:latin typeface="Century Gothic" panose="020B0502020202020204" pitchFamily="34" charset="0"/>
                <a:cs typeface="Helvetica" panose="020B0604020202020204" pitchFamily="34" charset="0"/>
              </a:rPr>
              <a:t>1. Debt consolidation  - 46.80%        </a:t>
            </a:r>
          </a:p>
          <a:p>
            <a:r>
              <a:rPr lang="en-US" sz="1000" dirty="0">
                <a:solidFill>
                  <a:srgbClr val="7030A0"/>
                </a:solidFill>
                <a:latin typeface="Century Gothic" panose="020B0502020202020204" pitchFamily="34" charset="0"/>
                <a:cs typeface="Helvetica" panose="020B0604020202020204" pitchFamily="34" charset="0"/>
              </a:rPr>
              <a:t>2. Credit card                - 13.03%    </a:t>
            </a:r>
          </a:p>
          <a:p>
            <a:r>
              <a:rPr lang="en-US" sz="1000" dirty="0">
                <a:solidFill>
                  <a:srgbClr val="7030A0"/>
                </a:solidFill>
                <a:latin typeface="Century Gothic" panose="020B0502020202020204" pitchFamily="34" charset="0"/>
                <a:cs typeface="Helvetica" panose="020B0604020202020204" pitchFamily="34" charset="0"/>
              </a:rPr>
              <a:t>3. Other                          - 10.02% </a:t>
            </a:r>
          </a:p>
          <a:p>
            <a:r>
              <a:rPr lang="en-US" sz="1000" dirty="0">
                <a:solidFill>
                  <a:srgbClr val="7030A0"/>
                </a:solidFill>
                <a:latin typeface="Century Gothic" panose="020B0502020202020204" pitchFamily="34" charset="0"/>
                <a:cs typeface="Helvetica" panose="020B0604020202020204" pitchFamily="34" charset="0"/>
              </a:rPr>
              <a:t>4. Home improvement - 7.45%</a:t>
            </a:r>
          </a:p>
          <a:p>
            <a:r>
              <a:rPr lang="en-US" sz="1000" dirty="0">
                <a:solidFill>
                  <a:srgbClr val="7030A0"/>
                </a:solidFill>
                <a:latin typeface="Century Gothic" panose="020B0502020202020204" pitchFamily="34" charset="0"/>
                <a:cs typeface="Helvetica" panose="020B0604020202020204" pitchFamily="34" charset="0"/>
              </a:rPr>
              <a:t>5. Major purchase        - 5.57%</a:t>
            </a:r>
          </a:p>
        </p:txBody>
      </p:sp>
      <p:sp>
        <p:nvSpPr>
          <p:cNvPr id="21" name="Rectangle 20">
            <a:extLst>
              <a:ext uri="{FF2B5EF4-FFF2-40B4-BE49-F238E27FC236}">
                <a16:creationId xmlns:a16="http://schemas.microsoft.com/office/drawing/2014/main" id="{4BEC43B4-0690-4821-9C6A-3E9F884FF89B}"/>
              </a:ext>
            </a:extLst>
          </p:cNvPr>
          <p:cNvSpPr/>
          <p:nvPr/>
        </p:nvSpPr>
        <p:spPr>
          <a:xfrm>
            <a:off x="8152781" y="3846496"/>
            <a:ext cx="2664823" cy="707886"/>
          </a:xfrm>
          <a:prstGeom prst="rect">
            <a:avLst/>
          </a:prstGeom>
        </p:spPr>
        <p:txBody>
          <a:bodyPr wrap="square">
            <a:spAutoFit/>
          </a:bodyPr>
          <a:lstStyle/>
          <a:p>
            <a:r>
              <a:rPr lang="en-US" sz="1000" dirty="0">
                <a:solidFill>
                  <a:srgbClr val="7030A0"/>
                </a:solidFill>
                <a:latin typeface="Century Gothic" panose="020B0502020202020204" pitchFamily="34" charset="0"/>
                <a:cs typeface="Helvetica" panose="020B0604020202020204" pitchFamily="34" charset="0"/>
              </a:rPr>
              <a:t>Most borrowers are from state of California (18%) followed by New York (10%), followed by Florida(7%). Together they constitute 35% of the loans.</a:t>
            </a:r>
            <a:endParaRPr lang="en-US" sz="900" dirty="0">
              <a:solidFill>
                <a:srgbClr val="7030A0"/>
              </a:solidFill>
              <a:latin typeface="Century Gothic" panose="020B0502020202020204" pitchFamily="34" charset="0"/>
              <a:cs typeface="Helvetica" panose="020B0604020202020204" pitchFamily="34" charset="0"/>
            </a:endParaRPr>
          </a:p>
        </p:txBody>
      </p:sp>
    </p:spTree>
    <p:extLst>
      <p:ext uri="{BB962C8B-B14F-4D97-AF65-F5344CB8AC3E}">
        <p14:creationId xmlns:p14="http://schemas.microsoft.com/office/powerpoint/2010/main" val="37387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865EBDF5-E31F-401B-9B27-472F0A4768CA}"/>
              </a:ext>
            </a:extLst>
          </p:cNvPr>
          <p:cNvSpPr txBox="1">
            <a:spLocks/>
          </p:cNvSpPr>
          <p:nvPr/>
        </p:nvSpPr>
        <p:spPr>
          <a:xfrm>
            <a:off x="2901917" y="553929"/>
            <a:ext cx="6180098"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IN" sz="2000" b="1" dirty="0">
              <a:latin typeface="Helvetica" panose="020B0604020202020204" pitchFamily="34" charset="0"/>
              <a:ea typeface="Verdana" panose="020B0604030504040204" pitchFamily="34" charset="0"/>
              <a:cs typeface="Helvetica" panose="020B0604020202020204" pitchFamily="34" charset="0"/>
            </a:endParaRPr>
          </a:p>
        </p:txBody>
      </p:sp>
      <p:sp>
        <p:nvSpPr>
          <p:cNvPr id="21" name="Rectangle 20">
            <a:extLst>
              <a:ext uri="{FF2B5EF4-FFF2-40B4-BE49-F238E27FC236}">
                <a16:creationId xmlns:a16="http://schemas.microsoft.com/office/drawing/2014/main" id="{4BEC43B4-0690-4821-9C6A-3E9F884FF89B}"/>
              </a:ext>
            </a:extLst>
          </p:cNvPr>
          <p:cNvSpPr/>
          <p:nvPr/>
        </p:nvSpPr>
        <p:spPr>
          <a:xfrm>
            <a:off x="8710630" y="1270722"/>
            <a:ext cx="3106232" cy="4862870"/>
          </a:xfrm>
          <a:prstGeom prst="rect">
            <a:avLst/>
          </a:prstGeom>
        </p:spPr>
        <p:txBody>
          <a:bodyPr wrap="square">
            <a:spAutoFit/>
          </a:bodyPr>
          <a:lstStyle/>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Loan amounts range from $500 to $35000 with an average of $9600</a:t>
            </a: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Outliers greater than $30000 (only 1% records) are capped to $30000 </a:t>
            </a:r>
          </a:p>
          <a:p>
            <a:pPr marL="171450" indent="-171450" algn="just">
              <a:buFont typeface="Arial" panose="020B0604020202020204" pitchFamily="34" charset="0"/>
              <a:buChar char="•"/>
            </a:pPr>
            <a:endParaRPr lang="en-US" sz="1000" dirty="0">
              <a:solidFill>
                <a:srgbClr val="7030A0"/>
              </a:solidFill>
              <a:latin typeface="Century Gothic" panose="020B0502020202020204" pitchFamily="34" charset="0"/>
              <a:cs typeface="Helvetica" panose="020B0604020202020204" pitchFamily="34" charset="0"/>
            </a:endParaRPr>
          </a:p>
          <a:p>
            <a:pPr marL="171450" indent="-171450" algn="just">
              <a:buFont typeface="Arial" panose="020B0604020202020204" pitchFamily="34" charset="0"/>
              <a:buChar char="•"/>
            </a:pPr>
            <a:endParaRPr lang="en-US" sz="1000" dirty="0">
              <a:solidFill>
                <a:srgbClr val="7030A0"/>
              </a:solidFill>
              <a:latin typeface="Century Gothic" panose="020B0502020202020204" pitchFamily="34" charset="0"/>
              <a:cs typeface="Helvetica" panose="020B0604020202020204" pitchFamily="34" charset="0"/>
            </a:endParaRP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Interest rates range from 5% to 24% with and average of 11% </a:t>
            </a: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Outliers greater than 23% (0.5% records) are capped to 23%</a:t>
            </a:r>
          </a:p>
          <a:p>
            <a:pPr marL="171450" indent="-171450" algn="just">
              <a:buFont typeface="Arial" panose="020B0604020202020204" pitchFamily="34" charset="0"/>
              <a:buChar char="•"/>
            </a:pPr>
            <a:endParaRPr lang="en-US" sz="1000" dirty="0">
              <a:solidFill>
                <a:srgbClr val="7030A0"/>
              </a:solidFill>
              <a:latin typeface="Century Gothic" panose="020B0502020202020204" pitchFamily="34" charset="0"/>
              <a:cs typeface="Helvetica" panose="020B0604020202020204" pitchFamily="34" charset="0"/>
            </a:endParaRP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Lending Club borrowers has </a:t>
            </a:r>
            <a:r>
              <a:rPr lang="en-US" sz="1000" dirty="0" err="1">
                <a:solidFill>
                  <a:srgbClr val="7030A0"/>
                </a:solidFill>
                <a:latin typeface="Century Gothic" panose="020B0502020202020204" pitchFamily="34" charset="0"/>
                <a:cs typeface="Helvetica" panose="020B0604020202020204" pitchFamily="34" charset="0"/>
              </a:rPr>
              <a:t>dti</a:t>
            </a:r>
            <a:r>
              <a:rPr lang="en-US" sz="1000" dirty="0">
                <a:solidFill>
                  <a:srgbClr val="7030A0"/>
                </a:solidFill>
                <a:latin typeface="Century Gothic" panose="020B0502020202020204" pitchFamily="34" charset="0"/>
                <a:cs typeface="Helvetica" panose="020B0604020202020204" pitchFamily="34" charset="0"/>
              </a:rPr>
              <a:t> ranging from 0 to 30 with an average of 13. </a:t>
            </a:r>
          </a:p>
          <a:p>
            <a:pPr algn="just"/>
            <a:endParaRPr lang="en-US" sz="1000" dirty="0">
              <a:solidFill>
                <a:srgbClr val="7030A0"/>
              </a:solidFill>
              <a:latin typeface="Century Gothic" panose="020B0502020202020204" pitchFamily="34" charset="0"/>
              <a:cs typeface="Helvetica" panose="020B0604020202020204" pitchFamily="34" charset="0"/>
            </a:endParaRP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Lending Club borrowers has  credit history ranging from 3 to 51 years with an average of 13 years </a:t>
            </a: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Outliers greater than 29 (only 2% records) are capped at 29</a:t>
            </a:r>
          </a:p>
          <a:p>
            <a:pPr marL="171450" indent="-171450" algn="just">
              <a:buFont typeface="Arial" panose="020B0604020202020204" pitchFamily="34" charset="0"/>
              <a:buChar char="•"/>
            </a:pPr>
            <a:endParaRPr lang="en-US" sz="1000" dirty="0">
              <a:solidFill>
                <a:srgbClr val="7030A0"/>
              </a:solidFill>
              <a:latin typeface="Century Gothic" panose="020B0502020202020204" pitchFamily="34" charset="0"/>
              <a:cs typeface="Helvetica" panose="020B0604020202020204" pitchFamily="34" charset="0"/>
            </a:endParaRPr>
          </a:p>
          <a:p>
            <a:pPr marL="171450" indent="-171450" algn="just">
              <a:buFont typeface="Arial" panose="020B0604020202020204" pitchFamily="34" charset="0"/>
              <a:buChar char="•"/>
            </a:pPr>
            <a:endParaRPr lang="en-US" sz="1000" dirty="0">
              <a:solidFill>
                <a:srgbClr val="7030A0"/>
              </a:solidFill>
              <a:latin typeface="Century Gothic" panose="020B0502020202020204" pitchFamily="34" charset="0"/>
              <a:cs typeface="Helvetica" panose="020B0604020202020204" pitchFamily="34" charset="0"/>
            </a:endParaRP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Average of $58k of annual personal income</a:t>
            </a: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Outliers greater than 150K (only 8% records) are capped at 150k. </a:t>
            </a: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Should not be impacting the analysis on the target variable since we are  just capping</a:t>
            </a:r>
          </a:p>
          <a:p>
            <a:pPr marL="171450" indent="-171450" algn="just">
              <a:buFont typeface="Arial" panose="020B0604020202020204" pitchFamily="34" charset="0"/>
              <a:buChar char="•"/>
            </a:pPr>
            <a:endParaRPr lang="en-US" sz="1000" dirty="0">
              <a:solidFill>
                <a:srgbClr val="7030A0"/>
              </a:solidFill>
              <a:latin typeface="Century Gothic" panose="020B0502020202020204" pitchFamily="34" charset="0"/>
              <a:cs typeface="Helvetica" panose="020B0604020202020204" pitchFamily="34" charset="0"/>
            </a:endParaRP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 Lending Club borrowers has </a:t>
            </a:r>
            <a:r>
              <a:rPr lang="en-US" sz="1000" dirty="0" err="1">
                <a:solidFill>
                  <a:srgbClr val="7030A0"/>
                </a:solidFill>
                <a:latin typeface="Century Gothic" panose="020B0502020202020204" pitchFamily="34" charset="0"/>
                <a:cs typeface="Helvetica" panose="020B0604020202020204" pitchFamily="34" charset="0"/>
              </a:rPr>
              <a:t>iti</a:t>
            </a:r>
            <a:r>
              <a:rPr lang="en-US" sz="1000" dirty="0">
                <a:solidFill>
                  <a:srgbClr val="7030A0"/>
                </a:solidFill>
                <a:latin typeface="Century Gothic" panose="020B0502020202020204" pitchFamily="34" charset="0"/>
                <a:cs typeface="Helvetica" panose="020B0604020202020204" pitchFamily="34" charset="0"/>
              </a:rPr>
              <a:t> ranging from 0 to 32  with an average of 6. </a:t>
            </a:r>
          </a:p>
          <a:p>
            <a:pPr marL="171450" indent="-171450" algn="just">
              <a:buFont typeface="Arial" panose="020B0604020202020204" pitchFamily="34" charset="0"/>
              <a:buChar char="•"/>
            </a:pPr>
            <a:r>
              <a:rPr lang="en-US" sz="1000" dirty="0">
                <a:solidFill>
                  <a:srgbClr val="7030A0"/>
                </a:solidFill>
                <a:latin typeface="Century Gothic" panose="020B0502020202020204" pitchFamily="34" charset="0"/>
                <a:cs typeface="Helvetica" panose="020B0604020202020204" pitchFamily="34" charset="0"/>
              </a:rPr>
              <a:t> Outliers in </a:t>
            </a:r>
            <a:r>
              <a:rPr lang="en-US" sz="1000" dirty="0" err="1">
                <a:solidFill>
                  <a:srgbClr val="7030A0"/>
                </a:solidFill>
                <a:latin typeface="Century Gothic" panose="020B0502020202020204" pitchFamily="34" charset="0"/>
                <a:cs typeface="Helvetica" panose="020B0604020202020204" pitchFamily="34" charset="0"/>
              </a:rPr>
              <a:t>iti</a:t>
            </a:r>
            <a:r>
              <a:rPr lang="en-US" sz="1000" dirty="0">
                <a:solidFill>
                  <a:srgbClr val="7030A0"/>
                </a:solidFill>
                <a:latin typeface="Century Gothic" panose="020B0502020202020204" pitchFamily="34" charset="0"/>
                <a:cs typeface="Helvetica" panose="020B0604020202020204" pitchFamily="34" charset="0"/>
              </a:rPr>
              <a:t> &gt; 17% capped to 17%. </a:t>
            </a:r>
          </a:p>
        </p:txBody>
      </p:sp>
      <p:sp>
        <p:nvSpPr>
          <p:cNvPr id="9" name="Title 1">
            <a:extLst>
              <a:ext uri="{FF2B5EF4-FFF2-40B4-BE49-F238E27FC236}">
                <a16:creationId xmlns:a16="http://schemas.microsoft.com/office/drawing/2014/main" id="{48346719-9455-4271-B62F-CFF01793398C}"/>
              </a:ext>
            </a:extLst>
          </p:cNvPr>
          <p:cNvSpPr txBox="1">
            <a:spLocks/>
          </p:cNvSpPr>
          <p:nvPr/>
        </p:nvSpPr>
        <p:spPr>
          <a:xfrm>
            <a:off x="1914145" y="217574"/>
            <a:ext cx="8155641" cy="4059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Univariate Analysis</a:t>
            </a:r>
          </a:p>
          <a:p>
            <a:pPr algn="ctr"/>
            <a:r>
              <a:rPr lang="en-US"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Continuous variables</a:t>
            </a:r>
            <a:endParaRPr lang="en-IN"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pic>
        <p:nvPicPr>
          <p:cNvPr id="3" name="Picture 2"/>
          <p:cNvPicPr>
            <a:picLocks noChangeAspect="1"/>
          </p:cNvPicPr>
          <p:nvPr/>
        </p:nvPicPr>
        <p:blipFill>
          <a:blip r:embed="rId3"/>
          <a:stretch>
            <a:fillRect/>
          </a:stretch>
        </p:blipFill>
        <p:spPr>
          <a:xfrm>
            <a:off x="604911" y="1102545"/>
            <a:ext cx="7979110" cy="5199225"/>
          </a:xfrm>
          <a:prstGeom prst="rect">
            <a:avLst/>
          </a:prstGeom>
          <a:effectLst>
            <a:glow rad="101600">
              <a:schemeClr val="accent5">
                <a:satMod val="175000"/>
                <a:alpha val="40000"/>
              </a:schemeClr>
            </a:glow>
          </a:effectLst>
        </p:spPr>
      </p:pic>
    </p:spTree>
    <p:extLst>
      <p:ext uri="{BB962C8B-B14F-4D97-AF65-F5344CB8AC3E}">
        <p14:creationId xmlns:p14="http://schemas.microsoft.com/office/powerpoint/2010/main" val="178522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865EBDF5-E31F-401B-9B27-472F0A4768CA}"/>
              </a:ext>
            </a:extLst>
          </p:cNvPr>
          <p:cNvSpPr txBox="1">
            <a:spLocks/>
          </p:cNvSpPr>
          <p:nvPr/>
        </p:nvSpPr>
        <p:spPr>
          <a:xfrm>
            <a:off x="2690902" y="553929"/>
            <a:ext cx="6180098"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IN" sz="2000" b="1" dirty="0">
              <a:latin typeface="Helvetica" panose="020B0604020202020204" pitchFamily="34" charset="0"/>
              <a:ea typeface="Verdana" panose="020B0604030504040204" pitchFamily="34" charset="0"/>
              <a:cs typeface="Helvetica" panose="020B0604020202020204" pitchFamily="34" charset="0"/>
            </a:endParaRPr>
          </a:p>
        </p:txBody>
      </p:sp>
      <p:sp>
        <p:nvSpPr>
          <p:cNvPr id="28" name="Title 1">
            <a:extLst>
              <a:ext uri="{FF2B5EF4-FFF2-40B4-BE49-F238E27FC236}">
                <a16:creationId xmlns:a16="http://schemas.microsoft.com/office/drawing/2014/main" id="{C3965BF5-CAA5-4218-A8E1-FA811B4C5A5C}"/>
              </a:ext>
            </a:extLst>
          </p:cNvPr>
          <p:cNvSpPr txBox="1">
            <a:spLocks/>
          </p:cNvSpPr>
          <p:nvPr/>
        </p:nvSpPr>
        <p:spPr>
          <a:xfrm>
            <a:off x="1914145" y="41225"/>
            <a:ext cx="8155641" cy="619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Multivariate Analysis</a:t>
            </a:r>
          </a:p>
          <a:p>
            <a:pPr algn="ctr"/>
            <a:r>
              <a:rPr lang="en-US"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Categorical variables</a:t>
            </a:r>
            <a:endParaRPr lang="en-IN"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pic>
        <p:nvPicPr>
          <p:cNvPr id="7" name="Picture 6">
            <a:extLst>
              <a:ext uri="{FF2B5EF4-FFF2-40B4-BE49-F238E27FC236}">
                <a16:creationId xmlns:a16="http://schemas.microsoft.com/office/drawing/2014/main" id="{50226C7F-8D1A-4A7D-8F69-4F80DB761A27}"/>
              </a:ext>
            </a:extLst>
          </p:cNvPr>
          <p:cNvPicPr>
            <a:picLocks noChangeAspect="1"/>
          </p:cNvPicPr>
          <p:nvPr/>
        </p:nvPicPr>
        <p:blipFill>
          <a:blip r:embed="rId3"/>
          <a:stretch>
            <a:fillRect/>
          </a:stretch>
        </p:blipFill>
        <p:spPr>
          <a:xfrm>
            <a:off x="676342" y="767451"/>
            <a:ext cx="9371070" cy="5651387"/>
          </a:xfrm>
          <a:prstGeom prst="rect">
            <a:avLst/>
          </a:prstGeom>
          <a:effectLst>
            <a:glow rad="101600">
              <a:schemeClr val="accent5">
                <a:satMod val="175000"/>
                <a:alpha val="40000"/>
              </a:schemeClr>
            </a:glow>
          </a:effectLst>
        </p:spPr>
      </p:pic>
      <p:sp>
        <p:nvSpPr>
          <p:cNvPr id="9" name="Rectangle 8">
            <a:extLst>
              <a:ext uri="{FF2B5EF4-FFF2-40B4-BE49-F238E27FC236}">
                <a16:creationId xmlns:a16="http://schemas.microsoft.com/office/drawing/2014/main" id="{82587A8A-9B2A-4788-98B8-BB06E7FBA2D5}"/>
              </a:ext>
            </a:extLst>
          </p:cNvPr>
          <p:cNvSpPr/>
          <p:nvPr/>
        </p:nvSpPr>
        <p:spPr>
          <a:xfrm>
            <a:off x="10070656" y="5143783"/>
            <a:ext cx="1445002" cy="877163"/>
          </a:xfrm>
          <a:prstGeom prst="rect">
            <a:avLst/>
          </a:prstGeom>
        </p:spPr>
        <p:txBody>
          <a:bodyPr wrap="square">
            <a:spAutoFit/>
          </a:bodyPr>
          <a:lstStyle/>
          <a:p>
            <a:r>
              <a:rPr lang="en-US" sz="1000" b="1" u="sng" dirty="0">
                <a:solidFill>
                  <a:srgbClr val="7030A0"/>
                </a:solidFill>
                <a:latin typeface="Century Gothic" panose="020B0502020202020204" pitchFamily="34" charset="0"/>
                <a:cs typeface="Helvetica" panose="020B0604020202020204" pitchFamily="34" charset="0"/>
              </a:rPr>
              <a:t>Term </a:t>
            </a:r>
          </a:p>
          <a:p>
            <a:r>
              <a:rPr lang="en-US" sz="1050" b="1" dirty="0">
                <a:solidFill>
                  <a:srgbClr val="7030A0"/>
                </a:solidFill>
                <a:latin typeface="Century Gothic" panose="020B0502020202020204" pitchFamily="34" charset="0"/>
                <a:cs typeface="Helvetica" panose="020B0604020202020204" pitchFamily="34" charset="0"/>
              </a:rPr>
              <a:t>More Charge offs in 60 month tenures </a:t>
            </a:r>
            <a:r>
              <a:rPr lang="en-US" sz="1000" dirty="0">
                <a:solidFill>
                  <a:srgbClr val="7030A0"/>
                </a:solidFill>
                <a:latin typeface="Century Gothic" panose="020B0502020202020204" pitchFamily="34" charset="0"/>
                <a:cs typeface="Helvetica" panose="020B0604020202020204" pitchFamily="34" charset="0"/>
              </a:rPr>
              <a:t>than 36 months tenure. </a:t>
            </a:r>
          </a:p>
        </p:txBody>
      </p:sp>
      <p:sp>
        <p:nvSpPr>
          <p:cNvPr id="10" name="Rectangle 9">
            <a:extLst>
              <a:ext uri="{FF2B5EF4-FFF2-40B4-BE49-F238E27FC236}">
                <a16:creationId xmlns:a16="http://schemas.microsoft.com/office/drawing/2014/main" id="{184C963D-287B-456C-84B6-D3869F9A9EEA}"/>
              </a:ext>
            </a:extLst>
          </p:cNvPr>
          <p:cNvSpPr/>
          <p:nvPr/>
        </p:nvSpPr>
        <p:spPr>
          <a:xfrm>
            <a:off x="10070656" y="1062872"/>
            <a:ext cx="1910329" cy="1661993"/>
          </a:xfrm>
          <a:prstGeom prst="rect">
            <a:avLst/>
          </a:prstGeom>
        </p:spPr>
        <p:txBody>
          <a:bodyPr wrap="square">
            <a:spAutoFit/>
          </a:bodyPr>
          <a:lstStyle/>
          <a:p>
            <a:r>
              <a:rPr lang="en-US" sz="1050" b="1" u="sng" dirty="0">
                <a:solidFill>
                  <a:srgbClr val="7030A0"/>
                </a:solidFill>
                <a:latin typeface="Century Gothic" panose="020B0502020202020204" pitchFamily="34" charset="0"/>
                <a:cs typeface="Helvetica" panose="020B0604020202020204" pitchFamily="34" charset="0"/>
              </a:rPr>
              <a:t>Grades</a:t>
            </a:r>
          </a:p>
          <a:p>
            <a:r>
              <a:rPr lang="en-US" sz="1000" dirty="0">
                <a:solidFill>
                  <a:srgbClr val="7030A0"/>
                </a:solidFill>
                <a:latin typeface="Century Gothic" panose="020B0502020202020204" pitchFamily="34" charset="0"/>
                <a:cs typeface="Helvetica" panose="020B0604020202020204" pitchFamily="34" charset="0"/>
              </a:rPr>
              <a:t>There is a clear relationship between the grade assigned by Lending Club and the loan status as follows. </a:t>
            </a:r>
          </a:p>
          <a:p>
            <a:r>
              <a:rPr lang="en-US" sz="1000" dirty="0">
                <a:solidFill>
                  <a:srgbClr val="7030A0"/>
                </a:solidFill>
                <a:latin typeface="Century Gothic" panose="020B0502020202020204" pitchFamily="34" charset="0"/>
                <a:cs typeface="Helvetica" panose="020B0604020202020204" pitchFamily="34" charset="0"/>
              </a:rPr>
              <a:t>94 % of A-grade loans are fully paid</a:t>
            </a:r>
            <a:r>
              <a:rPr lang="en-US" sz="1050" dirty="0">
                <a:solidFill>
                  <a:srgbClr val="7030A0"/>
                </a:solidFill>
                <a:latin typeface="Century Gothic" panose="020B0502020202020204" pitchFamily="34" charset="0"/>
                <a:cs typeface="Helvetica" panose="020B0604020202020204" pitchFamily="34" charset="0"/>
              </a:rPr>
              <a:t>.  </a:t>
            </a:r>
            <a:r>
              <a:rPr lang="en-US" sz="1050" b="1" dirty="0">
                <a:solidFill>
                  <a:srgbClr val="7030A0"/>
                </a:solidFill>
                <a:latin typeface="Century Gothic" panose="020B0502020202020204" pitchFamily="34" charset="0"/>
                <a:cs typeface="Helvetica" panose="020B0604020202020204" pitchFamily="34" charset="0"/>
              </a:rPr>
              <a:t>This percentage gradually lowers down to 66% for G-grade loans.</a:t>
            </a:r>
            <a:r>
              <a:rPr lang="en-US" sz="1000" b="1" dirty="0">
                <a:solidFill>
                  <a:srgbClr val="7030A0"/>
                </a:solidFill>
                <a:latin typeface="Century Gothic" panose="020B0502020202020204" pitchFamily="34" charset="0"/>
                <a:cs typeface="Helvetica" panose="020B0604020202020204" pitchFamily="34" charset="0"/>
              </a:rPr>
              <a:t> </a:t>
            </a:r>
          </a:p>
        </p:txBody>
      </p:sp>
      <p:sp>
        <p:nvSpPr>
          <p:cNvPr id="11" name="Rectangle 10">
            <a:extLst>
              <a:ext uri="{FF2B5EF4-FFF2-40B4-BE49-F238E27FC236}">
                <a16:creationId xmlns:a16="http://schemas.microsoft.com/office/drawing/2014/main" id="{8C01580D-C7D0-4D2C-97F0-ABD07EBD783F}"/>
              </a:ext>
            </a:extLst>
          </p:cNvPr>
          <p:cNvSpPr/>
          <p:nvPr/>
        </p:nvSpPr>
        <p:spPr>
          <a:xfrm>
            <a:off x="10070656" y="2733210"/>
            <a:ext cx="1797786" cy="1508105"/>
          </a:xfrm>
          <a:prstGeom prst="rect">
            <a:avLst/>
          </a:prstGeom>
        </p:spPr>
        <p:txBody>
          <a:bodyPr wrap="square">
            <a:spAutoFit/>
          </a:bodyPr>
          <a:lstStyle/>
          <a:p>
            <a:r>
              <a:rPr lang="en-US" sz="1000" b="1" u="sng" dirty="0">
                <a:solidFill>
                  <a:srgbClr val="7030A0"/>
                </a:solidFill>
                <a:latin typeface="Century Gothic" panose="020B0502020202020204" pitchFamily="34" charset="0"/>
                <a:cs typeface="Helvetica" panose="020B0604020202020204" pitchFamily="34" charset="0"/>
              </a:rPr>
              <a:t>Loan purpose </a:t>
            </a:r>
          </a:p>
          <a:p>
            <a:r>
              <a:rPr lang="en-US" sz="1000" dirty="0">
                <a:solidFill>
                  <a:srgbClr val="7030A0"/>
                </a:solidFill>
                <a:latin typeface="Century Gothic" panose="020B0502020202020204" pitchFamily="34" charset="0"/>
                <a:cs typeface="Helvetica" panose="020B0604020202020204" pitchFamily="34" charset="0"/>
              </a:rPr>
              <a:t>The less risky loan purpose are wedding loans/major purchase purpose loans with a 90% repayment rate. And </a:t>
            </a:r>
            <a:r>
              <a:rPr lang="en-US" sz="1050" b="1" dirty="0">
                <a:solidFill>
                  <a:srgbClr val="7030A0"/>
                </a:solidFill>
                <a:latin typeface="Century Gothic" panose="020B0502020202020204" pitchFamily="34" charset="0"/>
                <a:cs typeface="Helvetica" panose="020B0604020202020204" pitchFamily="34" charset="0"/>
              </a:rPr>
              <a:t>the most risky is small businesses funding, with a 73% repayment rate</a:t>
            </a:r>
            <a:endParaRPr lang="en-US" sz="1000" b="1" dirty="0">
              <a:solidFill>
                <a:srgbClr val="7030A0"/>
              </a:solidFill>
              <a:latin typeface="Century Gothic" panose="020B0502020202020204" pitchFamily="34" charset="0"/>
              <a:cs typeface="Helvetica" panose="020B0604020202020204" pitchFamily="34" charset="0"/>
            </a:endParaRPr>
          </a:p>
        </p:txBody>
      </p:sp>
      <p:sp>
        <p:nvSpPr>
          <p:cNvPr id="17" name="Rectangle 16">
            <a:extLst>
              <a:ext uri="{FF2B5EF4-FFF2-40B4-BE49-F238E27FC236}">
                <a16:creationId xmlns:a16="http://schemas.microsoft.com/office/drawing/2014/main" id="{886D6A8A-7DC3-4F2D-AFEB-1BB641072921}"/>
              </a:ext>
            </a:extLst>
          </p:cNvPr>
          <p:cNvSpPr/>
          <p:nvPr/>
        </p:nvSpPr>
        <p:spPr>
          <a:xfrm>
            <a:off x="10070656" y="4249660"/>
            <a:ext cx="1445002" cy="877163"/>
          </a:xfrm>
          <a:prstGeom prst="rect">
            <a:avLst/>
          </a:prstGeom>
        </p:spPr>
        <p:txBody>
          <a:bodyPr wrap="square">
            <a:spAutoFit/>
          </a:bodyPr>
          <a:lstStyle/>
          <a:p>
            <a:r>
              <a:rPr lang="en-US" sz="1000" b="1" u="sng" dirty="0">
                <a:solidFill>
                  <a:srgbClr val="7030A0"/>
                </a:solidFill>
                <a:latin typeface="Century Gothic" panose="020B0502020202020204" pitchFamily="34" charset="0"/>
                <a:cs typeface="Helvetica" panose="020B0604020202020204" pitchFamily="34" charset="0"/>
              </a:rPr>
              <a:t>Credit line age </a:t>
            </a:r>
          </a:p>
          <a:p>
            <a:r>
              <a:rPr lang="en-US" sz="1000" dirty="0">
                <a:solidFill>
                  <a:srgbClr val="7030A0"/>
                </a:solidFill>
                <a:latin typeface="Century Gothic" panose="020B0502020202020204" pitchFamily="34" charset="0"/>
                <a:cs typeface="Helvetica" panose="020B0604020202020204" pitchFamily="34" charset="0"/>
              </a:rPr>
              <a:t>More risk of defaulting with </a:t>
            </a:r>
            <a:r>
              <a:rPr lang="en-US" sz="1050" b="1" dirty="0">
                <a:solidFill>
                  <a:srgbClr val="7030A0"/>
                </a:solidFill>
                <a:latin typeface="Century Gothic" panose="020B0502020202020204" pitchFamily="34" charset="0"/>
                <a:cs typeface="Helvetica" panose="020B0604020202020204" pitchFamily="34" charset="0"/>
              </a:rPr>
              <a:t>borrowers of Credit line age &lt;=5 </a:t>
            </a:r>
            <a:endParaRPr lang="en-US" sz="1000" b="1" dirty="0">
              <a:solidFill>
                <a:srgbClr val="7030A0"/>
              </a:solidFill>
              <a:latin typeface="Century Gothic" panose="020B0502020202020204" pitchFamily="34" charset="0"/>
              <a:cs typeface="Helvetica" panose="020B0604020202020204" pitchFamily="34" charset="0"/>
            </a:endParaRPr>
          </a:p>
        </p:txBody>
      </p:sp>
    </p:spTree>
    <p:extLst>
      <p:ext uri="{BB962C8B-B14F-4D97-AF65-F5344CB8AC3E}">
        <p14:creationId xmlns:p14="http://schemas.microsoft.com/office/powerpoint/2010/main" val="40243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865EBDF5-E31F-401B-9B27-472F0A4768CA}"/>
              </a:ext>
            </a:extLst>
          </p:cNvPr>
          <p:cNvSpPr txBox="1">
            <a:spLocks/>
          </p:cNvSpPr>
          <p:nvPr/>
        </p:nvSpPr>
        <p:spPr>
          <a:xfrm>
            <a:off x="2901917" y="553929"/>
            <a:ext cx="6180098" cy="405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IN" sz="2000" b="1" dirty="0">
              <a:latin typeface="Helvetica" panose="020B0604020202020204" pitchFamily="34" charset="0"/>
              <a:ea typeface="Verdana" panose="020B060403050404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ED508FAB-F50F-4058-81B8-C4F875EE7825}"/>
              </a:ext>
            </a:extLst>
          </p:cNvPr>
          <p:cNvSpPr/>
          <p:nvPr/>
        </p:nvSpPr>
        <p:spPr>
          <a:xfrm>
            <a:off x="7175135" y="6402342"/>
            <a:ext cx="2830257" cy="253916"/>
          </a:xfrm>
          <a:prstGeom prst="rect">
            <a:avLst/>
          </a:prstGeom>
        </p:spPr>
        <p:txBody>
          <a:bodyPr wrap="square">
            <a:spAutoFit/>
          </a:bodyPr>
          <a:lstStyle/>
          <a:p>
            <a:r>
              <a:rPr lang="en-US" sz="1050" dirty="0">
                <a:latin typeface="Century Gothic" panose="020B0502020202020204" pitchFamily="34" charset="0"/>
              </a:rPr>
              <a:t>.</a:t>
            </a:r>
          </a:p>
        </p:txBody>
      </p:sp>
      <p:sp>
        <p:nvSpPr>
          <p:cNvPr id="16" name="Title 1">
            <a:extLst>
              <a:ext uri="{FF2B5EF4-FFF2-40B4-BE49-F238E27FC236}">
                <a16:creationId xmlns:a16="http://schemas.microsoft.com/office/drawing/2014/main" id="{9D8FF369-8365-4989-999E-FA86F56A523A}"/>
              </a:ext>
            </a:extLst>
          </p:cNvPr>
          <p:cNvSpPr txBox="1">
            <a:spLocks/>
          </p:cNvSpPr>
          <p:nvPr/>
        </p:nvSpPr>
        <p:spPr>
          <a:xfrm>
            <a:off x="1914145" y="41225"/>
            <a:ext cx="8155641" cy="619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Multivariate Analysis</a:t>
            </a:r>
          </a:p>
          <a:p>
            <a:pPr algn="ctr"/>
            <a:r>
              <a:rPr lang="en-US"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rPr>
              <a:t>Continuous variables</a:t>
            </a:r>
            <a:endParaRPr lang="en-IN" sz="1600" b="1" dirty="0">
              <a:solidFill>
                <a:schemeClr val="bg1">
                  <a:lumMod val="65000"/>
                </a:schemeClr>
              </a:solidFill>
              <a:latin typeface="Century Gothic" panose="020B0502020202020204" pitchFamily="34" charset="0"/>
              <a:ea typeface="Verdana" panose="020B0604030504040204" pitchFamily="34" charset="0"/>
              <a:cs typeface="Helvetica" panose="020B0604020202020204" pitchFamily="34" charset="0"/>
            </a:endParaRPr>
          </a:p>
        </p:txBody>
      </p:sp>
      <p:pic>
        <p:nvPicPr>
          <p:cNvPr id="3" name="Picture 2"/>
          <p:cNvPicPr>
            <a:picLocks noChangeAspect="1"/>
          </p:cNvPicPr>
          <p:nvPr/>
        </p:nvPicPr>
        <p:blipFill>
          <a:blip r:embed="rId3"/>
          <a:stretch>
            <a:fillRect/>
          </a:stretch>
        </p:blipFill>
        <p:spPr>
          <a:xfrm>
            <a:off x="1658596" y="931673"/>
            <a:ext cx="7208313" cy="5498868"/>
          </a:xfrm>
          <a:prstGeom prst="rect">
            <a:avLst/>
          </a:prstGeom>
          <a:effectLst>
            <a:glow rad="101600">
              <a:schemeClr val="accent5">
                <a:satMod val="175000"/>
                <a:alpha val="40000"/>
              </a:schemeClr>
            </a:glow>
          </a:effectLst>
        </p:spPr>
      </p:pic>
      <p:sp>
        <p:nvSpPr>
          <p:cNvPr id="9" name="Rectangle 8">
            <a:extLst>
              <a:ext uri="{FF2B5EF4-FFF2-40B4-BE49-F238E27FC236}">
                <a16:creationId xmlns:a16="http://schemas.microsoft.com/office/drawing/2014/main" id="{4BEC43B4-0690-4821-9C6A-3E9F884FF89B}"/>
              </a:ext>
            </a:extLst>
          </p:cNvPr>
          <p:cNvSpPr/>
          <p:nvPr/>
        </p:nvSpPr>
        <p:spPr>
          <a:xfrm>
            <a:off x="9240981" y="2551837"/>
            <a:ext cx="2430087" cy="1754326"/>
          </a:xfrm>
          <a:prstGeom prst="rect">
            <a:avLst/>
          </a:prstGeom>
        </p:spPr>
        <p:txBody>
          <a:bodyPr wrap="square">
            <a:spAutoFit/>
          </a:bodyPr>
          <a:lstStyle/>
          <a:p>
            <a:r>
              <a:rPr lang="en-US" sz="1200" dirty="0">
                <a:solidFill>
                  <a:srgbClr val="7030A0"/>
                </a:solidFill>
                <a:latin typeface="Century Gothic" panose="020B0502020202020204" pitchFamily="34" charset="0"/>
                <a:cs typeface="Helvetica" panose="020B0604020202020204" pitchFamily="34" charset="0"/>
              </a:rPr>
              <a:t>Categorical variables - </a:t>
            </a:r>
            <a:r>
              <a:rPr lang="en-US" sz="1200" b="1" dirty="0">
                <a:solidFill>
                  <a:srgbClr val="7030A0"/>
                </a:solidFill>
                <a:latin typeface="Century Gothic" panose="020B0502020202020204" pitchFamily="34" charset="0"/>
                <a:cs typeface="Helvetica" panose="020B0604020202020204" pitchFamily="34" charset="0"/>
              </a:rPr>
              <a:t>Grades &amp; Status </a:t>
            </a:r>
            <a:r>
              <a:rPr lang="en-US" sz="1200" dirty="0">
                <a:solidFill>
                  <a:srgbClr val="7030A0"/>
                </a:solidFill>
                <a:latin typeface="Century Gothic" panose="020B0502020202020204" pitchFamily="34" charset="0"/>
                <a:cs typeface="Helvetica" panose="020B0604020202020204" pitchFamily="34" charset="0"/>
              </a:rPr>
              <a:t>shows +</a:t>
            </a:r>
            <a:r>
              <a:rPr lang="en-US" sz="1200" dirty="0" err="1">
                <a:solidFill>
                  <a:srgbClr val="7030A0"/>
                </a:solidFill>
                <a:latin typeface="Century Gothic" panose="020B0502020202020204" pitchFamily="34" charset="0"/>
                <a:cs typeface="Helvetica" panose="020B0604020202020204" pitchFamily="34" charset="0"/>
              </a:rPr>
              <a:t>ve</a:t>
            </a:r>
            <a:r>
              <a:rPr lang="en-US" sz="1200" dirty="0">
                <a:solidFill>
                  <a:srgbClr val="7030A0"/>
                </a:solidFill>
                <a:latin typeface="Century Gothic" panose="020B0502020202020204" pitchFamily="34" charset="0"/>
                <a:cs typeface="Helvetica" panose="020B0604020202020204" pitchFamily="34" charset="0"/>
              </a:rPr>
              <a:t> correlation on the below: </a:t>
            </a:r>
          </a:p>
          <a:p>
            <a:r>
              <a:rPr lang="en-US" sz="1200" dirty="0">
                <a:solidFill>
                  <a:srgbClr val="7030A0"/>
                </a:solidFill>
                <a:latin typeface="Century Gothic" panose="020B0502020202020204" pitchFamily="34" charset="0"/>
                <a:cs typeface="Helvetica" panose="020B0604020202020204" pitchFamily="34" charset="0"/>
              </a:rPr>
              <a:t>  1) Revolving utilization rate</a:t>
            </a:r>
          </a:p>
          <a:p>
            <a:r>
              <a:rPr lang="en-US" sz="1200" dirty="0">
                <a:solidFill>
                  <a:srgbClr val="7030A0"/>
                </a:solidFill>
                <a:latin typeface="Century Gothic" panose="020B0502020202020204" pitchFamily="34" charset="0"/>
                <a:cs typeface="Helvetica" panose="020B0604020202020204" pitchFamily="34" charset="0"/>
              </a:rPr>
              <a:t>  2) Loan Amount</a:t>
            </a:r>
          </a:p>
          <a:p>
            <a:r>
              <a:rPr lang="en-US" sz="1200" dirty="0">
                <a:solidFill>
                  <a:srgbClr val="7030A0"/>
                </a:solidFill>
                <a:latin typeface="Century Gothic" panose="020B0502020202020204" pitchFamily="34" charset="0"/>
                <a:cs typeface="Helvetica" panose="020B0604020202020204" pitchFamily="34" charset="0"/>
              </a:rPr>
              <a:t>  3) Credit Line age</a:t>
            </a:r>
          </a:p>
          <a:p>
            <a:r>
              <a:rPr lang="en-US" sz="1200" dirty="0">
                <a:solidFill>
                  <a:srgbClr val="7030A0"/>
                </a:solidFill>
                <a:latin typeface="Century Gothic" panose="020B0502020202020204" pitchFamily="34" charset="0"/>
                <a:cs typeface="Helvetica" panose="020B0604020202020204" pitchFamily="34" charset="0"/>
              </a:rPr>
              <a:t>  4) Annual income</a:t>
            </a:r>
          </a:p>
          <a:p>
            <a:r>
              <a:rPr lang="en-US" sz="1200" dirty="0">
                <a:solidFill>
                  <a:srgbClr val="7030A0"/>
                </a:solidFill>
                <a:latin typeface="Century Gothic" panose="020B0502020202020204" pitchFamily="34" charset="0"/>
                <a:cs typeface="Helvetica" panose="020B0604020202020204" pitchFamily="34" charset="0"/>
              </a:rPr>
              <a:t>  5) Interest rate</a:t>
            </a:r>
          </a:p>
          <a:p>
            <a:r>
              <a:rPr lang="en-US" sz="1200" dirty="0">
                <a:solidFill>
                  <a:srgbClr val="7030A0"/>
                </a:solidFill>
                <a:latin typeface="Century Gothic" panose="020B0502020202020204" pitchFamily="34" charset="0"/>
                <a:cs typeface="Helvetica" panose="020B0604020202020204" pitchFamily="34" charset="0"/>
              </a:rPr>
              <a:t>  6) Installment to income ratio</a:t>
            </a:r>
          </a:p>
        </p:txBody>
      </p:sp>
    </p:spTree>
    <p:extLst>
      <p:ext uri="{BB962C8B-B14F-4D97-AF65-F5344CB8AC3E}">
        <p14:creationId xmlns:p14="http://schemas.microsoft.com/office/powerpoint/2010/main" val="137543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3238</TotalTime>
  <Words>1414</Words>
  <Application>Microsoft Office PowerPoint</Application>
  <PresentationFormat>Widescreen</PresentationFormat>
  <Paragraphs>197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Helvetica</vt:lpstr>
      <vt:lpstr>Tahoma</vt:lpstr>
      <vt:lpstr>Times New Roman</vt:lpstr>
      <vt:lpstr>Verdana</vt:lpstr>
      <vt:lpstr>Wingdings</vt:lpstr>
      <vt:lpstr>Office Theme</vt:lpstr>
      <vt:lpstr>A Case study 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Joskkaar</cp:lastModifiedBy>
  <cp:revision>426</cp:revision>
  <cp:lastPrinted>2018-03-07T18:29:01Z</cp:lastPrinted>
  <dcterms:created xsi:type="dcterms:W3CDTF">2016-06-09T08:16:28Z</dcterms:created>
  <dcterms:modified xsi:type="dcterms:W3CDTF">2018-03-31T19:27:31Z</dcterms:modified>
</cp:coreProperties>
</file>