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2" r:id="rId5"/>
    <p:sldId id="280" r:id="rId6"/>
    <p:sldId id="281" r:id="rId7"/>
    <p:sldId id="285" r:id="rId8"/>
    <p:sldId id="282" r:id="rId9"/>
    <p:sldId id="283" r:id="rId10"/>
    <p:sldId id="276" r:id="rId1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87"/>
    <a:srgbClr val="FFFFFF"/>
    <a:srgbClr val="D9D9D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3978" autoAdjust="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9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5FBB-2C0A-44F2-AFE7-14FCA01AB15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2375D-D821-46F7-A904-39811261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48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309023-AF2B-4043-B228-F191CADC9BB1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91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39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51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0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32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9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982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12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42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8805" y="424315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11-03-2018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689" y="177766"/>
            <a:ext cx="930222" cy="244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1" y="48248"/>
            <a:ext cx="838200" cy="5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9B9CCA-B105-4495-819E-8AF2C08F13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294"/>
          <a:stretch/>
        </p:blipFill>
        <p:spPr>
          <a:xfrm>
            <a:off x="1" y="629428"/>
            <a:ext cx="12191999" cy="6475207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1" y="5284849"/>
            <a:ext cx="8032652" cy="94372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 Case study </a:t>
            </a:r>
            <a:r>
              <a:rPr lang="en-IN" sz="2000" dirty="0">
                <a:solidFill>
                  <a:schemeClr val="bg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on</a:t>
            </a:r>
            <a:br>
              <a:rPr lang="en-IN" sz="2000" dirty="0">
                <a:solidFill>
                  <a:schemeClr val="bg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en-IN" sz="3600" dirty="0">
                <a:solidFill>
                  <a:schemeClr val="bg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Uber’s</a:t>
            </a:r>
            <a:r>
              <a:rPr lang="en-IN" sz="2000" dirty="0">
                <a:solidFill>
                  <a:schemeClr val="bg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Demand vs Supply </a:t>
            </a:r>
            <a:endParaRPr lang="en-IN" sz="2800" dirty="0">
              <a:solidFill>
                <a:schemeClr val="bg1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4C9394-1B46-4E5D-872A-F42413F1DB3A}"/>
              </a:ext>
            </a:extLst>
          </p:cNvPr>
          <p:cNvCxnSpPr/>
          <p:nvPr/>
        </p:nvCxnSpPr>
        <p:spPr>
          <a:xfrm>
            <a:off x="633046" y="1002643"/>
            <a:ext cx="1106139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8681C9-735D-4079-822C-23C15A16A55A}"/>
              </a:ext>
            </a:extLst>
          </p:cNvPr>
          <p:cNvSpPr txBox="1"/>
          <p:nvPr/>
        </p:nvSpPr>
        <p:spPr>
          <a:xfrm>
            <a:off x="9973994" y="6519446"/>
            <a:ext cx="2218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- </a:t>
            </a:r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JAYAKUMAR SEKAR 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F8F4F-9D13-4644-9E8A-E8DAE77F5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360" y="1610748"/>
            <a:ext cx="928468" cy="5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ABC5D-749C-41DE-8966-A20C46B0DF09}"/>
              </a:ext>
            </a:extLst>
          </p:cNvPr>
          <p:cNvSpPr/>
          <p:nvPr/>
        </p:nvSpPr>
        <p:spPr>
          <a:xfrm>
            <a:off x="350730" y="1157410"/>
            <a:ext cx="53344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424965"/>
              </a:solidFill>
              <a:latin typeface="Century Gothic" panose="020B0502020202020204" pitchFamily="34" charset="0"/>
            </a:endParaRPr>
          </a:p>
          <a:p>
            <a:pPr algn="just"/>
            <a:endParaRPr lang="en-US" sz="1400" dirty="0">
              <a:solidFill>
                <a:srgbClr val="424965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9728E52-7875-462F-9997-E084DE0865B5}"/>
              </a:ext>
            </a:extLst>
          </p:cNvPr>
          <p:cNvSpPr txBox="1">
            <a:spLocks/>
          </p:cNvSpPr>
          <p:nvPr/>
        </p:nvSpPr>
        <p:spPr>
          <a:xfrm>
            <a:off x="2018179" y="150109"/>
            <a:ext cx="8155641" cy="405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sz="24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Summary of Insights and Proposed 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3CD379-6FDE-4355-82A7-C45F0B1F4B62}"/>
              </a:ext>
            </a:extLst>
          </p:cNvPr>
          <p:cNvSpPr/>
          <p:nvPr/>
        </p:nvSpPr>
        <p:spPr>
          <a:xfrm>
            <a:off x="421746" y="556052"/>
            <a:ext cx="560324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Challenges in City: </a:t>
            </a:r>
          </a:p>
          <a:p>
            <a:pPr algn="just"/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During Morning peak hour timeslot in the city: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Average trips completed is only 2 per week whereas expected is around 7 per week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Demand more than the available Cabs/Drivers.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424965"/>
                </a:solidFill>
                <a:latin typeface="Century Gothic" panose="020B0502020202020204" pitchFamily="34" charset="0"/>
              </a:rPr>
              <a:t>47%</a:t>
            </a: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 cancellations by the drivers.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424965"/>
              </a:solidFill>
              <a:latin typeface="Century Gothic" panose="020B0502020202020204" pitchFamily="34" charset="0"/>
            </a:endParaRPr>
          </a:p>
          <a:p>
            <a:pPr algn="just"/>
            <a:endParaRPr lang="en-US" sz="12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1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Possible causes :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More outbound flights from the airport during Morning peak hours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Demand to reach airport from the city is more.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Very little inbound flights at the airport.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24965"/>
                </a:solidFill>
                <a:latin typeface="Century Gothic" panose="020B0502020202020204" pitchFamily="34" charset="0"/>
              </a:rPr>
              <a:t>A driver who is taking a pickup to the airport at this time may not have a customer to pickup from the airport back to the city or may have to wait a considerable amount of time to get a return pickup.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During this idle time he might make money by doing other trips in the city. Hence the driver prefers not to go to the airport and cancels the trips</a:t>
            </a:r>
          </a:p>
          <a:p>
            <a:endParaRPr lang="en-US" sz="1200" dirty="0">
              <a:solidFill>
                <a:srgbClr val="424965"/>
              </a:solidFill>
              <a:latin typeface="Century Gothic" panose="020B0502020202020204" pitchFamily="34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Proposed Solution :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424965"/>
                </a:solidFill>
                <a:latin typeface="Century Gothic" panose="020B0502020202020204" pitchFamily="34" charset="0"/>
              </a:rPr>
              <a:t>Peak hour charges (1.25x, 1.5x, 1.75x or 2x times the base price based on the hour demand)  </a:t>
            </a: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for the customers.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Use the additional income from the peak hour charges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424965"/>
                </a:solidFill>
                <a:latin typeface="Century Gothic" panose="020B0502020202020204" pitchFamily="34" charset="0"/>
              </a:rPr>
              <a:t>to provide Weekly Incentives</a:t>
            </a: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 for drivers who take trips from city to airport during the morning peak hours.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424965"/>
                </a:solidFill>
                <a:latin typeface="Century Gothic" panose="020B0502020202020204" pitchFamily="34" charset="0"/>
              </a:rPr>
              <a:t>To compensate</a:t>
            </a: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 for the idle time at the airport.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Levy </a:t>
            </a:r>
            <a:r>
              <a:rPr lang="en-US" sz="1200" b="1" dirty="0">
                <a:solidFill>
                  <a:srgbClr val="424965"/>
                </a:solidFill>
                <a:latin typeface="Century Gothic" panose="020B0502020202020204" pitchFamily="34" charset="0"/>
              </a:rPr>
              <a:t>cancellation charges </a:t>
            </a: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to drivers if they cancel more than 2 times in a week during the peak time slots.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Add additional Cabs/Drivers to meet the peak hour demand.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No. of trips based incentives if the driver completes more than the expected average # of 7 trips per week (5 trips if additional cabs added) from city to Airport during the peak hours.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3DF47-E233-4300-A549-3D6AFB66B632}"/>
              </a:ext>
            </a:extLst>
          </p:cNvPr>
          <p:cNvSpPr/>
          <p:nvPr/>
        </p:nvSpPr>
        <p:spPr>
          <a:xfrm>
            <a:off x="6167016" y="556052"/>
            <a:ext cx="56032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Challenges @ Airport: </a:t>
            </a:r>
          </a:p>
          <a:p>
            <a:pPr algn="just"/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During Evening peak hour timeslot @ the Airport: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Average trips completed is only 2 per week whereas expected is around 7 per week.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Demand more than the available Cabs/Drivers.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424965"/>
                </a:solidFill>
                <a:latin typeface="Century Gothic" panose="020B0502020202020204" pitchFamily="34" charset="0"/>
              </a:rPr>
              <a:t>72</a:t>
            </a: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% unavailability of cabs.</a:t>
            </a:r>
            <a:endParaRPr lang="en-US" sz="12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 algn="just"/>
            <a:endParaRPr lang="en-US" sz="12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 algn="just"/>
            <a:endParaRPr lang="en-US" sz="12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1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Possible causes :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More incoming flights at the airport during Evening peak hours.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Demand @ the airport is higher.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Very little outbound flights from the airport.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24965"/>
                </a:solidFill>
                <a:latin typeface="Century Gothic" panose="020B0502020202020204" pitchFamily="34" charset="0"/>
              </a:rPr>
              <a:t>The number of cabs reaching the airport during this timeslot is very less resulting in the shortage of the cabs at the Airport.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The drivers prefer not to go to the airport empty (without any passengers)</a:t>
            </a:r>
          </a:p>
          <a:p>
            <a:endParaRPr lang="en-US" sz="12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endParaRPr lang="en-US" sz="12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endParaRPr lang="en-US" sz="12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endParaRPr lang="en-US" sz="12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Proposed Solution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Starting 4 PM  every day, identify cabs that are in and around a set (say 5 KM) radius from airport. Flash a message on the Mobile App, indicating that they are eligible for a weekly incentive if they reach Airport and take the pickup during the peak hours at the Airport.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Add additional Cabs/Drivers to meet the peak hour demand.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24965"/>
                </a:solidFill>
                <a:latin typeface="Century Gothic" panose="020B0502020202020204" pitchFamily="34" charset="0"/>
              </a:rPr>
              <a:t>No. of trips based incentives if the driver completes more than the expected average # of 7 trips per week (5 trips if additional cabs added) from city to Airport during the peak hours.</a:t>
            </a:r>
          </a:p>
        </p:txBody>
      </p:sp>
    </p:spTree>
    <p:extLst>
      <p:ext uri="{BB962C8B-B14F-4D97-AF65-F5344CB8AC3E}">
        <p14:creationId xmlns:p14="http://schemas.microsoft.com/office/powerpoint/2010/main" val="88997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5637AE-44AF-43DA-8E44-826FEEEC12C8}"/>
              </a:ext>
            </a:extLst>
          </p:cNvPr>
          <p:cNvSpPr txBox="1">
            <a:spLocks/>
          </p:cNvSpPr>
          <p:nvPr/>
        </p:nvSpPr>
        <p:spPr>
          <a:xfrm>
            <a:off x="6993062" y="1228930"/>
            <a:ext cx="4597252" cy="857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Century Gothic" panose="020B0502020202020204" pitchFamily="34" charset="0"/>
                <a:cs typeface="Helvetica" panose="020B0604020202020204" pitchFamily="34" charset="0"/>
              </a:rPr>
              <a:t>High cancellation or non availability </a:t>
            </a:r>
            <a:r>
              <a:rPr lang="en-US" sz="1600" dirty="0">
                <a:latin typeface="Century Gothic" panose="020B0502020202020204" pitchFamily="34" charset="0"/>
                <a:cs typeface="Helvetica" panose="020B0604020202020204" pitchFamily="34" charset="0"/>
              </a:rPr>
              <a:t>of cars for customers travelling to and from the airport.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182DB-2D13-4622-AB65-6032AF261916}"/>
              </a:ext>
            </a:extLst>
          </p:cNvPr>
          <p:cNvSpPr/>
          <p:nvPr/>
        </p:nvSpPr>
        <p:spPr>
          <a:xfrm>
            <a:off x="6993062" y="2953852"/>
            <a:ext cx="4597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Century Gothic" panose="020B0502020202020204" pitchFamily="34" charset="0"/>
                <a:cs typeface="Helvetica" panose="020B0604020202020204" pitchFamily="34" charset="0"/>
              </a:rPr>
              <a:t>If driver cancels the request of customers or if cars are unavailable, </a:t>
            </a:r>
            <a:r>
              <a:rPr lang="en-US" sz="1600" b="1" dirty="0">
                <a:latin typeface="Century Gothic" panose="020B0502020202020204" pitchFamily="34" charset="0"/>
                <a:cs typeface="Helvetica" panose="020B0604020202020204" pitchFamily="34" charset="0"/>
              </a:rPr>
              <a:t>Uber loses out on its revenue. 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entury Gothic" panose="020B0502020202020204" pitchFamily="34" charset="0"/>
                <a:cs typeface="Helvetica" panose="020B0604020202020204" pitchFamily="34" charset="0"/>
              </a:rPr>
              <a:t>Customer dissatisfaction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entury Gothic" panose="020B0502020202020204" pitchFamily="34" charset="0"/>
                <a:cs typeface="Helvetica" panose="020B0604020202020204" pitchFamily="34" charset="0"/>
              </a:rPr>
              <a:t>Brand name losing value</a:t>
            </a:r>
            <a:r>
              <a:rPr lang="en-US" sz="1600" dirty="0">
                <a:latin typeface="Century Gothic" panose="020B0502020202020204" pitchFamily="34" charset="0"/>
                <a:cs typeface="Helvetica" panose="020B0604020202020204" pitchFamily="34" charset="0"/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D8AA97-CB05-46B4-A826-437194DD2446}"/>
              </a:ext>
            </a:extLst>
          </p:cNvPr>
          <p:cNvSpPr/>
          <p:nvPr/>
        </p:nvSpPr>
        <p:spPr>
          <a:xfrm>
            <a:off x="6909222" y="4937984"/>
            <a:ext cx="45708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entury Gothic" panose="020B0502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The drop point for a request made in city is assumed to be airport and vice versa. 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entury Gothic" panose="020B0502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The given data is only for 5 days. Assumption is the sample is a good representation of the entire population of Uber requests</a:t>
            </a:r>
            <a:r>
              <a:rPr lang="en-US" sz="1600" dirty="0">
                <a:latin typeface="Century Gothic" panose="020B0502020202020204" pitchFamily="34" charset="0"/>
                <a:cs typeface="Helvetica" panose="020B0604020202020204" pitchFamily="34" charset="0"/>
              </a:rPr>
              <a:t>.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956C5C9-1D48-4F62-B7B1-0B05F7EB2555}"/>
              </a:ext>
            </a:extLst>
          </p:cNvPr>
          <p:cNvSpPr txBox="1">
            <a:spLocks/>
          </p:cNvSpPr>
          <p:nvPr/>
        </p:nvSpPr>
        <p:spPr>
          <a:xfrm>
            <a:off x="1756415" y="0"/>
            <a:ext cx="8155641" cy="556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sz="28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The Business Problem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44914FE-64F6-4C65-92D1-6AD5E731899E}"/>
              </a:ext>
            </a:extLst>
          </p:cNvPr>
          <p:cNvSpPr txBox="1">
            <a:spLocks/>
          </p:cNvSpPr>
          <p:nvPr/>
        </p:nvSpPr>
        <p:spPr>
          <a:xfrm>
            <a:off x="6909222" y="657786"/>
            <a:ext cx="5211344" cy="556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Business Problem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3630E86-D5BB-4501-85D1-D28C95C77D71}"/>
              </a:ext>
            </a:extLst>
          </p:cNvPr>
          <p:cNvSpPr txBox="1">
            <a:spLocks/>
          </p:cNvSpPr>
          <p:nvPr/>
        </p:nvSpPr>
        <p:spPr>
          <a:xfrm>
            <a:off x="6895154" y="2368028"/>
            <a:ext cx="5211344" cy="556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Impacts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6E66983-58EE-4E68-BBCB-3F3F898BBE03}"/>
              </a:ext>
            </a:extLst>
          </p:cNvPr>
          <p:cNvSpPr txBox="1">
            <a:spLocks/>
          </p:cNvSpPr>
          <p:nvPr/>
        </p:nvSpPr>
        <p:spPr>
          <a:xfrm>
            <a:off x="6852221" y="4454595"/>
            <a:ext cx="5211344" cy="556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2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Assumptions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9BB3DF-128A-40E9-8F61-7C4E2D30C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68" y="1285544"/>
            <a:ext cx="5790470" cy="433284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8E94BEE-1C1B-4C48-BC2E-CCF9FD9E0AF6}"/>
              </a:ext>
            </a:extLst>
          </p:cNvPr>
          <p:cNvSpPr/>
          <p:nvPr/>
        </p:nvSpPr>
        <p:spPr>
          <a:xfrm>
            <a:off x="220593" y="648582"/>
            <a:ext cx="6477104" cy="5888899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D5A1AAFF-92BC-41CB-A454-F130E8AA6454}"/>
              </a:ext>
            </a:extLst>
          </p:cNvPr>
          <p:cNvSpPr/>
          <p:nvPr/>
        </p:nvSpPr>
        <p:spPr>
          <a:xfrm rot="7973567">
            <a:off x="211215" y="5559945"/>
            <a:ext cx="1380291" cy="1113455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7108" y="3305297"/>
            <a:ext cx="11199024" cy="2982961"/>
          </a:xfrm>
          <a:prstGeom prst="roundRect">
            <a:avLst>
              <a:gd name="adj" fmla="val 114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A8F0B8-E6C0-4D89-8461-5BC18221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82569"/>
              </p:ext>
            </p:extLst>
          </p:nvPr>
        </p:nvGraphicFramePr>
        <p:xfrm>
          <a:off x="683349" y="1016099"/>
          <a:ext cx="10707835" cy="186222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397159">
                  <a:extLst>
                    <a:ext uri="{9D8B030D-6E8A-4147-A177-3AD203B41FA5}">
                      <a16:colId xmlns:a16="http://schemas.microsoft.com/office/drawing/2014/main" val="2092425928"/>
                    </a:ext>
                  </a:extLst>
                </a:gridCol>
                <a:gridCol w="1553211">
                  <a:extLst>
                    <a:ext uri="{9D8B030D-6E8A-4147-A177-3AD203B41FA5}">
                      <a16:colId xmlns:a16="http://schemas.microsoft.com/office/drawing/2014/main" val="369114309"/>
                    </a:ext>
                  </a:extLst>
                </a:gridCol>
                <a:gridCol w="5954743">
                  <a:extLst>
                    <a:ext uri="{9D8B030D-6E8A-4147-A177-3AD203B41FA5}">
                      <a16:colId xmlns:a16="http://schemas.microsoft.com/office/drawing/2014/main" val="1019958142"/>
                    </a:ext>
                  </a:extLst>
                </a:gridCol>
                <a:gridCol w="802722">
                  <a:extLst>
                    <a:ext uri="{9D8B030D-6E8A-4147-A177-3AD203B41FA5}">
                      <a16:colId xmlns:a16="http://schemas.microsoft.com/office/drawing/2014/main" val="8662197"/>
                    </a:ext>
                  </a:extLst>
                </a:gridCol>
              </a:tblGrid>
              <a:tr h="249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Masked data set containing Uber cab request details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3681130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Source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Century Gothic" panose="020B0502020202020204" pitchFamily="34" charset="0"/>
                        </a:rPr>
                        <a:t>UpGrad</a:t>
                      </a:r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 case study assignment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7130090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Format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.csv (comma separated values)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941787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Number of observations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6745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2092290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Number of variables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5376935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Each row is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A cab request made by a customer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0253106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Sampling method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9525" marT="9525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All cab requests made for 5 days (Days 11 through 15 in the month of  June for the year 2016)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69193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3D63076-6259-418F-B07D-4DB74ACE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27157"/>
              </p:ext>
            </p:extLst>
          </p:nvPr>
        </p:nvGraphicFramePr>
        <p:xfrm>
          <a:off x="731576" y="3305296"/>
          <a:ext cx="10728848" cy="29829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30270">
                  <a:extLst>
                    <a:ext uri="{9D8B030D-6E8A-4147-A177-3AD203B41FA5}">
                      <a16:colId xmlns:a16="http://schemas.microsoft.com/office/drawing/2014/main" val="31006376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75356642"/>
                    </a:ext>
                  </a:extLst>
                </a:gridCol>
                <a:gridCol w="2788430">
                  <a:extLst>
                    <a:ext uri="{9D8B030D-6E8A-4147-A177-3AD203B41FA5}">
                      <a16:colId xmlns:a16="http://schemas.microsoft.com/office/drawing/2014/main" val="3693489205"/>
                    </a:ext>
                  </a:extLst>
                </a:gridCol>
                <a:gridCol w="784608">
                  <a:extLst>
                    <a:ext uri="{9D8B030D-6E8A-4147-A177-3AD203B41FA5}">
                      <a16:colId xmlns:a16="http://schemas.microsoft.com/office/drawing/2014/main" val="1666834146"/>
                    </a:ext>
                  </a:extLst>
                </a:gridCol>
                <a:gridCol w="1053711">
                  <a:extLst>
                    <a:ext uri="{9D8B030D-6E8A-4147-A177-3AD203B41FA5}">
                      <a16:colId xmlns:a16="http://schemas.microsoft.com/office/drawing/2014/main" val="288059019"/>
                    </a:ext>
                  </a:extLst>
                </a:gridCol>
                <a:gridCol w="3457429">
                  <a:extLst>
                    <a:ext uri="{9D8B030D-6E8A-4147-A177-3AD203B41FA5}">
                      <a16:colId xmlns:a16="http://schemas.microsoft.com/office/drawing/2014/main" val="2021205869"/>
                    </a:ext>
                  </a:extLst>
                </a:gridCol>
              </a:tblGrid>
              <a:tr h="280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Column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Missing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Uniques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Top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185552"/>
                  </a:ext>
                </a:extLst>
              </a:tr>
              <a:tr h="25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Request 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Number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A unique identifier of the request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36576" marT="880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6745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36576" marT="880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619, 867, 1807, 2532, 3112, 3879, 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extLst>
                  <a:ext uri="{0D108BD9-81ED-4DB2-BD59-A6C34878D82A}">
                    <a16:rowId xmlns:a16="http://schemas.microsoft.com/office/drawing/2014/main" val="472143073"/>
                  </a:ext>
                </a:extLst>
              </a:tr>
              <a:tr h="490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Pickup point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The point from which the request was made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36576" marT="880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6745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36576" marT="880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"Airport", "Airport", "City", "</a:t>
                      </a:r>
                      <a:r>
                        <a:rPr lang="en-US" sz="1200" u="none" strike="noStrike" dirty="0" err="1">
                          <a:effectLst/>
                          <a:latin typeface="Century Gothic" panose="020B0502020202020204" pitchFamily="34" charset="0"/>
                        </a:rPr>
                        <a:t>Airport","City</a:t>
                      </a:r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", "Airport",…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extLst>
                  <a:ext uri="{0D108BD9-81ED-4DB2-BD59-A6C34878D82A}">
                    <a16:rowId xmlns:a16="http://schemas.microsoft.com/office/drawing/2014/main" val="4000701795"/>
                  </a:ext>
                </a:extLst>
              </a:tr>
              <a:tr h="25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Driver id 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Number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The unique identifier of the driver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3914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36576" marT="880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36576" marT="880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1, 1, 1, 1, 1, 1, 1, 1, 1, 2, 2, 2, 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extLst>
                  <a:ext uri="{0D108BD9-81ED-4DB2-BD59-A6C34878D82A}">
                    <a16:rowId xmlns:a16="http://schemas.microsoft.com/office/drawing/2014/main" val="298960658"/>
                  </a:ext>
                </a:extLst>
              </a:tr>
              <a:tr h="7301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Status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The final status of the trip, that  can be either completed, cancelled by the driver or no cars available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36576" marT="880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Verdana" panose="020B060403050404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3152" marR="36576" marT="880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"Trip Completed", "Trip Completed", "Trip Completed"…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extLst>
                  <a:ext uri="{0D108BD9-81ED-4DB2-BD59-A6C34878D82A}">
                    <a16:rowId xmlns:a16="http://schemas.microsoft.com/office/drawing/2014/main" val="1603279870"/>
                  </a:ext>
                </a:extLst>
              </a:tr>
              <a:tr h="490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Request timestamp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Date timestamp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The date and time at which the customer made the trip request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Verdana" panose="020B060403050404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3152" marR="36576" marT="880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Verdana" panose="020B0604030504040204" pitchFamily="34" charset="0"/>
                          <a:cs typeface="Helvetica" panose="020B0604020202020204" pitchFamily="34" charset="0"/>
                        </a:rPr>
                        <a:t>5</a:t>
                      </a:r>
                    </a:p>
                  </a:txBody>
                  <a:tcPr marL="73152" marR="36576" marT="880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"11/7/2016 11:51", "11/7/2016 17:57", "12/7/2016 9:17",…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extLst>
                  <a:ext uri="{0D108BD9-81ED-4DB2-BD59-A6C34878D82A}">
                    <a16:rowId xmlns:a16="http://schemas.microsoft.com/office/drawing/2014/main" val="3878679946"/>
                  </a:ext>
                </a:extLst>
              </a:tr>
              <a:tr h="490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Drop timestamp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Date timestamp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The drop-off date and time in case the trip was completed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2650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36576" marT="880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Verdana" panose="020B0604030504040204" pitchFamily="34" charset="0"/>
                          <a:cs typeface="Helvetica" panose="020B0604020202020204" pitchFamily="34" charset="0"/>
                        </a:rPr>
                        <a:t>5</a:t>
                      </a:r>
                    </a:p>
                  </a:txBody>
                  <a:tcPr marL="73152" marR="36576" marT="880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"11/7/2016 13:00", "11/7/2016 18:47", "12/7/2016 9:58"…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endParaRPr>
                    </a:p>
                  </a:txBody>
                  <a:tcPr marL="73152" marR="8802" marT="8802" marB="0"/>
                </a:tc>
                <a:extLst>
                  <a:ext uri="{0D108BD9-81ED-4DB2-BD59-A6C34878D82A}">
                    <a16:rowId xmlns:a16="http://schemas.microsoft.com/office/drawing/2014/main" val="3033836211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27108" y="1016099"/>
            <a:ext cx="11199024" cy="1862220"/>
          </a:xfrm>
          <a:prstGeom prst="roundRect">
            <a:avLst>
              <a:gd name="adj" fmla="val 114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61B019-CC04-4F78-B361-5630FE508B81}"/>
              </a:ext>
            </a:extLst>
          </p:cNvPr>
          <p:cNvSpPr txBox="1">
            <a:spLocks/>
          </p:cNvSpPr>
          <p:nvPr/>
        </p:nvSpPr>
        <p:spPr>
          <a:xfrm>
            <a:off x="1892753" y="165177"/>
            <a:ext cx="8155641" cy="556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The Data in hand</a:t>
            </a:r>
            <a:endParaRPr lang="en-IN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88003"/>
              </p:ext>
            </p:extLst>
          </p:nvPr>
        </p:nvGraphicFramePr>
        <p:xfrm>
          <a:off x="1401534" y="1235401"/>
          <a:ext cx="3918732" cy="949263"/>
        </p:xfrm>
        <a:graphic>
          <a:graphicData uri="http://schemas.openxmlformats.org/drawingml/2006/table">
            <a:tbl>
              <a:tblPr/>
              <a:tblGrid>
                <a:gridCol w="1793318">
                  <a:extLst>
                    <a:ext uri="{9D8B030D-6E8A-4147-A177-3AD203B41FA5}">
                      <a16:colId xmlns:a16="http://schemas.microsoft.com/office/drawing/2014/main" val="1950346922"/>
                    </a:ext>
                  </a:extLst>
                </a:gridCol>
                <a:gridCol w="1062707">
                  <a:extLst>
                    <a:ext uri="{9D8B030D-6E8A-4147-A177-3AD203B41FA5}">
                      <a16:colId xmlns:a16="http://schemas.microsoft.com/office/drawing/2014/main" val="1415439014"/>
                    </a:ext>
                  </a:extLst>
                </a:gridCol>
                <a:gridCol w="1062707">
                  <a:extLst>
                    <a:ext uri="{9D8B030D-6E8A-4147-A177-3AD203B41FA5}">
                      <a16:colId xmlns:a16="http://schemas.microsoft.com/office/drawing/2014/main" val="3748364247"/>
                    </a:ext>
                  </a:extLst>
                </a:gridCol>
              </a:tblGrid>
              <a:tr h="3164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Airport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62506"/>
                  </a:ext>
                </a:extLst>
              </a:tr>
              <a:tr h="316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demand</a:t>
                      </a:r>
                    </a:p>
                  </a:txBody>
                  <a:tcPr marL="73152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297770"/>
                  </a:ext>
                </a:extLst>
              </a:tr>
              <a:tr h="316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Percentage</a:t>
                      </a:r>
                    </a:p>
                  </a:txBody>
                  <a:tcPr marL="73152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22830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6C97B2D8-82A6-4E7C-9392-042A6910C9F2}"/>
              </a:ext>
            </a:extLst>
          </p:cNvPr>
          <p:cNvSpPr/>
          <p:nvPr/>
        </p:nvSpPr>
        <p:spPr>
          <a:xfrm>
            <a:off x="1244674" y="5686957"/>
            <a:ext cx="4927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entury Gothic" panose="020B0502020202020204" pitchFamily="34" charset="0"/>
                <a:cs typeface="Helvetica" panose="020B0604020202020204" pitchFamily="34" charset="0"/>
              </a:rPr>
              <a:t>To meet the available demand, a driver should complete </a:t>
            </a:r>
            <a:r>
              <a:rPr lang="en-US" altLang="en-US" sz="1200" b="1" dirty="0">
                <a:solidFill>
                  <a:srgbClr val="00B05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at least 23 trips(11 Airport, 12 City) in a week </a:t>
            </a:r>
            <a:r>
              <a:rPr lang="en-US" altLang="en-US" sz="1200" dirty="0">
                <a:solidFill>
                  <a:srgbClr val="00B05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(Mon - Fri)</a:t>
            </a:r>
            <a:r>
              <a:rPr lang="en-US" altLang="en-US" sz="1200" dirty="0">
                <a:latin typeface="Century Gothic" panose="020B0502020202020204" pitchFamily="34" charset="0"/>
                <a:cs typeface="Helvetica" panose="020B0604020202020204" pitchFamily="34" charset="0"/>
              </a:rPr>
              <a:t> between airport and city whereas the </a:t>
            </a:r>
            <a:r>
              <a:rPr lang="en-US" altLang="en-US" sz="1200" dirty="0">
                <a:solidFill>
                  <a:srgbClr val="FF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current average is only 9 trips (4 Airport, 5 City)</a:t>
            </a:r>
            <a:r>
              <a:rPr lang="en-US" altLang="en-US" sz="1200" dirty="0">
                <a:latin typeface="Century Gothic" panose="020B0502020202020204" pitchFamily="34" charset="0"/>
                <a:cs typeface="Helvetica" panose="020B0604020202020204" pitchFamily="34" charset="0"/>
              </a:rPr>
              <a:t>. 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97965"/>
              </p:ext>
            </p:extLst>
          </p:nvPr>
        </p:nvGraphicFramePr>
        <p:xfrm>
          <a:off x="1366286" y="4999552"/>
          <a:ext cx="3989228" cy="552122"/>
        </p:xfrm>
        <a:graphic>
          <a:graphicData uri="http://schemas.openxmlformats.org/drawingml/2006/table">
            <a:tbl>
              <a:tblPr/>
              <a:tblGrid>
                <a:gridCol w="1994614">
                  <a:extLst>
                    <a:ext uri="{9D8B030D-6E8A-4147-A177-3AD203B41FA5}">
                      <a16:colId xmlns:a16="http://schemas.microsoft.com/office/drawing/2014/main" val="4292315506"/>
                    </a:ext>
                  </a:extLst>
                </a:gridCol>
                <a:gridCol w="1994614">
                  <a:extLst>
                    <a:ext uri="{9D8B030D-6E8A-4147-A177-3AD203B41FA5}">
                      <a16:colId xmlns:a16="http://schemas.microsoft.com/office/drawing/2014/main" val="4065542321"/>
                    </a:ext>
                  </a:extLst>
                </a:gridCol>
              </a:tblGrid>
              <a:tr h="2760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Airport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666855"/>
                  </a:ext>
                </a:extLst>
              </a:tr>
              <a:tr h="276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279308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6633AF25-0322-4839-B3B7-A1CA40E50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1358"/>
              </p:ext>
            </p:extLst>
          </p:nvPr>
        </p:nvGraphicFramePr>
        <p:xfrm>
          <a:off x="1401534" y="3429000"/>
          <a:ext cx="3918732" cy="523810"/>
        </p:xfrm>
        <a:graphic>
          <a:graphicData uri="http://schemas.openxmlformats.org/drawingml/2006/table">
            <a:tbl>
              <a:tblPr/>
              <a:tblGrid>
                <a:gridCol w="1959366">
                  <a:extLst>
                    <a:ext uri="{9D8B030D-6E8A-4147-A177-3AD203B41FA5}">
                      <a16:colId xmlns:a16="http://schemas.microsoft.com/office/drawing/2014/main" val="4292315506"/>
                    </a:ext>
                  </a:extLst>
                </a:gridCol>
                <a:gridCol w="1959366">
                  <a:extLst>
                    <a:ext uri="{9D8B030D-6E8A-4147-A177-3AD203B41FA5}">
                      <a16:colId xmlns:a16="http://schemas.microsoft.com/office/drawing/2014/main" val="4065542321"/>
                    </a:ext>
                  </a:extLst>
                </a:gridCol>
              </a:tblGrid>
              <a:tr h="2619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Airport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666855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279308"/>
                  </a:ext>
                </a:extLst>
              </a:tr>
            </a:tbl>
          </a:graphicData>
        </a:graphic>
      </p:graphicFrame>
      <p:sp>
        <p:nvSpPr>
          <p:cNvPr id="53" name="Title 1">
            <a:extLst>
              <a:ext uri="{FF2B5EF4-FFF2-40B4-BE49-F238E27FC236}">
                <a16:creationId xmlns:a16="http://schemas.microsoft.com/office/drawing/2014/main" id="{203A3178-D906-48A6-AB35-A6BEC041BB8F}"/>
              </a:ext>
            </a:extLst>
          </p:cNvPr>
          <p:cNvSpPr txBox="1">
            <a:spLocks/>
          </p:cNvSpPr>
          <p:nvPr/>
        </p:nvSpPr>
        <p:spPr>
          <a:xfrm>
            <a:off x="2018179" y="137878"/>
            <a:ext cx="8155641" cy="556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The Demand vs Supply</a:t>
            </a:r>
            <a:endParaRPr lang="en-IN" sz="32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7E8C84-8981-4C44-A77E-F8DF0CBFEA45}"/>
              </a:ext>
            </a:extLst>
          </p:cNvPr>
          <p:cNvSpPr/>
          <p:nvPr/>
        </p:nvSpPr>
        <p:spPr>
          <a:xfrm>
            <a:off x="1245546" y="790065"/>
            <a:ext cx="4645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What is the </a:t>
            </a:r>
            <a:r>
              <a:rPr lang="en-US" altLang="en-US" sz="1400" b="1" dirty="0">
                <a:latin typeface="Century Gothic" panose="020B0502020202020204" pitchFamily="34" charset="0"/>
                <a:cs typeface="Helvetica" panose="020B0604020202020204" pitchFamily="34" charset="0"/>
              </a:rPr>
              <a:t>average demand </a:t>
            </a:r>
            <a:r>
              <a:rPr lang="en-US" alt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from airport to city and city to airport?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90C87-E2E2-4157-8BFE-398B1E4C7EDB}"/>
              </a:ext>
            </a:extLst>
          </p:cNvPr>
          <p:cNvSpPr/>
          <p:nvPr/>
        </p:nvSpPr>
        <p:spPr>
          <a:xfrm>
            <a:off x="6754888" y="795523"/>
            <a:ext cx="4086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What is the </a:t>
            </a:r>
            <a:r>
              <a:rPr lang="en-US" altLang="en-US" sz="1400" b="1" dirty="0">
                <a:latin typeface="Century Gothic" panose="020B0502020202020204" pitchFamily="34" charset="0"/>
                <a:cs typeface="Helvetica" panose="020B0604020202020204" pitchFamily="34" charset="0"/>
              </a:rPr>
              <a:t>total # of Cabs/Drivers</a:t>
            </a:r>
            <a:r>
              <a:rPr lang="en-US" alt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 available?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BA1226-4A3E-447B-8729-1AA40ECBDD76}"/>
              </a:ext>
            </a:extLst>
          </p:cNvPr>
          <p:cNvSpPr/>
          <p:nvPr/>
        </p:nvSpPr>
        <p:spPr>
          <a:xfrm>
            <a:off x="1245546" y="2538225"/>
            <a:ext cx="46452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What is the </a:t>
            </a:r>
            <a:r>
              <a:rPr lang="en-US" altLang="en-US" sz="1400" b="1" dirty="0">
                <a:latin typeface="Century Gothic" panose="020B0502020202020204" pitchFamily="34" charset="0"/>
                <a:cs typeface="Helvetica" panose="020B0604020202020204" pitchFamily="34" charset="0"/>
              </a:rPr>
              <a:t>expected average # of trips</a:t>
            </a:r>
            <a:r>
              <a:rPr lang="en-US" alt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 a driver should complete per week in order to meet the demand we have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06FEF-B363-4BA3-AE03-65B0E949DCD0}"/>
              </a:ext>
            </a:extLst>
          </p:cNvPr>
          <p:cNvSpPr/>
          <p:nvPr/>
        </p:nvSpPr>
        <p:spPr>
          <a:xfrm>
            <a:off x="1244674" y="4240219"/>
            <a:ext cx="4486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What is the </a:t>
            </a:r>
            <a:r>
              <a:rPr lang="en-US" altLang="en-US" sz="1400" b="1" dirty="0">
                <a:latin typeface="Century Gothic" panose="020B0502020202020204" pitchFamily="34" charset="0"/>
                <a:cs typeface="Helvetica" panose="020B0604020202020204" pitchFamily="34" charset="0"/>
              </a:rPr>
              <a:t>current average # of trips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a driver completes per week?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AC0F7C-4E0D-4F12-9419-224A210D9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166987"/>
              </p:ext>
            </p:extLst>
          </p:nvPr>
        </p:nvGraphicFramePr>
        <p:xfrm>
          <a:off x="6871736" y="1321022"/>
          <a:ext cx="3989229" cy="741732"/>
        </p:xfrm>
        <a:graphic>
          <a:graphicData uri="http://schemas.openxmlformats.org/drawingml/2006/table">
            <a:tbl>
              <a:tblPr/>
              <a:tblGrid>
                <a:gridCol w="3989229">
                  <a:extLst>
                    <a:ext uri="{9D8B030D-6E8A-4147-A177-3AD203B41FA5}">
                      <a16:colId xmlns:a16="http://schemas.microsoft.com/office/drawing/2014/main" val="4292315506"/>
                    </a:ext>
                  </a:extLst>
                </a:gridCol>
              </a:tblGrid>
              <a:tr h="3785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Number of Cars/Drivers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666855"/>
                  </a:ext>
                </a:extLst>
              </a:tr>
              <a:tr h="363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279308"/>
                  </a:ext>
                </a:extLst>
              </a:tr>
            </a:tbl>
          </a:graphicData>
        </a:graphic>
      </p:graphicFrame>
      <p:pic>
        <p:nvPicPr>
          <p:cNvPr id="57" name="Picture 56">
            <a:extLst>
              <a:ext uri="{FF2B5EF4-FFF2-40B4-BE49-F238E27FC236}">
                <a16:creationId xmlns:a16="http://schemas.microsoft.com/office/drawing/2014/main" id="{6868B8B7-023C-4ECA-A953-12EF22034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6" y="790065"/>
            <a:ext cx="601748" cy="60174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9F7F3CE-D944-4ED3-BB58-B2955A448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6" y="2445864"/>
            <a:ext cx="601748" cy="60174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AEF75FC-2619-496B-BFE4-0738F7C07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6" y="4124254"/>
            <a:ext cx="601748" cy="60174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B56408-20BC-4621-A035-E66C25B7C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6" y="5686957"/>
            <a:ext cx="343247" cy="3432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1B414DB-8DA3-4A4E-943D-75BF538CC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784623"/>
            <a:ext cx="601748" cy="60174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8F30956-A95B-46F6-9719-CD97CF1DAC76}"/>
              </a:ext>
            </a:extLst>
          </p:cNvPr>
          <p:cNvSpPr/>
          <p:nvPr/>
        </p:nvSpPr>
        <p:spPr>
          <a:xfrm>
            <a:off x="6761066" y="2524392"/>
            <a:ext cx="4210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Are there any hours during which there is </a:t>
            </a:r>
            <a:r>
              <a:rPr lang="en-US" altLang="en-US" sz="1400" b="1" dirty="0">
                <a:latin typeface="Century Gothic" panose="020B0502020202020204" pitchFamily="34" charset="0"/>
                <a:cs typeface="Helvetica" panose="020B0604020202020204" pitchFamily="34" charset="0"/>
              </a:rPr>
              <a:t>more demand than the available Cabs/Drivers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EE0B6D-5EFE-403C-879B-BC6AB7B5A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445864"/>
            <a:ext cx="601748" cy="6017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66120B-3DEF-4875-BEF2-A059BE6AADBF}"/>
              </a:ext>
            </a:extLst>
          </p:cNvPr>
          <p:cNvSpPr/>
          <p:nvPr/>
        </p:nvSpPr>
        <p:spPr>
          <a:xfrm>
            <a:off x="6697747" y="5027564"/>
            <a:ext cx="46535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cs typeface="Helvetica" panose="020B0604020202020204" pitchFamily="34" charset="0"/>
              </a:rPr>
              <a:t>With the available 300 drivers it wouldn't be possible to  meet the peak demand. We would </a:t>
            </a:r>
            <a:r>
              <a:rPr lang="en-US" sz="1200" b="1" dirty="0">
                <a:solidFill>
                  <a:srgbClr val="00B05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need additional Cabs/Drivers </a:t>
            </a:r>
            <a:r>
              <a:rPr lang="en-US" sz="1200" dirty="0">
                <a:latin typeface="Century Gothic" panose="020B0502020202020204" pitchFamily="34" charset="0"/>
                <a:cs typeface="Helvetica" panose="020B0604020202020204" pitchFamily="34" charset="0"/>
              </a:rPr>
              <a:t>to meet the peak demand</a:t>
            </a:r>
            <a:r>
              <a:rPr lang="en-US" dirty="0"/>
              <a:t>. </a:t>
            </a:r>
            <a:r>
              <a:rPr lang="en-US" sz="1200" dirty="0">
                <a:latin typeface="Century Gothic" panose="020B0502020202020204" pitchFamily="34" charset="0"/>
                <a:cs typeface="Helvetica" panose="020B0604020202020204" pitchFamily="34" charset="0"/>
              </a:rPr>
              <a:t>If additional cabs/Drivers added, then the expected average seen on the left might become less.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F54A7A-4A08-4C6D-9D17-2FA76B897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80" y="5075668"/>
            <a:ext cx="343247" cy="343247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7F2EEE1-DFB0-41F9-9715-B2CFDF5C7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24960"/>
              </p:ext>
            </p:extLst>
          </p:nvPr>
        </p:nvGraphicFramePr>
        <p:xfrm>
          <a:off x="6871736" y="3431142"/>
          <a:ext cx="4074720" cy="523810"/>
        </p:xfrm>
        <a:graphic>
          <a:graphicData uri="http://schemas.openxmlformats.org/drawingml/2006/table">
            <a:tbl>
              <a:tblPr/>
              <a:tblGrid>
                <a:gridCol w="814944">
                  <a:extLst>
                    <a:ext uri="{9D8B030D-6E8A-4147-A177-3AD203B41FA5}">
                      <a16:colId xmlns:a16="http://schemas.microsoft.com/office/drawing/2014/main" val="4065542321"/>
                    </a:ext>
                  </a:extLst>
                </a:gridCol>
                <a:gridCol w="814944">
                  <a:extLst>
                    <a:ext uri="{9D8B030D-6E8A-4147-A177-3AD203B41FA5}">
                      <a16:colId xmlns:a16="http://schemas.microsoft.com/office/drawing/2014/main" val="3174635428"/>
                    </a:ext>
                  </a:extLst>
                </a:gridCol>
                <a:gridCol w="814944">
                  <a:extLst>
                    <a:ext uri="{9D8B030D-6E8A-4147-A177-3AD203B41FA5}">
                      <a16:colId xmlns:a16="http://schemas.microsoft.com/office/drawing/2014/main" val="1186209074"/>
                    </a:ext>
                  </a:extLst>
                </a:gridCol>
                <a:gridCol w="814944">
                  <a:extLst>
                    <a:ext uri="{9D8B030D-6E8A-4147-A177-3AD203B41FA5}">
                      <a16:colId xmlns:a16="http://schemas.microsoft.com/office/drawing/2014/main" val="2201532297"/>
                    </a:ext>
                  </a:extLst>
                </a:gridCol>
                <a:gridCol w="814944">
                  <a:extLst>
                    <a:ext uri="{9D8B030D-6E8A-4147-A177-3AD203B41FA5}">
                      <a16:colId xmlns:a16="http://schemas.microsoft.com/office/drawing/2014/main" val="4055496128"/>
                    </a:ext>
                  </a:extLst>
                </a:gridCol>
              </a:tblGrid>
              <a:tr h="2619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5 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6 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7 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8 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9 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666855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445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406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423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27930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449094D-B70E-4D6C-9D98-24609EBA0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65724"/>
              </p:ext>
            </p:extLst>
          </p:nvPr>
        </p:nvGraphicFramePr>
        <p:xfrm>
          <a:off x="6871736" y="4240219"/>
          <a:ext cx="4074720" cy="523810"/>
        </p:xfrm>
        <a:graphic>
          <a:graphicData uri="http://schemas.openxmlformats.org/drawingml/2006/table">
            <a:tbl>
              <a:tblPr/>
              <a:tblGrid>
                <a:gridCol w="679120">
                  <a:extLst>
                    <a:ext uri="{9D8B030D-6E8A-4147-A177-3AD203B41FA5}">
                      <a16:colId xmlns:a16="http://schemas.microsoft.com/office/drawing/2014/main" val="4065542321"/>
                    </a:ext>
                  </a:extLst>
                </a:gridCol>
                <a:gridCol w="679120">
                  <a:extLst>
                    <a:ext uri="{9D8B030D-6E8A-4147-A177-3AD203B41FA5}">
                      <a16:colId xmlns:a16="http://schemas.microsoft.com/office/drawing/2014/main" val="3174635428"/>
                    </a:ext>
                  </a:extLst>
                </a:gridCol>
                <a:gridCol w="679120">
                  <a:extLst>
                    <a:ext uri="{9D8B030D-6E8A-4147-A177-3AD203B41FA5}">
                      <a16:colId xmlns:a16="http://schemas.microsoft.com/office/drawing/2014/main" val="1186209074"/>
                    </a:ext>
                  </a:extLst>
                </a:gridCol>
                <a:gridCol w="679120">
                  <a:extLst>
                    <a:ext uri="{9D8B030D-6E8A-4147-A177-3AD203B41FA5}">
                      <a16:colId xmlns:a16="http://schemas.microsoft.com/office/drawing/2014/main" val="2201532297"/>
                    </a:ext>
                  </a:extLst>
                </a:gridCol>
                <a:gridCol w="679120">
                  <a:extLst>
                    <a:ext uri="{9D8B030D-6E8A-4147-A177-3AD203B41FA5}">
                      <a16:colId xmlns:a16="http://schemas.microsoft.com/office/drawing/2014/main" val="4055496128"/>
                    </a:ext>
                  </a:extLst>
                </a:gridCol>
                <a:gridCol w="679120">
                  <a:extLst>
                    <a:ext uri="{9D8B030D-6E8A-4147-A177-3AD203B41FA5}">
                      <a16:colId xmlns:a16="http://schemas.microsoft.com/office/drawing/2014/main" val="1514706892"/>
                    </a:ext>
                  </a:extLst>
                </a:gridCol>
              </a:tblGrid>
              <a:tr h="2619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5 PM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6 PM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7 PM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8 PM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9 PM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10 PM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666855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445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406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423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279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97B2D8-82A6-4E7C-9392-042A6910C9F2}"/>
              </a:ext>
            </a:extLst>
          </p:cNvPr>
          <p:cNvSpPr/>
          <p:nvPr/>
        </p:nvSpPr>
        <p:spPr>
          <a:xfrm>
            <a:off x="941682" y="5830516"/>
            <a:ext cx="4993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Less than 50%(~42%) of the trips got completed.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For </a:t>
            </a:r>
            <a:r>
              <a:rPr lang="en-US" sz="1400" b="1" dirty="0">
                <a:solidFill>
                  <a:srgbClr val="FF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~40% </a:t>
            </a:r>
            <a:r>
              <a:rPr 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of the trips, demand is not being met as no cars are available.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~</a:t>
            </a:r>
            <a:r>
              <a:rPr lang="en-US" sz="1400" b="1" dirty="0">
                <a:solidFill>
                  <a:srgbClr val="FF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20% </a:t>
            </a:r>
            <a:r>
              <a:rPr 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of the trips are being cancelled by the drivers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F8DB764-048E-4367-9988-F4BAC933B13E}"/>
              </a:ext>
            </a:extLst>
          </p:cNvPr>
          <p:cNvSpPr/>
          <p:nvPr/>
        </p:nvSpPr>
        <p:spPr>
          <a:xfrm>
            <a:off x="6674589" y="5736050"/>
            <a:ext cx="5375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There are </a:t>
            </a:r>
            <a:r>
              <a:rPr lang="en-US" sz="1400" b="1" dirty="0">
                <a:solidFill>
                  <a:srgbClr val="FF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2 spikes </a:t>
            </a:r>
            <a:r>
              <a:rPr 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in demand at certain hours of the</a:t>
            </a:r>
          </a:p>
          <a:p>
            <a:r>
              <a:rPr 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day. 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865EBDF5-E31F-401B-9B27-472F0A4768CA}"/>
              </a:ext>
            </a:extLst>
          </p:cNvPr>
          <p:cNvSpPr txBox="1">
            <a:spLocks/>
          </p:cNvSpPr>
          <p:nvPr/>
        </p:nvSpPr>
        <p:spPr>
          <a:xfrm>
            <a:off x="2901917" y="553929"/>
            <a:ext cx="6180098" cy="405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IN" sz="2000" b="1" dirty="0"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82E340-6A43-4E74-91CF-8D3ACB662F8D}"/>
              </a:ext>
            </a:extLst>
          </p:cNvPr>
          <p:cNvSpPr/>
          <p:nvPr/>
        </p:nvSpPr>
        <p:spPr>
          <a:xfrm>
            <a:off x="1044211" y="1037275"/>
            <a:ext cx="4925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cs typeface="Helvetica" panose="020B0604020202020204" pitchFamily="34" charset="0"/>
              </a:rPr>
              <a:t>How </a:t>
            </a:r>
            <a:r>
              <a:rPr lang="en-US" b="1" dirty="0">
                <a:latin typeface="Century Gothic" panose="020B0502020202020204" pitchFamily="34" charset="0"/>
                <a:cs typeface="Helvetica" panose="020B0604020202020204" pitchFamily="34" charset="0"/>
              </a:rPr>
              <a:t>many( or what % of) trips </a:t>
            </a:r>
            <a:r>
              <a:rPr lang="en-US" dirty="0">
                <a:latin typeface="Century Gothic" panose="020B0502020202020204" pitchFamily="34" charset="0"/>
                <a:cs typeface="Helvetica" panose="020B0604020202020204" pitchFamily="34" charset="0"/>
              </a:rPr>
              <a:t>got completed /cancelled or trips for which no cars where available?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3965BF5-CAA5-4218-A8E1-FA811B4C5A5C}"/>
              </a:ext>
            </a:extLst>
          </p:cNvPr>
          <p:cNvSpPr txBox="1">
            <a:spLocks/>
          </p:cNvSpPr>
          <p:nvPr/>
        </p:nvSpPr>
        <p:spPr>
          <a:xfrm>
            <a:off x="2109469" y="207410"/>
            <a:ext cx="8155641" cy="405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Exploring causes for the Demand vs Supply</a:t>
            </a:r>
            <a:r>
              <a:rPr lang="en-IN" sz="24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gap </a:t>
            </a:r>
            <a:r>
              <a:rPr lang="en-IN" sz="16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contd..</a:t>
            </a:r>
            <a:endParaRPr lang="en-IN" sz="24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44B62-683E-42DA-8B06-E9564BFA9260}"/>
              </a:ext>
            </a:extLst>
          </p:cNvPr>
          <p:cNvSpPr/>
          <p:nvPr/>
        </p:nvSpPr>
        <p:spPr>
          <a:xfrm>
            <a:off x="6742242" y="1088056"/>
            <a:ext cx="4820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cs typeface="Helvetica" panose="020B0604020202020204" pitchFamily="34" charset="0"/>
              </a:rPr>
              <a:t>How does the </a:t>
            </a:r>
            <a:r>
              <a:rPr lang="en-US" b="1" dirty="0">
                <a:latin typeface="Century Gothic" panose="020B0502020202020204" pitchFamily="34" charset="0"/>
                <a:cs typeface="Helvetica" panose="020B0604020202020204" pitchFamily="34" charset="0"/>
              </a:rPr>
              <a:t>demand</a:t>
            </a:r>
            <a:r>
              <a:rPr lang="en-US" dirty="0">
                <a:latin typeface="Century Gothic" panose="020B0502020202020204" pitchFamily="34" charset="0"/>
                <a:cs typeface="Helvetica" panose="020B0604020202020204" pitchFamily="34" charset="0"/>
              </a:rPr>
              <a:t> look like for </a:t>
            </a:r>
            <a:r>
              <a:rPr lang="en-US" b="1" dirty="0">
                <a:latin typeface="Century Gothic" panose="020B0502020202020204" pitchFamily="34" charset="0"/>
                <a:cs typeface="Helvetica" panose="020B0604020202020204" pitchFamily="34" charset="0"/>
              </a:rPr>
              <a:t>each hour</a:t>
            </a:r>
            <a:r>
              <a:rPr lang="en-US" dirty="0">
                <a:latin typeface="Century Gothic" panose="020B0502020202020204" pitchFamily="34" charset="0"/>
                <a:cs typeface="Helvetica" panose="020B0604020202020204" pitchFamily="34" charset="0"/>
              </a:rPr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DC4311-1E4B-4059-B002-03C709863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63" y="1100306"/>
            <a:ext cx="601748" cy="6017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71C81CC-D998-4269-8C57-3A05E9E60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94" y="1098058"/>
            <a:ext cx="601748" cy="601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D951CA-77BF-4171-95CF-A509802C2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6" y="5830516"/>
            <a:ext cx="343247" cy="34324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92A4400-A26C-4896-9DF5-98AF418C3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94" y="5795471"/>
            <a:ext cx="343247" cy="343247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81F3D54-02ED-49F5-83B8-658E5C0B4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92562"/>
              </p:ext>
            </p:extLst>
          </p:nvPr>
        </p:nvGraphicFramePr>
        <p:xfrm>
          <a:off x="992339" y="5376694"/>
          <a:ext cx="4459130" cy="381000"/>
        </p:xfrm>
        <a:graphic>
          <a:graphicData uri="http://schemas.openxmlformats.org/drawingml/2006/table">
            <a:tbl>
              <a:tblPr/>
              <a:tblGrid>
                <a:gridCol w="956490">
                  <a:extLst>
                    <a:ext uri="{9D8B030D-6E8A-4147-A177-3AD203B41FA5}">
                      <a16:colId xmlns:a16="http://schemas.microsoft.com/office/drawing/2014/main" val="2477962487"/>
                    </a:ext>
                  </a:extLst>
                </a:gridCol>
                <a:gridCol w="1868075">
                  <a:extLst>
                    <a:ext uri="{9D8B030D-6E8A-4147-A177-3AD203B41FA5}">
                      <a16:colId xmlns:a16="http://schemas.microsoft.com/office/drawing/2014/main" val="3033425788"/>
                    </a:ext>
                  </a:extLst>
                </a:gridCol>
                <a:gridCol w="1634565">
                  <a:extLst>
                    <a:ext uri="{9D8B030D-6E8A-4147-A177-3AD203B41FA5}">
                      <a16:colId xmlns:a16="http://schemas.microsoft.com/office/drawing/2014/main" val="34562475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Cancelled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 Cars Available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Trip Completed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1621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23072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18CF555-59DC-490C-80A7-2698196FD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26" y="2013259"/>
            <a:ext cx="5302481" cy="3161905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E4CF79-CEE5-4182-B1F4-59337A157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290" y="1985123"/>
            <a:ext cx="5375384" cy="321140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1805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97B2D8-82A6-4E7C-9392-042A6910C9F2}"/>
              </a:ext>
            </a:extLst>
          </p:cNvPr>
          <p:cNvSpPr/>
          <p:nvPr/>
        </p:nvSpPr>
        <p:spPr>
          <a:xfrm>
            <a:off x="1915885" y="6046293"/>
            <a:ext cx="9085943" cy="338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  <a:cs typeface="Helvetica" panose="020B0604020202020204" pitchFamily="34" charset="0"/>
              </a:rPr>
              <a:t>Peak times   </a:t>
            </a: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b="1" dirty="0">
                <a:latin typeface="Century Gothic" panose="020B0502020202020204" pitchFamily="34" charset="0"/>
                <a:cs typeface="Helvetica" panose="020B0604020202020204" pitchFamily="34" charset="0"/>
              </a:rPr>
              <a:t> 4 AM to 10 AM &amp; 5 PM to 10 PM  across all weekdays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865EBDF5-E31F-401B-9B27-472F0A4768CA}"/>
              </a:ext>
            </a:extLst>
          </p:cNvPr>
          <p:cNvSpPr txBox="1">
            <a:spLocks/>
          </p:cNvSpPr>
          <p:nvPr/>
        </p:nvSpPr>
        <p:spPr>
          <a:xfrm>
            <a:off x="2901917" y="553929"/>
            <a:ext cx="6180098" cy="405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IN" sz="2000" b="1" dirty="0"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82E340-6A43-4E74-91CF-8D3ACB662F8D}"/>
              </a:ext>
            </a:extLst>
          </p:cNvPr>
          <p:cNvSpPr/>
          <p:nvPr/>
        </p:nvSpPr>
        <p:spPr>
          <a:xfrm>
            <a:off x="1117442" y="1138487"/>
            <a:ext cx="4692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cs typeface="Helvetica" panose="020B0604020202020204" pitchFamily="34" charset="0"/>
              </a:rPr>
              <a:t>What are the </a:t>
            </a:r>
            <a:r>
              <a:rPr lang="en-US" b="1" dirty="0">
                <a:latin typeface="Century Gothic" panose="020B0502020202020204" pitchFamily="34" charset="0"/>
                <a:cs typeface="Helvetica" panose="020B0604020202020204" pitchFamily="34" charset="0"/>
              </a:rPr>
              <a:t>peak hours </a:t>
            </a:r>
            <a:r>
              <a:rPr lang="en-US" dirty="0">
                <a:latin typeface="Century Gothic" panose="020B0502020202020204" pitchFamily="34" charset="0"/>
                <a:cs typeface="Helvetica" panose="020B0604020202020204" pitchFamily="34" charset="0"/>
              </a:rPr>
              <a:t>of the requests?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3965BF5-CAA5-4218-A8E1-FA811B4C5A5C}"/>
              </a:ext>
            </a:extLst>
          </p:cNvPr>
          <p:cNvSpPr txBox="1">
            <a:spLocks/>
          </p:cNvSpPr>
          <p:nvPr/>
        </p:nvSpPr>
        <p:spPr>
          <a:xfrm>
            <a:off x="2018179" y="390092"/>
            <a:ext cx="8155641" cy="405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Identifying the Peak hours</a:t>
            </a:r>
            <a:endParaRPr lang="en-IN" sz="24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44B62-683E-42DA-8B06-E9564BFA9260}"/>
              </a:ext>
            </a:extLst>
          </p:cNvPr>
          <p:cNvSpPr/>
          <p:nvPr/>
        </p:nvSpPr>
        <p:spPr>
          <a:xfrm>
            <a:off x="6717257" y="1130718"/>
            <a:ext cx="4820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cs typeface="Helvetica" panose="020B0604020202020204" pitchFamily="34" charset="0"/>
              </a:rPr>
              <a:t>How does the </a:t>
            </a:r>
            <a:r>
              <a:rPr lang="en-US" b="1" dirty="0">
                <a:latin typeface="Century Gothic" panose="020B0502020202020204" pitchFamily="34" charset="0"/>
                <a:cs typeface="Helvetica" panose="020B0604020202020204" pitchFamily="34" charset="0"/>
              </a:rPr>
              <a:t>peak hours </a:t>
            </a:r>
            <a:r>
              <a:rPr lang="en-US" dirty="0">
                <a:latin typeface="Century Gothic" panose="020B0502020202020204" pitchFamily="34" charset="0"/>
                <a:cs typeface="Helvetica" panose="020B0604020202020204" pitchFamily="34" charset="0"/>
              </a:rPr>
              <a:t>look across </a:t>
            </a:r>
            <a:r>
              <a:rPr lang="en-US" b="1" dirty="0">
                <a:latin typeface="Century Gothic" panose="020B0502020202020204" pitchFamily="34" charset="0"/>
                <a:cs typeface="Helvetica" panose="020B0604020202020204" pitchFamily="34" charset="0"/>
              </a:rPr>
              <a:t>weekdays?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DC4311-1E4B-4059-B002-03C709863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63" y="1100306"/>
            <a:ext cx="601748" cy="6017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71C81CC-D998-4269-8C57-3A05E9E60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03" y="1083575"/>
            <a:ext cx="601748" cy="601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D951CA-77BF-4171-95CF-A509802C2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05" y="6052076"/>
            <a:ext cx="343247" cy="343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435BFF-6C95-40EC-983A-ACB8A4DF7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89" y="2042551"/>
            <a:ext cx="5497508" cy="366129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A564FF-7132-46C0-9275-6812E46D0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907" y="2020006"/>
            <a:ext cx="5497509" cy="366129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243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97B2D8-82A6-4E7C-9392-042A6910C9F2}"/>
              </a:ext>
            </a:extLst>
          </p:cNvPr>
          <p:cNvSpPr/>
          <p:nvPr/>
        </p:nvSpPr>
        <p:spPr>
          <a:xfrm>
            <a:off x="2435574" y="5696624"/>
            <a:ext cx="6578758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Helvetica" panose="020B0604020202020204" pitchFamily="34" charset="0"/>
              </a:rPr>
              <a:t>Peak times </a:t>
            </a:r>
            <a:r>
              <a:rPr lang="en-US" sz="1400" b="1" dirty="0">
                <a:solidFill>
                  <a:srgbClr val="FF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&gt; 200 Requests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&gt; 25% Cancellations </a:t>
            </a:r>
            <a:r>
              <a:rPr lang="en-US" sz="1400" b="1" dirty="0">
                <a:latin typeface="Century Gothic" panose="020B0502020202020204" pitchFamily="34" charset="0"/>
                <a:cs typeface="Helvetica" panose="020B0604020202020204" pitchFamily="34" charset="0"/>
              </a:rPr>
              <a:t>@ 4 AM to 10 AM (Morning peak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&gt; 45% unavailability of cars </a:t>
            </a:r>
            <a:r>
              <a:rPr lang="en-US" sz="1400" b="1" dirty="0">
                <a:latin typeface="Century Gothic" panose="020B0502020202020204" pitchFamily="34" charset="0"/>
                <a:cs typeface="Helvetica" panose="020B0604020202020204" pitchFamily="34" charset="0"/>
              </a:rPr>
              <a:t>@ &amp; 5 PM to 10 PM  (Evening peak time) (</a:t>
            </a:r>
            <a:r>
              <a:rPr lang="en-US" sz="1050" dirty="0">
                <a:latin typeface="Century Gothic" panose="020B0502020202020204" pitchFamily="34" charset="0"/>
              </a:rPr>
              <a:t>Based on the total demand, we will focus our analysis on peak hours considering hours where total demand is &gt;200)</a:t>
            </a:r>
            <a:endParaRPr lang="en-US" sz="1400" b="1" dirty="0">
              <a:latin typeface="Century Gothic" panose="020B0502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865EBDF5-E31F-401B-9B27-472F0A4768CA}"/>
              </a:ext>
            </a:extLst>
          </p:cNvPr>
          <p:cNvSpPr txBox="1">
            <a:spLocks/>
          </p:cNvSpPr>
          <p:nvPr/>
        </p:nvSpPr>
        <p:spPr>
          <a:xfrm>
            <a:off x="2901917" y="553929"/>
            <a:ext cx="6180098" cy="405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IN" sz="2000" b="1" dirty="0"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82E340-6A43-4E74-91CF-8D3ACB662F8D}"/>
              </a:ext>
            </a:extLst>
          </p:cNvPr>
          <p:cNvSpPr/>
          <p:nvPr/>
        </p:nvSpPr>
        <p:spPr>
          <a:xfrm>
            <a:off x="1299694" y="616226"/>
            <a:ext cx="9702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cs typeface="Helvetica" panose="020B0604020202020204" pitchFamily="34" charset="0"/>
              </a:rPr>
              <a:t>How does the proportion of various statuses </a:t>
            </a:r>
            <a:r>
              <a:rPr lang="en-US">
                <a:latin typeface="Century Gothic" panose="020B0502020202020204" pitchFamily="34" charset="0"/>
                <a:cs typeface="Helvetica" panose="020B0604020202020204" pitchFamily="34" charset="0"/>
              </a:rPr>
              <a:t>look like </a:t>
            </a:r>
            <a:r>
              <a:rPr lang="en-US" dirty="0">
                <a:latin typeface="Century Gothic" panose="020B0502020202020204" pitchFamily="34" charset="0"/>
                <a:cs typeface="Helvetica" panose="020B0604020202020204" pitchFamily="34" charset="0"/>
              </a:rPr>
              <a:t>during the peak hours?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3965BF5-CAA5-4218-A8E1-FA811B4C5A5C}"/>
              </a:ext>
            </a:extLst>
          </p:cNvPr>
          <p:cNvSpPr txBox="1">
            <a:spLocks/>
          </p:cNvSpPr>
          <p:nvPr/>
        </p:nvSpPr>
        <p:spPr>
          <a:xfrm>
            <a:off x="2018179" y="88644"/>
            <a:ext cx="8155641" cy="405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Quantifying the Peak hours</a:t>
            </a:r>
            <a:endParaRPr lang="en-IN" sz="24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DC4311-1E4B-4059-B002-03C709863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63" y="553929"/>
            <a:ext cx="601748" cy="601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D951CA-77BF-4171-95CF-A509802C2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79" y="5836710"/>
            <a:ext cx="343247" cy="3432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87340F-697B-4C97-ACD9-9D3BF85D1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885" y="1107197"/>
            <a:ext cx="7618137" cy="36116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508FAB-F50F-4058-81B8-C4F875EE7825}"/>
              </a:ext>
            </a:extLst>
          </p:cNvPr>
          <p:cNvSpPr/>
          <p:nvPr/>
        </p:nvSpPr>
        <p:spPr>
          <a:xfrm>
            <a:off x="7175135" y="6402342"/>
            <a:ext cx="28302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E8DC4D-CF0C-41F8-8DAC-81F4FC831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9287" y="4718812"/>
            <a:ext cx="7744979" cy="88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97B2D8-82A6-4E7C-9392-042A6910C9F2}"/>
              </a:ext>
            </a:extLst>
          </p:cNvPr>
          <p:cNvSpPr/>
          <p:nvPr/>
        </p:nvSpPr>
        <p:spPr>
          <a:xfrm>
            <a:off x="749181" y="5204755"/>
            <a:ext cx="10945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Challenge 1 :  </a:t>
            </a:r>
            <a:r>
              <a:rPr lang="en-US" sz="1400" b="1" dirty="0">
                <a:latin typeface="Century Gothic" panose="020B0502020202020204" pitchFamily="34" charset="0"/>
                <a:cs typeface="Helvetica" panose="020B0604020202020204" pitchFamily="34" charset="0"/>
              </a:rPr>
              <a:t>Morning peak hour </a:t>
            </a:r>
            <a:r>
              <a:rPr 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window(4 AM to 10 AM) - Demand is higher in </a:t>
            </a: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City. Cab Cancellations</a:t>
            </a:r>
            <a:r>
              <a:rPr 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 are higher.</a:t>
            </a:r>
          </a:p>
          <a:p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Challenge 2 : </a:t>
            </a:r>
            <a:r>
              <a:rPr lang="en-US" sz="1400" b="1" dirty="0">
                <a:latin typeface="Century Gothic" panose="020B0502020202020204" pitchFamily="34" charset="0"/>
                <a:cs typeface="Helvetica" panose="020B0604020202020204" pitchFamily="34" charset="0"/>
              </a:rPr>
              <a:t>Evening peak hour </a:t>
            </a:r>
            <a:r>
              <a:rPr 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window(5 PM to 10 PM) - Demand is higher in </a:t>
            </a: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Airport. Cabs unavailability</a:t>
            </a:r>
            <a:r>
              <a:rPr lang="en-US" sz="1400" b="1" dirty="0">
                <a:latin typeface="Century Gothic" panose="020B0502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is higher.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865EBDF5-E31F-401B-9B27-472F0A4768CA}"/>
              </a:ext>
            </a:extLst>
          </p:cNvPr>
          <p:cNvSpPr txBox="1">
            <a:spLocks/>
          </p:cNvSpPr>
          <p:nvPr/>
        </p:nvSpPr>
        <p:spPr>
          <a:xfrm>
            <a:off x="2901917" y="553929"/>
            <a:ext cx="6180098" cy="405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IN" sz="2000" b="1" dirty="0"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82E340-6A43-4E74-91CF-8D3ACB662F8D}"/>
              </a:ext>
            </a:extLst>
          </p:cNvPr>
          <p:cNvSpPr/>
          <p:nvPr/>
        </p:nvSpPr>
        <p:spPr>
          <a:xfrm>
            <a:off x="749457" y="591938"/>
            <a:ext cx="4304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cs typeface="Helvetica" panose="020B0604020202020204" pitchFamily="34" charset="0"/>
              </a:rPr>
              <a:t>How does status vary for different time segments especially during peak hours?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3965BF5-CAA5-4218-A8E1-FA811B4C5A5C}"/>
              </a:ext>
            </a:extLst>
          </p:cNvPr>
          <p:cNvSpPr txBox="1">
            <a:spLocks/>
          </p:cNvSpPr>
          <p:nvPr/>
        </p:nvSpPr>
        <p:spPr>
          <a:xfrm>
            <a:off x="2143989" y="54254"/>
            <a:ext cx="8155641" cy="405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sz="24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Focusing on challenges based on Time Segments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44B62-683E-42DA-8B06-E9564BFA9260}"/>
              </a:ext>
            </a:extLst>
          </p:cNvPr>
          <p:cNvSpPr/>
          <p:nvPr/>
        </p:nvSpPr>
        <p:spPr>
          <a:xfrm>
            <a:off x="5525319" y="541218"/>
            <a:ext cx="4784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cs typeface="Helvetica" panose="020B0604020202020204" pitchFamily="34" charset="0"/>
              </a:rPr>
              <a:t>How does the demand vary for different time segments based on pickup points especially during peak hours?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ADE74F-98CD-4C0B-B161-8C5356819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52" y="643771"/>
            <a:ext cx="803479" cy="632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9B3C09-8751-4217-BA91-62A64BB79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070" y="665104"/>
            <a:ext cx="803479" cy="62406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85FAE7B-9C90-4DB7-8563-575678CAD305}"/>
              </a:ext>
            </a:extLst>
          </p:cNvPr>
          <p:cNvSpPr/>
          <p:nvPr/>
        </p:nvSpPr>
        <p:spPr>
          <a:xfrm>
            <a:off x="2150816" y="5963907"/>
            <a:ext cx="7890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  <a:cs typeface="Helvetica" panose="020B0604020202020204" pitchFamily="34" charset="0"/>
              </a:rPr>
              <a:t>Early Morning : 12 AM - 5 AM   |  </a:t>
            </a:r>
            <a:r>
              <a:rPr lang="en-US" sz="1200" b="1" dirty="0">
                <a:solidFill>
                  <a:srgbClr val="C0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Morning peak  :  4 AM -  10 AM</a:t>
            </a:r>
            <a:r>
              <a:rPr lang="en-US" sz="1200" b="1" dirty="0">
                <a:latin typeface="Century Gothic" panose="020B0502020202020204" pitchFamily="34" charset="0"/>
                <a:cs typeface="Helvetica" panose="020B0604020202020204" pitchFamily="34" charset="0"/>
              </a:rPr>
              <a:t>  |  Late Morning   : 10 AM - 11:59 AM  </a:t>
            </a:r>
          </a:p>
          <a:p>
            <a:r>
              <a:rPr lang="en-US" sz="1200" b="1" dirty="0">
                <a:latin typeface="Century Gothic" panose="020B0502020202020204" pitchFamily="34" charset="0"/>
                <a:cs typeface="Helvetica" panose="020B0604020202020204" pitchFamily="34" charset="0"/>
              </a:rPr>
              <a:t>Afternoon        : 12 PM -  5 PM   |  </a:t>
            </a:r>
            <a:r>
              <a:rPr lang="en-US" sz="1200" b="1" dirty="0">
                <a:solidFill>
                  <a:srgbClr val="C0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Evening peak  :  5 PM -  10  PM   </a:t>
            </a:r>
            <a:r>
              <a:rPr lang="en-US" sz="1200" b="1" dirty="0">
                <a:latin typeface="Century Gothic" panose="020B0502020202020204" pitchFamily="34" charset="0"/>
                <a:cs typeface="Helvetica" panose="020B0604020202020204" pitchFamily="34" charset="0"/>
              </a:rPr>
              <a:t>|</a:t>
            </a:r>
            <a:r>
              <a:rPr lang="en-US" sz="1200" b="1" dirty="0">
                <a:solidFill>
                  <a:srgbClr val="C0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b="1" dirty="0">
                <a:latin typeface="Century Gothic" panose="020B0502020202020204" pitchFamily="34" charset="0"/>
                <a:cs typeface="Helvetica" panose="020B0604020202020204" pitchFamily="34" charset="0"/>
              </a:rPr>
              <a:t>Late Night         :  09 PM - 11:59 PM</a:t>
            </a:r>
            <a:endParaRPr lang="en-US" sz="1400" b="1" dirty="0">
              <a:latin typeface="Century Gothic" panose="020B0502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56A697-530F-4E85-8422-206688CD0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4" y="5356296"/>
            <a:ext cx="343247" cy="343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054DCE-27AA-49E4-9981-EF7719FE4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611" y="1502557"/>
            <a:ext cx="7735151" cy="365015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7863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97B2D8-82A6-4E7C-9392-042A6910C9F2}"/>
              </a:ext>
            </a:extLst>
          </p:cNvPr>
          <p:cNvSpPr/>
          <p:nvPr/>
        </p:nvSpPr>
        <p:spPr>
          <a:xfrm>
            <a:off x="1037998" y="4602027"/>
            <a:ext cx="5229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No. of trips completed is only 29% and the cancellations are around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47%.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82E340-6A43-4E74-91CF-8D3ACB662F8D}"/>
              </a:ext>
            </a:extLst>
          </p:cNvPr>
          <p:cNvSpPr/>
          <p:nvPr/>
        </p:nvSpPr>
        <p:spPr>
          <a:xfrm>
            <a:off x="981731" y="726365"/>
            <a:ext cx="996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cs typeface="Helvetica" panose="020B0604020202020204" pitchFamily="34" charset="0"/>
              </a:rPr>
              <a:t>What does more (cancellations/unavailability of cars) mean? Can we quantify? How much are the numbers?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3965BF5-CAA5-4218-A8E1-FA811B4C5A5C}"/>
              </a:ext>
            </a:extLst>
          </p:cNvPr>
          <p:cNvSpPr txBox="1">
            <a:spLocks/>
          </p:cNvSpPr>
          <p:nvPr/>
        </p:nvSpPr>
        <p:spPr>
          <a:xfrm>
            <a:off x="2018179" y="95680"/>
            <a:ext cx="8155641" cy="405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sz="24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Focusing on challenges based on Time Segments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D951CA-77BF-4171-95CF-A509802C2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1" y="4565115"/>
            <a:ext cx="343247" cy="3432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9B3C09-8751-4217-BA91-62A64BB79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442" y="723373"/>
            <a:ext cx="803479" cy="570784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67EEE84-AB75-4F4A-9985-CDBC23D2A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05758"/>
              </p:ext>
            </p:extLst>
          </p:nvPr>
        </p:nvGraphicFramePr>
        <p:xfrm>
          <a:off x="659587" y="4036473"/>
          <a:ext cx="5436413" cy="404444"/>
        </p:xfrm>
        <a:graphic>
          <a:graphicData uri="http://schemas.openxmlformats.org/drawingml/2006/table">
            <a:tbl>
              <a:tblPr/>
              <a:tblGrid>
                <a:gridCol w="1166119">
                  <a:extLst>
                    <a:ext uri="{9D8B030D-6E8A-4147-A177-3AD203B41FA5}">
                      <a16:colId xmlns:a16="http://schemas.microsoft.com/office/drawing/2014/main" val="2477962487"/>
                    </a:ext>
                  </a:extLst>
                </a:gridCol>
                <a:gridCol w="2277491">
                  <a:extLst>
                    <a:ext uri="{9D8B030D-6E8A-4147-A177-3AD203B41FA5}">
                      <a16:colId xmlns:a16="http://schemas.microsoft.com/office/drawing/2014/main" val="3033425788"/>
                    </a:ext>
                  </a:extLst>
                </a:gridCol>
                <a:gridCol w="1992803">
                  <a:extLst>
                    <a:ext uri="{9D8B030D-6E8A-4147-A177-3AD203B41FA5}">
                      <a16:colId xmlns:a16="http://schemas.microsoft.com/office/drawing/2014/main" val="3456247536"/>
                    </a:ext>
                  </a:extLst>
                </a:gridCol>
              </a:tblGrid>
              <a:tr h="2120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Cancelled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No Cars Available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Trip Completed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162114"/>
                  </a:ext>
                </a:extLst>
              </a:tr>
              <a:tr h="141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23072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DF5C6DA-D317-4A54-977C-090FB18AF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48381"/>
              </p:ext>
            </p:extLst>
          </p:nvPr>
        </p:nvGraphicFramePr>
        <p:xfrm>
          <a:off x="6403896" y="4023772"/>
          <a:ext cx="5248566" cy="384810"/>
        </p:xfrm>
        <a:graphic>
          <a:graphicData uri="http://schemas.openxmlformats.org/drawingml/2006/table">
            <a:tbl>
              <a:tblPr/>
              <a:tblGrid>
                <a:gridCol w="1125826">
                  <a:extLst>
                    <a:ext uri="{9D8B030D-6E8A-4147-A177-3AD203B41FA5}">
                      <a16:colId xmlns:a16="http://schemas.microsoft.com/office/drawing/2014/main" val="2477962487"/>
                    </a:ext>
                  </a:extLst>
                </a:gridCol>
                <a:gridCol w="2198795">
                  <a:extLst>
                    <a:ext uri="{9D8B030D-6E8A-4147-A177-3AD203B41FA5}">
                      <a16:colId xmlns:a16="http://schemas.microsoft.com/office/drawing/2014/main" val="3033425788"/>
                    </a:ext>
                  </a:extLst>
                </a:gridCol>
                <a:gridCol w="1923945">
                  <a:extLst>
                    <a:ext uri="{9D8B030D-6E8A-4147-A177-3AD203B41FA5}">
                      <a16:colId xmlns:a16="http://schemas.microsoft.com/office/drawing/2014/main" val="3456247536"/>
                    </a:ext>
                  </a:extLst>
                </a:gridCol>
              </a:tblGrid>
              <a:tr h="1568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Cancelled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No Cars Available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Trip Completed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162114"/>
                  </a:ext>
                </a:extLst>
              </a:tr>
              <a:tr h="141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Helvetica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23072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2ED3CC5-5A66-4367-AEEC-BE32B0C3748E}"/>
              </a:ext>
            </a:extLst>
          </p:cNvPr>
          <p:cNvSpPr/>
          <p:nvPr/>
        </p:nvSpPr>
        <p:spPr>
          <a:xfrm>
            <a:off x="6747143" y="4513193"/>
            <a:ext cx="52905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No. of trips completed is only 22% whereas the cab unavailability is around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  <a:cs typeface="Helvetica" panose="020B0604020202020204" pitchFamily="34" charset="0"/>
              </a:rPr>
              <a:t>72%</a:t>
            </a:r>
            <a:r>
              <a:rPr lang="en-US" sz="1400" dirty="0">
                <a:latin typeface="Century Gothic" panose="020B0502020202020204" pitchFamily="34" charset="0"/>
                <a:cs typeface="Helvetica" panose="020B0604020202020204" pitchFamily="34" charset="0"/>
              </a:rPr>
              <a:t>.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4A11945-20C0-4EDC-BB39-14FF27FB6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96" y="4544536"/>
            <a:ext cx="343247" cy="3432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4FEDB4-3CFC-446B-961E-50739352C046}"/>
              </a:ext>
            </a:extLst>
          </p:cNvPr>
          <p:cNvSpPr/>
          <p:nvPr/>
        </p:nvSpPr>
        <p:spPr>
          <a:xfrm>
            <a:off x="694751" y="5383273"/>
            <a:ext cx="5023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entury Gothic" panose="020B0502020202020204" pitchFamily="34" charset="0"/>
                <a:cs typeface="Helvetica" panose="020B0604020202020204" pitchFamily="34" charset="0"/>
              </a:rPr>
              <a:t>What is the expected average &amp; actual average # of trips a driver takes in a week during the Morning/Evening peak hours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545B318-2D60-44C6-B64E-1EBAF1D86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72" y="6031749"/>
            <a:ext cx="803479" cy="5232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4187E8-5E2B-4A2E-9C33-0790B230C253}"/>
              </a:ext>
            </a:extLst>
          </p:cNvPr>
          <p:cNvSpPr/>
          <p:nvPr/>
        </p:nvSpPr>
        <p:spPr>
          <a:xfrm>
            <a:off x="6747142" y="5354502"/>
            <a:ext cx="52272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Century Gothic" panose="020B0502020202020204" pitchFamily="34" charset="0"/>
              </a:rPr>
              <a:t>Expected average trips during morning and evening peak hours is </a:t>
            </a: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7 </a:t>
            </a:r>
            <a:r>
              <a:rPr lang="en-US" sz="1200" dirty="0">
                <a:latin typeface="Century Gothic" panose="020B0502020202020204" pitchFamily="34" charset="0"/>
              </a:rPr>
              <a:t>(or less if we add additional cabs/drivers)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per week</a:t>
            </a:r>
            <a:r>
              <a:rPr lang="en-US" sz="1600" dirty="0">
                <a:latin typeface="Century Gothic" panose="020B0502020202020204" pitchFamily="34" charset="0"/>
              </a:rPr>
              <a:t> (5 days  Mon – Fri ) whereas the current  average trips is only  </a:t>
            </a: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2 per week </a:t>
            </a:r>
            <a:r>
              <a:rPr lang="en-US" sz="1600" dirty="0">
                <a:latin typeface="Century Gothic" panose="020B0502020202020204" pitchFamily="34" charset="0"/>
              </a:rPr>
              <a:t>(5 days – Mon - Fri)</a:t>
            </a:r>
            <a:endParaRPr lang="en-US" sz="16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BABEBF-F2AD-4188-AECE-6C3AAE555AFC}"/>
              </a:ext>
            </a:extLst>
          </p:cNvPr>
          <p:cNvCxnSpPr/>
          <p:nvPr/>
        </p:nvCxnSpPr>
        <p:spPr>
          <a:xfrm flipV="1">
            <a:off x="633046" y="5149057"/>
            <a:ext cx="11225125" cy="3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8607974-13A6-4445-8764-3FCEF4DC3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95" y="5458650"/>
            <a:ext cx="343247" cy="343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EECE2-F51A-4D8D-9DD1-532BCC3B5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86" y="1415005"/>
            <a:ext cx="5436413" cy="242068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A6E182-2779-422C-9FC8-8347F5342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895" y="1403115"/>
            <a:ext cx="5248566" cy="242068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8666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2700</TotalTime>
  <Words>1640</Words>
  <Application>Microsoft Office PowerPoint</Application>
  <PresentationFormat>Widescreen</PresentationFormat>
  <Paragraphs>228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Helvetica</vt:lpstr>
      <vt:lpstr>Times New Roman</vt:lpstr>
      <vt:lpstr>Verdana</vt:lpstr>
      <vt:lpstr>Wingdings</vt:lpstr>
      <vt:lpstr>Office Theme</vt:lpstr>
      <vt:lpstr>A Case study on Uber’s Demand vs Supply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Joskkaar</cp:lastModifiedBy>
  <cp:revision>313</cp:revision>
  <cp:lastPrinted>2018-03-07T18:29:01Z</cp:lastPrinted>
  <dcterms:created xsi:type="dcterms:W3CDTF">2016-06-09T08:16:28Z</dcterms:created>
  <dcterms:modified xsi:type="dcterms:W3CDTF">2018-03-11T17:46:21Z</dcterms:modified>
</cp:coreProperties>
</file>