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6B1C-0B1E-A55C-B79D-D823DCEE4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96161-983B-E561-48E1-9A99EE6AA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6975-4E69-2646-B9C5-C3BFF6E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C18A-8350-DAB2-BC06-40E2E210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597A-4B3A-FE81-51C9-405326C1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2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117F-D7D2-7ACE-77D3-8716F981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BC408-57A0-70A4-8939-E731036DE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DB0F-9343-2CAD-0DF5-EE6F8016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700E-5949-13DA-4BC0-B18D3AFA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6A84-7214-D765-6B0D-D9E203F8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45282-EC1D-B89F-F0DA-88280721C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386B-FC7D-08CC-FF7C-64AF71506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A966-C6E7-A09D-86B4-58C58DB8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040E-03D6-3212-838B-93AA2F9B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2D52-A3DB-54DD-D45C-16F5A95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2CB8-0AAA-2A0F-630E-873D8033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68B9-8E4B-20BD-FBFF-7E1A2288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580D-28C9-F70A-00D3-CBDE0D9A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5D97-852F-71AF-8FBF-9A230701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ABD4-0107-A2CB-7657-D03662C9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8DD6-3959-19AC-2B33-6F1C5A62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E125-D817-61BD-4377-7AD168E9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3DBF-9CCC-50CC-78D4-D2B824FB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481C5-CEFD-1D8E-29C9-46CAF3A9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76F80-40C4-E3DB-E677-16FFAF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658F-7B9B-B79E-4D00-D3DB0F3A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A462-1572-776B-CC6D-F37D4F9B9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40F6-765B-F0DD-2358-AA6626677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428BD-6EEA-2559-452E-A3BDDF3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5B382-E385-5696-6E12-5340E86D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22D7-64C6-4AC9-41EF-DCFC7151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FCCB-D550-5683-7D06-C65467C6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B3C9F-122C-A82F-90AF-5D444545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427E4-3E15-EE08-AE4E-630DBFF48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3F2E8-C0F5-C25B-8E08-28ED5ACE6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11E3B-20FE-55D1-7D43-883A730CB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66C4E-573D-A337-AEAD-5F642C39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65C1C-2BD8-3B73-32EE-2F23C54E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537E5-889B-5F60-08B7-5058E18D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3C0-1459-B4BB-8401-558F2A5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9F1BF-BDDF-4387-6968-C06812F8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51E00-BE1D-D79E-9B9E-13696A3C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5E2E5-49C5-5AC7-1708-9F8A4F39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0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25730-A3DB-7510-B8A4-86F3287D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3C617-2844-C606-ED72-98C0F291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85668-896F-A9FB-9936-85C5147D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375F-BB6B-21F4-7E92-1968C999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CFEA-CCBF-3AD1-0791-BF5E43C8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07705-154A-CF1C-E1E4-F2B7EABB7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73FC5-8708-EE85-8213-E54B76F4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7C67-DCEE-667F-3872-E357C484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C9FC3-16C9-FB41-CF3A-39E1D399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344D-3092-AADA-9A2C-7AE9A2AC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78A61-CB73-1F53-6DAF-369E5DE1A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E2DE5-415E-82C4-F706-E539541DE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76A0D-C246-D5DE-DBAB-8710798B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155B0-9218-7605-F008-E495470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47DBE-AE2F-82BE-FD12-0F0AD090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B512E-A458-4EC3-0166-5E5C5A8F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EBDD2-4D77-CEDC-704F-09961452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AE7B-C809-639E-5A75-CF0C0878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BAA7-2FCE-4555-9BBF-AED65F5A209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2B25-F3BC-350A-C159-9F278B85A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46BC-EEBE-277C-97E0-1922C7A50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0E3-CAD3-47DC-86B3-485A99F9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F0C8-239A-ECDE-D9FC-A42918CFF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Insights Unveiled: Exploring Healthcare Patterns in MIMIC-III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1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00AD9-4C8D-ED10-BF4C-D5A961A1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/>
              <a:t>Section 6: Diagnoses and Medical Trends (cont)</a:t>
            </a:r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ED8-0D7A-A514-F31C-0B2C2F7D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Another way of plotting is by using a different library Plotly.</a:t>
            </a:r>
          </a:p>
          <a:p>
            <a:r>
              <a:rPr lang="en-US" sz="1800"/>
              <a:t>The main advantage of it is being interactive.</a:t>
            </a:r>
          </a:p>
          <a:p>
            <a:r>
              <a:rPr lang="en-US" sz="1800"/>
              <a:t>Rolling over mouse pointer will display all the related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A63CE-6352-9EBA-717F-93A4D524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829176"/>
            <a:ext cx="11164824" cy="32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0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8810-A89E-E21A-355D-12366E2A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Section 7: Length of Stay Analysis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A56F-98EE-90C9-FE4D-47721CD6D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Exploring the length of hospital stays, a time series plot showcases the mean length of stay by care unit and year.</a:t>
            </a:r>
          </a:p>
          <a:p>
            <a:r>
              <a:rPr lang="en-US" sz="1700"/>
              <a:t>This provides a comprehensive view of trends over time, potentially reflecting changes in patient care and outcomes.</a:t>
            </a:r>
          </a:p>
          <a:p>
            <a:r>
              <a:rPr lang="en-US" sz="1700"/>
              <a:t>A horizontal line representing threshold can be plotted to indicate warning</a:t>
            </a:r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E8728B6-B312-4CCA-A2C4-5BA8B4A20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68" y="1549492"/>
            <a:ext cx="7479859" cy="4431816"/>
          </a:xfrm>
          <a:prstGeom prst="rect">
            <a:avLst/>
          </a:prstGeom>
        </p:spPr>
      </p:pic>
      <p:grpSp>
        <p:nvGrpSpPr>
          <p:cNvPr id="31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93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8E7E8-FB10-6C1F-4A4D-ACB430DB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Section 7: Length of Stay Analysis (</a:t>
            </a:r>
            <a:r>
              <a:rPr lang="en-US" sz="3600" b="1" dirty="0" err="1"/>
              <a:t>cont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AD56-5472-DE5F-4E27-DD610658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A more interactive plot can be drawn using Plotly</a:t>
            </a:r>
          </a:p>
        </p:txBody>
      </p:sp>
      <p:pic>
        <p:nvPicPr>
          <p:cNvPr id="5" name="Picture 4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AB328AAD-BEC4-40CB-70F1-38779274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387269"/>
            <a:ext cx="10917936" cy="37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8F35C-E9C8-D943-7D6B-689CC302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b="1"/>
              <a:t>Section 8: Correlations and Scatter Plots</a:t>
            </a:r>
            <a:endParaRPr lang="en-US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E384-BEC9-8E08-9EBD-1A60ED96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2669306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Concluding our journey, we investigate correlations between age and length of stay using scatter plots.</a:t>
            </a:r>
          </a:p>
          <a:p>
            <a:r>
              <a:rPr lang="en-US" sz="2100" dirty="0"/>
              <a:t>Seaborn </a:t>
            </a:r>
            <a:r>
              <a:rPr lang="en-US" sz="2100" dirty="0" err="1"/>
              <a:t>FacetGrid</a:t>
            </a:r>
            <a:r>
              <a:rPr lang="en-US" sz="2100" dirty="0"/>
              <a:t> can be a powerful tool for creating a grid of subplots, allowing you to visualize relationships in your data across multiple categorical variables.</a:t>
            </a:r>
          </a:p>
          <a:p>
            <a:r>
              <a:rPr lang="en-US" sz="2000" dirty="0"/>
              <a:t>Separate </a:t>
            </a:r>
            <a:r>
              <a:rPr lang="en-US" sz="2000" dirty="0" err="1"/>
              <a:t>jointplots</a:t>
            </a:r>
            <a:r>
              <a:rPr lang="en-US" sz="2000" dirty="0"/>
              <a:t> for males and females give us a nuanced understanding of how age and length of stay relate to each other.</a:t>
            </a:r>
          </a:p>
        </p:txBody>
      </p:sp>
      <p:pic>
        <p:nvPicPr>
          <p:cNvPr id="5" name="Picture 4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4A5C29E0-7F19-932B-7EB0-78061039B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199132"/>
            <a:ext cx="4590395" cy="4625083"/>
          </a:xfrm>
          <a:prstGeom prst="rect">
            <a:avLst/>
          </a:prstGeom>
        </p:spPr>
      </p:pic>
      <p:pic>
        <p:nvPicPr>
          <p:cNvPr id="7" name="Picture 6" descr="A graph of different age groups&#10;&#10;Description automatically generated with medium confidence">
            <a:extLst>
              <a:ext uri="{FF2B5EF4-FFF2-40B4-BE49-F238E27FC236}">
                <a16:creationId xmlns:a16="http://schemas.microsoft.com/office/drawing/2014/main" id="{851C8BA9-5810-353E-659B-BB57A0272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3" y="3429000"/>
            <a:ext cx="6171809" cy="26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0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90-A2A2-8E2A-A670-1C212375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 A Multifaceted Journey of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16A6-4C89-81AF-7FC5-FD0C936D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step back from our expedition, we're left with a profound understanding of healthcare's multifaceted nature.</a:t>
            </a:r>
          </a:p>
          <a:p>
            <a:r>
              <a:rPr lang="en-US" dirty="0"/>
              <a:t>The plots, each a brushstroke on the canvas of data, have revealed intricate connections between age, gender, admissions, and medical conditions.</a:t>
            </a:r>
          </a:p>
          <a:p>
            <a:r>
              <a:rPr lang="en-US" dirty="0"/>
              <a:t>Armed with these insights, healthcare stakeholders are better equipped to shape a more equitable and informed healthcare landscape.</a:t>
            </a:r>
          </a:p>
        </p:txBody>
      </p:sp>
    </p:spTree>
    <p:extLst>
      <p:ext uri="{BB962C8B-B14F-4D97-AF65-F5344CB8AC3E}">
        <p14:creationId xmlns:p14="http://schemas.microsoft.com/office/powerpoint/2010/main" val="339134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33D4-C1F3-4846-A263-29ED1559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5E0F-74B3-313C-5A7D-9D63C612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MIMIC-III dataset offers a window into the intricate landscape of healthcare data.</a:t>
            </a:r>
          </a:p>
          <a:p>
            <a:r>
              <a:rPr lang="en-US" dirty="0"/>
              <a:t>Our journey into this dataset has revealed fascinating trends, disparities, and correlations that give us valuable insights into patient demographics, hospital stays, and medical conditions.</a:t>
            </a:r>
          </a:p>
          <a:p>
            <a:r>
              <a:rPr lang="en-US" dirty="0"/>
              <a:t>This narrative unveils the story that unfolds through the lens of various plots, each shedding light on different facets of healthcare.</a:t>
            </a:r>
          </a:p>
        </p:txBody>
      </p:sp>
    </p:spTree>
    <p:extLst>
      <p:ext uri="{BB962C8B-B14F-4D97-AF65-F5344CB8AC3E}">
        <p14:creationId xmlns:p14="http://schemas.microsoft.com/office/powerpoint/2010/main" val="44631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D67DC-AA46-A1E6-6C1C-765FCFBE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b="1" dirty="0"/>
              <a:t>Section 1: Patient Demographics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ADA6-AC14-B453-5940-3AEA99A9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sz="2000"/>
              <a:t>The story begins by understanding the age distribution of patients using a histogram.</a:t>
            </a:r>
          </a:p>
          <a:p>
            <a:r>
              <a:rPr lang="en-US" sz="2000"/>
              <a:t>This plot offers a clear picture of the age range of patients in the dataset.</a:t>
            </a:r>
          </a:p>
          <a:p>
            <a:r>
              <a:rPr lang="en-US" sz="2000"/>
              <a:t>Moreover, a violin plot showcases how gender is distributed within different age bins, allowing us to identify age-related gender patterns.</a:t>
            </a:r>
          </a:p>
        </p:txBody>
      </p:sp>
      <p:pic>
        <p:nvPicPr>
          <p:cNvPr id="5" name="Picture 4" descr="A graph and diagram of a curve&#10;&#10;Description automatically generated with medium confidence">
            <a:extLst>
              <a:ext uri="{FF2B5EF4-FFF2-40B4-BE49-F238E27FC236}">
                <a16:creationId xmlns:a16="http://schemas.microsoft.com/office/drawing/2014/main" id="{68AA8EA3-2F3C-D038-7A6D-8D27707D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00" y="2517058"/>
            <a:ext cx="6039856" cy="29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4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C18F2-B685-4906-5D94-2E5AFA5F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b="1" dirty="0"/>
              <a:t>Section 2: Hospital Admissions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1D51-9241-10CB-04CF-607B5189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sz="2000"/>
              <a:t>Diving into hospital admissions, we uncover the distribution of admission types based on gender using bar plots.</a:t>
            </a:r>
          </a:p>
          <a:p>
            <a:r>
              <a:rPr lang="en-US" sz="2000"/>
              <a:t>This reveals how different admission types are used for different genders.</a:t>
            </a:r>
          </a:p>
          <a:p>
            <a:r>
              <a:rPr lang="en-US" sz="2000"/>
              <a:t>Further exploration, shown in a bar plot depicting admission location by insurance type, helps us understand the link between insurance coverage and the location of admission.</a:t>
            </a:r>
          </a:p>
        </p:txBody>
      </p:sp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BD88726E-E62E-92EF-9E31-A1B5855B8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77" y="2438699"/>
            <a:ext cx="5895179" cy="40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9192A-F3B9-90D7-55EF-19B1E750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b="1"/>
              <a:t>Section 3: Discharge and Trends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E017-3170-5E26-082E-4B7523F0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journey continues with a visualization of discharge locations, which demonstrates the varying destinations patients are sent to after hospital stays.</a:t>
            </a:r>
          </a:p>
          <a:p>
            <a:r>
              <a:rPr lang="en-US" sz="2000" dirty="0"/>
              <a:t>To highlight trends in patient counts, a ridge plot showcases how male and female patient admissions have evolved over time based on admission types.</a:t>
            </a:r>
          </a:p>
        </p:txBody>
      </p:sp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67F0714-DDB9-12C3-7F10-0A4A4580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77" y="2650559"/>
            <a:ext cx="6273187" cy="30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16EA1-2D54-731B-E67A-FF952D6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 b="1"/>
              <a:t>Section 4: Patient Age and Location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9F09-04DD-1BB4-0755-8D3000AF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54" y="2161213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gain deeper insights, we explore the correlation between patient age, admission location, and gender using a point plot.</a:t>
            </a:r>
          </a:p>
          <a:p>
            <a:r>
              <a:rPr lang="en-US" sz="2000" dirty="0"/>
              <a:t>This plot illustrates how different age groups are distributed across various admission locations and how gender plays a role in this distribution.</a:t>
            </a:r>
          </a:p>
          <a:p>
            <a:r>
              <a:rPr lang="en-US" sz="2000" dirty="0"/>
              <a:t>In addition, a box plot adds depth by showcasing the distribution of patient ages by admission location and gender.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92760AC-052D-CD9E-6ADD-34B757BE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503" y="2872409"/>
            <a:ext cx="6786392" cy="22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8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9159D-43FB-3526-4E61-B4ECBD0F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/>
              <a:t>Section 5: Diversity in Patient Attributes</a:t>
            </a:r>
            <a:endParaRPr lang="en-US" sz="30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5913-752F-4144-B96A-525C514B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900"/>
              <a:t>We delve into the intricacies of patient attributes with a heatmap illustrating the relationship between race, religion, and gender.</a:t>
            </a:r>
          </a:p>
          <a:p>
            <a:r>
              <a:rPr lang="en-US" sz="1900"/>
              <a:t>This visualization helps us understand the distribution of these attributes and the potential intersections.</a:t>
            </a:r>
          </a:p>
        </p:txBody>
      </p:sp>
      <p:pic>
        <p:nvPicPr>
          <p:cNvPr id="5" name="Picture 4" descr="A screenshot of a chart&#10;&#10;Description automatically generated">
            <a:extLst>
              <a:ext uri="{FF2B5EF4-FFF2-40B4-BE49-F238E27FC236}">
                <a16:creationId xmlns:a16="http://schemas.microsoft.com/office/drawing/2014/main" id="{6F3F4055-F236-D86D-7EA8-F2A18B52D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59" y="2290936"/>
            <a:ext cx="803929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0128C-8EA4-41AC-57FC-AF0BEB9D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5: Diversity in Patient Attributes (</a:t>
            </a:r>
            <a:r>
              <a:rPr lang="en-US" sz="5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</a:t>
            </a:r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E22B-CF11-37C1-274F-ECDB0909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way of visualizing heatmap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AEC6C51D-D9EC-0B58-EC8F-45CD0337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33" y="2633339"/>
            <a:ext cx="9388136" cy="42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1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2B47F-2088-C054-6814-4DC205B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Section 6: Diagnoses and Medical Trends</a:t>
            </a:r>
            <a:endParaRPr lang="en-US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A8E1-BBD9-0BD6-CA78-9220BD1B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/>
              <a:t>Turning our focus to medical diagnoses, we present the top 10 diagnosis codes for both male and female patients.</a:t>
            </a:r>
          </a:p>
          <a:p>
            <a:r>
              <a:rPr lang="en-US" sz="2000"/>
              <a:t>These bar plots unveil the most prevalent medical conditions for each gender, offering insights into potential gender-specific health concerns</a:t>
            </a:r>
          </a:p>
        </p:txBody>
      </p:sp>
      <p:pic>
        <p:nvPicPr>
          <p:cNvPr id="5" name="Picture 4" descr="A comparison of bars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179A8F3-C2CE-6B4A-38B7-E5233534F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3" y="1422859"/>
            <a:ext cx="8146762" cy="40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4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Insights Unveiled: Exploring Healthcare Patterns in MIMIC-III Data</vt:lpstr>
      <vt:lpstr>Introduction:</vt:lpstr>
      <vt:lpstr>Section 1: Patient Demographics</vt:lpstr>
      <vt:lpstr>Section 2: Hospital Admissions</vt:lpstr>
      <vt:lpstr>Section 3: Discharge and Trends</vt:lpstr>
      <vt:lpstr>Section 4: Patient Age and Location</vt:lpstr>
      <vt:lpstr>Section 5: Diversity in Patient Attributes</vt:lpstr>
      <vt:lpstr>Section 5: Diversity in Patient Attributes (cont)</vt:lpstr>
      <vt:lpstr>Section 6: Diagnoses and Medical Trends</vt:lpstr>
      <vt:lpstr>Section 6: Diagnoses and Medical Trends (cont)</vt:lpstr>
      <vt:lpstr>Section 7: Length of Stay Analysis</vt:lpstr>
      <vt:lpstr>Section 7: Length of Stay Analysis (cont)</vt:lpstr>
      <vt:lpstr>Section 8: Correlations and Scatter Plots</vt:lpstr>
      <vt:lpstr>Conclusion: A Multifaceted Journey of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Unveiled: Exploring Healthcare Patterns in MIMIC-III Data</dc:title>
  <dc:creator>Vinit Waingankar</dc:creator>
  <cp:lastModifiedBy>Vinit Waingankar</cp:lastModifiedBy>
  <cp:revision>3</cp:revision>
  <dcterms:created xsi:type="dcterms:W3CDTF">2023-09-01T03:59:05Z</dcterms:created>
  <dcterms:modified xsi:type="dcterms:W3CDTF">2023-09-01T04:43:30Z</dcterms:modified>
</cp:coreProperties>
</file>