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74" r:id="rId12"/>
    <p:sldId id="267" r:id="rId13"/>
    <p:sldId id="273" r:id="rId14"/>
    <p:sldId id="275" r:id="rId15"/>
    <p:sldId id="270" r:id="rId16"/>
    <p:sldId id="268" r:id="rId17"/>
    <p:sldId id="277" r:id="rId18"/>
    <p:sldId id="271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20.08.2025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2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43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59323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du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3F13-31F4-BBEE-C044-C0573F14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parties d’une adresse IP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FD1A9-DEA1-84D2-4811-7BD9C270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310483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Une adresse IP comprend une partie réseau et une partie hôte, signifiées par le masque.</a:t>
            </a:r>
          </a:p>
          <a:p>
            <a:pPr lvl="1"/>
            <a:r>
              <a:rPr lang="fr-FR" b="1" dirty="0"/>
              <a:t>Partie réseau: </a:t>
            </a:r>
            <a:r>
              <a:rPr lang="fr-FR" dirty="0"/>
              <a:t>du 1</a:t>
            </a:r>
            <a:r>
              <a:rPr lang="fr-FR" baseline="30000" dirty="0"/>
              <a:t>er</a:t>
            </a:r>
            <a:r>
              <a:rPr lang="fr-FR" dirty="0"/>
              <a:t> au 3</a:t>
            </a:r>
            <a:r>
              <a:rPr lang="fr-FR" baseline="30000" dirty="0"/>
              <a:t>ème</a:t>
            </a:r>
            <a:r>
              <a:rPr lang="fr-FR" dirty="0"/>
              <a:t> byte maximum.</a:t>
            </a:r>
          </a:p>
          <a:p>
            <a:pPr lvl="1"/>
            <a:r>
              <a:rPr lang="fr-FR" b="1" dirty="0"/>
              <a:t>Partie hôte: </a:t>
            </a:r>
            <a:r>
              <a:rPr lang="fr-FR" dirty="0"/>
              <a:t>ce qui reste après la partie réseau.</a:t>
            </a:r>
            <a:endParaRPr lang="fr-CH" dirty="0"/>
          </a:p>
          <a:p>
            <a:r>
              <a:rPr lang="fr-CH" dirty="0"/>
              <a:t>Un même (sous-)réseau = la même partie réseau = les mêmes x premiers bytes. </a:t>
            </a:r>
          </a:p>
          <a:p>
            <a:r>
              <a:rPr lang="fr-FR" dirty="0"/>
              <a:t>Chaque byte à 255 d’un masque indique qu’il appartient à la partie réseau. S’il a une autre valeur, il appartient à la partie hôte.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557E4-F500-D943-37E4-472E050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5CC30CE-98DB-B7A2-4AAC-F3E784B1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7407"/>
              </p:ext>
            </p:extLst>
          </p:nvPr>
        </p:nvGraphicFramePr>
        <p:xfrm>
          <a:off x="2394139" y="4800918"/>
          <a:ext cx="8128000" cy="14833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11108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551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135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582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17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240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4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réseau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hôte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8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9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2480501" y="3697178"/>
            <a:ext cx="7920951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40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400" dirty="0"/>
              <a:t>ou /28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D8B8C-2498-35FD-CDBD-AE974124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9478-358A-30FD-8EF1-B6CCCC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écrire un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7BF94D-7817-D8A5-F09C-DC57302E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/>
          </a:bodyPr>
          <a:lstStyle/>
          <a:p>
            <a:r>
              <a:rPr lang="fr-FR" dirty="0"/>
              <a:t>Le masque peut s’écrire de 2 manières:</a:t>
            </a:r>
          </a:p>
          <a:p>
            <a:pPr lvl="1"/>
            <a:r>
              <a:rPr lang="fr-FR" noProof="0" dirty="0"/>
              <a:t>Comme les adresses IP: 4 bytes </a:t>
            </a:r>
            <a:r>
              <a:rPr lang="fr-FR" noProof="0" dirty="0" err="1"/>
              <a:t>d’int</a:t>
            </a:r>
            <a:r>
              <a:rPr lang="fr-FR" noProof="0" dirty="0"/>
              <a:t> compris entre 0 et 255.</a:t>
            </a:r>
          </a:p>
          <a:p>
            <a:pPr lvl="1"/>
            <a:r>
              <a:rPr lang="fr-FR" dirty="0"/>
              <a:t>Par un / suivit du bit correspondant (voir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EA5FC2F-47AC-47AC-6880-C4BFD3FA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" y="3879797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9F653D-8E65-16ED-4DF2-6EAE8947E9E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1841221"/>
              </p:ext>
            </p:extLst>
          </p:nvPr>
        </p:nvGraphicFramePr>
        <p:xfrm>
          <a:off x="-1224806" y="6696785"/>
          <a:ext cx="15654553" cy="21640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6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DE58D54-FFBF-0CCA-7D41-99E1BBC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9892A-1EA4-D86A-A66F-689D404B7D9D}"/>
              </a:ext>
            </a:extLst>
          </p:cNvPr>
          <p:cNvSpPr txBox="1"/>
          <p:nvPr/>
        </p:nvSpPr>
        <p:spPr>
          <a:xfrm>
            <a:off x="5123856" y="2290339"/>
            <a:ext cx="3504486" cy="12926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Exemples:</a:t>
            </a:r>
          </a:p>
          <a:p>
            <a:r>
              <a:rPr lang="fr-FR" dirty="0"/>
              <a:t>		255.255.255.192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/26</a:t>
            </a:r>
          </a:p>
          <a:p>
            <a:r>
              <a:rPr lang="fr-FR" dirty="0"/>
              <a:t>		255.255.0.0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/16</a:t>
            </a:r>
          </a:p>
          <a:p>
            <a:r>
              <a:rPr lang="fr-FR" dirty="0"/>
              <a:t>		224.0.0.0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/3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6E3497-8CF5-A7F0-870A-044FA2466FE8}"/>
              </a:ext>
            </a:extLst>
          </p:cNvPr>
          <p:cNvSpPr txBox="1"/>
          <p:nvPr/>
        </p:nvSpPr>
        <p:spPr>
          <a:xfrm>
            <a:off x="1292834" y="5591644"/>
            <a:ext cx="6553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Bit 32: </a:t>
            </a:r>
            <a:r>
              <a:rPr lang="fr-FR" sz="1200" dirty="0"/>
              <a:t>1 adresse IP par </a:t>
            </a:r>
            <a:r>
              <a:rPr lang="fr-FR" sz="1200" dirty="0" err="1"/>
              <a:t>ss</a:t>
            </a:r>
            <a:r>
              <a:rPr lang="fr-FR" sz="1200" dirty="0"/>
              <a:t>-réseau, 256 / 1 = 256 </a:t>
            </a:r>
            <a:r>
              <a:rPr lang="fr-FR" sz="1200" dirty="0" err="1"/>
              <a:t>ss</a:t>
            </a:r>
            <a:r>
              <a:rPr lang="fr-FR" sz="1200" dirty="0"/>
              <a:t>-réseaux possibles,  256 -1 = </a:t>
            </a:r>
            <a:r>
              <a:rPr lang="fr-FR" sz="1200" b="1" dirty="0"/>
              <a:t>255 (masque).</a:t>
            </a:r>
          </a:p>
          <a:p>
            <a:r>
              <a:rPr lang="fr-FR" sz="1200" b="1" dirty="0"/>
              <a:t>Bit 31: </a:t>
            </a:r>
            <a:r>
              <a:rPr lang="fr-FR" sz="1200" dirty="0"/>
              <a:t>2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2 = 128 </a:t>
            </a:r>
            <a:r>
              <a:rPr lang="fr-FR" sz="1200" dirty="0" err="1"/>
              <a:t>ss</a:t>
            </a:r>
            <a:r>
              <a:rPr lang="fr-FR" sz="1200" dirty="0"/>
              <a:t>-réseaux possibles, 256 -2 = </a:t>
            </a:r>
            <a:r>
              <a:rPr lang="fr-FR" sz="1200" b="1" dirty="0"/>
              <a:t>254 (masque).</a:t>
            </a:r>
          </a:p>
          <a:p>
            <a:r>
              <a:rPr lang="fr-FR" sz="1200" dirty="0"/>
              <a:t>…</a:t>
            </a:r>
          </a:p>
          <a:p>
            <a:r>
              <a:rPr lang="fr-FR" sz="1200" b="1" dirty="0"/>
              <a:t>Bit 26 : </a:t>
            </a:r>
            <a:r>
              <a:rPr lang="fr-FR" sz="1200" dirty="0"/>
              <a:t>64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64 = 4 </a:t>
            </a:r>
            <a:r>
              <a:rPr lang="fr-FR" sz="1200" dirty="0" err="1"/>
              <a:t>ss</a:t>
            </a:r>
            <a:r>
              <a:rPr lang="fr-FR" sz="1200" dirty="0"/>
              <a:t>-réseaux possibles, 256 -64 = </a:t>
            </a:r>
            <a:r>
              <a:rPr lang="fr-FR" sz="1200" b="1" dirty="0"/>
              <a:t>192 (masque). </a:t>
            </a:r>
          </a:p>
          <a:p>
            <a:r>
              <a:rPr lang="fr-FR" sz="1200" b="1" dirty="0"/>
              <a:t>Bit 25: </a:t>
            </a:r>
            <a:r>
              <a:rPr lang="fr-FR" sz="1200" dirty="0"/>
              <a:t>128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128 = 2 </a:t>
            </a:r>
            <a:r>
              <a:rPr lang="fr-FR" sz="1200" dirty="0" err="1"/>
              <a:t>ss</a:t>
            </a:r>
            <a:r>
              <a:rPr lang="fr-FR" sz="1200" dirty="0"/>
              <a:t>-réseaux possibles, 256 -128 = </a:t>
            </a:r>
            <a:r>
              <a:rPr lang="fr-FR" sz="1200" b="1" dirty="0"/>
              <a:t>128 (masque).</a:t>
            </a:r>
            <a:endParaRPr lang="fr-CH" sz="1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EC5C18-BCE4-942D-0269-CF03EE08630C}"/>
              </a:ext>
            </a:extLst>
          </p:cNvPr>
          <p:cNvSpPr txBox="1"/>
          <p:nvPr/>
        </p:nvSpPr>
        <p:spPr>
          <a:xfrm>
            <a:off x="7836539" y="5622065"/>
            <a:ext cx="287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2 = 2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64 x 2 = 128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972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86F64-2233-C41F-6835-04642D2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Complexifier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889A4-D56F-45BA-C02E-22832435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A17E3-0E73-78A7-19B5-449BEFA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c’est quoi?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6B80-2E31-E75D-3472-1982F8DD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BF90-402F-7462-50F2-2B8D7612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5015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DAF7-83ED-31D5-CFBE-7F0ED21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533"/>
            <a:ext cx="9905999" cy="3635973"/>
          </a:xfrm>
        </p:spPr>
        <p:txBody>
          <a:bodyPr>
            <a:normAutofit/>
          </a:bodyPr>
          <a:lstStyle/>
          <a:p>
            <a:r>
              <a:rPr lang="fr-FR" b="1" dirty="0"/>
              <a:t>La plage de destination </a:t>
            </a:r>
            <a:r>
              <a:rPr lang="fr-FR" dirty="0"/>
              <a:t>se définit en fonction de la base commune des adresses visées, soit l’adresse du sous-réseau. Plus la base est haute, moins la plage est grande, puisqu’il y a un plafond à 255 (voir plus bas si masqué à plus de 0?).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BB2FBF-F7DC-ACC8-6183-6EEA51E5D2C3}"/>
              </a:ext>
            </a:extLst>
          </p:cNvPr>
          <p:cNvSpPr txBox="1"/>
          <p:nvPr/>
        </p:nvSpPr>
        <p:spPr>
          <a:xfrm>
            <a:off x="731520" y="6065836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77D7FC-C5E2-7868-F1E1-94F5A23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C65E7C-1571-A37F-A7CA-AC2DC07FD28F}"/>
              </a:ext>
            </a:extLst>
          </p:cNvPr>
          <p:cNvSpPr txBox="1"/>
          <p:nvPr/>
        </p:nvSpPr>
        <p:spPr>
          <a:xfrm>
            <a:off x="7670125" y="3801304"/>
            <a:ext cx="4072219" cy="15696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En partant de 120.7.18.192 sur un sous-réseau à un seul byte hôte (255.255.255.0),</a:t>
            </a:r>
          </a:p>
          <a:p>
            <a:r>
              <a:rPr lang="fr-FR" sz="1600" dirty="0"/>
              <a:t>il ne nous reste plus que 64 adresses à couvrir, ce qui revient alors à un masque de /26. </a:t>
            </a:r>
          </a:p>
          <a:p>
            <a:r>
              <a:rPr lang="fr-FR" sz="1600" dirty="0"/>
              <a:t>La plage de destination est alors </a:t>
            </a:r>
            <a:r>
              <a:rPr lang="fr-FR" sz="1600" b="1" dirty="0"/>
              <a:t>120.7.18.192/26.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6522A458-0715-2F1E-6946-6FA54AE49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45048"/>
              </p:ext>
            </p:extLst>
          </p:nvPr>
        </p:nvGraphicFramePr>
        <p:xfrm>
          <a:off x="2528433" y="3714567"/>
          <a:ext cx="5023996" cy="2148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394889">
                  <a:extLst>
                    <a:ext uri="{9D8B030D-6E8A-4147-A177-3AD203B41FA5}">
                      <a16:colId xmlns:a16="http://schemas.microsoft.com/office/drawing/2014/main" val="3124624490"/>
                    </a:ext>
                  </a:extLst>
                </a:gridCol>
                <a:gridCol w="2629107">
                  <a:extLst>
                    <a:ext uri="{9D8B030D-6E8A-4147-A177-3AD203B41FA5}">
                      <a16:colId xmlns:a16="http://schemas.microsoft.com/office/drawing/2014/main" val="184653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Masque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255.255.255.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4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Adresse de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120.7.18.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d’adresses dans le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255</a:t>
                      </a:r>
                      <a:r>
                        <a:rPr lang="fr-FR" sz="1400" dirty="0"/>
                        <a:t> - 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r>
                        <a:rPr lang="fr-FR" sz="1400" dirty="0"/>
                        <a:t> =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2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Bit correspondant au nombre d’adresses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0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Plage de destination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120.7.18.192/26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6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90940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74"/>
            <a:ext cx="9905999" cy="165454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L’adresse « relai » </a:t>
            </a:r>
            <a:r>
              <a:rPr lang="fr-FR" dirty="0"/>
              <a:t>sera toujours celle de la prochaine interface, soit celle suivant l’interface de la machine de départ. </a:t>
            </a:r>
          </a:p>
          <a:p>
            <a:pPr marL="0" indent="0">
              <a:buNone/>
            </a:pPr>
            <a:r>
              <a:rPr lang="fr-FR" sz="2000" i="1" dirty="0"/>
              <a:t>A l’exception, dans </a:t>
            </a:r>
            <a:r>
              <a:rPr lang="fr-FR" sz="2000" i="1" dirty="0" err="1"/>
              <a:t>Netpractice</a:t>
            </a:r>
            <a:r>
              <a:rPr lang="fr-FR" sz="2000" i="1" dirty="0"/>
              <a:t>, de celle menant à internet, qui est une adresse à part (toujours donnée)?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A30C2-9FD2-24D6-104C-6E6ABFABFB43}"/>
              </a:ext>
            </a:extLst>
          </p:cNvPr>
          <p:cNvSpPr txBox="1"/>
          <p:nvPr/>
        </p:nvSpPr>
        <p:spPr>
          <a:xfrm>
            <a:off x="4365188" y="5998598"/>
            <a:ext cx="513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switchs</a:t>
            </a:r>
            <a:r>
              <a:rPr lang="fr-FR" dirty="0"/>
              <a:t> n’ont pas d’interface. </a:t>
            </a:r>
          </a:p>
          <a:p>
            <a:r>
              <a:rPr lang="fr-FR" dirty="0"/>
              <a:t>Le routeur en a autant que de routes qui le rejoignent.</a:t>
            </a:r>
          </a:p>
        </p:txBody>
      </p:sp>
      <p:pic>
        <p:nvPicPr>
          <p:cNvPr id="11" name="Graphique 10" descr="Écran avec un remplissage uni">
            <a:extLst>
              <a:ext uri="{FF2B5EF4-FFF2-40B4-BE49-F238E27FC236}">
                <a16:creationId xmlns:a16="http://schemas.microsoft.com/office/drawing/2014/main" id="{1F2FFF25-BE8C-10A9-3F9B-020617D8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428" y="4053663"/>
            <a:ext cx="914400" cy="914400"/>
          </a:xfrm>
          <a:prstGeom prst="rect">
            <a:avLst/>
          </a:prstGeom>
        </p:spPr>
      </p:pic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0EBBABB1-69FB-3860-837D-BAFDBE62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048" y="5816849"/>
            <a:ext cx="914400" cy="914400"/>
          </a:xfrm>
          <a:prstGeom prst="rect">
            <a:avLst/>
          </a:prstGeom>
        </p:spPr>
      </p:pic>
      <p:sp>
        <p:nvSpPr>
          <p:cNvPr id="86" name="Graphique 13" descr="Monde avec un remplissage uni">
            <a:extLst>
              <a:ext uri="{FF2B5EF4-FFF2-40B4-BE49-F238E27FC236}">
                <a16:creationId xmlns:a16="http://schemas.microsoft.com/office/drawing/2014/main" id="{DF24828B-F8BB-B1C3-FFF4-4F34F55C7C33}"/>
              </a:ext>
            </a:extLst>
          </p:cNvPr>
          <p:cNvSpPr/>
          <p:nvPr/>
        </p:nvSpPr>
        <p:spPr>
          <a:xfrm>
            <a:off x="4173866" y="3312484"/>
            <a:ext cx="723900" cy="723900"/>
          </a:xfrm>
          <a:custGeom>
            <a:avLst/>
            <a:gdLst>
              <a:gd name="connsiteX0" fmla="*/ 414338 w 723900"/>
              <a:gd name="connsiteY0" fmla="*/ 661988 h 723900"/>
              <a:gd name="connsiteX1" fmla="*/ 551498 w 723900"/>
              <a:gd name="connsiteY1" fmla="*/ 381000 h 723900"/>
              <a:gd name="connsiteX2" fmla="*/ 665798 w 723900"/>
              <a:gd name="connsiteY2" fmla="*/ 381000 h 723900"/>
              <a:gd name="connsiteX3" fmla="*/ 414338 w 723900"/>
              <a:gd name="connsiteY3" fmla="*/ 661988 h 723900"/>
              <a:gd name="connsiteX4" fmla="*/ 58103 w 723900"/>
              <a:gd name="connsiteY4" fmla="*/ 381000 h 723900"/>
              <a:gd name="connsiteX5" fmla="*/ 172403 w 723900"/>
              <a:gd name="connsiteY5" fmla="*/ 381000 h 723900"/>
              <a:gd name="connsiteX6" fmla="*/ 309563 w 723900"/>
              <a:gd name="connsiteY6" fmla="*/ 661988 h 723900"/>
              <a:gd name="connsiteX7" fmla="*/ 58103 w 723900"/>
              <a:gd name="connsiteY7" fmla="*/ 381000 h 723900"/>
              <a:gd name="connsiteX8" fmla="*/ 309563 w 723900"/>
              <a:gd name="connsiteY8" fmla="*/ 61913 h 723900"/>
              <a:gd name="connsiteX9" fmla="*/ 172403 w 723900"/>
              <a:gd name="connsiteY9" fmla="*/ 342900 h 723900"/>
              <a:gd name="connsiteX10" fmla="*/ 58103 w 723900"/>
              <a:gd name="connsiteY10" fmla="*/ 342900 h 723900"/>
              <a:gd name="connsiteX11" fmla="*/ 309563 w 723900"/>
              <a:gd name="connsiteY11" fmla="*/ 61913 h 723900"/>
              <a:gd name="connsiteX12" fmla="*/ 381000 w 723900"/>
              <a:gd name="connsiteY12" fmla="*/ 381000 h 723900"/>
              <a:gd name="connsiteX13" fmla="*/ 513398 w 723900"/>
              <a:gd name="connsiteY13" fmla="*/ 381000 h 723900"/>
              <a:gd name="connsiteX14" fmla="*/ 381000 w 723900"/>
              <a:gd name="connsiteY14" fmla="*/ 642938 h 723900"/>
              <a:gd name="connsiteX15" fmla="*/ 381000 w 723900"/>
              <a:gd name="connsiteY15" fmla="*/ 381000 h 723900"/>
              <a:gd name="connsiteX16" fmla="*/ 342900 w 723900"/>
              <a:gd name="connsiteY16" fmla="*/ 381000 h 723900"/>
              <a:gd name="connsiteX17" fmla="*/ 342900 w 723900"/>
              <a:gd name="connsiteY17" fmla="*/ 642938 h 723900"/>
              <a:gd name="connsiteX18" fmla="*/ 210502 w 723900"/>
              <a:gd name="connsiteY18" fmla="*/ 381000 h 723900"/>
              <a:gd name="connsiteX19" fmla="*/ 342900 w 723900"/>
              <a:gd name="connsiteY19" fmla="*/ 381000 h 723900"/>
              <a:gd name="connsiteX20" fmla="*/ 381000 w 723900"/>
              <a:gd name="connsiteY20" fmla="*/ 80963 h 723900"/>
              <a:gd name="connsiteX21" fmla="*/ 513398 w 723900"/>
              <a:gd name="connsiteY21" fmla="*/ 342900 h 723900"/>
              <a:gd name="connsiteX22" fmla="*/ 381000 w 723900"/>
              <a:gd name="connsiteY22" fmla="*/ 342900 h 723900"/>
              <a:gd name="connsiteX23" fmla="*/ 381000 w 723900"/>
              <a:gd name="connsiteY23" fmla="*/ 80963 h 723900"/>
              <a:gd name="connsiteX24" fmla="*/ 342900 w 723900"/>
              <a:gd name="connsiteY24" fmla="*/ 342900 h 723900"/>
              <a:gd name="connsiteX25" fmla="*/ 210502 w 723900"/>
              <a:gd name="connsiteY25" fmla="*/ 342900 h 723900"/>
              <a:gd name="connsiteX26" fmla="*/ 342900 w 723900"/>
              <a:gd name="connsiteY26" fmla="*/ 80963 h 723900"/>
              <a:gd name="connsiteX27" fmla="*/ 342900 w 723900"/>
              <a:gd name="connsiteY27" fmla="*/ 342900 h 723900"/>
              <a:gd name="connsiteX28" fmla="*/ 665798 w 723900"/>
              <a:gd name="connsiteY28" fmla="*/ 342900 h 723900"/>
              <a:gd name="connsiteX29" fmla="*/ 551498 w 723900"/>
              <a:gd name="connsiteY29" fmla="*/ 342900 h 723900"/>
              <a:gd name="connsiteX30" fmla="*/ 414338 w 723900"/>
              <a:gd name="connsiteY30" fmla="*/ 61913 h 723900"/>
              <a:gd name="connsiteX31" fmla="*/ 665798 w 723900"/>
              <a:gd name="connsiteY31" fmla="*/ 342900 h 723900"/>
              <a:gd name="connsiteX32" fmla="*/ 361950 w 723900"/>
              <a:gd name="connsiteY32" fmla="*/ 0 h 723900"/>
              <a:gd name="connsiteX33" fmla="*/ 0 w 723900"/>
              <a:gd name="connsiteY33" fmla="*/ 361950 h 723900"/>
              <a:gd name="connsiteX34" fmla="*/ 361950 w 723900"/>
              <a:gd name="connsiteY34" fmla="*/ 723900 h 723900"/>
              <a:gd name="connsiteX35" fmla="*/ 723900 w 723900"/>
              <a:gd name="connsiteY35" fmla="*/ 361950 h 723900"/>
              <a:gd name="connsiteX36" fmla="*/ 361950 w 723900"/>
              <a:gd name="connsiteY36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3900" h="723900">
                <a:moveTo>
                  <a:pt x="414338" y="661988"/>
                </a:moveTo>
                <a:cubicBezTo>
                  <a:pt x="476250" y="585788"/>
                  <a:pt x="544830" y="489585"/>
                  <a:pt x="551498" y="381000"/>
                </a:cubicBezTo>
                <a:lnTo>
                  <a:pt x="665798" y="381000"/>
                </a:lnTo>
                <a:cubicBezTo>
                  <a:pt x="657225" y="522923"/>
                  <a:pt x="551498" y="638175"/>
                  <a:pt x="414338" y="661988"/>
                </a:cubicBezTo>
                <a:close/>
                <a:moveTo>
                  <a:pt x="58103" y="381000"/>
                </a:moveTo>
                <a:lnTo>
                  <a:pt x="172403" y="381000"/>
                </a:lnTo>
                <a:cubicBezTo>
                  <a:pt x="180023" y="489585"/>
                  <a:pt x="247650" y="585788"/>
                  <a:pt x="309563" y="661988"/>
                </a:cubicBezTo>
                <a:cubicBezTo>
                  <a:pt x="172403" y="638175"/>
                  <a:pt x="66675" y="522923"/>
                  <a:pt x="58103" y="381000"/>
                </a:cubicBezTo>
                <a:close/>
                <a:moveTo>
                  <a:pt x="309563" y="61913"/>
                </a:moveTo>
                <a:cubicBezTo>
                  <a:pt x="247650" y="138113"/>
                  <a:pt x="179070" y="234315"/>
                  <a:pt x="172403" y="342900"/>
                </a:cubicBezTo>
                <a:lnTo>
                  <a:pt x="58103" y="342900"/>
                </a:lnTo>
                <a:cubicBezTo>
                  <a:pt x="66675" y="200978"/>
                  <a:pt x="172403" y="85725"/>
                  <a:pt x="309563" y="61913"/>
                </a:cubicBezTo>
                <a:close/>
                <a:moveTo>
                  <a:pt x="381000" y="381000"/>
                </a:moveTo>
                <a:lnTo>
                  <a:pt x="513398" y="381000"/>
                </a:lnTo>
                <a:cubicBezTo>
                  <a:pt x="505778" y="479108"/>
                  <a:pt x="441960" y="567690"/>
                  <a:pt x="381000" y="642938"/>
                </a:cubicBezTo>
                <a:lnTo>
                  <a:pt x="381000" y="381000"/>
                </a:lnTo>
                <a:close/>
                <a:moveTo>
                  <a:pt x="342900" y="381000"/>
                </a:moveTo>
                <a:lnTo>
                  <a:pt x="342900" y="642938"/>
                </a:lnTo>
                <a:cubicBezTo>
                  <a:pt x="281940" y="567690"/>
                  <a:pt x="218123" y="479108"/>
                  <a:pt x="210502" y="381000"/>
                </a:cubicBezTo>
                <a:lnTo>
                  <a:pt x="342900" y="381000"/>
                </a:lnTo>
                <a:close/>
                <a:moveTo>
                  <a:pt x="381000" y="80963"/>
                </a:moveTo>
                <a:cubicBezTo>
                  <a:pt x="441960" y="156210"/>
                  <a:pt x="505778" y="243840"/>
                  <a:pt x="513398" y="342900"/>
                </a:cubicBezTo>
                <a:lnTo>
                  <a:pt x="381000" y="342900"/>
                </a:lnTo>
                <a:lnTo>
                  <a:pt x="381000" y="80963"/>
                </a:lnTo>
                <a:close/>
                <a:moveTo>
                  <a:pt x="342900" y="342900"/>
                </a:moveTo>
                <a:lnTo>
                  <a:pt x="210502" y="342900"/>
                </a:lnTo>
                <a:cubicBezTo>
                  <a:pt x="218123" y="244793"/>
                  <a:pt x="281940" y="156210"/>
                  <a:pt x="342900" y="80963"/>
                </a:cubicBezTo>
                <a:lnTo>
                  <a:pt x="342900" y="342900"/>
                </a:lnTo>
                <a:close/>
                <a:moveTo>
                  <a:pt x="665798" y="342900"/>
                </a:moveTo>
                <a:lnTo>
                  <a:pt x="551498" y="342900"/>
                </a:lnTo>
                <a:cubicBezTo>
                  <a:pt x="544830" y="234315"/>
                  <a:pt x="476250" y="138113"/>
                  <a:pt x="414338" y="61913"/>
                </a:cubicBezTo>
                <a:cubicBezTo>
                  <a:pt x="551498" y="85725"/>
                  <a:pt x="657225" y="200978"/>
                  <a:pt x="665798" y="342900"/>
                </a:cubicBezTo>
                <a:close/>
                <a:moveTo>
                  <a:pt x="361950" y="0"/>
                </a:moveTo>
                <a:cubicBezTo>
                  <a:pt x="161925" y="0"/>
                  <a:pt x="0" y="161925"/>
                  <a:pt x="0" y="361950"/>
                </a:cubicBezTo>
                <a:cubicBezTo>
                  <a:pt x="0" y="561975"/>
                  <a:pt x="161925" y="723900"/>
                  <a:pt x="361950" y="723900"/>
                </a:cubicBezTo>
                <a:cubicBezTo>
                  <a:pt x="561975" y="723900"/>
                  <a:pt x="723900" y="561975"/>
                  <a:pt x="723900" y="361950"/>
                </a:cubicBezTo>
                <a:cubicBezTo>
                  <a:pt x="723900" y="161925"/>
                  <a:pt x="561975" y="0"/>
                  <a:pt x="3619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H"/>
          </a:p>
        </p:txBody>
      </p:sp>
      <p:pic>
        <p:nvPicPr>
          <p:cNvPr id="15" name="Graphique 14" descr="Écran avec un remplissage uni">
            <a:extLst>
              <a:ext uri="{FF2B5EF4-FFF2-40B4-BE49-F238E27FC236}">
                <a16:creationId xmlns:a16="http://schemas.microsoft.com/office/drawing/2014/main" id="{1E33EDA3-2453-6054-D11A-18EE0851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1075" y="4255284"/>
            <a:ext cx="914400" cy="9144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A06144-DF16-6DB8-9917-C8D0B5A44DA9}"/>
              </a:ext>
            </a:extLst>
          </p:cNvPr>
          <p:cNvCxnSpPr>
            <a:cxnSpLocks/>
          </p:cNvCxnSpPr>
          <p:nvPr/>
        </p:nvCxnSpPr>
        <p:spPr>
          <a:xfrm flipV="1">
            <a:off x="3711916" y="5392278"/>
            <a:ext cx="2954424" cy="158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F22F98F-142C-54B3-7D09-40E2C79EB508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100687" y="5013118"/>
            <a:ext cx="18887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38F5D2-CE54-F9EC-F40A-23A322A61EC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4501908" y="5013118"/>
            <a:ext cx="1769513" cy="65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9825AC-BC7E-6D41-16D3-E868504AB21B}"/>
              </a:ext>
            </a:extLst>
          </p:cNvPr>
          <p:cNvCxnSpPr>
            <a:cxnSpLocks/>
          </p:cNvCxnSpPr>
          <p:nvPr/>
        </p:nvCxnSpPr>
        <p:spPr>
          <a:xfrm>
            <a:off x="6666340" y="5053055"/>
            <a:ext cx="0" cy="3663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C6DA64C-69D8-38B0-595C-B751D0CA44A6}"/>
              </a:ext>
            </a:extLst>
          </p:cNvPr>
          <p:cNvCxnSpPr>
            <a:cxnSpLocks/>
          </p:cNvCxnSpPr>
          <p:nvPr/>
        </p:nvCxnSpPr>
        <p:spPr>
          <a:xfrm flipH="1">
            <a:off x="3631961" y="4840855"/>
            <a:ext cx="6526" cy="11045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D35A5-D2E4-2DEF-3A52-821CC6F5F625}"/>
              </a:ext>
            </a:extLst>
          </p:cNvPr>
          <p:cNvCxnSpPr>
            <a:cxnSpLocks/>
            <a:stCxn id="86" idx="34"/>
          </p:cNvCxnSpPr>
          <p:nvPr/>
        </p:nvCxnSpPr>
        <p:spPr>
          <a:xfrm flipH="1">
            <a:off x="4525460" y="4036384"/>
            <a:ext cx="10356" cy="100659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D84BDD2-392A-F4B7-B28E-FF83D392A4A6}"/>
              </a:ext>
            </a:extLst>
          </p:cNvPr>
          <p:cNvSpPr txBox="1"/>
          <p:nvPr/>
        </p:nvSpPr>
        <p:spPr>
          <a:xfrm>
            <a:off x="8566988" y="3947547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A1</a:t>
            </a:r>
            <a:endParaRPr lang="fr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1F695A9-95C8-C339-5AE5-5A0CFF0D49FE}"/>
              </a:ext>
            </a:extLst>
          </p:cNvPr>
          <p:cNvSpPr txBox="1"/>
          <p:nvPr/>
        </p:nvSpPr>
        <p:spPr>
          <a:xfrm>
            <a:off x="1807878" y="6029150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C1</a:t>
            </a:r>
            <a:endParaRPr lang="fr-CH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67AF49B-237A-5418-A19B-7B12000BD22B}"/>
              </a:ext>
            </a:extLst>
          </p:cNvPr>
          <p:cNvSpPr txBox="1"/>
          <p:nvPr/>
        </p:nvSpPr>
        <p:spPr>
          <a:xfrm>
            <a:off x="1831923" y="4278997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B1</a:t>
            </a:r>
            <a:endParaRPr lang="fr-CH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8ADA873-1B2D-4CCF-6D9E-D1D31F0EBC5E}"/>
              </a:ext>
            </a:extLst>
          </p:cNvPr>
          <p:cNvSpPr txBox="1"/>
          <p:nvPr/>
        </p:nvSpPr>
        <p:spPr>
          <a:xfrm>
            <a:off x="5966924" y="5549444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R12</a:t>
            </a:r>
            <a:endParaRPr lang="fr-CH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77754E-A35F-62F4-8477-A9DBE5118D1F}"/>
              </a:ext>
            </a:extLst>
          </p:cNvPr>
          <p:cNvSpPr txBox="1"/>
          <p:nvPr/>
        </p:nvSpPr>
        <p:spPr>
          <a:xfrm>
            <a:off x="3303495" y="5238020"/>
            <a:ext cx="725455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switch</a:t>
            </a:r>
            <a:endParaRPr lang="fr-CH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7449ACB-01E4-2803-F0A8-50CDC4D32BEF}"/>
              </a:ext>
            </a:extLst>
          </p:cNvPr>
          <p:cNvSpPr txBox="1"/>
          <p:nvPr/>
        </p:nvSpPr>
        <p:spPr>
          <a:xfrm>
            <a:off x="7183495" y="4489386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R11</a:t>
            </a:r>
            <a:endParaRPr lang="fr-CH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BEF35C8-958E-1D2E-6157-4E9B6C8B0D6F}"/>
              </a:ext>
            </a:extLst>
          </p:cNvPr>
          <p:cNvSpPr txBox="1"/>
          <p:nvPr/>
        </p:nvSpPr>
        <p:spPr>
          <a:xfrm>
            <a:off x="4883831" y="4494250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R13</a:t>
            </a:r>
            <a:endParaRPr lang="fr-CH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A884902-DDFF-504D-7B7B-6C253E0B95D4}"/>
              </a:ext>
            </a:extLst>
          </p:cNvPr>
          <p:cNvSpPr txBox="1"/>
          <p:nvPr/>
        </p:nvSpPr>
        <p:spPr>
          <a:xfrm>
            <a:off x="8566988" y="3337818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interface R1</a:t>
            </a:r>
            <a:endParaRPr lang="fr-CH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5F005C-0F4E-C4FB-4B0D-4FF5652F9FE9}"/>
              </a:ext>
            </a:extLst>
          </p:cNvPr>
          <p:cNvSpPr txBox="1"/>
          <p:nvPr/>
        </p:nvSpPr>
        <p:spPr>
          <a:xfrm>
            <a:off x="1343991" y="5157827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/>
              <a:t>default =&gt; interface R2</a:t>
            </a:r>
            <a:endParaRPr lang="fr-CH" sz="14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88990A4-6406-501D-4E82-A46DDDF04247}"/>
              </a:ext>
            </a:extLst>
          </p:cNvPr>
          <p:cNvSpPr txBox="1"/>
          <p:nvPr/>
        </p:nvSpPr>
        <p:spPr>
          <a:xfrm>
            <a:off x="6271421" y="4828452"/>
            <a:ext cx="82926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routeur</a:t>
            </a:r>
            <a:endParaRPr lang="fr-CH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F493DE-2EED-D6C4-C524-DCA30CD629D7}"/>
              </a:ext>
            </a:extLst>
          </p:cNvPr>
          <p:cNvSpPr txBox="1"/>
          <p:nvPr/>
        </p:nvSpPr>
        <p:spPr>
          <a:xfrm>
            <a:off x="5898626" y="3900860"/>
            <a:ext cx="1574855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internet</a:t>
            </a:r>
            <a:endParaRPr lang="fr-CH" sz="14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BE32469-B517-1667-2EB4-59ABB8FA56D1}"/>
              </a:ext>
            </a:extLst>
          </p:cNvPr>
          <p:cNvSpPr txBox="1"/>
          <p:nvPr/>
        </p:nvSpPr>
        <p:spPr>
          <a:xfrm>
            <a:off x="4979997" y="3275276"/>
            <a:ext cx="256474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 err="1"/>
              <a:t>ss</a:t>
            </a:r>
            <a:r>
              <a:rPr lang="fr-FR" sz="1400" dirty="0"/>
              <a:t>-réseau/plage =&gt; interface R3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Connecter son réseau à internet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pouvoir communiquer avec internet, il faut utiliser des </a:t>
            </a:r>
            <a:r>
              <a:rPr lang="fr-FR" b="1" dirty="0"/>
              <a:t>adresses publiques</a:t>
            </a:r>
            <a:r>
              <a:rPr lang="fr-FR" dirty="0"/>
              <a:t>, et non des </a:t>
            </a:r>
            <a:r>
              <a:rPr lang="fr-FR" b="1" dirty="0"/>
              <a:t>adresses privées</a:t>
            </a:r>
            <a:r>
              <a:rPr lang="fr-FR" dirty="0"/>
              <a:t>. </a:t>
            </a:r>
          </a:p>
          <a:p>
            <a:r>
              <a:rPr lang="fr-FR" dirty="0"/>
              <a:t>En effet, des adresses privées pourront certes atteindre internet mais ne pourront pas recevoir d’informations de sa part en retour: le </a:t>
            </a:r>
            <a:r>
              <a:rPr lang="fr-FR" b="1" i="1" dirty="0" err="1"/>
              <a:t>forward</a:t>
            </a:r>
            <a:r>
              <a:rPr lang="fr-FR" b="1" i="1" dirty="0"/>
              <a:t> </a:t>
            </a:r>
            <a:r>
              <a:rPr lang="fr-FR" b="1" i="1" dirty="0" err="1"/>
              <a:t>way</a:t>
            </a:r>
            <a:r>
              <a:rPr lang="fr-FR" b="1" i="1" dirty="0"/>
              <a:t> </a:t>
            </a:r>
            <a:r>
              <a:rPr lang="fr-FR" dirty="0"/>
              <a:t>fonctionnera, mais pas le </a:t>
            </a:r>
            <a:r>
              <a:rPr lang="fr-FR" b="1" i="1" dirty="0"/>
              <a:t>reverse </a:t>
            </a:r>
            <a:r>
              <a:rPr lang="fr-FR" b="1" i="1" dirty="0" err="1"/>
              <a:t>way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80BEF39-E2B3-25B4-568C-B80906DD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5808"/>
              </p:ext>
            </p:extLst>
          </p:nvPr>
        </p:nvGraphicFramePr>
        <p:xfrm>
          <a:off x="2211695" y="4756122"/>
          <a:ext cx="8128001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2927">
                  <a:extLst>
                    <a:ext uri="{9D8B030D-6E8A-4147-A177-3AD203B41FA5}">
                      <a16:colId xmlns:a16="http://schemas.microsoft.com/office/drawing/2014/main" val="3648885434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2158968510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388060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Plages d’adresses privées</a:t>
                      </a:r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10.0.0.0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10.255.255.255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172.16.0.0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172.31.0.0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6374"/>
          </a:xfrm>
        </p:spPr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892"/>
            <a:ext cx="9905999" cy="4879818"/>
          </a:xfrm>
        </p:spPr>
        <p:txBody>
          <a:bodyPr>
            <a:normAutofit fontScale="625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Les parties d’une adresse IP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Comment écrire un masque?</a:t>
            </a:r>
          </a:p>
          <a:p>
            <a:r>
              <a:rPr lang="fr-CH" b="1" dirty="0"/>
              <a:t>Complexifier un réseau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routes: c’est quoi?</a:t>
            </a:r>
          </a:p>
          <a:p>
            <a:pPr lvl="1"/>
            <a:r>
              <a:rPr lang="fr-CH" b="1" dirty="0"/>
              <a:t>Les routes: comment les construire?</a:t>
            </a:r>
          </a:p>
          <a:p>
            <a:pPr lvl="1"/>
            <a:r>
              <a:rPr lang="fr-CH" b="1" dirty="0"/>
              <a:t>Connecter son réseau à internet</a:t>
            </a:r>
          </a:p>
          <a:p>
            <a:r>
              <a:rPr lang="fr-CH" b="1" dirty="0"/>
              <a:t>Astuces </a:t>
            </a:r>
            <a:r>
              <a:rPr lang="fr-CH" b="1" dirty="0" err="1"/>
              <a:t>Netpractice</a:t>
            </a:r>
            <a:endParaRPr lang="fr-CH" b="1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A2EE5-6FE3-57E5-8B04-3F0C637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Astuces </a:t>
            </a:r>
            <a:r>
              <a:rPr lang="fr-FR" b="1" dirty="0" err="1"/>
              <a:t>netpractice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489-549D-3441-A58D-CD8A15CF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Les adresses d’un même sous-réseau partagées entre plusieurs sous-sous-réseaux ne peuvent pas se chevaucher. Si un sous-sous-réseau donné couvre la plage de .0 à .3 par ex., son voisin devra commencer </a:t>
            </a:r>
            <a:r>
              <a:rPr lang="fr-FR" sz="2000"/>
              <a:t>au minimum à </a:t>
            </a:r>
            <a:r>
              <a:rPr lang="fr-FR" sz="2000" dirty="0"/>
              <a:t>.4 (première adresse utilisable à .5).</a:t>
            </a:r>
          </a:p>
          <a:p>
            <a:r>
              <a:rPr lang="fr-CH" sz="2000" dirty="0"/>
              <a:t>Le nombre de routes partant d’internet vous indiquent combien il y a de sous-réseaux.</a:t>
            </a:r>
          </a:p>
          <a:p>
            <a:r>
              <a:rPr lang="fr-CH" sz="2000" dirty="0"/>
              <a:t>Les routeurs gèrent plusieurs destinations: on peut donc n’utiliser que 3 routes partant d’internet même si on a 3 sous-réseaux; le default gérera la destination mise de côté jusqu’au routeur, qui redirigera alors vers elle.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91F34-EAE5-E95B-FB43-84A172E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74AC127-BDFD-7BFC-D9D4-40168DA5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6876"/>
              </p:ext>
            </p:extLst>
          </p:nvPr>
        </p:nvGraphicFramePr>
        <p:xfrm>
          <a:off x="3932138" y="5273674"/>
          <a:ext cx="3700833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804">
                  <a:extLst>
                    <a:ext uri="{9D8B030D-6E8A-4147-A177-3AD203B41FA5}">
                      <a16:colId xmlns:a16="http://schemas.microsoft.com/office/drawing/2014/main" val="2557885343"/>
                    </a:ext>
                  </a:extLst>
                </a:gridCol>
                <a:gridCol w="1388455">
                  <a:extLst>
                    <a:ext uri="{9D8B030D-6E8A-4147-A177-3AD203B41FA5}">
                      <a16:colId xmlns:a16="http://schemas.microsoft.com/office/drawing/2014/main" val="3489593004"/>
                    </a:ext>
                  </a:extLst>
                </a:gridCol>
                <a:gridCol w="1681574">
                  <a:extLst>
                    <a:ext uri="{9D8B030D-6E8A-4147-A177-3AD203B41FA5}">
                      <a16:colId xmlns:a16="http://schemas.microsoft.com/office/drawing/2014/main" val="3518237142"/>
                    </a:ext>
                  </a:extLst>
                </a:gridCol>
              </a:tblGrid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Route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Internet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Routeur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24240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A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30428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-&gt; B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62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B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internet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927</TotalTime>
  <Words>1897</Words>
  <Application>Microsoft Office PowerPoint</Application>
  <PresentationFormat>Grand écran</PresentationFormat>
  <Paragraphs>588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Les parties d’une adresse IP</vt:lpstr>
      <vt:lpstr>Comment choisir son masque?</vt:lpstr>
      <vt:lpstr>  Comment écrire un masque?</vt:lpstr>
      <vt:lpstr>Complexifier un réseau</vt:lpstr>
      <vt:lpstr>Le réseau grandit</vt:lpstr>
      <vt:lpstr>Les routes: c’est quoi?</vt:lpstr>
      <vt:lpstr>Les routes: comment les construire?</vt:lpstr>
      <vt:lpstr>Les routes: comment les construire?</vt:lpstr>
      <vt:lpstr>Connecter son réseau à internet</vt:lpstr>
      <vt:lpstr>Astuces netpractice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[Vaulruz] Cynthia Glardon</cp:lastModifiedBy>
  <cp:revision>181</cp:revision>
  <dcterms:created xsi:type="dcterms:W3CDTF">2025-08-13T10:49:34Z</dcterms:created>
  <dcterms:modified xsi:type="dcterms:W3CDTF">2025-08-20T12:06:55Z</dcterms:modified>
</cp:coreProperties>
</file>