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74" r:id="rId12"/>
    <p:sldId id="267" r:id="rId13"/>
    <p:sldId id="273" r:id="rId14"/>
    <p:sldId id="275" r:id="rId15"/>
    <p:sldId id="270" r:id="rId16"/>
    <p:sldId id="268" r:id="rId17"/>
    <p:sldId id="277" r:id="rId18"/>
    <p:sldId id="271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D81D-A0AD-4219-98DA-75D3EF80A6A9}" type="datetimeFigureOut">
              <a:rPr lang="fr-CH" smtClean="0"/>
              <a:t>20.08.2025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766-26E7-48A2-BF64-CFD893C580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15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766-26E7-48A2-BF64-CFD893C580D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720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766-26E7-48A2-BF64-CFD893C580D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434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35FB8C-4D49-48E6-A2C2-4487B09AF53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AEAD-A559-4050-97BA-6C4809874D9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4BEA-0490-4D33-A65E-FE61DA222C2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7DE-EE21-4114-BBA7-1DACFB519188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095-A801-4333-9713-8EF8BB622D1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AD18-79FA-4079-BDD0-5A25E4EC4528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61E8-3617-487F-B0C6-22A633ADE8D4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CB8-929E-4E41-BE7E-729975AA201A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F0FA-5145-48F8-B72F-91009B0C1F4F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1A6-3354-4C52-9E1D-1340BA54A04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C299-2B29-4624-9DDA-8D516754AE00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0FDE-8198-4A29-AA53-5EC40E541252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4AF-64DF-42AF-A0D6-6477A8E1CFFA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8CFD-406F-4658-A8ED-2C3A0C585094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E3E-88A5-4226-BF84-E80290216322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DEA9-E486-4637-BFE8-37704EB2D65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6927-10E3-47F1-97F1-E58005017D3A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A4BE-2037-407F-974F-49BBD6F022A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E0D12-8107-F36F-379C-EF3FD807C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Adressage </a:t>
            </a:r>
            <a:r>
              <a:rPr lang="fr-FR" dirty="0" err="1"/>
              <a:t>ip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57B4ED-5C3D-A794-F61D-D4C017045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 préparer pour </a:t>
            </a:r>
            <a:r>
              <a:rPr lang="fr-FR" dirty="0" err="1"/>
              <a:t>netpractice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36687-D4B8-D74E-A90E-CA02D202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 Cynthia “</a:t>
            </a:r>
            <a:r>
              <a:rPr lang="en-US" dirty="0" err="1"/>
              <a:t>cyglardo</a:t>
            </a:r>
            <a:r>
              <a:rPr lang="en-US" dirty="0"/>
              <a:t>” Glardon – 42 Lausanne, </a:t>
            </a:r>
            <a:r>
              <a:rPr lang="en-US" dirty="0" err="1"/>
              <a:t>août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92445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5476A-605D-E49E-303E-25B0C268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1358"/>
            <a:ext cx="9905998" cy="1478570"/>
          </a:xfrm>
        </p:spPr>
        <p:txBody>
          <a:bodyPr/>
          <a:lstStyle/>
          <a:p>
            <a:r>
              <a:rPr lang="fr-FR" b="1" dirty="0"/>
              <a:t>Comment déterminer les adresses </a:t>
            </a:r>
            <a:r>
              <a:rPr lang="fr-FR" b="1" dirty="0" err="1"/>
              <a:t>ip</a:t>
            </a:r>
            <a:r>
              <a:rPr lang="fr-FR" b="1" dirty="0"/>
              <a:t> D’UN </a:t>
            </a:r>
            <a:r>
              <a:rPr lang="fr-FR" b="1" dirty="0" err="1"/>
              <a:t>RéSEAU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80681-6D27-EFF1-6F7A-936D109D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2327"/>
            <a:ext cx="9905999" cy="3541714"/>
          </a:xfrm>
        </p:spPr>
        <p:txBody>
          <a:bodyPr/>
          <a:lstStyle/>
          <a:p>
            <a:r>
              <a:rPr lang="fr-FR" sz="2000" dirty="0"/>
              <a:t>En fonction du besoin (combien de machines?), on détermine une plage d’adresses IP, signifiée par un </a:t>
            </a:r>
            <a:r>
              <a:rPr lang="fr-FR" sz="2000" b="1" dirty="0"/>
              <a:t>masque, </a:t>
            </a:r>
            <a:r>
              <a:rPr lang="fr-FR" sz="2000" dirty="0"/>
              <a:t>qui sera appliqué à une base commune. </a:t>
            </a:r>
          </a:p>
          <a:p>
            <a:r>
              <a:rPr lang="fr-FR" sz="2000" dirty="0"/>
              <a:t>La première et la dernière adresse de cette plage ne sont pas attribuables à une machine.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sz="2000" dirty="0"/>
              <a:t>Exemple</a:t>
            </a:r>
            <a:r>
              <a:rPr lang="fr-FR" dirty="0"/>
              <a:t>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2B33303-83F1-4E3D-0F0C-03345B6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59323"/>
              </p:ext>
            </p:extLst>
          </p:nvPr>
        </p:nvGraphicFramePr>
        <p:xfrm>
          <a:off x="1379220" y="4095326"/>
          <a:ext cx="9585959" cy="249428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3195320">
                  <a:extLst>
                    <a:ext uri="{9D8B030D-6E8A-4147-A177-3AD203B41FA5}">
                      <a16:colId xmlns:a16="http://schemas.microsoft.com/office/drawing/2014/main" val="3276246380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330504274"/>
                    </a:ext>
                  </a:extLst>
                </a:gridCol>
                <a:gridCol w="4175759">
                  <a:extLst>
                    <a:ext uri="{9D8B030D-6E8A-4147-A177-3AD203B41FA5}">
                      <a16:colId xmlns:a16="http://schemas.microsoft.com/office/drawing/2014/main" val="376746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Besoin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machines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4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255.255.255.248, ou /29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Plage de 6, soit 4 adresses utilisables.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du sous-réseau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108.210.42.10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Base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8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Première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Dernière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nbre d’adresses utilisables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de diffusion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Dernière utilisable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65777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3462D-CB00-015E-9332-DAD6DEC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E3F13-31F4-BBEE-C044-C0573F14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parties d’une adresse IP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FD1A9-DEA1-84D2-4811-7BD9C270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310483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Une adresse IP comprend une partie réseau et une partie hôte, signifiées par le masque.</a:t>
            </a:r>
          </a:p>
          <a:p>
            <a:pPr lvl="1"/>
            <a:r>
              <a:rPr lang="fr-FR" b="1" dirty="0"/>
              <a:t>Partie réseau: </a:t>
            </a:r>
            <a:r>
              <a:rPr lang="fr-FR" dirty="0"/>
              <a:t>du 1</a:t>
            </a:r>
            <a:r>
              <a:rPr lang="fr-FR" baseline="30000" dirty="0"/>
              <a:t>er</a:t>
            </a:r>
            <a:r>
              <a:rPr lang="fr-FR" dirty="0"/>
              <a:t> au 3</a:t>
            </a:r>
            <a:r>
              <a:rPr lang="fr-FR" baseline="30000" dirty="0"/>
              <a:t>ème</a:t>
            </a:r>
            <a:r>
              <a:rPr lang="fr-FR" dirty="0"/>
              <a:t> byte maximum.</a:t>
            </a:r>
          </a:p>
          <a:p>
            <a:pPr lvl="1"/>
            <a:r>
              <a:rPr lang="fr-FR" b="1" dirty="0"/>
              <a:t>Partie hôte: </a:t>
            </a:r>
            <a:r>
              <a:rPr lang="fr-FR" dirty="0"/>
              <a:t>ce qui reste après la partie réseau.</a:t>
            </a:r>
            <a:endParaRPr lang="fr-CH" dirty="0"/>
          </a:p>
          <a:p>
            <a:r>
              <a:rPr lang="fr-CH" dirty="0"/>
              <a:t>Un même (sous-)réseau = la même partie réseau = les mêmes x premiers bytes. </a:t>
            </a:r>
          </a:p>
          <a:p>
            <a:r>
              <a:rPr lang="fr-FR" dirty="0"/>
              <a:t>Chaque byte à 255 d’un masque indique qu’il appartient à la partie réseau. S’il a une autre valeur, il appartient à la partie hôte.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557E4-F500-D943-37E4-472E0500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5CC30CE-98DB-B7A2-4AAC-F3E784B10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37407"/>
              </p:ext>
            </p:extLst>
          </p:nvPr>
        </p:nvGraphicFramePr>
        <p:xfrm>
          <a:off x="2394139" y="4800918"/>
          <a:ext cx="8128000" cy="14833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111088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15518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51352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00582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217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240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4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Répartition</a:t>
                      </a:r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Partie réseau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Partie hôte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Machine</a:t>
                      </a:r>
                      <a:r>
                        <a:rPr lang="fr-CH" dirty="0"/>
                        <a:t> </a:t>
                      </a:r>
                      <a:r>
                        <a:rPr lang="fr-FR" dirty="0"/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Machine</a:t>
                      </a:r>
                      <a:r>
                        <a:rPr lang="fr-CH" dirty="0"/>
                        <a:t> </a:t>
                      </a:r>
                      <a:r>
                        <a:rPr lang="fr-FR" dirty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8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9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DFBC5-D6BE-F286-82C3-E11B0826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b="1" dirty="0"/>
              <a:t>Comment choisir son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A5FF4E7-678D-D8E6-03E0-A7B7C4E5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noProof="0" dirty="0"/>
              <a:t>On essaye de limiter le gaspillage en prenant le masque le plus proche du besoin.</a:t>
            </a:r>
          </a:p>
          <a:p>
            <a:pPr marL="0" indent="0">
              <a:buNone/>
            </a:pPr>
            <a:r>
              <a:rPr lang="fr-CH" dirty="0"/>
              <a:t>Exemple:</a:t>
            </a:r>
          </a:p>
          <a:p>
            <a:endParaRPr lang="fr-CH" dirty="0"/>
          </a:p>
          <a:p>
            <a:r>
              <a:rPr lang="fr-CH" noProof="0" dirty="0"/>
              <a:t>On peut cependant anticiper des besoins futurs en prenant des plages plus grandes.</a:t>
            </a:r>
          </a:p>
          <a:p>
            <a:pPr marL="0" indent="0">
              <a:buNone/>
            </a:pPr>
            <a:endParaRPr lang="fr-CH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E2B05EEA-C28E-91A5-D911-ADAD6B19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CAB2148-270A-287A-8BD6-D467156626D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8406400"/>
              </p:ext>
            </p:extLst>
          </p:nvPr>
        </p:nvGraphicFramePr>
        <p:xfrm>
          <a:off x="-1412874" y="7268181"/>
          <a:ext cx="15654553" cy="19202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 par </a:t>
                      </a:r>
                      <a:r>
                        <a:rPr lang="fr-FR" sz="1200" dirty="0" err="1"/>
                        <a:t>ss</a:t>
                      </a:r>
                      <a:r>
                        <a:rPr lang="fr-FR" sz="1200" dirty="0"/>
                        <a:t>-r.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257852CC-6684-9256-BEFF-43F98FD1C0EE}"/>
              </a:ext>
            </a:extLst>
          </p:cNvPr>
          <p:cNvSpPr txBox="1"/>
          <p:nvPr/>
        </p:nvSpPr>
        <p:spPr>
          <a:xfrm>
            <a:off x="2480501" y="3697178"/>
            <a:ext cx="7920951" cy="64633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CH" dirty="0"/>
              <a:t>besoin de 12 adresses = </a:t>
            </a:r>
            <a:r>
              <a:rPr lang="fr-CH" sz="1400" dirty="0"/>
              <a:t>255.255.255.240</a:t>
            </a:r>
            <a:r>
              <a:rPr lang="fr-CH" dirty="0"/>
              <a:t> = que 2 adresses utilisables «gaspillées».</a:t>
            </a:r>
          </a:p>
          <a:p>
            <a:r>
              <a:rPr lang="fr-CH" dirty="0"/>
              <a:t>					     </a:t>
            </a:r>
            <a:r>
              <a:rPr lang="fr-CH" sz="1400" dirty="0"/>
              <a:t>ou /28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478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CD8B8C-2498-35FD-CDBD-AE974124F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39478-358A-30FD-8EF1-B6CCCC92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 anchor="t">
            <a:normAutofit/>
          </a:bodyPr>
          <a:lstStyle/>
          <a:p>
            <a:br>
              <a:rPr lang="fr-FR" b="1" dirty="0"/>
            </a:br>
            <a:br>
              <a:rPr lang="fr-FR" b="1" dirty="0"/>
            </a:br>
            <a:r>
              <a:rPr lang="fr-FR" b="1" dirty="0"/>
              <a:t>Comment écrire un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B7BF94D-7817-D8A5-F09C-DC57302E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570070"/>
            <a:ext cx="7034485" cy="3782778"/>
          </a:xfrm>
        </p:spPr>
        <p:txBody>
          <a:bodyPr>
            <a:normAutofit/>
          </a:bodyPr>
          <a:lstStyle/>
          <a:p>
            <a:r>
              <a:rPr lang="fr-FR" dirty="0"/>
              <a:t>Le masque peut s’écrire de 2 manières:</a:t>
            </a:r>
          </a:p>
          <a:p>
            <a:pPr lvl="1"/>
            <a:r>
              <a:rPr lang="fr-FR" noProof="0" dirty="0"/>
              <a:t>Comme les adresses IP: 4 bytes </a:t>
            </a:r>
            <a:r>
              <a:rPr lang="fr-FR" noProof="0" dirty="0" err="1"/>
              <a:t>d’int</a:t>
            </a:r>
            <a:r>
              <a:rPr lang="fr-FR" noProof="0" dirty="0"/>
              <a:t> compris entre 0 et 255.</a:t>
            </a:r>
          </a:p>
          <a:p>
            <a:pPr lvl="1"/>
            <a:r>
              <a:rPr lang="fr-FR" dirty="0"/>
              <a:t>Par un / suivit du bit correspondant (voir tableau).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4" name="Espace réservé du contenu 1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EA5FC2F-47AC-47AC-6880-C4BFD3FA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41" y="3879797"/>
            <a:ext cx="11914117" cy="16078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29F653D-8E65-16ED-4DF2-6EAE8947E9E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31841221"/>
              </p:ext>
            </p:extLst>
          </p:nvPr>
        </p:nvGraphicFramePr>
        <p:xfrm>
          <a:off x="-1224806" y="6696785"/>
          <a:ext cx="15654553" cy="21640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6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9DE58D54-FFBF-0CCA-7D41-99E1BBC6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F9892A-1EA4-D86A-A66F-689D404B7D9D}"/>
              </a:ext>
            </a:extLst>
          </p:cNvPr>
          <p:cNvSpPr txBox="1"/>
          <p:nvPr/>
        </p:nvSpPr>
        <p:spPr>
          <a:xfrm>
            <a:off x="5123856" y="2290339"/>
            <a:ext cx="3504486" cy="12926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FR" sz="2400" dirty="0"/>
              <a:t>Exemples:</a:t>
            </a:r>
          </a:p>
          <a:p>
            <a:r>
              <a:rPr lang="fr-FR" dirty="0"/>
              <a:t>		255.255.255.192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/26</a:t>
            </a:r>
          </a:p>
          <a:p>
            <a:r>
              <a:rPr lang="fr-FR" dirty="0"/>
              <a:t>		255.255.0.0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/16</a:t>
            </a:r>
          </a:p>
          <a:p>
            <a:r>
              <a:rPr lang="fr-FR" dirty="0"/>
              <a:t>		224.0.0.0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/3</a:t>
            </a:r>
            <a:endParaRPr lang="fr-CH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6E3497-8CF5-A7F0-870A-044FA2466FE8}"/>
              </a:ext>
            </a:extLst>
          </p:cNvPr>
          <p:cNvSpPr txBox="1"/>
          <p:nvPr/>
        </p:nvSpPr>
        <p:spPr>
          <a:xfrm>
            <a:off x="1292834" y="5591644"/>
            <a:ext cx="6495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Bit 32: </a:t>
            </a:r>
            <a:r>
              <a:rPr lang="fr-FR" sz="1200" dirty="0"/>
              <a:t>1 adresse IP par </a:t>
            </a:r>
            <a:r>
              <a:rPr lang="fr-FR" sz="1200" dirty="0" err="1"/>
              <a:t>ss</a:t>
            </a:r>
            <a:r>
              <a:rPr lang="fr-FR" sz="1200" dirty="0"/>
              <a:t>-réseau, 256 / 1 = 256 </a:t>
            </a:r>
            <a:r>
              <a:rPr lang="fr-FR" sz="1200" dirty="0" err="1"/>
              <a:t>ss</a:t>
            </a:r>
            <a:r>
              <a:rPr lang="fr-FR" sz="1200" dirty="0"/>
              <a:t>-réseaux possibles,  256 -1 = </a:t>
            </a:r>
            <a:r>
              <a:rPr lang="fr-FR" sz="1200" b="1" dirty="0"/>
              <a:t>255 (masque).</a:t>
            </a:r>
          </a:p>
          <a:p>
            <a:r>
              <a:rPr lang="fr-FR" sz="1200" b="1" dirty="0"/>
              <a:t>Bit 31: </a:t>
            </a:r>
            <a:r>
              <a:rPr lang="fr-FR" sz="1200" dirty="0"/>
              <a:t>2 adresses IP par </a:t>
            </a:r>
            <a:r>
              <a:rPr lang="fr-FR" sz="1200" dirty="0" err="1"/>
              <a:t>ss</a:t>
            </a:r>
            <a:r>
              <a:rPr lang="fr-FR" sz="1200" dirty="0"/>
              <a:t>-réseau, 256 / 2 = 128 </a:t>
            </a:r>
            <a:r>
              <a:rPr lang="fr-FR" sz="1200" dirty="0" err="1"/>
              <a:t>ss</a:t>
            </a:r>
            <a:r>
              <a:rPr lang="fr-FR" sz="1200" dirty="0"/>
              <a:t>-réseaux possibles, 256 -2 = </a:t>
            </a:r>
            <a:r>
              <a:rPr lang="fr-FR" sz="1200" b="1" dirty="0"/>
              <a:t>254 (masque).</a:t>
            </a:r>
          </a:p>
          <a:p>
            <a:r>
              <a:rPr lang="fr-FR" sz="1200" dirty="0"/>
              <a:t>…</a:t>
            </a:r>
          </a:p>
          <a:p>
            <a:r>
              <a:rPr lang="fr-FR" sz="1200" b="1" dirty="0"/>
              <a:t>Bit 25: </a:t>
            </a:r>
            <a:r>
              <a:rPr lang="fr-FR" sz="1200" dirty="0"/>
              <a:t>128 adresses IP par </a:t>
            </a:r>
            <a:r>
              <a:rPr lang="fr-FR" sz="1200" dirty="0" err="1"/>
              <a:t>ss</a:t>
            </a:r>
            <a:r>
              <a:rPr lang="fr-FR" sz="1200" dirty="0"/>
              <a:t>-réseau, 256 / 128 = 2 </a:t>
            </a:r>
            <a:r>
              <a:rPr lang="fr-FR" sz="1200" dirty="0" err="1"/>
              <a:t>ss</a:t>
            </a:r>
            <a:r>
              <a:rPr lang="fr-FR" sz="1200" dirty="0"/>
              <a:t>-réseaux possibles, 256 -128 = </a:t>
            </a:r>
            <a:r>
              <a:rPr lang="fr-FR" sz="1200" b="1" dirty="0"/>
              <a:t>128 (masque).</a:t>
            </a:r>
            <a:endParaRPr lang="fr-CH" sz="1200" b="1" dirty="0"/>
          </a:p>
        </p:txBody>
      </p:sp>
    </p:spTree>
    <p:extLst>
      <p:ext uri="{BB962C8B-B14F-4D97-AF65-F5344CB8AC3E}">
        <p14:creationId xmlns:p14="http://schemas.microsoft.com/office/powerpoint/2010/main" val="412972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86F64-2233-C41F-6835-04642D2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Complexifier un réseau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889A4-D56F-45BA-C02E-22832435B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FA17E3-0E73-78A7-19B5-449BEFA5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0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60D3E-E663-4F96-3526-D409EEE3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réseau grandit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ABE8D-D4F3-7D8E-444E-929D20B9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le réseau devient grand, plus il se complexifie, et risque de comprendre des:</a:t>
            </a:r>
          </a:p>
          <a:p>
            <a:pPr lvl="1"/>
            <a:r>
              <a:rPr lang="fr-FR" b="1" dirty="0" err="1"/>
              <a:t>switchs</a:t>
            </a:r>
            <a:r>
              <a:rPr lang="fr-FR" b="1" dirty="0"/>
              <a:t> : </a:t>
            </a:r>
            <a:r>
              <a:rPr lang="fr-FR" dirty="0"/>
              <a:t>servent de jonction par lesquelles envoyer les mêmes informations sur plusieurs routes en parallèle.</a:t>
            </a:r>
          </a:p>
          <a:p>
            <a:pPr lvl="1"/>
            <a:r>
              <a:rPr lang="fr-FR" b="1" dirty="0"/>
              <a:t>routeurs : </a:t>
            </a:r>
            <a:r>
              <a:rPr lang="fr-FR" dirty="0"/>
              <a:t>relaient les informations d’une machine à l’autre en gérant qui reçoit quoi et par quelle route.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31D0A3-CB54-BBEB-70FE-BF73C3F6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7B3EE-3759-A04F-9303-A79EEEBC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routes: c’est quoi?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548A8-A474-2A31-775B-FB5178AB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routes sont les connexions gérées entre les machines par… les routeurs.</a:t>
            </a:r>
          </a:p>
          <a:p>
            <a:r>
              <a:rPr lang="fr-FR" dirty="0"/>
              <a:t>Les dénominations des routes sont composées d’une plage de destination et d’une adresse « relai ». Cela permet d’utiliser une même route pour plusieurs adresses, typiquement celles d’un même sous-réseau.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3CBC63-E10D-A383-BDD9-1EA618AA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79857"/>
              </p:ext>
            </p:extLst>
          </p:nvPr>
        </p:nvGraphicFramePr>
        <p:xfrm>
          <a:off x="2030411" y="4872354"/>
          <a:ext cx="8127999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8353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1643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340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Pour atteindre cette plage d’adresses: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informations passent nécessairement par…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cette adresse « relai »: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9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29.65.6.128/25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163.172.250.12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45230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595FF7-13E4-97C6-6B45-D09D86FF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B6B80-2E31-E75D-3472-1982F8DD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BBF90-402F-7462-50F2-2B8D7612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5015"/>
          </a:xfrm>
        </p:spPr>
        <p:txBody>
          <a:bodyPr/>
          <a:lstStyle/>
          <a:p>
            <a:r>
              <a:rPr lang="fr-FR" b="1" dirty="0"/>
              <a:t>Les routes: comment les construire?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DAF7-83ED-31D5-CFBE-7F0ED21E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3533"/>
            <a:ext cx="9905999" cy="3635973"/>
          </a:xfrm>
        </p:spPr>
        <p:txBody>
          <a:bodyPr>
            <a:normAutofit/>
          </a:bodyPr>
          <a:lstStyle/>
          <a:p>
            <a:r>
              <a:rPr lang="fr-FR" b="1" dirty="0"/>
              <a:t>La plage de destination </a:t>
            </a:r>
            <a:r>
              <a:rPr lang="fr-FR" dirty="0"/>
              <a:t>se définit en fonction de la base commune des adresses visées, soit l’adresse du sous-réseau. Plus la base est haute, moins la plage est grande, puisqu’il y a un plafond à 255 (voir plus bas si masqué à plus de 0?).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BB2FBF-F7DC-ACC8-6183-6EEA51E5D2C3}"/>
              </a:ext>
            </a:extLst>
          </p:cNvPr>
          <p:cNvSpPr txBox="1"/>
          <p:nvPr/>
        </p:nvSpPr>
        <p:spPr>
          <a:xfrm>
            <a:off x="731520" y="6065836"/>
            <a:ext cx="112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Dans </a:t>
            </a:r>
            <a:r>
              <a:rPr lang="fr-FR" dirty="0" err="1"/>
              <a:t>Netpractice</a:t>
            </a:r>
            <a:r>
              <a:rPr lang="fr-FR" dirty="0"/>
              <a:t>, on utilise généralement le default (0.0.0.0/0) pour les destinations d’une route partant d’un ordinateur.</a:t>
            </a:r>
          </a:p>
          <a:p>
            <a:pPr algn="ctr"/>
            <a:r>
              <a:rPr lang="fr-FR" dirty="0"/>
              <a:t>En effet, peu importe où l’information doit être envoyée, il faudra passer par un même relai.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77D7FC-C5E2-7868-F1E1-94F5A23D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C65E7C-1571-A37F-A7CA-AC2DC07FD28F}"/>
              </a:ext>
            </a:extLst>
          </p:cNvPr>
          <p:cNvSpPr txBox="1"/>
          <p:nvPr/>
        </p:nvSpPr>
        <p:spPr>
          <a:xfrm>
            <a:off x="7670125" y="3801304"/>
            <a:ext cx="4072219" cy="156966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En partant de 120.7.18.192 sur un sous-réseau à un seul byte hôte (255.255.255.0),</a:t>
            </a:r>
          </a:p>
          <a:p>
            <a:r>
              <a:rPr lang="fr-FR" sz="1600" dirty="0"/>
              <a:t>il ne nous reste plus que 64 adresses à couvrir, ce qui revient alors à un masque de /26. </a:t>
            </a:r>
          </a:p>
          <a:p>
            <a:r>
              <a:rPr lang="fr-FR" sz="1600" dirty="0"/>
              <a:t>La plage de destination est alors </a:t>
            </a:r>
            <a:r>
              <a:rPr lang="fr-FR" sz="1600" b="1" dirty="0"/>
              <a:t>120.7.18.192/26.</a:t>
            </a:r>
          </a:p>
        </p:txBody>
      </p:sp>
      <p:graphicFrame>
        <p:nvGraphicFramePr>
          <p:cNvPr id="5" name="Espace réservé du contenu 5">
            <a:extLst>
              <a:ext uri="{FF2B5EF4-FFF2-40B4-BE49-F238E27FC236}">
                <a16:creationId xmlns:a16="http://schemas.microsoft.com/office/drawing/2014/main" id="{6522A458-0715-2F1E-6946-6FA54AE49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145048"/>
              </p:ext>
            </p:extLst>
          </p:nvPr>
        </p:nvGraphicFramePr>
        <p:xfrm>
          <a:off x="2528433" y="3714567"/>
          <a:ext cx="5023996" cy="21488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394889">
                  <a:extLst>
                    <a:ext uri="{9D8B030D-6E8A-4147-A177-3AD203B41FA5}">
                      <a16:colId xmlns:a16="http://schemas.microsoft.com/office/drawing/2014/main" val="3124624490"/>
                    </a:ext>
                  </a:extLst>
                </a:gridCol>
                <a:gridCol w="2629107">
                  <a:extLst>
                    <a:ext uri="{9D8B030D-6E8A-4147-A177-3AD203B41FA5}">
                      <a16:colId xmlns:a16="http://schemas.microsoft.com/office/drawing/2014/main" val="1846533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Masque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>
                          <a:solidFill>
                            <a:schemeClr val="bg1"/>
                          </a:solidFill>
                        </a:rPr>
                        <a:t>255.255.255.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fr-CH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43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Adresse de sous-réseau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120.7.18.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192</a:t>
                      </a:r>
                      <a:endParaRPr lang="fr-CH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2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d’adresses dans le sous-réseau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255</a:t>
                      </a:r>
                      <a:r>
                        <a:rPr lang="fr-FR" sz="1400" dirty="0"/>
                        <a:t> - 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192</a:t>
                      </a:r>
                      <a:r>
                        <a:rPr lang="fr-FR" sz="1400" dirty="0"/>
                        <a:t> = 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2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Bit correspondant au nombre d’adresses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/26</a:t>
                      </a:r>
                      <a:endParaRPr lang="fr-C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20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Plage de destination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120.7.18.192/26</a:t>
                      </a:r>
                      <a:endParaRPr lang="fr-C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46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040F-E2CE-050E-83F0-8B2CE631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B31BB-AD13-6886-0937-80168754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90940"/>
          </a:xfrm>
        </p:spPr>
        <p:txBody>
          <a:bodyPr/>
          <a:lstStyle/>
          <a:p>
            <a:r>
              <a:rPr lang="fr-FR" b="1" dirty="0"/>
              <a:t>Les routes: comment les construire?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EFA48-EFDE-B11D-AA4D-F28B917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74"/>
            <a:ext cx="9905999" cy="1654547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L’adresse « relai » </a:t>
            </a:r>
            <a:r>
              <a:rPr lang="fr-FR" dirty="0"/>
              <a:t>sera toujours celle de la prochaine interface, soit celle suivant l’interface de la machine de départ. </a:t>
            </a:r>
          </a:p>
          <a:p>
            <a:pPr marL="0" indent="0">
              <a:buNone/>
            </a:pPr>
            <a:r>
              <a:rPr lang="fr-FR" sz="2000" i="1" dirty="0"/>
              <a:t>A l’exception, dans </a:t>
            </a:r>
            <a:r>
              <a:rPr lang="fr-FR" sz="2000" i="1" dirty="0" err="1"/>
              <a:t>Netpractice</a:t>
            </a:r>
            <a:r>
              <a:rPr lang="fr-FR" sz="2000" i="1" dirty="0"/>
              <a:t>, de celle menant à internet, qui est une adresse à part (toujours donnée)?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7F4E4F-2E08-4960-212E-4E11A628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A30C2-9FD2-24D6-104C-6E6ABFABFB43}"/>
              </a:ext>
            </a:extLst>
          </p:cNvPr>
          <p:cNvSpPr txBox="1"/>
          <p:nvPr/>
        </p:nvSpPr>
        <p:spPr>
          <a:xfrm>
            <a:off x="4365188" y="5998598"/>
            <a:ext cx="513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switchs</a:t>
            </a:r>
            <a:r>
              <a:rPr lang="fr-FR" dirty="0"/>
              <a:t> n’ont pas d’interface. </a:t>
            </a:r>
          </a:p>
          <a:p>
            <a:r>
              <a:rPr lang="fr-FR" dirty="0"/>
              <a:t>Le routeur en a autant que de routes qui le rejoignent.</a:t>
            </a:r>
          </a:p>
        </p:txBody>
      </p:sp>
      <p:pic>
        <p:nvPicPr>
          <p:cNvPr id="11" name="Graphique 10" descr="Écran avec un remplissage uni">
            <a:extLst>
              <a:ext uri="{FF2B5EF4-FFF2-40B4-BE49-F238E27FC236}">
                <a16:creationId xmlns:a16="http://schemas.microsoft.com/office/drawing/2014/main" id="{1F2FFF25-BE8C-10A9-3F9B-020617D89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428" y="4053663"/>
            <a:ext cx="914400" cy="914400"/>
          </a:xfrm>
          <a:prstGeom prst="rect">
            <a:avLst/>
          </a:prstGeom>
        </p:spPr>
      </p:pic>
      <p:pic>
        <p:nvPicPr>
          <p:cNvPr id="12" name="Graphique 11" descr="Écran avec un remplissage uni">
            <a:extLst>
              <a:ext uri="{FF2B5EF4-FFF2-40B4-BE49-F238E27FC236}">
                <a16:creationId xmlns:a16="http://schemas.microsoft.com/office/drawing/2014/main" id="{0EBBABB1-69FB-3860-837D-BAFDBE62C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048" y="5816849"/>
            <a:ext cx="914400" cy="914400"/>
          </a:xfrm>
          <a:prstGeom prst="rect">
            <a:avLst/>
          </a:prstGeom>
        </p:spPr>
      </p:pic>
      <p:sp>
        <p:nvSpPr>
          <p:cNvPr id="86" name="Graphique 13" descr="Monde avec un remplissage uni">
            <a:extLst>
              <a:ext uri="{FF2B5EF4-FFF2-40B4-BE49-F238E27FC236}">
                <a16:creationId xmlns:a16="http://schemas.microsoft.com/office/drawing/2014/main" id="{DF24828B-F8BB-B1C3-FFF4-4F34F55C7C33}"/>
              </a:ext>
            </a:extLst>
          </p:cNvPr>
          <p:cNvSpPr/>
          <p:nvPr/>
        </p:nvSpPr>
        <p:spPr>
          <a:xfrm>
            <a:off x="4173866" y="3312484"/>
            <a:ext cx="723900" cy="723900"/>
          </a:xfrm>
          <a:custGeom>
            <a:avLst/>
            <a:gdLst>
              <a:gd name="connsiteX0" fmla="*/ 414338 w 723900"/>
              <a:gd name="connsiteY0" fmla="*/ 661988 h 723900"/>
              <a:gd name="connsiteX1" fmla="*/ 551498 w 723900"/>
              <a:gd name="connsiteY1" fmla="*/ 381000 h 723900"/>
              <a:gd name="connsiteX2" fmla="*/ 665798 w 723900"/>
              <a:gd name="connsiteY2" fmla="*/ 381000 h 723900"/>
              <a:gd name="connsiteX3" fmla="*/ 414338 w 723900"/>
              <a:gd name="connsiteY3" fmla="*/ 661988 h 723900"/>
              <a:gd name="connsiteX4" fmla="*/ 58103 w 723900"/>
              <a:gd name="connsiteY4" fmla="*/ 381000 h 723900"/>
              <a:gd name="connsiteX5" fmla="*/ 172403 w 723900"/>
              <a:gd name="connsiteY5" fmla="*/ 381000 h 723900"/>
              <a:gd name="connsiteX6" fmla="*/ 309563 w 723900"/>
              <a:gd name="connsiteY6" fmla="*/ 661988 h 723900"/>
              <a:gd name="connsiteX7" fmla="*/ 58103 w 723900"/>
              <a:gd name="connsiteY7" fmla="*/ 381000 h 723900"/>
              <a:gd name="connsiteX8" fmla="*/ 309563 w 723900"/>
              <a:gd name="connsiteY8" fmla="*/ 61913 h 723900"/>
              <a:gd name="connsiteX9" fmla="*/ 172403 w 723900"/>
              <a:gd name="connsiteY9" fmla="*/ 342900 h 723900"/>
              <a:gd name="connsiteX10" fmla="*/ 58103 w 723900"/>
              <a:gd name="connsiteY10" fmla="*/ 342900 h 723900"/>
              <a:gd name="connsiteX11" fmla="*/ 309563 w 723900"/>
              <a:gd name="connsiteY11" fmla="*/ 61913 h 723900"/>
              <a:gd name="connsiteX12" fmla="*/ 381000 w 723900"/>
              <a:gd name="connsiteY12" fmla="*/ 381000 h 723900"/>
              <a:gd name="connsiteX13" fmla="*/ 513398 w 723900"/>
              <a:gd name="connsiteY13" fmla="*/ 381000 h 723900"/>
              <a:gd name="connsiteX14" fmla="*/ 381000 w 723900"/>
              <a:gd name="connsiteY14" fmla="*/ 642938 h 723900"/>
              <a:gd name="connsiteX15" fmla="*/ 381000 w 723900"/>
              <a:gd name="connsiteY15" fmla="*/ 381000 h 723900"/>
              <a:gd name="connsiteX16" fmla="*/ 342900 w 723900"/>
              <a:gd name="connsiteY16" fmla="*/ 381000 h 723900"/>
              <a:gd name="connsiteX17" fmla="*/ 342900 w 723900"/>
              <a:gd name="connsiteY17" fmla="*/ 642938 h 723900"/>
              <a:gd name="connsiteX18" fmla="*/ 210502 w 723900"/>
              <a:gd name="connsiteY18" fmla="*/ 381000 h 723900"/>
              <a:gd name="connsiteX19" fmla="*/ 342900 w 723900"/>
              <a:gd name="connsiteY19" fmla="*/ 381000 h 723900"/>
              <a:gd name="connsiteX20" fmla="*/ 381000 w 723900"/>
              <a:gd name="connsiteY20" fmla="*/ 80963 h 723900"/>
              <a:gd name="connsiteX21" fmla="*/ 513398 w 723900"/>
              <a:gd name="connsiteY21" fmla="*/ 342900 h 723900"/>
              <a:gd name="connsiteX22" fmla="*/ 381000 w 723900"/>
              <a:gd name="connsiteY22" fmla="*/ 342900 h 723900"/>
              <a:gd name="connsiteX23" fmla="*/ 381000 w 723900"/>
              <a:gd name="connsiteY23" fmla="*/ 80963 h 723900"/>
              <a:gd name="connsiteX24" fmla="*/ 342900 w 723900"/>
              <a:gd name="connsiteY24" fmla="*/ 342900 h 723900"/>
              <a:gd name="connsiteX25" fmla="*/ 210502 w 723900"/>
              <a:gd name="connsiteY25" fmla="*/ 342900 h 723900"/>
              <a:gd name="connsiteX26" fmla="*/ 342900 w 723900"/>
              <a:gd name="connsiteY26" fmla="*/ 80963 h 723900"/>
              <a:gd name="connsiteX27" fmla="*/ 342900 w 723900"/>
              <a:gd name="connsiteY27" fmla="*/ 342900 h 723900"/>
              <a:gd name="connsiteX28" fmla="*/ 665798 w 723900"/>
              <a:gd name="connsiteY28" fmla="*/ 342900 h 723900"/>
              <a:gd name="connsiteX29" fmla="*/ 551498 w 723900"/>
              <a:gd name="connsiteY29" fmla="*/ 342900 h 723900"/>
              <a:gd name="connsiteX30" fmla="*/ 414338 w 723900"/>
              <a:gd name="connsiteY30" fmla="*/ 61913 h 723900"/>
              <a:gd name="connsiteX31" fmla="*/ 665798 w 723900"/>
              <a:gd name="connsiteY31" fmla="*/ 342900 h 723900"/>
              <a:gd name="connsiteX32" fmla="*/ 361950 w 723900"/>
              <a:gd name="connsiteY32" fmla="*/ 0 h 723900"/>
              <a:gd name="connsiteX33" fmla="*/ 0 w 723900"/>
              <a:gd name="connsiteY33" fmla="*/ 361950 h 723900"/>
              <a:gd name="connsiteX34" fmla="*/ 361950 w 723900"/>
              <a:gd name="connsiteY34" fmla="*/ 723900 h 723900"/>
              <a:gd name="connsiteX35" fmla="*/ 723900 w 723900"/>
              <a:gd name="connsiteY35" fmla="*/ 361950 h 723900"/>
              <a:gd name="connsiteX36" fmla="*/ 361950 w 723900"/>
              <a:gd name="connsiteY36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23900" h="723900">
                <a:moveTo>
                  <a:pt x="414338" y="661988"/>
                </a:moveTo>
                <a:cubicBezTo>
                  <a:pt x="476250" y="585788"/>
                  <a:pt x="544830" y="489585"/>
                  <a:pt x="551498" y="381000"/>
                </a:cubicBezTo>
                <a:lnTo>
                  <a:pt x="665798" y="381000"/>
                </a:lnTo>
                <a:cubicBezTo>
                  <a:pt x="657225" y="522923"/>
                  <a:pt x="551498" y="638175"/>
                  <a:pt x="414338" y="661988"/>
                </a:cubicBezTo>
                <a:close/>
                <a:moveTo>
                  <a:pt x="58103" y="381000"/>
                </a:moveTo>
                <a:lnTo>
                  <a:pt x="172403" y="381000"/>
                </a:lnTo>
                <a:cubicBezTo>
                  <a:pt x="180023" y="489585"/>
                  <a:pt x="247650" y="585788"/>
                  <a:pt x="309563" y="661988"/>
                </a:cubicBezTo>
                <a:cubicBezTo>
                  <a:pt x="172403" y="638175"/>
                  <a:pt x="66675" y="522923"/>
                  <a:pt x="58103" y="381000"/>
                </a:cubicBezTo>
                <a:close/>
                <a:moveTo>
                  <a:pt x="309563" y="61913"/>
                </a:moveTo>
                <a:cubicBezTo>
                  <a:pt x="247650" y="138113"/>
                  <a:pt x="179070" y="234315"/>
                  <a:pt x="172403" y="342900"/>
                </a:cubicBezTo>
                <a:lnTo>
                  <a:pt x="58103" y="342900"/>
                </a:lnTo>
                <a:cubicBezTo>
                  <a:pt x="66675" y="200978"/>
                  <a:pt x="172403" y="85725"/>
                  <a:pt x="309563" y="61913"/>
                </a:cubicBezTo>
                <a:close/>
                <a:moveTo>
                  <a:pt x="381000" y="381000"/>
                </a:moveTo>
                <a:lnTo>
                  <a:pt x="513398" y="381000"/>
                </a:lnTo>
                <a:cubicBezTo>
                  <a:pt x="505778" y="479108"/>
                  <a:pt x="441960" y="567690"/>
                  <a:pt x="381000" y="642938"/>
                </a:cubicBezTo>
                <a:lnTo>
                  <a:pt x="381000" y="381000"/>
                </a:lnTo>
                <a:close/>
                <a:moveTo>
                  <a:pt x="342900" y="381000"/>
                </a:moveTo>
                <a:lnTo>
                  <a:pt x="342900" y="642938"/>
                </a:lnTo>
                <a:cubicBezTo>
                  <a:pt x="281940" y="567690"/>
                  <a:pt x="218123" y="479108"/>
                  <a:pt x="210502" y="381000"/>
                </a:cubicBezTo>
                <a:lnTo>
                  <a:pt x="342900" y="381000"/>
                </a:lnTo>
                <a:close/>
                <a:moveTo>
                  <a:pt x="381000" y="80963"/>
                </a:moveTo>
                <a:cubicBezTo>
                  <a:pt x="441960" y="156210"/>
                  <a:pt x="505778" y="243840"/>
                  <a:pt x="513398" y="342900"/>
                </a:cubicBezTo>
                <a:lnTo>
                  <a:pt x="381000" y="342900"/>
                </a:lnTo>
                <a:lnTo>
                  <a:pt x="381000" y="80963"/>
                </a:lnTo>
                <a:close/>
                <a:moveTo>
                  <a:pt x="342900" y="342900"/>
                </a:moveTo>
                <a:lnTo>
                  <a:pt x="210502" y="342900"/>
                </a:lnTo>
                <a:cubicBezTo>
                  <a:pt x="218123" y="244793"/>
                  <a:pt x="281940" y="156210"/>
                  <a:pt x="342900" y="80963"/>
                </a:cubicBezTo>
                <a:lnTo>
                  <a:pt x="342900" y="342900"/>
                </a:lnTo>
                <a:close/>
                <a:moveTo>
                  <a:pt x="665798" y="342900"/>
                </a:moveTo>
                <a:lnTo>
                  <a:pt x="551498" y="342900"/>
                </a:lnTo>
                <a:cubicBezTo>
                  <a:pt x="544830" y="234315"/>
                  <a:pt x="476250" y="138113"/>
                  <a:pt x="414338" y="61913"/>
                </a:cubicBezTo>
                <a:cubicBezTo>
                  <a:pt x="551498" y="85725"/>
                  <a:pt x="657225" y="200978"/>
                  <a:pt x="665798" y="342900"/>
                </a:cubicBezTo>
                <a:close/>
                <a:moveTo>
                  <a:pt x="361950" y="0"/>
                </a:moveTo>
                <a:cubicBezTo>
                  <a:pt x="161925" y="0"/>
                  <a:pt x="0" y="161925"/>
                  <a:pt x="0" y="361950"/>
                </a:cubicBezTo>
                <a:cubicBezTo>
                  <a:pt x="0" y="561975"/>
                  <a:pt x="161925" y="723900"/>
                  <a:pt x="361950" y="723900"/>
                </a:cubicBezTo>
                <a:cubicBezTo>
                  <a:pt x="561975" y="723900"/>
                  <a:pt x="723900" y="561975"/>
                  <a:pt x="723900" y="361950"/>
                </a:cubicBezTo>
                <a:cubicBezTo>
                  <a:pt x="723900" y="161925"/>
                  <a:pt x="561975" y="0"/>
                  <a:pt x="361950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H"/>
          </a:p>
        </p:txBody>
      </p:sp>
      <p:pic>
        <p:nvPicPr>
          <p:cNvPr id="15" name="Graphique 14" descr="Écran avec un remplissage uni">
            <a:extLst>
              <a:ext uri="{FF2B5EF4-FFF2-40B4-BE49-F238E27FC236}">
                <a16:creationId xmlns:a16="http://schemas.microsoft.com/office/drawing/2014/main" id="{1E33EDA3-2453-6054-D11A-18EE08519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1075" y="4255284"/>
            <a:ext cx="914400" cy="9144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1A06144-DF16-6DB8-9917-C8D0B5A44DA9}"/>
              </a:ext>
            </a:extLst>
          </p:cNvPr>
          <p:cNvCxnSpPr>
            <a:cxnSpLocks/>
          </p:cNvCxnSpPr>
          <p:nvPr/>
        </p:nvCxnSpPr>
        <p:spPr>
          <a:xfrm flipV="1">
            <a:off x="3711916" y="5392278"/>
            <a:ext cx="2954424" cy="158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F22F98F-142C-54B3-7D09-40E2C79EB508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7100687" y="5013118"/>
            <a:ext cx="18887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838F5D2-CE54-F9EC-F40A-23A322A61EC5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4501908" y="5013118"/>
            <a:ext cx="1769513" cy="65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19825AC-BC7E-6D41-16D3-E868504AB21B}"/>
              </a:ext>
            </a:extLst>
          </p:cNvPr>
          <p:cNvCxnSpPr>
            <a:cxnSpLocks/>
          </p:cNvCxnSpPr>
          <p:nvPr/>
        </p:nvCxnSpPr>
        <p:spPr>
          <a:xfrm>
            <a:off x="6666340" y="5053055"/>
            <a:ext cx="0" cy="3663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C6DA64C-69D8-38B0-595C-B751D0CA44A6}"/>
              </a:ext>
            </a:extLst>
          </p:cNvPr>
          <p:cNvCxnSpPr>
            <a:cxnSpLocks/>
          </p:cNvCxnSpPr>
          <p:nvPr/>
        </p:nvCxnSpPr>
        <p:spPr>
          <a:xfrm flipH="1">
            <a:off x="3631961" y="4840855"/>
            <a:ext cx="6526" cy="11045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C9D35A5-D2E4-2DEF-3A52-821CC6F5F625}"/>
              </a:ext>
            </a:extLst>
          </p:cNvPr>
          <p:cNvCxnSpPr>
            <a:cxnSpLocks/>
            <a:stCxn id="86" idx="34"/>
          </p:cNvCxnSpPr>
          <p:nvPr/>
        </p:nvCxnSpPr>
        <p:spPr>
          <a:xfrm flipH="1">
            <a:off x="4525460" y="4036384"/>
            <a:ext cx="10356" cy="100659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D84BDD2-392A-F4B7-B28E-FF83D392A4A6}"/>
              </a:ext>
            </a:extLst>
          </p:cNvPr>
          <p:cNvSpPr txBox="1"/>
          <p:nvPr/>
        </p:nvSpPr>
        <p:spPr>
          <a:xfrm>
            <a:off x="8566988" y="3947547"/>
            <a:ext cx="132921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A1</a:t>
            </a:r>
            <a:endParaRPr lang="fr-CH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1F695A9-95C8-C339-5AE5-5A0CFF0D49FE}"/>
              </a:ext>
            </a:extLst>
          </p:cNvPr>
          <p:cNvSpPr txBox="1"/>
          <p:nvPr/>
        </p:nvSpPr>
        <p:spPr>
          <a:xfrm>
            <a:off x="1807878" y="6029150"/>
            <a:ext cx="132921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C1</a:t>
            </a:r>
            <a:endParaRPr lang="fr-CH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67AF49B-237A-5418-A19B-7B12000BD22B}"/>
              </a:ext>
            </a:extLst>
          </p:cNvPr>
          <p:cNvSpPr txBox="1"/>
          <p:nvPr/>
        </p:nvSpPr>
        <p:spPr>
          <a:xfrm>
            <a:off x="1831923" y="4278997"/>
            <a:ext cx="1305165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B1</a:t>
            </a:r>
            <a:endParaRPr lang="fr-CH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8ADA873-1B2D-4CCF-6D9E-D1D31F0EBC5E}"/>
              </a:ext>
            </a:extLst>
          </p:cNvPr>
          <p:cNvSpPr txBox="1"/>
          <p:nvPr/>
        </p:nvSpPr>
        <p:spPr>
          <a:xfrm>
            <a:off x="5966924" y="5549444"/>
            <a:ext cx="143180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R12</a:t>
            </a:r>
            <a:endParaRPr lang="fr-CH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577754E-A35F-62F4-8477-A9DBE5118D1F}"/>
              </a:ext>
            </a:extLst>
          </p:cNvPr>
          <p:cNvSpPr txBox="1"/>
          <p:nvPr/>
        </p:nvSpPr>
        <p:spPr>
          <a:xfrm>
            <a:off x="3303495" y="5238020"/>
            <a:ext cx="725455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switch</a:t>
            </a:r>
            <a:endParaRPr lang="fr-CH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7449ACB-01E4-2803-F0A8-50CDC4D32BEF}"/>
              </a:ext>
            </a:extLst>
          </p:cNvPr>
          <p:cNvSpPr txBox="1"/>
          <p:nvPr/>
        </p:nvSpPr>
        <p:spPr>
          <a:xfrm>
            <a:off x="7183495" y="4489386"/>
            <a:ext cx="143180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R11</a:t>
            </a:r>
            <a:endParaRPr lang="fr-CH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BEF35C8-958E-1D2E-6157-4E9B6C8B0D6F}"/>
              </a:ext>
            </a:extLst>
          </p:cNvPr>
          <p:cNvSpPr txBox="1"/>
          <p:nvPr/>
        </p:nvSpPr>
        <p:spPr>
          <a:xfrm>
            <a:off x="4883831" y="4494250"/>
            <a:ext cx="143180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R13</a:t>
            </a:r>
            <a:endParaRPr lang="fr-CH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A884902-DDFF-504D-7B7B-6C253E0B95D4}"/>
              </a:ext>
            </a:extLst>
          </p:cNvPr>
          <p:cNvSpPr txBox="1"/>
          <p:nvPr/>
        </p:nvSpPr>
        <p:spPr>
          <a:xfrm>
            <a:off x="8566988" y="3337818"/>
            <a:ext cx="191110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endParaRPr lang="fr-FR" sz="1400" dirty="0"/>
          </a:p>
          <a:p>
            <a:pPr algn="ctr"/>
            <a:r>
              <a:rPr lang="fr-FR" sz="1400" dirty="0"/>
              <a:t>default =&gt; interface R1</a:t>
            </a:r>
            <a:endParaRPr lang="fr-CH" sz="1400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E5F005C-0F4E-C4FB-4B0D-4FF5652F9FE9}"/>
              </a:ext>
            </a:extLst>
          </p:cNvPr>
          <p:cNvSpPr txBox="1"/>
          <p:nvPr/>
        </p:nvSpPr>
        <p:spPr>
          <a:xfrm>
            <a:off x="1343991" y="5157827"/>
            <a:ext cx="191110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endParaRPr lang="fr-FR" sz="1400" dirty="0"/>
          </a:p>
          <a:p>
            <a:pPr algn="ctr"/>
            <a:r>
              <a:rPr lang="fr-FR" sz="1400" dirty="0"/>
              <a:t>default =&gt; interface R2</a:t>
            </a:r>
            <a:endParaRPr lang="fr-CH" sz="1400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88990A4-6406-501D-4E82-A46DDDF04247}"/>
              </a:ext>
            </a:extLst>
          </p:cNvPr>
          <p:cNvSpPr txBox="1"/>
          <p:nvPr/>
        </p:nvSpPr>
        <p:spPr>
          <a:xfrm>
            <a:off x="6271421" y="4828452"/>
            <a:ext cx="82926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routeur</a:t>
            </a:r>
            <a:endParaRPr lang="fr-CH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EF493DE-2EED-D6C4-C524-DCA30CD629D7}"/>
              </a:ext>
            </a:extLst>
          </p:cNvPr>
          <p:cNvSpPr txBox="1"/>
          <p:nvPr/>
        </p:nvSpPr>
        <p:spPr>
          <a:xfrm>
            <a:off x="5898626" y="3900860"/>
            <a:ext cx="1574855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endParaRPr lang="fr-FR" sz="1400" dirty="0"/>
          </a:p>
          <a:p>
            <a:pPr algn="ctr"/>
            <a:r>
              <a:rPr lang="fr-FR" sz="1400" dirty="0"/>
              <a:t>default =&gt; internet</a:t>
            </a:r>
            <a:endParaRPr lang="fr-CH" sz="1400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BE32469-B517-1667-2EB4-59ABB8FA56D1}"/>
              </a:ext>
            </a:extLst>
          </p:cNvPr>
          <p:cNvSpPr txBox="1"/>
          <p:nvPr/>
        </p:nvSpPr>
        <p:spPr>
          <a:xfrm>
            <a:off x="4979997" y="3275276"/>
            <a:ext cx="256474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endParaRPr lang="fr-FR" sz="1400" dirty="0"/>
          </a:p>
          <a:p>
            <a:pPr algn="ctr"/>
            <a:r>
              <a:rPr lang="fr-FR" sz="1400" dirty="0" err="1"/>
              <a:t>ss</a:t>
            </a:r>
            <a:r>
              <a:rPr lang="fr-FR" sz="1400" dirty="0"/>
              <a:t>-réseau/plage =&gt; interface R3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94981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FE5AF-F769-F14B-1DF0-BFF59A76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Connecter son réseau à internet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970D3-8B5F-5A23-3434-062B4A4F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pouvoir communiquer avec internet, il faut utiliser des </a:t>
            </a:r>
            <a:r>
              <a:rPr lang="fr-FR" b="1" dirty="0"/>
              <a:t>adresses publiques</a:t>
            </a:r>
            <a:r>
              <a:rPr lang="fr-FR" dirty="0"/>
              <a:t>, et non des </a:t>
            </a:r>
            <a:r>
              <a:rPr lang="fr-FR" b="1" dirty="0"/>
              <a:t>adresses privées</a:t>
            </a:r>
            <a:r>
              <a:rPr lang="fr-FR" dirty="0"/>
              <a:t>. </a:t>
            </a:r>
          </a:p>
          <a:p>
            <a:r>
              <a:rPr lang="fr-FR" dirty="0"/>
              <a:t>En effet, des adresses privées pourront certes atteindre internet mais ne pourront pas recevoir d’informations de sa part en retour: le </a:t>
            </a:r>
            <a:r>
              <a:rPr lang="fr-FR" b="1" i="1" dirty="0" err="1"/>
              <a:t>forward</a:t>
            </a:r>
            <a:r>
              <a:rPr lang="fr-FR" b="1" i="1" dirty="0"/>
              <a:t> </a:t>
            </a:r>
            <a:r>
              <a:rPr lang="fr-FR" b="1" i="1" dirty="0" err="1"/>
              <a:t>way</a:t>
            </a:r>
            <a:r>
              <a:rPr lang="fr-FR" b="1" i="1" dirty="0"/>
              <a:t> </a:t>
            </a:r>
            <a:r>
              <a:rPr lang="fr-FR" dirty="0"/>
              <a:t>fonctionnera, mais pas le </a:t>
            </a:r>
            <a:r>
              <a:rPr lang="fr-FR" b="1" i="1" dirty="0"/>
              <a:t>reverse </a:t>
            </a:r>
            <a:r>
              <a:rPr lang="fr-FR" b="1" i="1" dirty="0" err="1"/>
              <a:t>way</a:t>
            </a:r>
            <a:r>
              <a:rPr lang="fr-FR" dirty="0"/>
              <a:t>.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ACDF7-B3C0-ACC5-AA63-432EC69B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80BEF39-E2B3-25B4-568C-B80906DDA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15808"/>
              </p:ext>
            </p:extLst>
          </p:nvPr>
        </p:nvGraphicFramePr>
        <p:xfrm>
          <a:off x="2211695" y="4756122"/>
          <a:ext cx="8128001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72927">
                  <a:extLst>
                    <a:ext uri="{9D8B030D-6E8A-4147-A177-3AD203B41FA5}">
                      <a16:colId xmlns:a16="http://schemas.microsoft.com/office/drawing/2014/main" val="3648885434"/>
                    </a:ext>
                  </a:extLst>
                </a:gridCol>
                <a:gridCol w="3477537">
                  <a:extLst>
                    <a:ext uri="{9D8B030D-6E8A-4147-A177-3AD203B41FA5}">
                      <a16:colId xmlns:a16="http://schemas.microsoft.com/office/drawing/2014/main" val="2158968510"/>
                    </a:ext>
                  </a:extLst>
                </a:gridCol>
                <a:gridCol w="3477537">
                  <a:extLst>
                    <a:ext uri="{9D8B030D-6E8A-4147-A177-3AD203B41FA5}">
                      <a16:colId xmlns:a16="http://schemas.microsoft.com/office/drawing/2014/main" val="388060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Plages d’adresses privées</a:t>
                      </a:r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2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A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10.0.0.0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10.255.255.255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172.16.0.0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172.31.0.0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2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192.168.0.0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192.168.255.255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8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8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7FC5F-5DE3-9109-9470-627B8EDE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6374"/>
          </a:xfrm>
        </p:spPr>
        <p:txBody>
          <a:bodyPr/>
          <a:lstStyle/>
          <a:p>
            <a:r>
              <a:rPr lang="fr-FR" dirty="0"/>
              <a:t>Plan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E8948-AA4B-0A6F-4985-85EDAF62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4892"/>
            <a:ext cx="9905999" cy="4879818"/>
          </a:xfrm>
        </p:spPr>
        <p:txBody>
          <a:bodyPr>
            <a:normAutofit fontScale="62500" lnSpcReduction="20000"/>
          </a:bodyPr>
          <a:lstStyle/>
          <a:p>
            <a:r>
              <a:rPr lang="fr-CH" b="1" dirty="0"/>
              <a:t>Généralités</a:t>
            </a:r>
          </a:p>
          <a:p>
            <a:pPr lvl="1"/>
            <a:r>
              <a:rPr lang="fr-CH" b="1" dirty="0"/>
              <a:t>Protocole TCP/IP</a:t>
            </a:r>
          </a:p>
          <a:p>
            <a:pPr lvl="1"/>
            <a:r>
              <a:rPr lang="fr-CH" b="1" dirty="0"/>
              <a:t>Transmission des informations</a:t>
            </a:r>
          </a:p>
          <a:p>
            <a:pPr lvl="1"/>
            <a:r>
              <a:rPr lang="fr-CH" b="1" dirty="0"/>
              <a:t>A quoi ressemble une adresse IP?</a:t>
            </a:r>
          </a:p>
          <a:p>
            <a:pPr lvl="1"/>
            <a:r>
              <a:rPr lang="fr-CH" b="1" dirty="0"/>
              <a:t>Qu’est-ce qu’un réseau?</a:t>
            </a:r>
          </a:p>
          <a:p>
            <a:pPr lvl="1"/>
            <a:r>
              <a:rPr lang="fr-CH" b="1" dirty="0"/>
              <a:t>Et internet dans tout ça?</a:t>
            </a:r>
          </a:p>
          <a:p>
            <a:r>
              <a:rPr lang="fr-CH" b="1" dirty="0"/>
              <a:t>Créer un réseau</a:t>
            </a:r>
          </a:p>
          <a:p>
            <a:pPr lvl="1"/>
            <a:r>
              <a:rPr lang="fr-CH" b="1" dirty="0"/>
              <a:t>Comment déterminer les adresses IP d’un réseau?</a:t>
            </a:r>
          </a:p>
          <a:p>
            <a:pPr lvl="1"/>
            <a:r>
              <a:rPr lang="fr-CH" b="1" dirty="0"/>
              <a:t>Les parties d’une adresse IP</a:t>
            </a:r>
          </a:p>
          <a:p>
            <a:pPr lvl="1"/>
            <a:r>
              <a:rPr lang="fr-CH" b="1" dirty="0"/>
              <a:t>Comment choisir son masque?</a:t>
            </a:r>
          </a:p>
          <a:p>
            <a:pPr lvl="1"/>
            <a:r>
              <a:rPr lang="fr-CH" b="1" dirty="0"/>
              <a:t>Comment écrire un masque?</a:t>
            </a:r>
          </a:p>
          <a:p>
            <a:r>
              <a:rPr lang="fr-CH" b="1" dirty="0"/>
              <a:t>Complexifier un réseau</a:t>
            </a:r>
          </a:p>
          <a:p>
            <a:pPr lvl="1"/>
            <a:r>
              <a:rPr lang="fr-CH" b="1" dirty="0"/>
              <a:t>Le réseau grandit</a:t>
            </a:r>
          </a:p>
          <a:p>
            <a:pPr lvl="1"/>
            <a:r>
              <a:rPr lang="fr-CH" b="1" dirty="0"/>
              <a:t>Les routes: c’est quoi?</a:t>
            </a:r>
          </a:p>
          <a:p>
            <a:pPr lvl="1"/>
            <a:r>
              <a:rPr lang="fr-CH" b="1" dirty="0"/>
              <a:t>Les routes: comment les construire?</a:t>
            </a:r>
          </a:p>
          <a:p>
            <a:pPr lvl="1"/>
            <a:r>
              <a:rPr lang="fr-CH" b="1" dirty="0"/>
              <a:t>Connecter son réseau à internet</a:t>
            </a:r>
          </a:p>
          <a:p>
            <a:r>
              <a:rPr lang="fr-CH" b="1" dirty="0"/>
              <a:t>Astuces </a:t>
            </a:r>
            <a:r>
              <a:rPr lang="fr-CH" b="1" dirty="0" err="1"/>
              <a:t>Netpractice</a:t>
            </a:r>
            <a:endParaRPr lang="fr-CH" b="1" dirty="0"/>
          </a:p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98695-D455-A7B6-537C-5F6D403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3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A2EE5-6FE3-57E5-8B04-3F0C637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Astuces </a:t>
            </a:r>
            <a:r>
              <a:rPr lang="fr-FR" b="1" dirty="0" err="1"/>
              <a:t>netpractice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489-549D-3441-A58D-CD8A15CF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Les adresses d’un même sous-réseau doivent se suivre, même si elles sont partagées entre plusieurs sous-sous-réseaux. Si un sous-sous-réseau donné couvre la plage de .0 à .3 par ex., son voisin devra commencer à .4 (première adresse utilisable à .5).</a:t>
            </a:r>
          </a:p>
          <a:p>
            <a:r>
              <a:rPr lang="fr-CH" sz="2000" dirty="0"/>
              <a:t>Le nombre de routes partant d’internet vous indiquent combien il y a de sous-réseaux.</a:t>
            </a:r>
          </a:p>
          <a:p>
            <a:r>
              <a:rPr lang="fr-CH" sz="2000" dirty="0"/>
              <a:t>Les routeurs gèrent plusieurs destinations: on peut donc n’utiliser que 3 routes partant d’internet même si on a 3 sous-réseaux; le default gérera la destination mise de côté jusqu’au routeur, qui redirigera alors vers elle.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91F34-EAE5-E95B-FB43-84A172E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74AC127-BDFD-7BFC-D9D4-40168DA5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6876"/>
              </p:ext>
            </p:extLst>
          </p:nvPr>
        </p:nvGraphicFramePr>
        <p:xfrm>
          <a:off x="3932138" y="5273674"/>
          <a:ext cx="3700833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804">
                  <a:extLst>
                    <a:ext uri="{9D8B030D-6E8A-4147-A177-3AD203B41FA5}">
                      <a16:colId xmlns:a16="http://schemas.microsoft.com/office/drawing/2014/main" val="2557885343"/>
                    </a:ext>
                  </a:extLst>
                </a:gridCol>
                <a:gridCol w="1388455">
                  <a:extLst>
                    <a:ext uri="{9D8B030D-6E8A-4147-A177-3AD203B41FA5}">
                      <a16:colId xmlns:a16="http://schemas.microsoft.com/office/drawing/2014/main" val="3489593004"/>
                    </a:ext>
                  </a:extLst>
                </a:gridCol>
                <a:gridCol w="1681574">
                  <a:extLst>
                    <a:ext uri="{9D8B030D-6E8A-4147-A177-3AD203B41FA5}">
                      <a16:colId xmlns:a16="http://schemas.microsoft.com/office/drawing/2014/main" val="3518237142"/>
                    </a:ext>
                  </a:extLst>
                </a:gridCol>
              </a:tblGrid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Route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Internet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Routeur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24240"/>
                  </a:ext>
                </a:extLst>
              </a:tr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-&gt; A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-&gt; C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30428"/>
                  </a:ext>
                </a:extLst>
              </a:tr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2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-&gt; C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-&gt; B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2962"/>
                  </a:ext>
                </a:extLst>
              </a:tr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3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default -&gt; B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default -&gt; internet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3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043F2-1D4C-7089-83A0-669AF4A3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E2335-E38E-5E6D-2C30-E588B351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4DCA5-540F-DA0C-FC3F-46D951F6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3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7A759-B62E-6859-3322-75D3BB70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Protocole TCP/IP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C8731-4541-391F-ED5B-7940B821FD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Mis en place pour permettre la communication entre tous les ordinateurs, peu importe leur fabriquant.</a:t>
            </a:r>
          </a:p>
          <a:p>
            <a:r>
              <a:rPr lang="fr-FR" dirty="0"/>
              <a:t>Organise/ordonne la communication:</a:t>
            </a:r>
          </a:p>
          <a:p>
            <a:pPr lvl="1"/>
            <a:r>
              <a:rPr lang="fr-FR" dirty="0"/>
              <a:t>quand elle commence</a:t>
            </a:r>
          </a:p>
          <a:p>
            <a:pPr lvl="1"/>
            <a:r>
              <a:rPr lang="fr-FR" dirty="0"/>
              <a:t>qui transmet quand</a:t>
            </a:r>
          </a:p>
          <a:p>
            <a:pPr lvl="1"/>
            <a:r>
              <a:rPr lang="fr-FR" dirty="0"/>
              <a:t>est-ce que l'info a bien été transmise</a:t>
            </a:r>
          </a:p>
          <a:p>
            <a:pPr lvl="1"/>
            <a:r>
              <a:rPr lang="fr-FR" dirty="0"/>
              <a:t>quand elle finit.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09B5F-B8AA-33E1-3F87-56EFD418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2" y="2249486"/>
            <a:ext cx="4878389" cy="2581918"/>
          </a:xfrm>
          <a:ln w="57150">
            <a:solidFill>
              <a:schemeClr val="accent2"/>
            </a:solidFill>
            <a:prstDash val="sysDot"/>
          </a:ln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IP (Internet Protocol):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identifie les adresses des ordinateurs impliqués.</a:t>
            </a:r>
          </a:p>
          <a:p>
            <a:r>
              <a:rPr lang="fr-FR" b="1" dirty="0"/>
              <a:t>TCP (Transmission Control Protocol):</a:t>
            </a:r>
          </a:p>
          <a:p>
            <a:pPr marL="0" indent="0">
              <a:buNone/>
            </a:pPr>
            <a:r>
              <a:rPr lang="fr-FR" dirty="0"/>
              <a:t>transmet les informations d'une adresse à l'autre.</a:t>
            </a:r>
            <a:endParaRPr lang="fr-CH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1D4176-3F91-319E-634E-43A65CDC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44DD7-EBE6-12A0-1095-D8CB69E0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Transmission des informations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EE54B8-FCB6-ECC1-B7CD-3EABABA0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 informations sont transmises en </a:t>
            </a:r>
            <a:r>
              <a:rPr lang="fr-FR" b="1" dirty="0"/>
              <a:t>paquets</a:t>
            </a:r>
            <a:r>
              <a:rPr lang="fr-FR" dirty="0"/>
              <a:t> (fragmentation) afin de ne pas devoir tout renvoyer en cas de problème. Ils sont réassemblés (défragmentation) une fois arrivés.</a:t>
            </a:r>
          </a:p>
          <a:p>
            <a:pPr marL="0" indent="0">
              <a:buNone/>
            </a:pPr>
            <a:r>
              <a:rPr lang="fr-FR" dirty="0"/>
              <a:t>Chaque paquet peut prendre un chemin différent, pour faciliter la circulation. Le meilleur chemin possible est déterminé par les </a:t>
            </a:r>
            <a:r>
              <a:rPr lang="fr-FR" b="1" dirty="0"/>
              <a:t>routeurs</a:t>
            </a:r>
            <a:r>
              <a:rPr lang="fr-FR" dirty="0"/>
              <a:t> et les commutateurs.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5AFA97-5224-5B0D-3662-BB1780E2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4B37-258E-8EB3-6F8B-C9E4CAA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 quoi ressemble une adresse </a:t>
            </a:r>
            <a:r>
              <a:rPr lang="fr-FR" b="1" dirty="0" err="1"/>
              <a:t>ip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C84D0-3E02-08B6-D7FB-8E8451EBF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Version 4 (IPv4)</a:t>
            </a: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53372-0BD5-FAAE-A580-AD95C24E50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Encore largement utilisée, notamment pour </a:t>
            </a:r>
            <a:r>
              <a:rPr lang="fr-FR" sz="2000" dirty="0" err="1"/>
              <a:t>Netpractice</a:t>
            </a:r>
            <a:r>
              <a:rPr lang="fr-FR" sz="2000" dirty="0"/>
              <a:t>.</a:t>
            </a:r>
          </a:p>
          <a:p>
            <a:r>
              <a:rPr lang="fr-FR" sz="2000" dirty="0"/>
              <a:t>Représentées en notation décimale, avec 4 bytes </a:t>
            </a:r>
            <a:r>
              <a:rPr lang="fr-FR" sz="2000" dirty="0" err="1"/>
              <a:t>d’int</a:t>
            </a:r>
            <a:r>
              <a:rPr lang="fr-FR" sz="2000" dirty="0"/>
              <a:t> compris entre 0 et 255 séparés par des ‘.’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E380AE-9F1F-33BD-BE0A-01AF8099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Version 6 (ipv6)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DBD2C8-BD89-04EA-2706-1EA29CECB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Transition vers cette dernière version, qui rallonge les plages d’adresses possibles.</a:t>
            </a:r>
          </a:p>
          <a:p>
            <a:r>
              <a:rPr lang="fr-FR" sz="1800" dirty="0"/>
              <a:t>Représentées en notation hexadécimale, avec 8 groupes de 4 chiffres hexadécimaux séparés par des ‘:’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2F1336-BAE7-9A67-2C2F-68D7B6F826D7}"/>
              </a:ext>
            </a:extLst>
          </p:cNvPr>
          <p:cNvSpPr txBox="1"/>
          <p:nvPr/>
        </p:nvSpPr>
        <p:spPr>
          <a:xfrm>
            <a:off x="1370019" y="5441980"/>
            <a:ext cx="4096926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105.230.37.2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DB9EE1-0F46-432B-51AC-65511694D359}"/>
              </a:ext>
            </a:extLst>
          </p:cNvPr>
          <p:cNvSpPr txBox="1"/>
          <p:nvPr/>
        </p:nvSpPr>
        <p:spPr>
          <a:xfrm>
            <a:off x="6248410" y="5441980"/>
            <a:ext cx="4646601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2001:0db8:85a3:0000:0000:8a2e:0370:7334</a:t>
            </a:r>
            <a:endParaRPr lang="fr-CH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04B762A-14DA-5510-F051-BEC646A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47888-0398-91AC-C092-E538A740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Qu’est-ce qu’un réseau?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D0D91-C040-4B97-4609-D154D158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machines qui communiquent les unes avec les autres via le protocole TCP/IP.</a:t>
            </a:r>
          </a:p>
          <a:p>
            <a:r>
              <a:rPr lang="fr-FR" dirty="0"/>
              <a:t>Un réseau peut être constitué de plusieurs sous-réseaux.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5F2101-8261-A2B2-E85E-9FD20CB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7E0B9-2C3A-E41F-1CDF-2D675124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 internet dans tout ça?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ECD0-B53E-15AF-7F87-59E98A44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Internet est un « méta » réseau qui regroupe tous les autres réseaux. On y accède donc également via le protocole TCP/IP.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31B5C4-A97A-02AC-62F8-38963099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053A-510B-9BF6-BA90-007B2C58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réseau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060BA-A890-4293-E1D3-59A702EF2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E6228-9819-7CFE-B257-8BFC02C5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794</TotalTime>
  <Words>1862</Words>
  <Application>Microsoft Office PowerPoint</Application>
  <PresentationFormat>Grand écran</PresentationFormat>
  <Paragraphs>584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Aptos</vt:lpstr>
      <vt:lpstr>Arial</vt:lpstr>
      <vt:lpstr>Tw Cen MT</vt:lpstr>
      <vt:lpstr>Wingdings</vt:lpstr>
      <vt:lpstr>Circuit</vt:lpstr>
      <vt:lpstr>Adressage ip</vt:lpstr>
      <vt:lpstr>Plan</vt:lpstr>
      <vt:lpstr>Généralités</vt:lpstr>
      <vt:lpstr>Protocole TCP/IP</vt:lpstr>
      <vt:lpstr>Transmission des informations</vt:lpstr>
      <vt:lpstr>A quoi ressemble une adresse ip?</vt:lpstr>
      <vt:lpstr>Qu’est-ce qu’un réseau?</vt:lpstr>
      <vt:lpstr>Et internet dans tout ça?</vt:lpstr>
      <vt:lpstr>Créer un réseau</vt:lpstr>
      <vt:lpstr>Comment déterminer les adresses ip D’UN RéSEAU?</vt:lpstr>
      <vt:lpstr>Les parties d’une adresse IP</vt:lpstr>
      <vt:lpstr>Comment choisir son masque?</vt:lpstr>
      <vt:lpstr>  Comment écrire un masque?</vt:lpstr>
      <vt:lpstr>Complexifier un réseau</vt:lpstr>
      <vt:lpstr>Le réseau grandit</vt:lpstr>
      <vt:lpstr>Les routes: c’est quoi?</vt:lpstr>
      <vt:lpstr>Les routes: comment les construire?</vt:lpstr>
      <vt:lpstr>Les routes: comment les construire?</vt:lpstr>
      <vt:lpstr>Connecter son réseau à internet</vt:lpstr>
      <vt:lpstr>Astuces netpractice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[Vaulruz] Cynthia Glardon</dc:creator>
  <cp:lastModifiedBy>[Vaulruz] Cynthia Glardon</cp:lastModifiedBy>
  <cp:revision>177</cp:revision>
  <dcterms:created xsi:type="dcterms:W3CDTF">2025-08-13T10:49:34Z</dcterms:created>
  <dcterms:modified xsi:type="dcterms:W3CDTF">2025-08-20T09:54:02Z</dcterms:modified>
</cp:coreProperties>
</file>