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59" r:id="rId5"/>
    <p:sldId id="260" r:id="rId6"/>
    <p:sldId id="261" r:id="rId7"/>
    <p:sldId id="264" r:id="rId8"/>
    <p:sldId id="265" r:id="rId9"/>
    <p:sldId id="263" r:id="rId10"/>
    <p:sldId id="266" r:id="rId11"/>
    <p:sldId id="267" r:id="rId12"/>
    <p:sldId id="270" r:id="rId13"/>
    <p:sldId id="268" r:id="rId14"/>
    <p:sldId id="271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Style moyen 2 - Accentuation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3828" y="5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AD81D-A0AD-4219-98DA-75D3EF80A6A9}" type="datetimeFigureOut">
              <a:rPr lang="fr-CH" smtClean="0"/>
              <a:t>13.08.2025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582766-26E7-48A2-BF64-CFD893C580D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4155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0935FB8C-4D49-48E6-A2C2-4487B09AF53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0AEAD-A559-4050-97BA-6C4809874D9D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34BEA-0490-4D33-A65E-FE61DA222C2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377DE-EE21-4114-BBA7-1DACFB519188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16095-A801-4333-9713-8EF8BB622D16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1AD18-79FA-4079-BDD0-5A25E4EC4528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61E8-3617-487F-B0C6-22A633ADE8D4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3CB8-929E-4E41-BE7E-729975AA201A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CF0FA-5145-48F8-B72F-91009B0C1F4F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5E1A6-3354-4C52-9E1D-1340BA54A041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EC299-2B29-4624-9DDA-8D516754AE00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70FDE-8198-4A29-AA53-5EC40E541252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C84AF-64DF-42AF-A0D6-6477A8E1CFFA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F8CFD-406F-4658-A8ED-2C3A0C585094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8FE3E-88A5-4226-BF84-E80290216322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EDEA9-E486-4637-BFE8-37704EB2D651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B6927-10E3-47F1-97F1-E58005017D3A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4A4BE-2037-407F-974F-49BBD6F022A1}" type="datetime1">
              <a:rPr lang="en-US" smtClean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6E0D12-8107-F36F-379C-EF3FD807CA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Adressage </a:t>
            </a:r>
            <a:r>
              <a:rPr lang="fr-FR" dirty="0" err="1"/>
              <a:t>ip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357B4ED-5C3D-A794-F61D-D4C0170454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Se préparer pour </a:t>
            </a:r>
            <a:r>
              <a:rPr lang="fr-FR" dirty="0" err="1"/>
              <a:t>netpractice</a:t>
            </a:r>
            <a:endParaRPr lang="fr-CH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5B36687-D4B8-D74E-A90E-CA02D202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Par Cynthia “</a:t>
            </a:r>
            <a:r>
              <a:rPr lang="en-US" dirty="0" err="1"/>
              <a:t>cyglardo</a:t>
            </a:r>
            <a:r>
              <a:rPr lang="en-US" dirty="0"/>
              <a:t>” Glardon – 42 Lausanne, </a:t>
            </a:r>
            <a:r>
              <a:rPr lang="en-US" dirty="0" err="1"/>
              <a:t>août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924459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C5476A-605D-E49E-303E-25B0C268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81358"/>
            <a:ext cx="9905998" cy="1478570"/>
          </a:xfrm>
        </p:spPr>
        <p:txBody>
          <a:bodyPr/>
          <a:lstStyle/>
          <a:p>
            <a:r>
              <a:rPr lang="fr-FR" b="1" dirty="0"/>
              <a:t>Comment déterminer les adresses </a:t>
            </a:r>
            <a:r>
              <a:rPr lang="fr-FR" b="1" dirty="0" err="1"/>
              <a:t>ip</a:t>
            </a:r>
            <a:r>
              <a:rPr lang="fr-FR" b="1" dirty="0"/>
              <a:t> D’UN </a:t>
            </a:r>
            <a:r>
              <a:rPr lang="fr-FR" b="1" dirty="0" err="1"/>
              <a:t>RéSEAU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C80681-6D27-EFF1-6F7A-936D109DF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112327"/>
            <a:ext cx="9905999" cy="3541714"/>
          </a:xfrm>
        </p:spPr>
        <p:txBody>
          <a:bodyPr/>
          <a:lstStyle/>
          <a:p>
            <a:r>
              <a:rPr lang="fr-FR" sz="2000" dirty="0"/>
              <a:t>En fonction du besoin (combien de machines?), on détermine une plage d’adresses IP, signifiée par un </a:t>
            </a:r>
            <a:r>
              <a:rPr lang="fr-FR" sz="2000" b="1" dirty="0"/>
              <a:t>masque, </a:t>
            </a:r>
            <a:r>
              <a:rPr lang="fr-FR" sz="2000" dirty="0"/>
              <a:t>qui sera appliqué à une base commune. </a:t>
            </a:r>
          </a:p>
          <a:p>
            <a:r>
              <a:rPr lang="fr-FR" sz="2000" dirty="0"/>
              <a:t>La première et la dernière adresse de cette plage ne sont pas attribuables à une machine.</a:t>
            </a:r>
          </a:p>
          <a:p>
            <a:pPr marL="0" indent="0">
              <a:buNone/>
            </a:pPr>
            <a:endParaRPr lang="fr-FR" sz="100" dirty="0"/>
          </a:p>
          <a:p>
            <a:pPr marL="0" indent="0">
              <a:buNone/>
            </a:pPr>
            <a:r>
              <a:rPr lang="fr-FR" sz="2000" dirty="0"/>
              <a:t>Exemple</a:t>
            </a:r>
            <a:r>
              <a:rPr lang="fr-FR" dirty="0"/>
              <a:t>: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E2B33303-83F1-4E3D-0F0C-03345B680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81788"/>
              </p:ext>
            </p:extLst>
          </p:nvPr>
        </p:nvGraphicFramePr>
        <p:xfrm>
          <a:off x="1379220" y="4095326"/>
          <a:ext cx="9585959" cy="2494280"/>
        </p:xfrm>
        <a:graphic>
          <a:graphicData uri="http://schemas.openxmlformats.org/drawingml/2006/table">
            <a:tbl>
              <a:tblPr firstCol="1">
                <a:tableStyleId>{93296810-A885-4BE3-A3E7-6D5BEEA58F35}</a:tableStyleId>
              </a:tblPr>
              <a:tblGrid>
                <a:gridCol w="3195320">
                  <a:extLst>
                    <a:ext uri="{9D8B030D-6E8A-4147-A177-3AD203B41FA5}">
                      <a16:colId xmlns:a16="http://schemas.microsoft.com/office/drawing/2014/main" val="3276246380"/>
                    </a:ext>
                  </a:extLst>
                </a:gridCol>
                <a:gridCol w="2214880">
                  <a:extLst>
                    <a:ext uri="{9D8B030D-6E8A-4147-A177-3AD203B41FA5}">
                      <a16:colId xmlns:a16="http://schemas.microsoft.com/office/drawing/2014/main" val="1330504274"/>
                    </a:ext>
                  </a:extLst>
                </a:gridCol>
                <a:gridCol w="4175759">
                  <a:extLst>
                    <a:ext uri="{9D8B030D-6E8A-4147-A177-3AD203B41FA5}">
                      <a16:colId xmlns:a16="http://schemas.microsoft.com/office/drawing/2014/main" val="376746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Besoin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 machines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348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Masque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255.255.255.248, ou /29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Plage de 6, soit 4 adresses utilisables.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36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de sous-réseau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108.210.42.10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Base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985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Première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108.210.42.11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7094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Dernière adresse utilisable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108.210.42.14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Base + nbre d’adresses utilisables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74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Adresse de diffusion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108.210.42.15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Dernière utilisable + 1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65777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43462D-CB00-015E-9332-DAD6DEC65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62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1DFBC5-D6BE-F286-82C3-E11B0826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 anchor="t">
            <a:normAutofit/>
          </a:bodyPr>
          <a:lstStyle/>
          <a:p>
            <a:br>
              <a:rPr lang="fr-FR" b="1" dirty="0"/>
            </a:br>
            <a:br>
              <a:rPr lang="fr-FR" b="1" dirty="0"/>
            </a:br>
            <a:r>
              <a:rPr lang="fr-FR" b="1" dirty="0"/>
              <a:t>Comment choisir son masque?</a:t>
            </a:r>
            <a:endParaRPr lang="fr-CH" b="1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A5FF4E7-678D-D8E6-03E0-A7B7C4E59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570070"/>
            <a:ext cx="7034485" cy="3782778"/>
          </a:xfrm>
        </p:spPr>
        <p:txBody>
          <a:bodyPr>
            <a:normAutofit/>
          </a:bodyPr>
          <a:lstStyle/>
          <a:p>
            <a:r>
              <a:rPr lang="fr-CH" noProof="0" dirty="0"/>
              <a:t>On essaye de limiter le gaspillage en prenant le masque le plus proche du besoin.</a:t>
            </a:r>
          </a:p>
          <a:p>
            <a:pPr marL="0" indent="0">
              <a:buNone/>
            </a:pPr>
            <a:r>
              <a:rPr lang="fr-CH" dirty="0"/>
              <a:t>Exemple:</a:t>
            </a:r>
          </a:p>
          <a:p>
            <a:endParaRPr lang="fr-CH" dirty="0"/>
          </a:p>
          <a:p>
            <a:r>
              <a:rPr lang="fr-CH" noProof="0" dirty="0"/>
              <a:t>On peut cependant anticiper des besoins futurs en prenant des plages plus grandes.</a:t>
            </a:r>
          </a:p>
          <a:p>
            <a:pPr marL="0" indent="0">
              <a:buNone/>
            </a:pPr>
            <a:endParaRPr lang="fr-CH" noProof="0" dirty="0"/>
          </a:p>
        </p:txBody>
      </p:sp>
      <p:pic>
        <p:nvPicPr>
          <p:cNvPr id="14" name="Espace réservé du contenu 13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D2E11512-074B-CCD3-7863-3CE388E22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41" y="4071147"/>
            <a:ext cx="11914117" cy="160782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1CAB2148-270A-287A-8BD6-D467156626D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8406400"/>
              </p:ext>
            </p:extLst>
          </p:nvPr>
        </p:nvGraphicFramePr>
        <p:xfrm>
          <a:off x="-1412874" y="7268181"/>
          <a:ext cx="15654553" cy="192024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1398553">
                  <a:extLst>
                    <a:ext uri="{9D8B030D-6E8A-4147-A177-3AD203B41FA5}">
                      <a16:colId xmlns:a16="http://schemas.microsoft.com/office/drawing/2014/main" val="24485064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2521584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464207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1068466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4645016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0095233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529911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7287769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70801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3216546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4681127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167175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23405977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9922222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8302714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404719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579671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247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317735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90770228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3056500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15018450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642852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8959194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5916405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130676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9187185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01495788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3658879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1502891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59003172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304419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123267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7827358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15479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70561783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7733755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sz="1200" dirty="0"/>
                        <a:t>Bit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23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fr-CH" sz="1000" dirty="0"/>
                    </a:p>
                  </a:txBody>
                  <a:tcPr anchor="ctr">
                    <a:solidFill>
                      <a:schemeClr val="tx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27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29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379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fr-FR" sz="1200" dirty="0"/>
                        <a:t>Masque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192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224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248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255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74104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sous-réseaux possibles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1587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par sous-réseaux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8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13458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fr-FR" sz="1200" dirty="0"/>
                        <a:t>Nbr adresses utilisables par </a:t>
                      </a:r>
                      <a:r>
                        <a:rPr lang="fr-FR" sz="1200" dirty="0" err="1"/>
                        <a:t>ss</a:t>
                      </a:r>
                      <a:r>
                        <a:rPr lang="fr-FR" sz="1200" dirty="0"/>
                        <a:t>-r.</a:t>
                      </a:r>
                      <a:endParaRPr lang="fr-CH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254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126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30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14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6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2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000" dirty="0"/>
                        <a:t>0</a:t>
                      </a:r>
                      <a:endParaRPr lang="fr-CH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9840370"/>
                  </a:ext>
                </a:extLst>
              </a:tr>
            </a:tbl>
          </a:graphicData>
        </a:graphic>
      </p:graphicFrame>
      <p:sp>
        <p:nvSpPr>
          <p:cNvPr id="16" name="ZoneTexte 15">
            <a:extLst>
              <a:ext uri="{FF2B5EF4-FFF2-40B4-BE49-F238E27FC236}">
                <a16:creationId xmlns:a16="http://schemas.microsoft.com/office/drawing/2014/main" id="{257852CC-6684-9256-BEFF-43F98FD1C0EE}"/>
              </a:ext>
            </a:extLst>
          </p:cNvPr>
          <p:cNvSpPr txBox="1"/>
          <p:nvPr/>
        </p:nvSpPr>
        <p:spPr>
          <a:xfrm>
            <a:off x="4540743" y="2086981"/>
            <a:ext cx="7391960" cy="646331"/>
          </a:xfrm>
          <a:prstGeom prst="rect">
            <a:avLst/>
          </a:prstGeom>
          <a:noFill/>
          <a:ln w="28575">
            <a:solidFill>
              <a:schemeClr val="accent2"/>
            </a:solidFill>
            <a:prstDash val="sysDot"/>
          </a:ln>
        </p:spPr>
        <p:txBody>
          <a:bodyPr wrap="none" rtlCol="0">
            <a:spAutoFit/>
          </a:bodyPr>
          <a:lstStyle/>
          <a:p>
            <a:r>
              <a:rPr lang="fr-CH" dirty="0"/>
              <a:t>besoin de 12 adresses = </a:t>
            </a:r>
            <a:r>
              <a:rPr lang="fr-CH" sz="1050" dirty="0"/>
              <a:t>255.255.255.240</a:t>
            </a:r>
            <a:r>
              <a:rPr lang="fr-CH" dirty="0"/>
              <a:t> = que 2 adresses utilisables «gaspillées».</a:t>
            </a:r>
          </a:p>
          <a:p>
            <a:r>
              <a:rPr lang="fr-CH" dirty="0"/>
              <a:t>					     </a:t>
            </a:r>
            <a:r>
              <a:rPr lang="fr-CH" sz="1200" dirty="0"/>
              <a:t>ou /28</a:t>
            </a:r>
            <a:endParaRPr lang="fr-CH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73A3C88-3542-5081-347A-887BFBC08836}"/>
              </a:ext>
            </a:extLst>
          </p:cNvPr>
          <p:cNvSpPr txBox="1"/>
          <p:nvPr/>
        </p:nvSpPr>
        <p:spPr>
          <a:xfrm>
            <a:off x="335280" y="3701529"/>
            <a:ext cx="10097380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 masque s’écrit soit de la même façon qu’une adresse IP (4 bytes), soit par un / suivi du bit correspondant.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	Exemples:</a:t>
            </a:r>
          </a:p>
          <a:p>
            <a:r>
              <a:rPr lang="fr-FR" sz="1400" dirty="0"/>
              <a:t>		255.255.255.192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r>
              <a:rPr lang="fr-FR" sz="1400" dirty="0"/>
              <a:t> /26</a:t>
            </a:r>
          </a:p>
          <a:p>
            <a:r>
              <a:rPr lang="fr-FR" sz="1400" dirty="0"/>
              <a:t>		255.255.0.0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r>
              <a:rPr lang="fr-FR" sz="1400" dirty="0"/>
              <a:t> /16</a:t>
            </a:r>
          </a:p>
          <a:p>
            <a:r>
              <a:rPr lang="fr-FR" sz="1400" dirty="0"/>
              <a:t>		255.224.0.0 </a:t>
            </a:r>
            <a:r>
              <a:rPr lang="fr-FR" sz="1400" dirty="0">
                <a:sym typeface="Wingdings" panose="05000000000000000000" pitchFamily="2" charset="2"/>
              </a:rPr>
              <a:t></a:t>
            </a:r>
            <a:r>
              <a:rPr lang="fr-FR" sz="1400" dirty="0"/>
              <a:t> /3</a:t>
            </a:r>
            <a:endParaRPr lang="fr-CH" sz="1400" dirty="0"/>
          </a:p>
        </p:txBody>
      </p:sp>
      <p:sp>
        <p:nvSpPr>
          <p:cNvPr id="22" name="Espace réservé du numéro de diapositive 21">
            <a:extLst>
              <a:ext uri="{FF2B5EF4-FFF2-40B4-BE49-F238E27FC236}">
                <a16:creationId xmlns:a16="http://schemas.microsoft.com/office/drawing/2014/main" id="{E2B05EEA-C28E-91A5-D911-ADAD6B19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877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A60D3E-E663-4F96-3526-D409EEE31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 réseau grandit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BABE8D-D4F3-7D8E-444E-929D20B9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 le réseau devient grand, plus il se complexifie, et risque de comprendre des:</a:t>
            </a:r>
          </a:p>
          <a:p>
            <a:pPr lvl="1"/>
            <a:r>
              <a:rPr lang="fr-FR" b="1" dirty="0" err="1"/>
              <a:t>switchs</a:t>
            </a:r>
            <a:r>
              <a:rPr lang="fr-FR" b="1" dirty="0"/>
              <a:t> : </a:t>
            </a:r>
            <a:r>
              <a:rPr lang="fr-FR" dirty="0"/>
              <a:t>servent de jonction par lesquelles envoyer les mêmes informations sur plusieurs routes en parallèle.</a:t>
            </a:r>
          </a:p>
          <a:p>
            <a:pPr lvl="1"/>
            <a:r>
              <a:rPr lang="fr-FR" b="1" dirty="0"/>
              <a:t>routeurs : </a:t>
            </a:r>
            <a:r>
              <a:rPr lang="fr-FR" dirty="0"/>
              <a:t>relaient les informations d’une machine à l’autre en gérant qui reçoit quoi et par quelle route.</a:t>
            </a:r>
          </a:p>
          <a:p>
            <a:pPr marL="0" indent="0">
              <a:buNone/>
            </a:pP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31D0A3-CB54-BBEB-70FE-BF73C3F69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402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47B3EE-3759-A04F-9303-A79EEEBC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routes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B0548A8-A474-2A31-775B-FB5178AB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routes sont les connexions gérées entre les machines par… les routeurs.</a:t>
            </a:r>
          </a:p>
          <a:p>
            <a:r>
              <a:rPr lang="fr-FR" dirty="0"/>
              <a:t>Les dénominations des routes sont composées d’une plage de destination et d’une adresse « relai ». Cela permet d’utiliser une même route pour plusieurs adresses, typiquement celles d’un même sous-réseau.</a:t>
            </a:r>
          </a:p>
          <a:p>
            <a:pPr marL="0" indent="0">
              <a:buNone/>
            </a:pPr>
            <a:r>
              <a:rPr lang="fr-FR" dirty="0"/>
              <a:t>Exemple: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F53CBC63-E10D-A383-BDD9-1EA618AAE0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479857"/>
              </p:ext>
            </p:extLst>
          </p:nvPr>
        </p:nvGraphicFramePr>
        <p:xfrm>
          <a:off x="2030411" y="4872354"/>
          <a:ext cx="8127999" cy="10109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5783530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14164351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34041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Pour atteindre cette plage d’adresses: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les informations passent nécessairement par…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cette adresse « relai »:</a:t>
                      </a:r>
                      <a:endParaRPr lang="fr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09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29.65.6.128/25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=&gt;</a:t>
                      </a:r>
                      <a:endParaRPr lang="fr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163.172.250.12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345230"/>
                  </a:ext>
                </a:extLst>
              </a:tr>
            </a:tbl>
          </a:graphicData>
        </a:graphic>
      </p:graphicFrame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A595FF7-13E4-97C6-6B45-D09D86FF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91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C040F-E2CE-050E-83F0-8B2CE6318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DB31BB-AD13-6886-0937-801687549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Les routes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CEFA48-EFDE-B11D-AA4D-F28B91780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L’adresse « relai » sera toujours celle de la prochaine interface (celle suivant l’interface de la machine de départ; les </a:t>
            </a:r>
            <a:r>
              <a:rPr lang="fr-FR" dirty="0" err="1"/>
              <a:t>switchs</a:t>
            </a:r>
            <a:r>
              <a:rPr lang="fr-FR" dirty="0"/>
              <a:t> n’ont pas d’interface). A l’exception de celle </a:t>
            </a:r>
            <a:r>
              <a:rPr lang="fr-FR"/>
              <a:t>d’internet?</a:t>
            </a:r>
          </a:p>
          <a:p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8F934F6-97B0-EA5D-E3D1-87515DE4132B}"/>
              </a:ext>
            </a:extLst>
          </p:cNvPr>
          <p:cNvSpPr txBox="1"/>
          <p:nvPr/>
        </p:nvSpPr>
        <p:spPr>
          <a:xfrm>
            <a:off x="693420" y="5236943"/>
            <a:ext cx="11287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Dans </a:t>
            </a:r>
            <a:r>
              <a:rPr lang="fr-FR" dirty="0" err="1"/>
              <a:t>Netpractice</a:t>
            </a:r>
            <a:r>
              <a:rPr lang="fr-FR" dirty="0"/>
              <a:t>, on utilise généralement le default (0.0.0.0/0) pour les destinations d’une route partant d’un ordinateur.</a:t>
            </a:r>
          </a:p>
          <a:p>
            <a:pPr algn="ctr"/>
            <a:r>
              <a:rPr lang="fr-FR" dirty="0"/>
              <a:t>En effet, peu importe où l’information doit être envoyée, il faudra passer par un même relai.</a:t>
            </a:r>
            <a:endParaRPr lang="fr-CH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77F4E4F-2E08-4960-212E-4E11A628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814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6FE5AF-F769-F14B-1DF0-BFF59A769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51970D3-8B5F-5A23-3434-062B4A4FB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65ACDF7-B3C0-ACC5-AA63-432EC69B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8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D7FC5F-5DE3-9109-9470-627B8EDE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Plan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DBE8948-AA4B-0A6F-4985-85EDAF626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CH" b="1" dirty="0"/>
              <a:t>Généralités</a:t>
            </a:r>
          </a:p>
          <a:p>
            <a:pPr lvl="1"/>
            <a:r>
              <a:rPr lang="fr-CH" b="1" dirty="0"/>
              <a:t>Protocole TCP/IP</a:t>
            </a:r>
          </a:p>
          <a:p>
            <a:pPr lvl="1"/>
            <a:r>
              <a:rPr lang="fr-CH" b="1" dirty="0"/>
              <a:t>Transmission des informations</a:t>
            </a:r>
          </a:p>
          <a:p>
            <a:pPr lvl="1"/>
            <a:r>
              <a:rPr lang="fr-CH" b="1" dirty="0"/>
              <a:t>A quoi ressemble une adresse IP?</a:t>
            </a:r>
          </a:p>
          <a:p>
            <a:pPr lvl="1"/>
            <a:r>
              <a:rPr lang="fr-CH" b="1" dirty="0"/>
              <a:t>Qu’est-ce qu’un réseau?</a:t>
            </a:r>
          </a:p>
          <a:p>
            <a:pPr lvl="1"/>
            <a:r>
              <a:rPr lang="fr-CH" b="1" dirty="0"/>
              <a:t>Et internet dans tout ça?</a:t>
            </a:r>
          </a:p>
          <a:p>
            <a:r>
              <a:rPr lang="fr-CH" b="1" dirty="0"/>
              <a:t>Créer un réseau</a:t>
            </a:r>
          </a:p>
          <a:p>
            <a:pPr lvl="1"/>
            <a:r>
              <a:rPr lang="fr-CH" b="1" dirty="0"/>
              <a:t>Comment déterminer les adresses IP d’un réseau?</a:t>
            </a:r>
          </a:p>
          <a:p>
            <a:pPr lvl="1"/>
            <a:r>
              <a:rPr lang="fr-CH" b="1" dirty="0"/>
              <a:t>Comment choisir son masque?</a:t>
            </a:r>
          </a:p>
          <a:p>
            <a:pPr lvl="1"/>
            <a:r>
              <a:rPr lang="fr-CH" b="1" dirty="0"/>
              <a:t>Le réseau grandit</a:t>
            </a:r>
          </a:p>
          <a:p>
            <a:pPr lvl="1"/>
            <a:r>
              <a:rPr lang="fr-CH" b="1" dirty="0"/>
              <a:t>Les routes</a:t>
            </a:r>
          </a:p>
          <a:p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0C98695-D455-A7B6-537C-5F6D403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734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043F2-1D4C-7089-83A0-669AF4A3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Généralités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1E2335-E38E-5E6D-2C30-E588B3511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4F4DCA5-540F-DA0C-FC3F-46D951F6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03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D7A759-B62E-6859-3322-75D3BB707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b="1" dirty="0"/>
              <a:t>Protocole TCP/IP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6C8731-4541-391F-ED5B-7940B821FD5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/>
              <a:t>Mis en place pour permettre la communication entre tous les ordinateurs, peu importe leur fabriquant.</a:t>
            </a:r>
          </a:p>
          <a:p>
            <a:r>
              <a:rPr lang="fr-FR" dirty="0"/>
              <a:t>Organise/ordonne la communication:</a:t>
            </a:r>
          </a:p>
          <a:p>
            <a:pPr lvl="1"/>
            <a:r>
              <a:rPr lang="fr-FR" dirty="0"/>
              <a:t>quand elle commence</a:t>
            </a:r>
          </a:p>
          <a:p>
            <a:pPr lvl="1"/>
            <a:r>
              <a:rPr lang="fr-FR" dirty="0"/>
              <a:t>qui transmet quand</a:t>
            </a:r>
          </a:p>
          <a:p>
            <a:pPr lvl="1"/>
            <a:r>
              <a:rPr lang="fr-FR" dirty="0"/>
              <a:t>est-ce que l'info a bien été transmise</a:t>
            </a:r>
          </a:p>
          <a:p>
            <a:pPr lvl="1"/>
            <a:r>
              <a:rPr lang="fr-FR" dirty="0"/>
              <a:t>quand elle finit.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4909B5F-B8AA-33E1-3F87-56EFD418F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9022" y="2249486"/>
            <a:ext cx="4878389" cy="2581918"/>
          </a:xfrm>
          <a:ln w="57150">
            <a:solidFill>
              <a:schemeClr val="accent2"/>
            </a:solidFill>
            <a:prstDash val="sysDot"/>
          </a:ln>
        </p:spPr>
        <p:txBody>
          <a:bodyPr>
            <a:normAutofit fontScale="92500" lnSpcReduction="20000"/>
          </a:bodyPr>
          <a:lstStyle/>
          <a:p>
            <a:r>
              <a:rPr lang="fr-FR" b="1" dirty="0"/>
              <a:t>IP (Internet Protocol):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identifie les adresses des ordinateurs impliqués.</a:t>
            </a:r>
          </a:p>
          <a:p>
            <a:r>
              <a:rPr lang="fr-FR" b="1" dirty="0"/>
              <a:t>TCP (Transmission Control Protocol):</a:t>
            </a:r>
          </a:p>
          <a:p>
            <a:pPr marL="0" indent="0">
              <a:buNone/>
            </a:pPr>
            <a:r>
              <a:rPr lang="fr-FR" dirty="0"/>
              <a:t>transmet les informations d'une adresse à l'autre.</a:t>
            </a:r>
            <a:endParaRPr lang="fr-CH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A1D4176-3F91-319E-634E-43A65CDC9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597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244DD7-EBE6-12A0-1095-D8CB69E03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Transmission des informations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0EE54B8-FCB6-ECC1-B7CD-3EABABA0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Les informations sont transmises en </a:t>
            </a:r>
            <a:r>
              <a:rPr lang="fr-FR" b="1" dirty="0"/>
              <a:t>paquets</a:t>
            </a:r>
            <a:r>
              <a:rPr lang="fr-FR" dirty="0"/>
              <a:t> (fragmentation) afin de ne pas devoir tout renvoyer en cas de problème. Ils sont réassemblés (défragmentation) une fois arrivés.</a:t>
            </a:r>
          </a:p>
          <a:p>
            <a:pPr marL="0" indent="0">
              <a:buNone/>
            </a:pPr>
            <a:r>
              <a:rPr lang="fr-FR" dirty="0"/>
              <a:t>Chaque paquet peut prendre un chemin différent, pour faciliter la circulation. Le meilleur chemin possible est déterminé par les </a:t>
            </a:r>
            <a:r>
              <a:rPr lang="fr-FR" b="1" dirty="0"/>
              <a:t>routeurs</a:t>
            </a:r>
            <a:r>
              <a:rPr lang="fr-FR" dirty="0"/>
              <a:t> et les commutateurs.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05AFA97-5224-5B0D-3662-BB1780E24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396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9084B37-258E-8EB3-6F8B-C9E4CAA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A quoi ressemble une adresse </a:t>
            </a:r>
            <a:r>
              <a:rPr lang="fr-FR" b="1" dirty="0" err="1"/>
              <a:t>ip</a:t>
            </a:r>
            <a:r>
              <a:rPr lang="fr-FR" b="1" dirty="0"/>
              <a:t>?</a:t>
            </a:r>
            <a:endParaRPr lang="fr-CH" b="1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B7C84D0-3E02-08B6-D7FB-8E8451EBF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Version 4 (IPv4)</a:t>
            </a:r>
            <a:endParaRPr lang="fr-CH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553372-0BD5-FAAE-A580-AD95C24E50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sz="2000" dirty="0"/>
              <a:t>Encore largement utilisée, notamment pour </a:t>
            </a:r>
            <a:r>
              <a:rPr lang="fr-FR" sz="2000" dirty="0" err="1"/>
              <a:t>Netpractice</a:t>
            </a:r>
            <a:r>
              <a:rPr lang="fr-FR" sz="2000" dirty="0"/>
              <a:t>.</a:t>
            </a:r>
          </a:p>
          <a:p>
            <a:r>
              <a:rPr lang="fr-FR" sz="2000" dirty="0"/>
              <a:t>Représentées en notation décimale, avec 4 bytes </a:t>
            </a:r>
            <a:r>
              <a:rPr lang="fr-FR" sz="2000" dirty="0" err="1"/>
              <a:t>d’int</a:t>
            </a:r>
            <a:r>
              <a:rPr lang="fr-FR" sz="2000" dirty="0"/>
              <a:t> compris entre 0 et 255 séparés par des ‘.’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E380AE-9F1F-33BD-BE0A-01AF8099A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fr-FR" dirty="0"/>
              <a:t>Version 6 (ipv6)</a:t>
            </a:r>
            <a:endParaRPr lang="fr-CH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7DBD2C8-BD89-04EA-2706-1EA29CECB71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fr-FR" sz="1800" dirty="0"/>
              <a:t>Transition vers cette dernière version, qui rallonge les plages d’adresses possibles.</a:t>
            </a:r>
          </a:p>
          <a:p>
            <a:r>
              <a:rPr lang="fr-FR" sz="1800" dirty="0"/>
              <a:t>Représentées en notation hexadécimale, avec 8 groupes de 4 chiffres hexadécimaux séparés par des ‘:’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82F1336-BAE7-9A67-2C2F-68D7B6F826D7}"/>
              </a:ext>
            </a:extLst>
          </p:cNvPr>
          <p:cNvSpPr txBox="1"/>
          <p:nvPr/>
        </p:nvSpPr>
        <p:spPr>
          <a:xfrm>
            <a:off x="1370019" y="5441980"/>
            <a:ext cx="4096926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105.230.37.2</a:t>
            </a:r>
            <a:endParaRPr lang="fr-CH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DB9EE1-0F46-432B-51AC-65511694D359}"/>
              </a:ext>
            </a:extLst>
          </p:cNvPr>
          <p:cNvSpPr txBox="1"/>
          <p:nvPr/>
        </p:nvSpPr>
        <p:spPr>
          <a:xfrm>
            <a:off x="6248410" y="5441980"/>
            <a:ext cx="4646601" cy="3693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2001:0db8:85a3:0000:0000:8a2e:0370:7334</a:t>
            </a:r>
            <a:endParaRPr lang="fr-CH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04B762A-14DA-5510-F051-BEC646ABB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4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647888-0398-91AC-C092-E538A740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Qu’est-ce qu’un réseau?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9D0D91-C040-4B97-4609-D154D158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Plusieurs machines qui communiquent les unes avec les autres via le protocole TCP/IP.</a:t>
            </a:r>
          </a:p>
          <a:p>
            <a:r>
              <a:rPr lang="fr-FR" dirty="0"/>
              <a:t>Un réseau peut être constitué de plusieurs sous-réseaux.</a:t>
            </a:r>
            <a:endParaRPr lang="fr-CH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D5F2101-8261-A2B2-E85E-9FD20CBD2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997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E7E0B9-2C3A-E41F-1CDF-2D6751241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Et internet dans tout ça?</a:t>
            </a:r>
            <a:endParaRPr lang="fr-CH" b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0AECD0-B53E-15AF-7F87-59E98A44B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Internet est un « méta » réseau qui regroupe tous les autres réseaux. On y accède donc également via le protocole TCP/IP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931B5C4-A97A-02AC-62F8-389630991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08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F2053A-510B-9BF6-BA90-007B2C58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Créer un réseau</a:t>
            </a:r>
            <a:endParaRPr lang="fr-CH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D060BA-A890-4293-E1D3-59A702EF2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8DE6228-9819-7CFE-B257-8BFC02C52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4937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182</TotalTime>
  <Words>951</Words>
  <Application>Microsoft Office PowerPoint</Application>
  <PresentationFormat>Grand écran</PresentationFormat>
  <Paragraphs>298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Aptos</vt:lpstr>
      <vt:lpstr>Arial</vt:lpstr>
      <vt:lpstr>Tw Cen MT</vt:lpstr>
      <vt:lpstr>Wingdings</vt:lpstr>
      <vt:lpstr>Circuit</vt:lpstr>
      <vt:lpstr>Adressage ip</vt:lpstr>
      <vt:lpstr>Plan</vt:lpstr>
      <vt:lpstr>Généralités</vt:lpstr>
      <vt:lpstr>Protocole TCP/IP</vt:lpstr>
      <vt:lpstr>Transmission des informations</vt:lpstr>
      <vt:lpstr>A quoi ressemble une adresse ip?</vt:lpstr>
      <vt:lpstr>Qu’est-ce qu’un réseau?</vt:lpstr>
      <vt:lpstr>Et internet dans tout ça?</vt:lpstr>
      <vt:lpstr>Créer un réseau</vt:lpstr>
      <vt:lpstr>Comment déterminer les adresses ip D’UN RéSEAU?</vt:lpstr>
      <vt:lpstr>  Comment choisir son masque?</vt:lpstr>
      <vt:lpstr>Le réseau grandit</vt:lpstr>
      <vt:lpstr>Les routes</vt:lpstr>
      <vt:lpstr>Les routes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[Vaulruz] Cynthia Glardon</dc:creator>
  <cp:lastModifiedBy>[Vaulruz] Cynthia Glardon</cp:lastModifiedBy>
  <cp:revision>42</cp:revision>
  <dcterms:created xsi:type="dcterms:W3CDTF">2025-08-13T10:49:34Z</dcterms:created>
  <dcterms:modified xsi:type="dcterms:W3CDTF">2025-08-13T13:52:08Z</dcterms:modified>
</cp:coreProperties>
</file>