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9" r:id="rId3"/>
    <p:sldId id="260" r:id="rId4"/>
    <p:sldId id="261" r:id="rId5"/>
    <p:sldId id="273" r:id="rId6"/>
    <p:sldId id="275" r:id="rId7"/>
    <p:sldId id="270" r:id="rId8"/>
    <p:sldId id="262" r:id="rId9"/>
    <p:sldId id="265" r:id="rId10"/>
    <p:sldId id="280" r:id="rId11"/>
    <p:sldId id="268" r:id="rId12"/>
    <p:sldId id="266" r:id="rId13"/>
    <p:sldId id="276" r:id="rId14"/>
    <p:sldId id="277"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78286" autoAdjust="0"/>
  </p:normalViewPr>
  <p:slideViewPr>
    <p:cSldViewPr snapToGrid="0">
      <p:cViewPr varScale="1">
        <p:scale>
          <a:sx n="72" d="100"/>
          <a:sy n="72" d="100"/>
        </p:scale>
        <p:origin x="100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01A1EC-84A6-49FE-B3D1-5E7F95F2D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B49AF5E-EE2F-4809-9A96-0648419F5B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3D9D7-3508-4B9F-95E2-22C1BE1B64ED}" type="datetimeFigureOut">
              <a:rPr lang="en-US" smtClean="0"/>
              <a:t>3/20/2018</a:t>
            </a:fld>
            <a:endParaRPr lang="en-US" dirty="0"/>
          </a:p>
        </p:txBody>
      </p:sp>
      <p:sp>
        <p:nvSpPr>
          <p:cNvPr id="4" name="Footer Placeholder 3">
            <a:extLst>
              <a:ext uri="{FF2B5EF4-FFF2-40B4-BE49-F238E27FC236}">
                <a16:creationId xmlns:a16="http://schemas.microsoft.com/office/drawing/2014/main" id="{9C4FA2FF-C9E9-45F3-97DF-B88A80E24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61A4ED3-0C07-4254-B0BE-521111257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3AA4E-C3FF-482C-BABF-F7C7DCD0D462}" type="slidenum">
              <a:rPr lang="en-US" smtClean="0"/>
              <a:t>‹#›</a:t>
            </a:fld>
            <a:endParaRPr lang="en-US" dirty="0"/>
          </a:p>
        </p:txBody>
      </p:sp>
    </p:spTree>
    <p:extLst>
      <p:ext uri="{BB962C8B-B14F-4D97-AF65-F5344CB8AC3E}">
        <p14:creationId xmlns:p14="http://schemas.microsoft.com/office/powerpoint/2010/main" val="214998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C706D-15C2-49A7-BBE5-7ECA9AAFFD12}" type="datetimeFigureOut">
              <a:rPr lang="en-US" smtClean="0"/>
              <a:t>3/20/2018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90A1-F0C6-4E93-9C58-BA2E6FAC236D}" type="slidenum">
              <a:rPr lang="en-US" smtClean="0"/>
              <a:t>‹#›</a:t>
            </a:fld>
            <a:endParaRPr lang="en-US" dirty="0"/>
          </a:p>
        </p:txBody>
      </p:sp>
    </p:spTree>
    <p:extLst>
      <p:ext uri="{BB962C8B-B14F-4D97-AF65-F5344CB8AC3E}">
        <p14:creationId xmlns:p14="http://schemas.microsoft.com/office/powerpoint/2010/main" val="231781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Number, we pulled the top one hundred movies by opening weekend revenue for the past 12 months. We imported the opening revenue, the domestic total revenue, the worldwide total revenue, the opening budget, the genre and the release date for each movie. There were some hang-ups in this process. Not every movie listed a budget, so we would need to go into a Movie API to find remaining budgets. Additionally, some movies had typos that had to be fixed manually before we could run the movie through the API.</a:t>
            </a:r>
          </a:p>
        </p:txBody>
      </p:sp>
      <p:sp>
        <p:nvSpPr>
          <p:cNvPr id="4" name="Slide Number Placeholder 3"/>
          <p:cNvSpPr>
            <a:spLocks noGrp="1"/>
          </p:cNvSpPr>
          <p:nvPr>
            <p:ph type="sldNum" sz="quarter" idx="10"/>
          </p:nvPr>
        </p:nvSpPr>
        <p:spPr/>
        <p:txBody>
          <a:bodyPr/>
          <a:lstStyle/>
          <a:p>
            <a:fld id="{1C0590A1-F0C6-4E93-9C58-BA2E6FAC236D}" type="slidenum">
              <a:rPr lang="en-US" smtClean="0"/>
              <a:t>3</a:t>
            </a:fld>
            <a:endParaRPr lang="en-US" dirty="0"/>
          </a:p>
        </p:txBody>
      </p:sp>
    </p:spTree>
    <p:extLst>
      <p:ext uri="{BB962C8B-B14F-4D97-AF65-F5344CB8AC3E}">
        <p14:creationId xmlns:p14="http://schemas.microsoft.com/office/powerpoint/2010/main" val="191003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a:t>
            </a:r>
          </a:p>
          <a:p>
            <a:r>
              <a:rPr lang="en-US" dirty="0"/>
              <a:t>Twitter sentiment vs Revenue/Budget ratio: We ran a regression of the movie compound tweet polarity with the Ratio of Budget vs Opening weekend revenue.  Ratio was considered just to be fair to the low budget movies. This plot looks pretty much inconclusive. From this we can see that, the earnings ratio was consistent even with lower polarity.  Even with a high polarity, the ratio still remained low. </a:t>
            </a:r>
          </a:p>
          <a:p>
            <a:r>
              <a:rPr lang="en-US" dirty="0"/>
              <a:t>Twitter Sentiment vs Z-Total: From this we can see that there’s a very slight correlation between the polarity and the success score. The success score was calculated considering the z-scores of the Budget/Rev ration, rating, budget and the opening weekend revenue (All the factors that contribute to a movie’s success). Some movies like Star Wars did extremely well with a very high success score in spite of lower tweet polarity. Whereas movies like Hitman’s Bodyguard weren’t really successful in spite of higher tweet polarity.</a:t>
            </a:r>
          </a:p>
        </p:txBody>
      </p:sp>
      <p:sp>
        <p:nvSpPr>
          <p:cNvPr id="4" name="Slide Number Placeholder 3"/>
          <p:cNvSpPr>
            <a:spLocks noGrp="1"/>
          </p:cNvSpPr>
          <p:nvPr>
            <p:ph type="sldNum" sz="quarter" idx="10"/>
          </p:nvPr>
        </p:nvSpPr>
        <p:spPr/>
        <p:txBody>
          <a:bodyPr/>
          <a:lstStyle/>
          <a:p>
            <a:fld id="{1C0590A1-F0C6-4E93-9C58-BA2E6FAC236D}" type="slidenum">
              <a:rPr lang="en-US" smtClean="0"/>
              <a:t>12</a:t>
            </a:fld>
            <a:endParaRPr lang="en-US" dirty="0"/>
          </a:p>
        </p:txBody>
      </p:sp>
    </p:spTree>
    <p:extLst>
      <p:ext uri="{BB962C8B-B14F-4D97-AF65-F5344CB8AC3E}">
        <p14:creationId xmlns:p14="http://schemas.microsoft.com/office/powerpoint/2010/main" val="141371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looked at daily sentiment for movies released in the past week and a half and upcoming movies. On the left are 4 movies that released on the 9</a:t>
            </a:r>
            <a:r>
              <a:rPr lang="en-US" baseline="30000" dirty="0"/>
              <a:t>th</a:t>
            </a:r>
            <a:r>
              <a:rPr lang="en-US" dirty="0"/>
              <a:t>. The marker size represents the number of tweet counts, so you can see whether or not a movie increased in buzz after the release or decreased. A Wrinkle in Time showed a massive positive spike in twitter sentiment the day before release, however, dropped on the day of. But then regained it’s positive sentiment. For the Hurricane Heist in green, tweet sentiment was really positive, but has been declining ever since release. And one can predict that this movie may not do well. On the right are two movies released on </a:t>
            </a:r>
            <a:r>
              <a:rPr lang="en-US" dirty="0" err="1"/>
              <a:t>thet</a:t>
            </a:r>
            <a:r>
              <a:rPr lang="en-US" dirty="0"/>
              <a:t> 16</a:t>
            </a:r>
            <a:r>
              <a:rPr lang="en-US" baseline="30000" dirty="0"/>
              <a:t>th</a:t>
            </a:r>
            <a:r>
              <a:rPr lang="en-US" dirty="0"/>
              <a:t>, last Friday.  Both movies had decent buzz. Love Simon, in blue, had a major dip two days before release for some reason. </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13</a:t>
            </a:fld>
            <a:endParaRPr lang="en-US" dirty="0"/>
          </a:p>
        </p:txBody>
      </p:sp>
    </p:spTree>
    <p:extLst>
      <p:ext uri="{BB962C8B-B14F-4D97-AF65-F5344CB8AC3E}">
        <p14:creationId xmlns:p14="http://schemas.microsoft.com/office/powerpoint/2010/main" val="334668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upcoming movies. Ready Player One, in green, shows high positive sentiment.</a:t>
            </a:r>
          </a:p>
        </p:txBody>
      </p:sp>
      <p:sp>
        <p:nvSpPr>
          <p:cNvPr id="4" name="Slide Number Placeholder 3"/>
          <p:cNvSpPr>
            <a:spLocks noGrp="1"/>
          </p:cNvSpPr>
          <p:nvPr>
            <p:ph type="sldNum" sz="quarter" idx="10"/>
          </p:nvPr>
        </p:nvSpPr>
        <p:spPr/>
        <p:txBody>
          <a:bodyPr/>
          <a:lstStyle/>
          <a:p>
            <a:fld id="{1C0590A1-F0C6-4E93-9C58-BA2E6FAC236D}" type="slidenum">
              <a:rPr lang="en-US" smtClean="0"/>
              <a:t>14</a:t>
            </a:fld>
            <a:endParaRPr lang="en-US" dirty="0"/>
          </a:p>
        </p:txBody>
      </p:sp>
    </p:spTree>
    <p:extLst>
      <p:ext uri="{BB962C8B-B14F-4D97-AF65-F5344CB8AC3E}">
        <p14:creationId xmlns:p14="http://schemas.microsoft.com/office/powerpoint/2010/main" val="126490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able to run predictions based on our overall regression model. While the model is supposed to be run prospectively, it does work movies in the past. We graphed the last weekend movies based solely on our model. The purple squares represent what our model predicts as the movie success score, while the green triangles represent the actual movie success score of the same movies based on their actual revenues, ratings, and budgets. Lastly, we have built in code that will allow you to enter any movie that you want to search, we will search for twitter for the recent twitter sentiment and then use that sentiment to predict score based on genre, rating and our overall regression model.</a:t>
            </a:r>
          </a:p>
          <a:p>
            <a:endParaRPr lang="en-US" dirty="0"/>
          </a:p>
          <a:p>
            <a:r>
              <a:rPr lang="en-US" dirty="0"/>
              <a:t>[May want to run the code a couple of times.]</a:t>
            </a:r>
          </a:p>
        </p:txBody>
      </p:sp>
      <p:sp>
        <p:nvSpPr>
          <p:cNvPr id="4" name="Slide Number Placeholder 3"/>
          <p:cNvSpPr>
            <a:spLocks noGrp="1"/>
          </p:cNvSpPr>
          <p:nvPr>
            <p:ph type="sldNum" sz="quarter" idx="10"/>
          </p:nvPr>
        </p:nvSpPr>
        <p:spPr/>
        <p:txBody>
          <a:bodyPr/>
          <a:lstStyle/>
          <a:p>
            <a:fld id="{1C0590A1-F0C6-4E93-9C58-BA2E6FAC236D}" type="slidenum">
              <a:rPr lang="en-US" smtClean="0"/>
              <a:t>15</a:t>
            </a:fld>
            <a:endParaRPr lang="en-US" dirty="0"/>
          </a:p>
        </p:txBody>
      </p:sp>
    </p:spTree>
    <p:extLst>
      <p:ext uri="{BB962C8B-B14F-4D97-AF65-F5344CB8AC3E}">
        <p14:creationId xmlns:p14="http://schemas.microsoft.com/office/powerpoint/2010/main" val="39859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TheMovieDB</a:t>
            </a:r>
            <a:r>
              <a:rPr lang="en-US" dirty="0"/>
              <a:t> API, we queried each movie. We had a release date from our raw CSV file, so we matched the release date in the movie (within the month, if there were multiple matches to the movie query search. Once we identified the correct movie, we grabbed the movie id from </a:t>
            </a:r>
            <a:r>
              <a:rPr lang="en-US" dirty="0" err="1"/>
              <a:t>TheMovieDB</a:t>
            </a:r>
            <a:r>
              <a:rPr lang="en-US" dirty="0"/>
              <a:t> to use in the next step…</a:t>
            </a:r>
          </a:p>
        </p:txBody>
      </p:sp>
      <p:sp>
        <p:nvSpPr>
          <p:cNvPr id="4" name="Slide Number Placeholder 3"/>
          <p:cNvSpPr>
            <a:spLocks noGrp="1"/>
          </p:cNvSpPr>
          <p:nvPr>
            <p:ph type="sldNum" sz="quarter" idx="10"/>
          </p:nvPr>
        </p:nvSpPr>
        <p:spPr/>
        <p:txBody>
          <a:bodyPr/>
          <a:lstStyle/>
          <a:p>
            <a:fld id="{1C0590A1-F0C6-4E93-9C58-BA2E6FAC236D}" type="slidenum">
              <a:rPr lang="en-US" smtClean="0"/>
              <a:t>4</a:t>
            </a:fld>
            <a:endParaRPr lang="en-US" dirty="0"/>
          </a:p>
        </p:txBody>
      </p:sp>
    </p:spTree>
    <p:extLst>
      <p:ext uri="{BB962C8B-B14F-4D97-AF65-F5344CB8AC3E}">
        <p14:creationId xmlns:p14="http://schemas.microsoft.com/office/powerpoint/2010/main" val="257111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last step, we pulled movie ID number on </a:t>
            </a:r>
            <a:r>
              <a:rPr lang="en-US" dirty="0" err="1"/>
              <a:t>TheMovieDB</a:t>
            </a:r>
            <a:r>
              <a:rPr lang="en-US" dirty="0"/>
              <a:t>. We use the Movie ID number and plug it into a different query. Within this query, we are able to fill in the remaining budgets, if </a:t>
            </a:r>
            <a:r>
              <a:rPr lang="en-US" dirty="0" err="1"/>
              <a:t>TheMovieDB</a:t>
            </a:r>
            <a:r>
              <a:rPr lang="en-US" dirty="0"/>
              <a:t> has it listed, there was an error, we skipped that entry all together. Next, we filtered out the entries so that only movies that had listed budgets remained.</a:t>
            </a:r>
          </a:p>
        </p:txBody>
      </p:sp>
      <p:sp>
        <p:nvSpPr>
          <p:cNvPr id="4" name="Slide Number Placeholder 3"/>
          <p:cNvSpPr>
            <a:spLocks noGrp="1"/>
          </p:cNvSpPr>
          <p:nvPr>
            <p:ph type="sldNum" sz="quarter" idx="10"/>
          </p:nvPr>
        </p:nvSpPr>
        <p:spPr/>
        <p:txBody>
          <a:bodyPr/>
          <a:lstStyle/>
          <a:p>
            <a:fld id="{1C0590A1-F0C6-4E93-9C58-BA2E6FAC236D}" type="slidenum">
              <a:rPr lang="en-US" smtClean="0"/>
              <a:t>5</a:t>
            </a:fld>
            <a:endParaRPr lang="en-US" dirty="0"/>
          </a:p>
        </p:txBody>
      </p:sp>
    </p:spTree>
    <p:extLst>
      <p:ext uri="{BB962C8B-B14F-4D97-AF65-F5344CB8AC3E}">
        <p14:creationId xmlns:p14="http://schemas.microsoft.com/office/powerpoint/2010/main" val="180645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needed a few things from the OMDB </a:t>
            </a:r>
            <a:r>
              <a:rPr lang="en-US" dirty="0" err="1"/>
              <a:t>Api</a:t>
            </a:r>
            <a:r>
              <a:rPr lang="en-US" dirty="0"/>
              <a:t>. On the OMDB </a:t>
            </a:r>
            <a:r>
              <a:rPr lang="en-US" dirty="0" err="1"/>
              <a:t>Api</a:t>
            </a:r>
            <a:r>
              <a:rPr lang="en-US" dirty="0"/>
              <a:t>, we grabbed what the movie was rated (G, PG, PG13 or R) as well as the grade that it has received on IMDB, Rotten Tomatoes and Metacritic, if applicable. The Scores were converted to be out of 100 and then the average of scores became the total grade received for a given movie.</a:t>
            </a:r>
          </a:p>
        </p:txBody>
      </p:sp>
      <p:sp>
        <p:nvSpPr>
          <p:cNvPr id="4" name="Slide Number Placeholder 3"/>
          <p:cNvSpPr>
            <a:spLocks noGrp="1"/>
          </p:cNvSpPr>
          <p:nvPr>
            <p:ph type="sldNum" sz="quarter" idx="10"/>
          </p:nvPr>
        </p:nvSpPr>
        <p:spPr/>
        <p:txBody>
          <a:bodyPr/>
          <a:lstStyle/>
          <a:p>
            <a:fld id="{1C0590A1-F0C6-4E93-9C58-BA2E6FAC236D}" type="slidenum">
              <a:rPr lang="en-US" smtClean="0"/>
              <a:t>6</a:t>
            </a:fld>
            <a:endParaRPr lang="en-US" dirty="0"/>
          </a:p>
        </p:txBody>
      </p:sp>
    </p:spTree>
    <p:extLst>
      <p:ext uri="{BB962C8B-B14F-4D97-AF65-F5344CB8AC3E}">
        <p14:creationId xmlns:p14="http://schemas.microsoft.com/office/powerpoint/2010/main" val="29026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everything we need, we normalized our budget, rating, opening weekend revenue as well as defined a ratio of opening weekend revenue to total budget. We did this to come up with our “movie success score”. For each movie, we added the z-score for the rating, with the z-score for the budget, with double the z-score of the opening weekend revenue, with triple the revenue to budget ratio. </a:t>
            </a:r>
          </a:p>
          <a:p>
            <a:pPr marL="171450" indent="-171450">
              <a:buFont typeface="Arial" panose="020B0604020202020204" pitchFamily="34" charset="0"/>
              <a:buChar char="•"/>
            </a:pPr>
            <a:r>
              <a:rPr lang="en-US" dirty="0"/>
              <a:t>We doubled the opening weekend revenue because at the end of the day, most people grade success of a movie by how many tickets it sold. We looked strictly at opening weekend revenue here as well because we wanted to eliminate biases that may exist due to some movies being in theaters longer and having more time to accrue revenue than others. </a:t>
            </a:r>
          </a:p>
          <a:p>
            <a:pPr marL="171450" indent="-171450">
              <a:buFont typeface="Arial" panose="020B0604020202020204" pitchFamily="34" charset="0"/>
              <a:buChar char="•"/>
            </a:pPr>
            <a:r>
              <a:rPr lang="en-US" dirty="0"/>
              <a:t>We also triple the revenue to budget ratio because some movies may have smaller budget, but may have done very well with respect to that budget in their opening weekend. To use, making up a majority of cost in one weekend also makes a movie successful. </a:t>
            </a:r>
          </a:p>
          <a:p>
            <a:pPr marL="171450" indent="-171450">
              <a:buFont typeface="Arial" panose="020B0604020202020204" pitchFamily="34" charset="0"/>
              <a:buChar char="•"/>
            </a:pPr>
            <a:r>
              <a:rPr lang="en-US" dirty="0"/>
              <a:t>Lastly, we used the rating, because some movies are critically acclaimed but may not sell a lot of tickets in the box office.</a:t>
            </a:r>
          </a:p>
        </p:txBody>
      </p:sp>
      <p:sp>
        <p:nvSpPr>
          <p:cNvPr id="4" name="Slide Number Placeholder 3"/>
          <p:cNvSpPr>
            <a:spLocks noGrp="1"/>
          </p:cNvSpPr>
          <p:nvPr>
            <p:ph type="sldNum" sz="quarter" idx="10"/>
          </p:nvPr>
        </p:nvSpPr>
        <p:spPr/>
        <p:txBody>
          <a:bodyPr/>
          <a:lstStyle/>
          <a:p>
            <a:fld id="{1C0590A1-F0C6-4E93-9C58-BA2E6FAC236D}" type="slidenum">
              <a:rPr lang="en-US" smtClean="0"/>
              <a:t>7</a:t>
            </a:fld>
            <a:endParaRPr lang="en-US" dirty="0"/>
          </a:p>
        </p:txBody>
      </p:sp>
    </p:spTree>
    <p:extLst>
      <p:ext uri="{BB962C8B-B14F-4D97-AF65-F5344CB8AC3E}">
        <p14:creationId xmlns:p14="http://schemas.microsoft.com/office/powerpoint/2010/main" val="133501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had to grab the twitter data. Due to limitations, for example, rate limit of 180 calls per 15 minutes, for each of the 153 movies in our csv file we produced beforehand, we pulled 100 tweets. We ran </a:t>
            </a:r>
            <a:r>
              <a:rPr lang="en-US" dirty="0" err="1"/>
              <a:t>vader</a:t>
            </a:r>
            <a:r>
              <a:rPr lang="en-US" dirty="0"/>
              <a:t> sentiment on the tweets and then calculated the mean compound value for each search term (movie hashtags). Here is the head of the </a:t>
            </a:r>
            <a:r>
              <a:rPr lang="en-US" dirty="0" err="1"/>
              <a:t>dataframe</a:t>
            </a:r>
            <a:r>
              <a:rPr lang="en-US" dirty="0"/>
              <a:t>. Finally, we merged this sentiment data </a:t>
            </a:r>
            <a:r>
              <a:rPr lang="en-US" dirty="0" err="1"/>
              <a:t>dataframe</a:t>
            </a:r>
            <a:r>
              <a:rPr lang="en-US" dirty="0"/>
              <a:t> to the movie data </a:t>
            </a:r>
            <a:r>
              <a:rPr lang="en-US" dirty="0" err="1"/>
              <a:t>dataframe</a:t>
            </a:r>
            <a:r>
              <a:rPr lang="en-US" dirty="0"/>
              <a:t>.</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8</a:t>
            </a:fld>
            <a:endParaRPr lang="en-US" dirty="0"/>
          </a:p>
        </p:txBody>
      </p:sp>
    </p:spTree>
    <p:extLst>
      <p:ext uri="{BB962C8B-B14F-4D97-AF65-F5344CB8AC3E}">
        <p14:creationId xmlns:p14="http://schemas.microsoft.com/office/powerpoint/2010/main" val="9212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 </a:t>
            </a:r>
          </a:p>
          <a:p>
            <a:r>
              <a:rPr lang="en-US" dirty="0"/>
              <a:t>Tweet polarity vs Movie Budget – Tweet polarity seemed to be unaffected by the budget of the movie. Some of the high budget movies like Justice League ($300 mil) and Star Wars – The Last Jedi ($200 mil) had a slightly positive polarity but so were the other movies with a budget &lt; $100 mil. With regards to Budget, the tweet polarity outcome is not very conclusive.</a:t>
            </a:r>
          </a:p>
          <a:p>
            <a:endParaRPr lang="en-US" dirty="0"/>
          </a:p>
          <a:p>
            <a:r>
              <a:rPr lang="en-US" dirty="0"/>
              <a:t>Seasonality – The plot shows the Total of the weekend revenues of the movies released by month. It clearly shows that the revenue was much higher during  summer break (Jun/July) and Winter break (Nov/Dec). Seasonality can be another factor affecting how well a movie does at the box office. The March ‘17 bar shows high earnings also during the spring break when Beauty and the Beast came out last year. </a:t>
            </a:r>
          </a:p>
        </p:txBody>
      </p:sp>
      <p:sp>
        <p:nvSpPr>
          <p:cNvPr id="4" name="Slide Number Placeholder 3"/>
          <p:cNvSpPr>
            <a:spLocks noGrp="1"/>
          </p:cNvSpPr>
          <p:nvPr>
            <p:ph type="sldNum" sz="quarter" idx="10"/>
          </p:nvPr>
        </p:nvSpPr>
        <p:spPr/>
        <p:txBody>
          <a:bodyPr/>
          <a:lstStyle/>
          <a:p>
            <a:fld id="{1C0590A1-F0C6-4E93-9C58-BA2E6FAC236D}" type="slidenum">
              <a:rPr lang="en-US" smtClean="0"/>
              <a:t>9</a:t>
            </a:fld>
            <a:endParaRPr lang="en-US" dirty="0"/>
          </a:p>
        </p:txBody>
      </p:sp>
    </p:spTree>
    <p:extLst>
      <p:ext uri="{BB962C8B-B14F-4D97-AF65-F5344CB8AC3E}">
        <p14:creationId xmlns:p14="http://schemas.microsoft.com/office/powerpoint/2010/main" val="172940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able to run predictions based on our overall regression model. While the model is supposed to be run prospectively, it does work movies in the past. We graphed the last weekend movies based solely on our model. The purple squares represent what our model predicts as the movie success score, while the green triangles represent the actual movie success score of the same movies based on their actual revenues, ratings, and budgets. Lastly, we have built in code that will allow you to enter any movie that you want to search, we will search for twitter for the recent twitter sentiment and then use that sentiment to predict score based on genre, rating and our overall regression model.</a:t>
            </a:r>
          </a:p>
          <a:p>
            <a:endParaRPr lang="en-US" dirty="0"/>
          </a:p>
          <a:p>
            <a:r>
              <a:rPr lang="en-US" dirty="0"/>
              <a:t>[May want to run the code a couple of times.]</a:t>
            </a:r>
          </a:p>
        </p:txBody>
      </p:sp>
      <p:sp>
        <p:nvSpPr>
          <p:cNvPr id="4" name="Slide Number Placeholder 3"/>
          <p:cNvSpPr>
            <a:spLocks noGrp="1"/>
          </p:cNvSpPr>
          <p:nvPr>
            <p:ph type="sldNum" sz="quarter" idx="10"/>
          </p:nvPr>
        </p:nvSpPr>
        <p:spPr/>
        <p:txBody>
          <a:bodyPr/>
          <a:lstStyle/>
          <a:p>
            <a:fld id="{1C0590A1-F0C6-4E93-9C58-BA2E6FAC236D}" type="slidenum">
              <a:rPr lang="en-US" smtClean="0"/>
              <a:t>10</a:t>
            </a:fld>
            <a:endParaRPr lang="en-US" dirty="0"/>
          </a:p>
        </p:txBody>
      </p:sp>
    </p:spTree>
    <p:extLst>
      <p:ext uri="{BB962C8B-B14F-4D97-AF65-F5344CB8AC3E}">
        <p14:creationId xmlns:p14="http://schemas.microsoft.com/office/powerpoint/2010/main" val="373616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wanted to do a bit of an analysis based on movies and genre. We found that overall, a lot of money is spent on Adventure movies and this also makes up a bulk of the revenue. Next, we ran a regression of the movie tweet compound average polarity with the movie success score per genre. From this we found that based on tweet polarity, the genre with the best positive correlation was horror, followed by Action. The worst movies were musicals which had a strong negative correlation.</a:t>
            </a:r>
          </a:p>
        </p:txBody>
      </p:sp>
      <p:sp>
        <p:nvSpPr>
          <p:cNvPr id="4" name="Slide Number Placeholder 3"/>
          <p:cNvSpPr>
            <a:spLocks noGrp="1"/>
          </p:cNvSpPr>
          <p:nvPr>
            <p:ph type="sldNum" sz="quarter" idx="10"/>
          </p:nvPr>
        </p:nvSpPr>
        <p:spPr/>
        <p:txBody>
          <a:bodyPr/>
          <a:lstStyle/>
          <a:p>
            <a:fld id="{1C0590A1-F0C6-4E93-9C58-BA2E6FAC236D}" type="slidenum">
              <a:rPr lang="en-US" smtClean="0"/>
              <a:t>11</a:t>
            </a:fld>
            <a:endParaRPr lang="en-US" dirty="0"/>
          </a:p>
        </p:txBody>
      </p:sp>
    </p:spTree>
    <p:extLst>
      <p:ext uri="{BB962C8B-B14F-4D97-AF65-F5344CB8AC3E}">
        <p14:creationId xmlns:p14="http://schemas.microsoft.com/office/powerpoint/2010/main" val="234779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42AB-1C9C-4C59-B399-42599FA9A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0032E-B549-432C-8576-70BA2FFA8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D94331-FFB8-43FA-BD1D-8B9CC6E7238D}"/>
              </a:ext>
            </a:extLst>
          </p:cNvPr>
          <p:cNvSpPr>
            <a:spLocks noGrp="1"/>
          </p:cNvSpPr>
          <p:nvPr>
            <p:ph type="dt" sz="half" idx="10"/>
          </p:nvPr>
        </p:nvSpPr>
        <p:spPr/>
        <p:txBody>
          <a:bodyPr/>
          <a:lstStyle/>
          <a:p>
            <a:fld id="{FFC7494C-43A0-436C-ABC6-4142BCA9C97C}" type="datetime1">
              <a:rPr lang="en-US" smtClean="0"/>
              <a:t>3/20/2018</a:t>
            </a:fld>
            <a:endParaRPr lang="en-US" dirty="0"/>
          </a:p>
        </p:txBody>
      </p:sp>
      <p:sp>
        <p:nvSpPr>
          <p:cNvPr id="5" name="Footer Placeholder 4">
            <a:extLst>
              <a:ext uri="{FF2B5EF4-FFF2-40B4-BE49-F238E27FC236}">
                <a16:creationId xmlns:a16="http://schemas.microsoft.com/office/drawing/2014/main" id="{8E5B2994-EFF7-4A50-A4AB-DE1DB4FFB329}"/>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59E37AD-2875-4B70-AACC-6B087778BAC9}"/>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1367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5312-FC72-490B-9190-D8ED6F267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93D12F-A731-499C-8B3A-0F6DC7BBA1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FDEB7-9CCF-45E3-B35A-1C46870B2D42}"/>
              </a:ext>
            </a:extLst>
          </p:cNvPr>
          <p:cNvSpPr>
            <a:spLocks noGrp="1"/>
          </p:cNvSpPr>
          <p:nvPr>
            <p:ph type="dt" sz="half" idx="10"/>
          </p:nvPr>
        </p:nvSpPr>
        <p:spPr/>
        <p:txBody>
          <a:bodyPr/>
          <a:lstStyle/>
          <a:p>
            <a:fld id="{6B6FBACC-AB30-44B2-9264-15D66CE9DD8D}" type="datetime1">
              <a:rPr lang="en-US" smtClean="0"/>
              <a:t>3/20/2018</a:t>
            </a:fld>
            <a:endParaRPr lang="en-US" dirty="0"/>
          </a:p>
        </p:txBody>
      </p:sp>
      <p:sp>
        <p:nvSpPr>
          <p:cNvPr id="5" name="Footer Placeholder 4">
            <a:extLst>
              <a:ext uri="{FF2B5EF4-FFF2-40B4-BE49-F238E27FC236}">
                <a16:creationId xmlns:a16="http://schemas.microsoft.com/office/drawing/2014/main" id="{FAEE51A3-6FA4-4048-B08B-F18D21F5D3AA}"/>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F8F689B-154B-4C16-A259-DC61CBDEC222}"/>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70790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D04C2-EADD-42F9-87F6-39E9CD66F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6F7D4-361C-4F42-BA95-FD9406D261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42B19-584C-4D8D-87B9-A9F5BA41B9EA}"/>
              </a:ext>
            </a:extLst>
          </p:cNvPr>
          <p:cNvSpPr>
            <a:spLocks noGrp="1"/>
          </p:cNvSpPr>
          <p:nvPr>
            <p:ph type="dt" sz="half" idx="10"/>
          </p:nvPr>
        </p:nvSpPr>
        <p:spPr/>
        <p:txBody>
          <a:bodyPr/>
          <a:lstStyle/>
          <a:p>
            <a:fld id="{FE3F6B4B-06F9-440A-ADDA-CC5BCDBF3156}" type="datetime1">
              <a:rPr lang="en-US" smtClean="0"/>
              <a:t>3/20/2018</a:t>
            </a:fld>
            <a:endParaRPr lang="en-US" dirty="0"/>
          </a:p>
        </p:txBody>
      </p:sp>
      <p:sp>
        <p:nvSpPr>
          <p:cNvPr id="5" name="Footer Placeholder 4">
            <a:extLst>
              <a:ext uri="{FF2B5EF4-FFF2-40B4-BE49-F238E27FC236}">
                <a16:creationId xmlns:a16="http://schemas.microsoft.com/office/drawing/2014/main" id="{2A4B72E1-916E-4643-88BB-AB69ABC092A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A6683E9-A7F8-4BEA-A5F0-74DCA7B603CE}"/>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97568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9C96-F57C-489D-8004-587519378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D377C-5308-4AB3-82EB-F1EF01C27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7365-E28F-4B54-B900-71AEF4FB9E19}"/>
              </a:ext>
            </a:extLst>
          </p:cNvPr>
          <p:cNvSpPr>
            <a:spLocks noGrp="1"/>
          </p:cNvSpPr>
          <p:nvPr>
            <p:ph type="dt" sz="half" idx="10"/>
          </p:nvPr>
        </p:nvSpPr>
        <p:spPr/>
        <p:txBody>
          <a:bodyPr/>
          <a:lstStyle/>
          <a:p>
            <a:fld id="{901F6557-34C0-42BF-A14B-0A65DEB46CFF}" type="datetime1">
              <a:rPr lang="en-US" smtClean="0"/>
              <a:t>3/20/2018</a:t>
            </a:fld>
            <a:endParaRPr lang="en-US" dirty="0"/>
          </a:p>
        </p:txBody>
      </p:sp>
      <p:sp>
        <p:nvSpPr>
          <p:cNvPr id="5" name="Footer Placeholder 4">
            <a:extLst>
              <a:ext uri="{FF2B5EF4-FFF2-40B4-BE49-F238E27FC236}">
                <a16:creationId xmlns:a16="http://schemas.microsoft.com/office/drawing/2014/main" id="{D5E3E272-CCD3-4E15-9915-4FF16444C9E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FCDD50F-ED26-492E-B7C3-44603A8C8B57}"/>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694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DA19-CA32-443D-B96B-56B973145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408B4-C4AB-4D76-B91A-A7925B3EC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1FFEF0-FE90-41D6-9583-A6A216C91F76}"/>
              </a:ext>
            </a:extLst>
          </p:cNvPr>
          <p:cNvSpPr>
            <a:spLocks noGrp="1"/>
          </p:cNvSpPr>
          <p:nvPr>
            <p:ph type="dt" sz="half" idx="10"/>
          </p:nvPr>
        </p:nvSpPr>
        <p:spPr/>
        <p:txBody>
          <a:bodyPr/>
          <a:lstStyle/>
          <a:p>
            <a:fld id="{32A51518-1F60-40A3-80F9-B262133B4E0C}" type="datetime1">
              <a:rPr lang="en-US" smtClean="0"/>
              <a:t>3/20/2018</a:t>
            </a:fld>
            <a:endParaRPr lang="en-US" dirty="0"/>
          </a:p>
        </p:txBody>
      </p:sp>
      <p:sp>
        <p:nvSpPr>
          <p:cNvPr id="5" name="Footer Placeholder 4">
            <a:extLst>
              <a:ext uri="{FF2B5EF4-FFF2-40B4-BE49-F238E27FC236}">
                <a16:creationId xmlns:a16="http://schemas.microsoft.com/office/drawing/2014/main" id="{D7C161E6-61C8-40CA-94F7-3DB4768E29EB}"/>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13396189-FC38-43E9-9589-58B0D6E4ADCD}"/>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919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1DF-2C7E-4203-8180-C942A838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78FAD-268A-425F-AA5E-262C14D51B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DC2A93-F83F-4681-90BA-9CB97A3DE7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184B1-1F44-4CC5-9EAA-A4F5FFD61AC1}"/>
              </a:ext>
            </a:extLst>
          </p:cNvPr>
          <p:cNvSpPr>
            <a:spLocks noGrp="1"/>
          </p:cNvSpPr>
          <p:nvPr>
            <p:ph type="dt" sz="half" idx="10"/>
          </p:nvPr>
        </p:nvSpPr>
        <p:spPr/>
        <p:txBody>
          <a:bodyPr/>
          <a:lstStyle/>
          <a:p>
            <a:fld id="{C9596B82-54D3-44B2-B688-D3C5438E0E73}" type="datetime1">
              <a:rPr lang="en-US" smtClean="0"/>
              <a:t>3/20/2018</a:t>
            </a:fld>
            <a:endParaRPr lang="en-US" dirty="0"/>
          </a:p>
        </p:txBody>
      </p:sp>
      <p:sp>
        <p:nvSpPr>
          <p:cNvPr id="6" name="Footer Placeholder 5">
            <a:extLst>
              <a:ext uri="{FF2B5EF4-FFF2-40B4-BE49-F238E27FC236}">
                <a16:creationId xmlns:a16="http://schemas.microsoft.com/office/drawing/2014/main" id="{85E86FEA-5161-4F65-9B23-F165FB00FE43}"/>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332A6346-77FF-4F33-8D93-C00B44823D4B}"/>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18769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2E05-9430-41B6-AEF2-190B708FE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593CE-0D59-4526-B10E-354529B9F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F11F6-983E-4A73-81FA-D7E4335093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F715-E120-4776-932C-210A0D0F0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CCD9F8-2075-4BA0-B4A4-69E14312C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5AF78-5C2E-45DD-A101-BFD92F199341}"/>
              </a:ext>
            </a:extLst>
          </p:cNvPr>
          <p:cNvSpPr>
            <a:spLocks noGrp="1"/>
          </p:cNvSpPr>
          <p:nvPr>
            <p:ph type="dt" sz="half" idx="10"/>
          </p:nvPr>
        </p:nvSpPr>
        <p:spPr/>
        <p:txBody>
          <a:bodyPr/>
          <a:lstStyle/>
          <a:p>
            <a:fld id="{65EE06AD-D2FB-4F8E-A287-68F34D588244}" type="datetime1">
              <a:rPr lang="en-US" smtClean="0"/>
              <a:t>3/20/2018</a:t>
            </a:fld>
            <a:endParaRPr lang="en-US" dirty="0"/>
          </a:p>
        </p:txBody>
      </p:sp>
      <p:sp>
        <p:nvSpPr>
          <p:cNvPr id="8" name="Footer Placeholder 7">
            <a:extLst>
              <a:ext uri="{FF2B5EF4-FFF2-40B4-BE49-F238E27FC236}">
                <a16:creationId xmlns:a16="http://schemas.microsoft.com/office/drawing/2014/main" id="{F0345811-56F9-4830-9240-92508353CF41}"/>
              </a:ext>
            </a:extLst>
          </p:cNvPr>
          <p:cNvSpPr>
            <a:spLocks noGrp="1"/>
          </p:cNvSpPr>
          <p:nvPr>
            <p:ph type="ftr" sz="quarter" idx="11"/>
          </p:nvPr>
        </p:nvSpPr>
        <p:spPr/>
        <p:txBody>
          <a:bodyPr/>
          <a:lstStyle/>
          <a:p>
            <a:r>
              <a:rPr lang="en-US" dirty="0"/>
              <a:t>Dream Reapers</a:t>
            </a:r>
          </a:p>
        </p:txBody>
      </p:sp>
      <p:sp>
        <p:nvSpPr>
          <p:cNvPr id="9" name="Slide Number Placeholder 8">
            <a:extLst>
              <a:ext uri="{FF2B5EF4-FFF2-40B4-BE49-F238E27FC236}">
                <a16:creationId xmlns:a16="http://schemas.microsoft.com/office/drawing/2014/main" id="{0D48E18C-6176-463D-8BC0-3BC84458ABE8}"/>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4546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CD32-3B66-4A36-B8AC-A193B8D68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AA397-EEB0-4A5F-9E37-ECFE83BB451E}"/>
              </a:ext>
            </a:extLst>
          </p:cNvPr>
          <p:cNvSpPr>
            <a:spLocks noGrp="1"/>
          </p:cNvSpPr>
          <p:nvPr>
            <p:ph type="dt" sz="half" idx="10"/>
          </p:nvPr>
        </p:nvSpPr>
        <p:spPr/>
        <p:txBody>
          <a:bodyPr/>
          <a:lstStyle/>
          <a:p>
            <a:fld id="{012A918E-5F2F-4262-A169-6D70883145D4}" type="datetime1">
              <a:rPr lang="en-US" smtClean="0"/>
              <a:t>3/20/2018</a:t>
            </a:fld>
            <a:endParaRPr lang="en-US" dirty="0"/>
          </a:p>
        </p:txBody>
      </p:sp>
      <p:sp>
        <p:nvSpPr>
          <p:cNvPr id="4" name="Footer Placeholder 3">
            <a:extLst>
              <a:ext uri="{FF2B5EF4-FFF2-40B4-BE49-F238E27FC236}">
                <a16:creationId xmlns:a16="http://schemas.microsoft.com/office/drawing/2014/main" id="{6B340F5F-42DE-4F51-8FF3-CF46279469CF}"/>
              </a:ext>
            </a:extLst>
          </p:cNvPr>
          <p:cNvSpPr>
            <a:spLocks noGrp="1"/>
          </p:cNvSpPr>
          <p:nvPr>
            <p:ph type="ftr" sz="quarter" idx="11"/>
          </p:nvPr>
        </p:nvSpPr>
        <p:spPr/>
        <p:txBody>
          <a:bodyPr/>
          <a:lstStyle/>
          <a:p>
            <a:r>
              <a:rPr lang="en-US" dirty="0"/>
              <a:t>Dream Reapers</a:t>
            </a:r>
          </a:p>
        </p:txBody>
      </p:sp>
      <p:sp>
        <p:nvSpPr>
          <p:cNvPr id="5" name="Slide Number Placeholder 4">
            <a:extLst>
              <a:ext uri="{FF2B5EF4-FFF2-40B4-BE49-F238E27FC236}">
                <a16:creationId xmlns:a16="http://schemas.microsoft.com/office/drawing/2014/main" id="{8717249D-ECA6-4C0B-A252-4AF9C784BC4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6049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5368F-4BB5-41D8-8CAA-AAF55BE1A703}"/>
              </a:ext>
            </a:extLst>
          </p:cNvPr>
          <p:cNvSpPr>
            <a:spLocks noGrp="1"/>
          </p:cNvSpPr>
          <p:nvPr>
            <p:ph type="dt" sz="half" idx="10"/>
          </p:nvPr>
        </p:nvSpPr>
        <p:spPr/>
        <p:txBody>
          <a:bodyPr/>
          <a:lstStyle/>
          <a:p>
            <a:fld id="{5EF2887D-B045-44AB-8181-6A4E86D91EA6}" type="datetime1">
              <a:rPr lang="en-US" smtClean="0"/>
              <a:t>3/20/2018</a:t>
            </a:fld>
            <a:endParaRPr lang="en-US" dirty="0"/>
          </a:p>
        </p:txBody>
      </p:sp>
      <p:sp>
        <p:nvSpPr>
          <p:cNvPr id="3" name="Footer Placeholder 2">
            <a:extLst>
              <a:ext uri="{FF2B5EF4-FFF2-40B4-BE49-F238E27FC236}">
                <a16:creationId xmlns:a16="http://schemas.microsoft.com/office/drawing/2014/main" id="{09E77109-2E14-4AE6-8926-386D55095593}"/>
              </a:ext>
            </a:extLst>
          </p:cNvPr>
          <p:cNvSpPr>
            <a:spLocks noGrp="1"/>
          </p:cNvSpPr>
          <p:nvPr>
            <p:ph type="ftr" sz="quarter" idx="11"/>
          </p:nvPr>
        </p:nvSpPr>
        <p:spPr/>
        <p:txBody>
          <a:bodyPr/>
          <a:lstStyle/>
          <a:p>
            <a:r>
              <a:rPr lang="en-US" dirty="0"/>
              <a:t>Dream Reapers</a:t>
            </a:r>
          </a:p>
        </p:txBody>
      </p:sp>
      <p:sp>
        <p:nvSpPr>
          <p:cNvPr id="4" name="Slide Number Placeholder 3">
            <a:extLst>
              <a:ext uri="{FF2B5EF4-FFF2-40B4-BE49-F238E27FC236}">
                <a16:creationId xmlns:a16="http://schemas.microsoft.com/office/drawing/2014/main" id="{09FECDDE-FCF8-4572-84DE-4A8C8D942DBF}"/>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8629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AF59-2BF7-439E-A84B-766932B63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50B42-F089-4318-8F89-79D3EB95F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2D46F-B02E-4A10-96A3-F7553DFB8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E56F7-66A4-4F70-9913-6F1E97DDD4DA}"/>
              </a:ext>
            </a:extLst>
          </p:cNvPr>
          <p:cNvSpPr>
            <a:spLocks noGrp="1"/>
          </p:cNvSpPr>
          <p:nvPr>
            <p:ph type="dt" sz="half" idx="10"/>
          </p:nvPr>
        </p:nvSpPr>
        <p:spPr/>
        <p:txBody>
          <a:bodyPr/>
          <a:lstStyle/>
          <a:p>
            <a:fld id="{6B3C6551-6A2F-4381-B633-AB0B9442E8C3}" type="datetime1">
              <a:rPr lang="en-US" smtClean="0"/>
              <a:t>3/20/2018</a:t>
            </a:fld>
            <a:endParaRPr lang="en-US" dirty="0"/>
          </a:p>
        </p:txBody>
      </p:sp>
      <p:sp>
        <p:nvSpPr>
          <p:cNvPr id="6" name="Footer Placeholder 5">
            <a:extLst>
              <a:ext uri="{FF2B5EF4-FFF2-40B4-BE49-F238E27FC236}">
                <a16:creationId xmlns:a16="http://schemas.microsoft.com/office/drawing/2014/main" id="{80CCAD1C-B2ED-4960-860F-220313241DBD}"/>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97E5013A-FA29-4854-9996-2D3957EC5C73}"/>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53801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549-8D7F-4DAB-86EB-5172912E4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F7906-7921-4B8B-87C7-6998B673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A6C14BA-E7C3-439C-8B9C-F21928016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35D20-90ED-468E-B64A-46C13D0B5693}"/>
              </a:ext>
            </a:extLst>
          </p:cNvPr>
          <p:cNvSpPr>
            <a:spLocks noGrp="1"/>
          </p:cNvSpPr>
          <p:nvPr>
            <p:ph type="dt" sz="half" idx="10"/>
          </p:nvPr>
        </p:nvSpPr>
        <p:spPr/>
        <p:txBody>
          <a:bodyPr/>
          <a:lstStyle/>
          <a:p>
            <a:fld id="{04CDD1FD-16F2-4B06-BDEC-BBC136E40DED}" type="datetime1">
              <a:rPr lang="en-US" smtClean="0"/>
              <a:t>3/20/2018</a:t>
            </a:fld>
            <a:endParaRPr lang="en-US" dirty="0"/>
          </a:p>
        </p:txBody>
      </p:sp>
      <p:sp>
        <p:nvSpPr>
          <p:cNvPr id="6" name="Footer Placeholder 5">
            <a:extLst>
              <a:ext uri="{FF2B5EF4-FFF2-40B4-BE49-F238E27FC236}">
                <a16:creationId xmlns:a16="http://schemas.microsoft.com/office/drawing/2014/main" id="{68A60B89-B077-44B5-9A99-AB369AAF4E8E}"/>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26223E1F-FBD5-40CB-AA02-6E5D4C30E8C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6421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DD455-F5DC-4912-947E-A1C8D9D7E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82D36-23FA-4263-9DC3-F7556997C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2F39-875D-47EB-AA3A-09BD5E5F9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F4513-BF13-417E-8BFC-6206D8FA7601}" type="datetime1">
              <a:rPr lang="en-US" smtClean="0"/>
              <a:t>3/20/2018</a:t>
            </a:fld>
            <a:endParaRPr lang="en-US" dirty="0"/>
          </a:p>
        </p:txBody>
      </p:sp>
      <p:sp>
        <p:nvSpPr>
          <p:cNvPr id="5" name="Footer Placeholder 4">
            <a:extLst>
              <a:ext uri="{FF2B5EF4-FFF2-40B4-BE49-F238E27FC236}">
                <a16:creationId xmlns:a16="http://schemas.microsoft.com/office/drawing/2014/main" id="{DCD7C346-114B-4E0D-96CD-D7DD2F56E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Dream Reapers</a:t>
            </a:r>
          </a:p>
        </p:txBody>
      </p:sp>
      <p:sp>
        <p:nvSpPr>
          <p:cNvPr id="6" name="Slide Number Placeholder 5">
            <a:extLst>
              <a:ext uri="{FF2B5EF4-FFF2-40B4-BE49-F238E27FC236}">
                <a16:creationId xmlns:a16="http://schemas.microsoft.com/office/drawing/2014/main" id="{811B9000-B19F-4C7D-AEF9-574A67197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A7099-2A7E-4134-B956-15C61B68A426}" type="slidenum">
              <a:rPr lang="en-US" smtClean="0"/>
              <a:t>‹#›</a:t>
            </a:fld>
            <a:endParaRPr lang="en-US" dirty="0"/>
          </a:p>
        </p:txBody>
      </p:sp>
    </p:spTree>
    <p:extLst>
      <p:ext uri="{BB962C8B-B14F-4D97-AF65-F5344CB8AC3E}">
        <p14:creationId xmlns:p14="http://schemas.microsoft.com/office/powerpoint/2010/main" val="1787901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7.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7.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7.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723AF-A175-4CDE-B6D0-A17B18B0B25B}"/>
              </a:ext>
            </a:extLst>
          </p:cNvPr>
          <p:cNvSpPr/>
          <p:nvPr/>
        </p:nvSpPr>
        <p:spPr>
          <a:xfrm>
            <a:off x="9342783" y="5009322"/>
            <a:ext cx="2849217" cy="1631216"/>
          </a:xfrm>
          <a:prstGeom prst="rect">
            <a:avLst/>
          </a:prstGeom>
        </p:spPr>
        <p:txBody>
          <a:bodyPr wrap="square">
            <a:spAutoFit/>
          </a:bodyPr>
          <a:lstStyle/>
          <a:p>
            <a:r>
              <a:rPr lang="en-US" sz="2800" dirty="0">
                <a:solidFill>
                  <a:srgbClr val="000000"/>
                </a:solidFill>
                <a:latin typeface="Arial" panose="020B0604020202020204" pitchFamily="34" charset="0"/>
              </a:rPr>
              <a:t>Dream Reapers</a:t>
            </a:r>
          </a:p>
          <a:p>
            <a:r>
              <a:rPr lang="en-US" dirty="0">
                <a:solidFill>
                  <a:srgbClr val="000000"/>
                </a:solidFill>
                <a:latin typeface="Arial" panose="020B0604020202020204" pitchFamily="34" charset="0"/>
              </a:rPr>
              <a:t>Jason Chong</a:t>
            </a:r>
          </a:p>
          <a:p>
            <a:r>
              <a:rPr lang="en-US" dirty="0">
                <a:solidFill>
                  <a:srgbClr val="000000"/>
                </a:solidFill>
                <a:latin typeface="Arial" panose="020B0604020202020204" pitchFamily="34" charset="0"/>
              </a:rPr>
              <a:t>Shilpa Khanolkar</a:t>
            </a:r>
          </a:p>
          <a:p>
            <a:r>
              <a:rPr lang="en-US" dirty="0">
                <a:solidFill>
                  <a:srgbClr val="000000"/>
                </a:solidFill>
                <a:latin typeface="Arial" panose="020B0604020202020204" pitchFamily="34" charset="0"/>
              </a:rPr>
              <a:t>Justin Le</a:t>
            </a:r>
          </a:p>
          <a:p>
            <a:r>
              <a:rPr lang="en-US" dirty="0">
                <a:solidFill>
                  <a:srgbClr val="000000"/>
                </a:solidFill>
                <a:latin typeface="Arial" panose="020B0604020202020204" pitchFamily="34" charset="0"/>
              </a:rPr>
              <a:t>Matt Yee</a:t>
            </a:r>
          </a:p>
        </p:txBody>
      </p:sp>
      <p:pic>
        <p:nvPicPr>
          <p:cNvPr id="2" name="Picture 1">
            <a:extLst>
              <a:ext uri="{FF2B5EF4-FFF2-40B4-BE49-F238E27FC236}">
                <a16:creationId xmlns:a16="http://schemas.microsoft.com/office/drawing/2014/main" id="{083047A0-F59A-4454-9787-5CC299BFE4AA}"/>
              </a:ext>
            </a:extLst>
          </p:cNvPr>
          <p:cNvPicPr>
            <a:picLocks noChangeAspect="1"/>
          </p:cNvPicPr>
          <p:nvPr/>
        </p:nvPicPr>
        <p:blipFill>
          <a:blip r:embed="rId2"/>
          <a:stretch>
            <a:fillRect/>
          </a:stretch>
        </p:blipFill>
        <p:spPr>
          <a:xfrm>
            <a:off x="1950553" y="647774"/>
            <a:ext cx="7723533" cy="3438218"/>
          </a:xfrm>
          <a:prstGeom prst="rect">
            <a:avLst/>
          </a:prstGeom>
        </p:spPr>
      </p:pic>
      <p:sp>
        <p:nvSpPr>
          <p:cNvPr id="5" name="TextBox 4">
            <a:extLst>
              <a:ext uri="{FF2B5EF4-FFF2-40B4-BE49-F238E27FC236}">
                <a16:creationId xmlns:a16="http://schemas.microsoft.com/office/drawing/2014/main" id="{E190AE5D-D592-4339-9EE3-47E3D0F89C07}"/>
              </a:ext>
            </a:extLst>
          </p:cNvPr>
          <p:cNvSpPr txBox="1"/>
          <p:nvPr/>
        </p:nvSpPr>
        <p:spPr>
          <a:xfrm>
            <a:off x="1825639" y="4193714"/>
            <a:ext cx="8290929" cy="707886"/>
          </a:xfrm>
          <a:prstGeom prst="rect">
            <a:avLst/>
          </a:prstGeom>
          <a:noFill/>
        </p:spPr>
        <p:txBody>
          <a:bodyPr wrap="square" rtlCol="0">
            <a:spAutoFit/>
          </a:bodyPr>
          <a:lstStyle/>
          <a:p>
            <a:r>
              <a:rPr lang="en-US" sz="4000" dirty="0"/>
              <a:t>Can Twitter Predict Box Office Success?</a:t>
            </a:r>
          </a:p>
        </p:txBody>
      </p:sp>
    </p:spTree>
    <p:extLst>
      <p:ext uri="{BB962C8B-B14F-4D97-AF65-F5344CB8AC3E}">
        <p14:creationId xmlns:p14="http://schemas.microsoft.com/office/powerpoint/2010/main" val="45503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udgetVsTwitterSentiment.png">
            <a:extLst>
              <a:ext uri="{FF2B5EF4-FFF2-40B4-BE49-F238E27FC236}">
                <a16:creationId xmlns:a16="http://schemas.microsoft.com/office/drawing/2014/main" id="{FCE30207-BFD5-4E53-9098-2B6B665CF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772" y="1577301"/>
            <a:ext cx="7157567" cy="4914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Sentiment vs Budget</a:t>
            </a:r>
          </a:p>
        </p:txBody>
      </p:sp>
    </p:spTree>
    <p:extLst>
      <p:ext uri="{BB962C8B-B14F-4D97-AF65-F5344CB8AC3E}">
        <p14:creationId xmlns:p14="http://schemas.microsoft.com/office/powerpoint/2010/main" val="91935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nreSentimentVsScoreRegression.png">
            <a:extLst>
              <a:ext uri="{FF2B5EF4-FFF2-40B4-BE49-F238E27FC236}">
                <a16:creationId xmlns:a16="http://schemas.microsoft.com/office/drawing/2014/main" id="{B15EFD1F-CDD4-491A-A2F4-41FB71078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130" y="1541734"/>
            <a:ext cx="6888479" cy="45923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Genre: Opening Revenue and Success</a:t>
            </a:r>
          </a:p>
        </p:txBody>
      </p:sp>
      <p:sp>
        <p:nvSpPr>
          <p:cNvPr id="4" name="Footer Placeholder 3">
            <a:extLst>
              <a:ext uri="{FF2B5EF4-FFF2-40B4-BE49-F238E27FC236}">
                <a16:creationId xmlns:a16="http://schemas.microsoft.com/office/drawing/2014/main" id="{11BB3E39-844B-4435-B691-406E36A5D1CC}"/>
              </a:ext>
            </a:extLst>
          </p:cNvPr>
          <p:cNvSpPr>
            <a:spLocks noGrp="1"/>
          </p:cNvSpPr>
          <p:nvPr>
            <p:ph type="ftr" sz="quarter" idx="11"/>
          </p:nvPr>
        </p:nvSpPr>
        <p:spPr/>
        <p:txBody>
          <a:bodyPr/>
          <a:lstStyle/>
          <a:p>
            <a:r>
              <a:rPr lang="en-US" dirty="0"/>
              <a:t>Dream Reapers</a:t>
            </a:r>
          </a:p>
        </p:txBody>
      </p:sp>
      <p:pic>
        <p:nvPicPr>
          <p:cNvPr id="3074" name="Picture 2" descr="GenreBudgetRevenue.png">
            <a:extLst>
              <a:ext uri="{FF2B5EF4-FFF2-40B4-BE49-F238E27FC236}">
                <a16:creationId xmlns:a16="http://schemas.microsoft.com/office/drawing/2014/main" id="{5E320FCB-8989-46E5-B609-5F8CECF03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356" y="1891960"/>
            <a:ext cx="5864773" cy="464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4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257817" y="359394"/>
            <a:ext cx="8491696" cy="707886"/>
          </a:xfrm>
          <a:prstGeom prst="rect">
            <a:avLst/>
          </a:prstGeom>
          <a:noFill/>
        </p:spPr>
        <p:txBody>
          <a:bodyPr wrap="square" rtlCol="0">
            <a:spAutoFit/>
          </a:bodyPr>
          <a:lstStyle/>
          <a:p>
            <a:pPr algn="ctr"/>
            <a:r>
              <a:rPr lang="en-US" sz="4000" dirty="0"/>
              <a:t>Regression: Open to Budget &amp; Success</a:t>
            </a:r>
          </a:p>
        </p:txBody>
      </p:sp>
      <p:sp>
        <p:nvSpPr>
          <p:cNvPr id="4" name="Footer Placeholder 3">
            <a:extLst>
              <a:ext uri="{FF2B5EF4-FFF2-40B4-BE49-F238E27FC236}">
                <a16:creationId xmlns:a16="http://schemas.microsoft.com/office/drawing/2014/main" id="{0FAD60B5-3FD4-47F6-9F02-07F63FFA423C}"/>
              </a:ext>
            </a:extLst>
          </p:cNvPr>
          <p:cNvSpPr>
            <a:spLocks noGrp="1"/>
          </p:cNvSpPr>
          <p:nvPr>
            <p:ph type="ftr" sz="quarter" idx="11"/>
          </p:nvPr>
        </p:nvSpPr>
        <p:spPr/>
        <p:txBody>
          <a:bodyPr/>
          <a:lstStyle/>
          <a:p>
            <a:r>
              <a:rPr lang="en-US" dirty="0"/>
              <a:t>Dream Reapers</a:t>
            </a:r>
          </a:p>
        </p:txBody>
      </p:sp>
      <p:pic>
        <p:nvPicPr>
          <p:cNvPr id="6" name="Picture 5">
            <a:extLst>
              <a:ext uri="{FF2B5EF4-FFF2-40B4-BE49-F238E27FC236}">
                <a16:creationId xmlns:a16="http://schemas.microsoft.com/office/drawing/2014/main" id="{30F4E7DE-FC73-4837-A58A-9F8ED6464E32}"/>
              </a:ext>
            </a:extLst>
          </p:cNvPr>
          <p:cNvPicPr>
            <a:picLocks noChangeAspect="1"/>
          </p:cNvPicPr>
          <p:nvPr/>
        </p:nvPicPr>
        <p:blipFill rotWithShape="1">
          <a:blip r:embed="rId5">
            <a:extLst>
              <a:ext uri="{28A0092B-C50C-407E-A947-70E740481C1C}">
                <a14:useLocalDpi xmlns:a14="http://schemas.microsoft.com/office/drawing/2010/main" val="0"/>
              </a:ext>
            </a:extLst>
          </a:blip>
          <a:srcRect l="5120" r="7588"/>
          <a:stretch/>
        </p:blipFill>
        <p:spPr>
          <a:xfrm>
            <a:off x="-6517" y="1710311"/>
            <a:ext cx="6059845" cy="4628014"/>
          </a:xfrm>
          <a:prstGeom prst="rect">
            <a:avLst/>
          </a:prstGeom>
        </p:spPr>
      </p:pic>
      <p:pic>
        <p:nvPicPr>
          <p:cNvPr id="4100" name="Picture 4" descr="ZtotalVsTwitterSentiment.png">
            <a:extLst>
              <a:ext uri="{FF2B5EF4-FFF2-40B4-BE49-F238E27FC236}">
                <a16:creationId xmlns:a16="http://schemas.microsoft.com/office/drawing/2014/main" id="{3AEAF765-0F4F-434C-84F7-A7A7FD683B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997" t="1" r="6936" b="-818"/>
          <a:stretch/>
        </p:blipFill>
        <p:spPr bwMode="auto">
          <a:xfrm>
            <a:off x="5889157" y="1673734"/>
            <a:ext cx="6272783" cy="478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24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redictionDailySentiment_20180316.png">
            <a:extLst>
              <a:ext uri="{FF2B5EF4-FFF2-40B4-BE49-F238E27FC236}">
                <a16:creationId xmlns:a16="http://schemas.microsoft.com/office/drawing/2014/main" id="{35FC9A94-81BB-48C4-9149-AFACE55EF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829" y="1729080"/>
            <a:ext cx="6630562" cy="44203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pic>
        <p:nvPicPr>
          <p:cNvPr id="5122" name="Picture 2" descr="PredictionDailySentiment_20180309.png">
            <a:extLst>
              <a:ext uri="{FF2B5EF4-FFF2-40B4-BE49-F238E27FC236}">
                <a16:creationId xmlns:a16="http://schemas.microsoft.com/office/drawing/2014/main" id="{6BDE4337-8CCD-4AAC-887A-AEA96BD605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66" y="1710697"/>
            <a:ext cx="6685710" cy="445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dictionDailySentiment_OpenSoon.png">
            <a:extLst>
              <a:ext uri="{FF2B5EF4-FFF2-40B4-BE49-F238E27FC236}">
                <a16:creationId xmlns:a16="http://schemas.microsoft.com/office/drawing/2014/main" id="{7ADF7284-979F-4F58-BF13-EE0C8ADBC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48" y="1023670"/>
            <a:ext cx="8986997" cy="599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157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2230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8017A9-ED17-47D4-A608-3EA9C55D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929" y="1004055"/>
            <a:ext cx="8780916" cy="5853944"/>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Predictions</a:t>
            </a:r>
          </a:p>
        </p:txBody>
      </p:sp>
    </p:spTree>
    <p:extLst>
      <p:ext uri="{BB962C8B-B14F-4D97-AF65-F5344CB8AC3E}">
        <p14:creationId xmlns:p14="http://schemas.microsoft.com/office/powerpoint/2010/main" val="393638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pPr algn="ctr"/>
            <a:r>
              <a:rPr lang="en-US" sz="4000" dirty="0"/>
              <a:t>Summary</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1729545" cy="4832092"/>
          </a:xfrm>
          <a:prstGeom prst="rect">
            <a:avLst/>
          </a:prstGeom>
        </p:spPr>
        <p:txBody>
          <a:bodyPr wrap="square">
            <a:spAutoFit/>
          </a:bodyPr>
          <a:lstStyle/>
          <a:p>
            <a:r>
              <a:rPr lang="en-US" sz="2800" dirty="0">
                <a:solidFill>
                  <a:srgbClr val="000000"/>
                </a:solidFill>
                <a:latin typeface="Arial" panose="020B0604020202020204" pitchFamily="34" charset="0"/>
              </a:rPr>
              <a:t>Findings &amp; Challenges</a:t>
            </a:r>
          </a:p>
          <a:p>
            <a:endParaRPr lang="en-US" sz="10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Limitations</a:t>
            </a:r>
          </a:p>
          <a:p>
            <a:pPr marL="457200" indent="-457200">
              <a:buFont typeface="Arial" panose="020B0604020202020204" pitchFamily="34" charset="0"/>
              <a:buChar char="•"/>
            </a:pPr>
            <a:r>
              <a:rPr lang="en-US" dirty="0">
                <a:solidFill>
                  <a:srgbClr val="000000"/>
                </a:solidFill>
                <a:latin typeface="Arial" panose="020B0604020202020204" pitchFamily="34" charset="0"/>
              </a:rPr>
              <a:t>Limited search window (only 7 day history available)</a:t>
            </a:r>
          </a:p>
          <a:p>
            <a:pPr marL="457200" indent="-457200">
              <a:buFont typeface="Arial" panose="020B0604020202020204" pitchFamily="34" charset="0"/>
              <a:buChar char="•"/>
            </a:pPr>
            <a:r>
              <a:rPr lang="en-US" dirty="0">
                <a:solidFill>
                  <a:srgbClr val="000000"/>
                </a:solidFill>
                <a:latin typeface="Arial" panose="020B0604020202020204" pitchFamily="34" charset="0"/>
              </a:rPr>
              <a:t>Rate limits</a:t>
            </a:r>
          </a:p>
          <a:p>
            <a:pPr marL="457200" indent="-457200">
              <a:buFont typeface="Arial" panose="020B0604020202020204" pitchFamily="34" charset="0"/>
              <a:buChar char="•"/>
            </a:pPr>
            <a:r>
              <a:rPr lang="en-US" dirty="0">
                <a:solidFill>
                  <a:srgbClr val="000000"/>
                </a:solidFill>
                <a:latin typeface="Arial" panose="020B0604020202020204" pitchFamily="34" charset="0"/>
              </a:rPr>
              <a:t>Hashtags consistency (#</a:t>
            </a:r>
            <a:r>
              <a:rPr lang="en-US" dirty="0" err="1">
                <a:solidFill>
                  <a:srgbClr val="000000"/>
                </a:solidFill>
                <a:latin typeface="Arial" panose="020B0604020202020204" pitchFamily="34" charset="0"/>
              </a:rPr>
              <a:t>BlackPanther</a:t>
            </a:r>
            <a:r>
              <a:rPr lang="en-US" dirty="0">
                <a:solidFill>
                  <a:srgbClr val="000000"/>
                </a:solidFill>
                <a:latin typeface="Arial" panose="020B0604020202020204" pitchFamily="34" charset="0"/>
              </a:rPr>
              <a:t> vs #</a:t>
            </a:r>
            <a:r>
              <a:rPr lang="en-US" dirty="0" err="1">
                <a:solidFill>
                  <a:srgbClr val="000000"/>
                </a:solidFill>
                <a:latin typeface="Arial" panose="020B0604020202020204" pitchFamily="34" charset="0"/>
              </a:rPr>
              <a:t>BlackPantherTheMovie</a:t>
            </a:r>
            <a:r>
              <a:rPr lang="en-US" dirty="0">
                <a:solidFill>
                  <a:srgbClr val="000000"/>
                </a:solidFill>
                <a:latin typeface="Arial" panose="020B0604020202020204" pitchFamily="34" charset="0"/>
              </a:rPr>
              <a:t>)</a:t>
            </a:r>
          </a:p>
          <a:p>
            <a:pPr marL="457200" indent="-457200">
              <a:buFont typeface="Arial" panose="020B0604020202020204" pitchFamily="34" charset="0"/>
              <a:buChar char="•"/>
            </a:pPr>
            <a:r>
              <a:rPr lang="en-US" dirty="0">
                <a:solidFill>
                  <a:srgbClr val="000000"/>
                </a:solidFill>
                <a:latin typeface="Arial" panose="020B0604020202020204" pitchFamily="34" charset="0"/>
              </a:rPr>
              <a:t>Retweets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Vader Limitations</a:t>
            </a:r>
          </a:p>
          <a:p>
            <a:pPr marL="285750" indent="-285750">
              <a:buFont typeface="Arial" panose="020B0604020202020204" pitchFamily="34" charset="0"/>
              <a:buChar char="•"/>
            </a:pPr>
            <a:r>
              <a:rPr lang="en-US" dirty="0">
                <a:solidFill>
                  <a:srgbClr val="000000"/>
                </a:solidFill>
                <a:latin typeface="Arial" panose="020B0604020202020204" pitchFamily="34" charset="0"/>
              </a:rPr>
              <a:t>Movie title and keywords (Horrible Bosses, Happy Gilmore, Thank You For Your Service)</a:t>
            </a:r>
          </a:p>
          <a:p>
            <a:pPr marL="285750" indent="-285750">
              <a:buFont typeface="Arial" panose="020B0604020202020204" pitchFamily="34" charset="0"/>
              <a:buChar char="•"/>
            </a:pPr>
            <a:r>
              <a:rPr lang="en-US" dirty="0">
                <a:solidFill>
                  <a:srgbClr val="000000"/>
                </a:solidFill>
                <a:latin typeface="Arial" panose="020B0604020202020204" pitchFamily="34" charset="0"/>
              </a:rPr>
              <a:t>Neutral connotation is too wide (-0.5 to 0.5)</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Final Findings</a:t>
            </a:r>
          </a:p>
          <a:p>
            <a:pPr marL="285750" indent="-285750">
              <a:buFont typeface="Arial" panose="020B0604020202020204" pitchFamily="34" charset="0"/>
              <a:buChar char="•"/>
            </a:pPr>
            <a:r>
              <a:rPr lang="en-US" dirty="0">
                <a:solidFill>
                  <a:srgbClr val="000000"/>
                </a:solidFill>
                <a:latin typeface="Arial" panose="020B0604020202020204" pitchFamily="34" charset="0"/>
              </a:rPr>
              <a:t>Despite challenges regression analysis of sentiment and success score have slight positive correlation</a:t>
            </a:r>
          </a:p>
          <a:p>
            <a:pPr marL="285750" indent="-285750">
              <a:buFont typeface="Arial" panose="020B0604020202020204" pitchFamily="34" charset="0"/>
              <a:buChar char="•"/>
            </a:pPr>
            <a:r>
              <a:rPr lang="en-US" dirty="0">
                <a:solidFill>
                  <a:srgbClr val="000000"/>
                </a:solidFill>
                <a:latin typeface="Arial" panose="020B0604020202020204" pitchFamily="34" charset="0"/>
              </a:rPr>
              <a:t>Seasonality of release date appear to favor movie revenue generation (opening weekend)</a:t>
            </a:r>
          </a:p>
          <a:p>
            <a:pPr marL="285750" indent="-285750">
              <a:buFont typeface="Arial" panose="020B0604020202020204" pitchFamily="34" charset="0"/>
              <a:buChar char="•"/>
            </a:pPr>
            <a:r>
              <a:rPr lang="en-US" dirty="0">
                <a:solidFill>
                  <a:srgbClr val="000000"/>
                </a:solidFill>
                <a:latin typeface="Arial" panose="020B0604020202020204" pitchFamily="34" charset="0"/>
              </a:rPr>
              <a:t>Genre: Action and Horror movie tend to perform well in both revenue and success score</a:t>
            </a:r>
          </a:p>
          <a:p>
            <a:pPr marL="285750" indent="-285750">
              <a:buFont typeface="Arial" panose="020B0604020202020204" pitchFamily="34" charset="0"/>
              <a:buChar char="•"/>
            </a:pPr>
            <a:r>
              <a:rPr lang="en-US" dirty="0">
                <a:solidFill>
                  <a:srgbClr val="000000"/>
                </a:solidFill>
                <a:latin typeface="Arial" panose="020B0604020202020204" pitchFamily="34" charset="0"/>
              </a:rPr>
              <a:t>Twitter has many variables to consider in order to determine if it can accurately predict box office success</a:t>
            </a:r>
          </a:p>
        </p:txBody>
      </p:sp>
      <p:sp>
        <p:nvSpPr>
          <p:cNvPr id="4" name="Footer Placeholder 3">
            <a:extLst>
              <a:ext uri="{FF2B5EF4-FFF2-40B4-BE49-F238E27FC236}">
                <a16:creationId xmlns:a16="http://schemas.microsoft.com/office/drawing/2014/main" id="{F13A4155-CBFD-4A34-BE32-44E8ABA76C71}"/>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4048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A340C94-B921-4656-85B5-BF625DF9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1927"/>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2277547"/>
          </a:xfrm>
          <a:prstGeom prst="rect">
            <a:avLst/>
          </a:prstGeom>
        </p:spPr>
        <p:txBody>
          <a:bodyPr wrap="square">
            <a:spAutoFit/>
          </a:bodyPr>
          <a:lstStyle/>
          <a:p>
            <a:r>
              <a:rPr lang="en-US" sz="2800" b="0" i="0" u="none" strike="noStrike" dirty="0">
                <a:solidFill>
                  <a:srgbClr val="000000"/>
                </a:solidFill>
                <a:effectLst/>
                <a:latin typeface="Arial" panose="020B0604020202020204" pitchFamily="34" charset="0"/>
              </a:rPr>
              <a:t>Objective</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connects people to friends, businesses, politics, sports and entertainment. With over 200 billion tweets a year, can we find insights to help us predict success in the film industry?</a:t>
            </a: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Our analysis will summarize twitter sentiment through Python Vader analysis for over 100 movies released since 2017 which will be used to predict the success of upcoming movies</a:t>
            </a:r>
          </a:p>
        </p:txBody>
      </p:sp>
      <p:grpSp>
        <p:nvGrpSpPr>
          <p:cNvPr id="5" name="Group 4">
            <a:extLst>
              <a:ext uri="{FF2B5EF4-FFF2-40B4-BE49-F238E27FC236}">
                <a16:creationId xmlns:a16="http://schemas.microsoft.com/office/drawing/2014/main" id="{9245B58C-181F-4503-B88E-18AACF843142}"/>
              </a:ext>
            </a:extLst>
          </p:cNvPr>
          <p:cNvGrpSpPr/>
          <p:nvPr/>
        </p:nvGrpSpPr>
        <p:grpSpPr>
          <a:xfrm>
            <a:off x="627685" y="4229105"/>
            <a:ext cx="10518286" cy="2041819"/>
            <a:chOff x="231227" y="4098576"/>
            <a:chExt cx="11224299" cy="2172349"/>
          </a:xfrm>
        </p:grpSpPr>
        <p:pic>
          <p:nvPicPr>
            <p:cNvPr id="8" name="Picture 7">
              <a:extLst>
                <a:ext uri="{FF2B5EF4-FFF2-40B4-BE49-F238E27FC236}">
                  <a16:creationId xmlns:a16="http://schemas.microsoft.com/office/drawing/2014/main" id="{C710984C-3CAF-4C59-B571-1BFE9E74C586}"/>
                </a:ext>
              </a:extLst>
            </p:cNvPr>
            <p:cNvPicPr>
              <a:picLocks noChangeAspect="1"/>
            </p:cNvPicPr>
            <p:nvPr/>
          </p:nvPicPr>
          <p:blipFill>
            <a:blip r:embed="rId3"/>
            <a:stretch>
              <a:fillRect/>
            </a:stretch>
          </p:blipFill>
          <p:spPr>
            <a:xfrm>
              <a:off x="493486" y="4098576"/>
              <a:ext cx="6231750" cy="148942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853B1329-B044-495A-BA99-8331A7DC4F37}"/>
                </a:ext>
              </a:extLst>
            </p:cNvPr>
            <p:cNvPicPr>
              <a:picLocks noChangeAspect="1"/>
            </p:cNvPicPr>
            <p:nvPr/>
          </p:nvPicPr>
          <p:blipFill>
            <a:blip r:embed="rId4"/>
            <a:stretch>
              <a:fillRect/>
            </a:stretch>
          </p:blipFill>
          <p:spPr>
            <a:xfrm>
              <a:off x="231227" y="5221855"/>
              <a:ext cx="6993800" cy="104907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E7E5356D-71BA-40E6-8CAB-F3289323EF50}"/>
                </a:ext>
              </a:extLst>
            </p:cNvPr>
            <p:cNvPicPr>
              <a:picLocks noChangeAspect="1"/>
            </p:cNvPicPr>
            <p:nvPr/>
          </p:nvPicPr>
          <p:blipFill>
            <a:blip r:embed="rId5"/>
            <a:stretch>
              <a:fillRect/>
            </a:stretch>
          </p:blipFill>
          <p:spPr>
            <a:xfrm>
              <a:off x="5677542" y="4098576"/>
              <a:ext cx="5777984" cy="1287729"/>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2AE1239-DB50-4D46-8CD0-A374E1A624A4}"/>
                </a:ext>
              </a:extLst>
            </p:cNvPr>
            <p:cNvPicPr>
              <a:picLocks noChangeAspect="1"/>
            </p:cNvPicPr>
            <p:nvPr/>
          </p:nvPicPr>
          <p:blipFill>
            <a:blip r:embed="rId6"/>
            <a:stretch>
              <a:fillRect/>
            </a:stretch>
          </p:blipFill>
          <p:spPr>
            <a:xfrm>
              <a:off x="6987495" y="5063465"/>
              <a:ext cx="4117600" cy="1049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1" name="Picture 10">
            <a:extLst>
              <a:ext uri="{FF2B5EF4-FFF2-40B4-BE49-F238E27FC236}">
                <a16:creationId xmlns:a16="http://schemas.microsoft.com/office/drawing/2014/main" id="{91070C0E-E2A9-4839-81CB-B513E9465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sp>
        <p:nvSpPr>
          <p:cNvPr id="6" name="Footer Placeholder 5">
            <a:extLst>
              <a:ext uri="{FF2B5EF4-FFF2-40B4-BE49-F238E27FC236}">
                <a16:creationId xmlns:a16="http://schemas.microsoft.com/office/drawing/2014/main" id="{AB89D196-E47B-47F6-8F49-946965366FDD}"/>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93542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0987183" cy="7894469"/>
          </a:xfrm>
          <a:prstGeom prst="rect">
            <a:avLst/>
          </a:prstGeom>
        </p:spPr>
        <p:txBody>
          <a:bodyPr wrap="square">
            <a:spAutoFit/>
          </a:bodyPr>
          <a:lstStyle/>
          <a:p>
            <a:r>
              <a:rPr lang="en-US" sz="2800" dirty="0">
                <a:solidFill>
                  <a:srgbClr val="000000"/>
                </a:solidFill>
                <a:latin typeface="Arial" panose="020B0604020202020204" pitchFamily="34" charset="0"/>
              </a:rPr>
              <a:t>Data Sources</a:t>
            </a: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110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rPr>
              <a:t>Methodology &amp; Program Criteria</a:t>
            </a:r>
          </a:p>
          <a:p>
            <a:endParaRPr lang="en-US" sz="100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Final film qualification: Minimum $10 million budget and tweet count of 10 or higher</a:t>
            </a:r>
          </a:p>
          <a:p>
            <a:pPr marL="742950" lvl="1" indent="-285750">
              <a:buFont typeface="Arial" panose="020B0604020202020204" pitchFamily="34" charset="0"/>
              <a:buChar char="•"/>
            </a:pPr>
            <a:r>
              <a:rPr lang="en-US" dirty="0">
                <a:solidFill>
                  <a:srgbClr val="000000"/>
                </a:solidFill>
                <a:latin typeface="Arial" panose="020B0604020202020204" pitchFamily="34" charset="0"/>
              </a:rPr>
              <a:t>For this analysis opening box office gross sales were used to remove longevity biases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Twitter search by movie title hashtag</a:t>
            </a:r>
          </a:p>
          <a:p>
            <a:pPr marL="285750" indent="-285750">
              <a:buFont typeface="Arial" panose="020B0604020202020204" pitchFamily="34" charset="0"/>
              <a:buChar char="•"/>
            </a:pPr>
            <a:r>
              <a:rPr lang="en-US" dirty="0">
                <a:solidFill>
                  <a:srgbClr val="000000"/>
                </a:solidFill>
                <a:latin typeface="Arial" panose="020B0604020202020204" pitchFamily="34" charset="0"/>
              </a:rPr>
              <a:t>Analytical tools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Vader sentiment analysis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z-score and regression analysis</a:t>
            </a:r>
          </a:p>
          <a:p>
            <a:pPr marL="285750" indent="-285750">
              <a:buFont typeface="Arial" panose="020B0604020202020204" pitchFamily="34" charset="0"/>
              <a:buChar char="•"/>
            </a:pPr>
            <a:r>
              <a:rPr lang="en-US" dirty="0">
                <a:solidFill>
                  <a:srgbClr val="000000"/>
                </a:solidFill>
                <a:latin typeface="Arial" panose="020B0604020202020204" pitchFamily="34" charset="0"/>
              </a:rPr>
              <a:t>What is success?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 Success score created based on multiple factors from opening revenue, budget and ratings</a:t>
            </a:r>
          </a:p>
          <a:p>
            <a:endParaRPr lang="en-US" dirty="0">
              <a:solidFill>
                <a:srgbClr val="000000"/>
              </a:solidFill>
              <a:latin typeface="Arial" panose="020B0604020202020204" pitchFamily="34" charset="0"/>
            </a:endParaRPr>
          </a:p>
          <a:p>
            <a:pPr marL="742950" lvl="1"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2E06C5C2-58DD-4988-A41F-A3E61FCBA41B}"/>
              </a:ext>
            </a:extLst>
          </p:cNvPr>
          <p:cNvSpPr txBox="1"/>
          <p:nvPr/>
        </p:nvSpPr>
        <p:spPr>
          <a:xfrm>
            <a:off x="158785" y="1927099"/>
            <a:ext cx="11059625" cy="1600438"/>
          </a:xfrm>
          <a:prstGeom prst="rect">
            <a:avLst/>
          </a:prstGeom>
          <a:noFill/>
        </p:spPr>
        <p:txBody>
          <a:bodyPr wrap="square" rtlCol="0">
            <a:spAutoFit/>
          </a:bodyPr>
          <a:lstStyle/>
          <a:p>
            <a:endParaRPr lang="en-US" b="1" dirty="0"/>
          </a:p>
          <a:p>
            <a:endParaRPr lang="en-US" dirty="0"/>
          </a:p>
          <a:p>
            <a:endParaRPr lang="en-US" dirty="0"/>
          </a:p>
          <a:p>
            <a:endParaRPr lang="en-US" dirty="0"/>
          </a:p>
          <a:p>
            <a:endParaRPr lang="en-US" sz="800" dirty="0"/>
          </a:p>
          <a:p>
            <a:pPr marL="285750" indent="-285750">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D42097A0-D79E-471F-B485-FF39B3CFFFB9}"/>
              </a:ext>
            </a:extLst>
          </p:cNvPr>
          <p:cNvPicPr>
            <a:picLocks noChangeAspect="1"/>
          </p:cNvPicPr>
          <p:nvPr/>
        </p:nvPicPr>
        <p:blipFill>
          <a:blip r:embed="rId5"/>
          <a:stretch>
            <a:fillRect/>
          </a:stretch>
        </p:blipFill>
        <p:spPr>
          <a:xfrm>
            <a:off x="2183448" y="2388972"/>
            <a:ext cx="3372683" cy="653566"/>
          </a:xfrm>
          <a:prstGeom prst="rect">
            <a:avLst/>
          </a:prstGeom>
        </p:spPr>
      </p:pic>
      <p:pic>
        <p:nvPicPr>
          <p:cNvPr id="18" name="Picture 17">
            <a:extLst>
              <a:ext uri="{FF2B5EF4-FFF2-40B4-BE49-F238E27FC236}">
                <a16:creationId xmlns:a16="http://schemas.microsoft.com/office/drawing/2014/main" id="{09B4114D-3124-40E7-B3CD-4821BCD5068C}"/>
              </a:ext>
            </a:extLst>
          </p:cNvPr>
          <p:cNvPicPr>
            <a:picLocks noChangeAspect="1"/>
          </p:cNvPicPr>
          <p:nvPr/>
        </p:nvPicPr>
        <p:blipFill>
          <a:blip r:embed="rId6"/>
          <a:stretch>
            <a:fillRect/>
          </a:stretch>
        </p:blipFill>
        <p:spPr>
          <a:xfrm>
            <a:off x="368983" y="2400535"/>
            <a:ext cx="1632095" cy="653566"/>
          </a:xfrm>
          <a:prstGeom prst="rect">
            <a:avLst/>
          </a:prstGeom>
        </p:spPr>
      </p:pic>
      <p:pic>
        <p:nvPicPr>
          <p:cNvPr id="19" name="Picture 18">
            <a:extLst>
              <a:ext uri="{FF2B5EF4-FFF2-40B4-BE49-F238E27FC236}">
                <a16:creationId xmlns:a16="http://schemas.microsoft.com/office/drawing/2014/main" id="{03631C8C-49E1-4596-8B18-039BD3FB3C12}"/>
              </a:ext>
            </a:extLst>
          </p:cNvPr>
          <p:cNvPicPr>
            <a:picLocks noChangeAspect="1"/>
          </p:cNvPicPr>
          <p:nvPr/>
        </p:nvPicPr>
        <p:blipFill>
          <a:blip r:embed="rId7"/>
          <a:stretch>
            <a:fillRect/>
          </a:stretch>
        </p:blipFill>
        <p:spPr>
          <a:xfrm>
            <a:off x="10008552" y="2391989"/>
            <a:ext cx="1710962" cy="649109"/>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9DF75539-083D-4B92-93BD-92CC9FC3C55C}"/>
              </a:ext>
            </a:extLst>
          </p:cNvPr>
          <p:cNvPicPr>
            <a:picLocks noChangeAspect="1"/>
          </p:cNvPicPr>
          <p:nvPr/>
        </p:nvPicPr>
        <p:blipFill>
          <a:blip r:embed="rId8"/>
          <a:stretch>
            <a:fillRect/>
          </a:stretch>
        </p:blipFill>
        <p:spPr>
          <a:xfrm>
            <a:off x="5794024" y="2387531"/>
            <a:ext cx="3976635" cy="653567"/>
          </a:xfrm>
          <a:prstGeom prst="rect">
            <a:avLst/>
          </a:prstGeom>
        </p:spPr>
      </p:pic>
      <p:sp>
        <p:nvSpPr>
          <p:cNvPr id="4" name="Footer Placeholder 3">
            <a:extLst>
              <a:ext uri="{FF2B5EF4-FFF2-40B4-BE49-F238E27FC236}">
                <a16:creationId xmlns:a16="http://schemas.microsoft.com/office/drawing/2014/main" id="{D4C0CE6B-229C-4E31-9BE7-B9FE25C90320}"/>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3368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pic>
        <p:nvPicPr>
          <p:cNvPr id="15" name="Picture 14">
            <a:extLst>
              <a:ext uri="{FF2B5EF4-FFF2-40B4-BE49-F238E27FC236}">
                <a16:creationId xmlns:a16="http://schemas.microsoft.com/office/drawing/2014/main" id="{FEF3DEC6-6289-47CC-8349-C3FA2624EF35}"/>
              </a:ext>
            </a:extLst>
          </p:cNvPr>
          <p:cNvPicPr>
            <a:picLocks noChangeAspect="1"/>
          </p:cNvPicPr>
          <p:nvPr/>
        </p:nvPicPr>
        <p:blipFill>
          <a:blip r:embed="rId5"/>
          <a:stretch>
            <a:fillRect/>
          </a:stretch>
        </p:blipFill>
        <p:spPr>
          <a:xfrm>
            <a:off x="231227" y="1739020"/>
            <a:ext cx="11729545" cy="4627984"/>
          </a:xfrm>
          <a:prstGeom prst="rect">
            <a:avLst/>
          </a:prstGeom>
        </p:spPr>
      </p:pic>
      <p:sp>
        <p:nvSpPr>
          <p:cNvPr id="17" name="Footer Placeholder 16">
            <a:extLst>
              <a:ext uri="{FF2B5EF4-FFF2-40B4-BE49-F238E27FC236}">
                <a16:creationId xmlns:a16="http://schemas.microsoft.com/office/drawing/2014/main" id="{AD4D65AF-7DA0-4AB5-9855-596B67A79D3E}"/>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6228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4" name="Picture 3">
            <a:extLst>
              <a:ext uri="{FF2B5EF4-FFF2-40B4-BE49-F238E27FC236}">
                <a16:creationId xmlns:a16="http://schemas.microsoft.com/office/drawing/2014/main" id="{1438F1C2-269F-4BB2-AA0F-43B77EF1C63E}"/>
              </a:ext>
            </a:extLst>
          </p:cNvPr>
          <p:cNvPicPr>
            <a:picLocks noChangeAspect="1"/>
          </p:cNvPicPr>
          <p:nvPr/>
        </p:nvPicPr>
        <p:blipFill>
          <a:blip r:embed="rId5"/>
          <a:stretch>
            <a:fillRect/>
          </a:stretch>
        </p:blipFill>
        <p:spPr>
          <a:xfrm>
            <a:off x="416378" y="1753465"/>
            <a:ext cx="11124317" cy="4935572"/>
          </a:xfrm>
          <a:prstGeom prst="rect">
            <a:avLst/>
          </a:prstGeom>
        </p:spPr>
      </p:pic>
      <p:sp>
        <p:nvSpPr>
          <p:cNvPr id="6" name="Footer Placeholder 5">
            <a:extLst>
              <a:ext uri="{FF2B5EF4-FFF2-40B4-BE49-F238E27FC236}">
                <a16:creationId xmlns:a16="http://schemas.microsoft.com/office/drawing/2014/main" id="{84CE2B5B-DE4D-4AA4-B264-AFBB8237784F}"/>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63860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6" name="Picture 5">
            <a:extLst>
              <a:ext uri="{FF2B5EF4-FFF2-40B4-BE49-F238E27FC236}">
                <a16:creationId xmlns:a16="http://schemas.microsoft.com/office/drawing/2014/main" id="{028DD040-A7E5-4FC4-886A-86B9F2AE3FC8}"/>
              </a:ext>
            </a:extLst>
          </p:cNvPr>
          <p:cNvPicPr>
            <a:picLocks noChangeAspect="1"/>
          </p:cNvPicPr>
          <p:nvPr/>
        </p:nvPicPr>
        <p:blipFill>
          <a:blip r:embed="rId5"/>
          <a:stretch>
            <a:fillRect/>
          </a:stretch>
        </p:blipFill>
        <p:spPr>
          <a:xfrm>
            <a:off x="2458584" y="1568799"/>
            <a:ext cx="6867525" cy="5213872"/>
          </a:xfrm>
          <a:prstGeom prst="rect">
            <a:avLst/>
          </a:prstGeom>
        </p:spPr>
      </p:pic>
      <p:sp>
        <p:nvSpPr>
          <p:cNvPr id="8" name="Footer Placeholder 7">
            <a:extLst>
              <a:ext uri="{FF2B5EF4-FFF2-40B4-BE49-F238E27FC236}">
                <a16:creationId xmlns:a16="http://schemas.microsoft.com/office/drawing/2014/main" id="{9B338ED7-5618-45F9-8933-798C2ACDCB18}"/>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76971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Creating Success Score</a:t>
            </a:r>
          </a:p>
        </p:txBody>
      </p:sp>
      <p:pic>
        <p:nvPicPr>
          <p:cNvPr id="3" name="Picture 2">
            <a:extLst>
              <a:ext uri="{FF2B5EF4-FFF2-40B4-BE49-F238E27FC236}">
                <a16:creationId xmlns:a16="http://schemas.microsoft.com/office/drawing/2014/main" id="{AAF08919-3103-49DB-9156-5ACF982820FE}"/>
              </a:ext>
            </a:extLst>
          </p:cNvPr>
          <p:cNvPicPr>
            <a:picLocks noChangeAspect="1"/>
          </p:cNvPicPr>
          <p:nvPr/>
        </p:nvPicPr>
        <p:blipFill>
          <a:blip r:embed="rId5"/>
          <a:stretch>
            <a:fillRect/>
          </a:stretch>
        </p:blipFill>
        <p:spPr>
          <a:xfrm>
            <a:off x="231227" y="1739021"/>
            <a:ext cx="6372225" cy="4648200"/>
          </a:xfrm>
          <a:prstGeom prst="rect">
            <a:avLst/>
          </a:prstGeom>
        </p:spPr>
      </p:pic>
      <p:grpSp>
        <p:nvGrpSpPr>
          <p:cNvPr id="11" name="Group 10">
            <a:extLst>
              <a:ext uri="{FF2B5EF4-FFF2-40B4-BE49-F238E27FC236}">
                <a16:creationId xmlns:a16="http://schemas.microsoft.com/office/drawing/2014/main" id="{AEC52129-E228-45B5-BD7E-294F6F8C4ABB}"/>
              </a:ext>
            </a:extLst>
          </p:cNvPr>
          <p:cNvGrpSpPr/>
          <p:nvPr/>
        </p:nvGrpSpPr>
        <p:grpSpPr>
          <a:xfrm>
            <a:off x="6692900" y="1739020"/>
            <a:ext cx="5267872" cy="2708273"/>
            <a:chOff x="6518821" y="1825624"/>
            <a:chExt cx="5441951" cy="2647950"/>
          </a:xfrm>
        </p:grpSpPr>
        <p:pic>
          <p:nvPicPr>
            <p:cNvPr id="9" name="Picture 8">
              <a:extLst>
                <a:ext uri="{FF2B5EF4-FFF2-40B4-BE49-F238E27FC236}">
                  <a16:creationId xmlns:a16="http://schemas.microsoft.com/office/drawing/2014/main" id="{AFB28AC2-400B-4BCA-89B6-AFBCB44EF1A1}"/>
                </a:ext>
              </a:extLst>
            </p:cNvPr>
            <p:cNvPicPr>
              <a:picLocks noChangeAspect="1"/>
            </p:cNvPicPr>
            <p:nvPr/>
          </p:nvPicPr>
          <p:blipFill>
            <a:blip r:embed="rId6"/>
            <a:stretch>
              <a:fillRect/>
            </a:stretch>
          </p:blipFill>
          <p:spPr>
            <a:xfrm>
              <a:off x="8398422" y="1830387"/>
              <a:ext cx="3562350" cy="2638425"/>
            </a:xfrm>
            <a:prstGeom prst="rect">
              <a:avLst/>
            </a:prstGeom>
          </p:spPr>
        </p:pic>
        <p:pic>
          <p:nvPicPr>
            <p:cNvPr id="10" name="Picture 9">
              <a:extLst>
                <a:ext uri="{FF2B5EF4-FFF2-40B4-BE49-F238E27FC236}">
                  <a16:creationId xmlns:a16="http://schemas.microsoft.com/office/drawing/2014/main" id="{676A81D9-F1E9-4373-8826-EAAD325B1457}"/>
                </a:ext>
              </a:extLst>
            </p:cNvPr>
            <p:cNvPicPr>
              <a:picLocks noChangeAspect="1"/>
            </p:cNvPicPr>
            <p:nvPr/>
          </p:nvPicPr>
          <p:blipFill>
            <a:blip r:embed="rId7"/>
            <a:stretch>
              <a:fillRect/>
            </a:stretch>
          </p:blipFill>
          <p:spPr>
            <a:xfrm>
              <a:off x="6518821" y="1825624"/>
              <a:ext cx="1866900" cy="2647950"/>
            </a:xfrm>
            <a:prstGeom prst="rect">
              <a:avLst/>
            </a:prstGeom>
          </p:spPr>
        </p:pic>
      </p:grpSp>
      <p:sp>
        <p:nvSpPr>
          <p:cNvPr id="14" name="Rectangle 13">
            <a:extLst>
              <a:ext uri="{FF2B5EF4-FFF2-40B4-BE49-F238E27FC236}">
                <a16:creationId xmlns:a16="http://schemas.microsoft.com/office/drawing/2014/main" id="{487EF8B4-45CA-432D-BD0F-092AC6E7F28B}"/>
              </a:ext>
            </a:extLst>
          </p:cNvPr>
          <p:cNvSpPr/>
          <p:nvPr/>
        </p:nvSpPr>
        <p:spPr>
          <a:xfrm>
            <a:off x="1219200" y="5156200"/>
            <a:ext cx="411480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17">
            <a:extLst>
              <a:ext uri="{FF2B5EF4-FFF2-40B4-BE49-F238E27FC236}">
                <a16:creationId xmlns:a16="http://schemas.microsoft.com/office/drawing/2014/main" id="{F5971745-3392-4BC6-B5DE-AA57F8250CF9}"/>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58914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70440"/>
            <a:ext cx="8290929" cy="707886"/>
          </a:xfrm>
          <a:prstGeom prst="rect">
            <a:avLst/>
          </a:prstGeom>
          <a:noFill/>
        </p:spPr>
        <p:txBody>
          <a:bodyPr wrap="square" rtlCol="0">
            <a:spAutoFit/>
          </a:bodyPr>
          <a:lstStyle/>
          <a:p>
            <a:pPr algn="ctr"/>
            <a:r>
              <a:rPr lang="en-US" sz="4000" dirty="0"/>
              <a:t>Code: Grabbing Tweet Data</a:t>
            </a:r>
          </a:p>
        </p:txBody>
      </p:sp>
      <p:sp>
        <p:nvSpPr>
          <p:cNvPr id="8" name="Rectangle 7">
            <a:extLst>
              <a:ext uri="{FF2B5EF4-FFF2-40B4-BE49-F238E27FC236}">
                <a16:creationId xmlns:a16="http://schemas.microsoft.com/office/drawing/2014/main" id="{E5479400-8E00-46A5-A6B2-6436764925AA}"/>
              </a:ext>
            </a:extLst>
          </p:cNvPr>
          <p:cNvSpPr/>
          <p:nvPr/>
        </p:nvSpPr>
        <p:spPr>
          <a:xfrm>
            <a:off x="493486" y="1568799"/>
            <a:ext cx="10914743" cy="369332"/>
          </a:xfrm>
          <a:prstGeom prst="rect">
            <a:avLst/>
          </a:prstGeom>
        </p:spPr>
        <p:txBody>
          <a:bodyPr wrap="square">
            <a:spAutoFit/>
          </a:bodyPr>
          <a:lstStyle/>
          <a:p>
            <a:endParaRPr lang="en-US" dirty="0"/>
          </a:p>
        </p:txBody>
      </p:sp>
      <p:pic>
        <p:nvPicPr>
          <p:cNvPr id="9" name="Picture 8">
            <a:extLst>
              <a:ext uri="{FF2B5EF4-FFF2-40B4-BE49-F238E27FC236}">
                <a16:creationId xmlns:a16="http://schemas.microsoft.com/office/drawing/2014/main" id="{47FB7EAD-789C-4C3E-B247-0273847D82DE}"/>
              </a:ext>
            </a:extLst>
          </p:cNvPr>
          <p:cNvPicPr>
            <a:picLocks noChangeAspect="1"/>
          </p:cNvPicPr>
          <p:nvPr/>
        </p:nvPicPr>
        <p:blipFill>
          <a:blip r:embed="rId5"/>
          <a:stretch>
            <a:fillRect/>
          </a:stretch>
        </p:blipFill>
        <p:spPr>
          <a:xfrm>
            <a:off x="4746148" y="1739019"/>
            <a:ext cx="6662081" cy="4307812"/>
          </a:xfrm>
          <a:prstGeom prst="rect">
            <a:avLst/>
          </a:prstGeom>
        </p:spPr>
      </p:pic>
      <p:pic>
        <p:nvPicPr>
          <p:cNvPr id="11" name="Picture 10">
            <a:extLst>
              <a:ext uri="{FF2B5EF4-FFF2-40B4-BE49-F238E27FC236}">
                <a16:creationId xmlns:a16="http://schemas.microsoft.com/office/drawing/2014/main" id="{1AB0B212-EFD6-42A9-85C1-B96228DB7F25}"/>
              </a:ext>
            </a:extLst>
          </p:cNvPr>
          <p:cNvPicPr>
            <a:picLocks noChangeAspect="1"/>
          </p:cNvPicPr>
          <p:nvPr/>
        </p:nvPicPr>
        <p:blipFill>
          <a:blip r:embed="rId6"/>
          <a:stretch>
            <a:fillRect/>
          </a:stretch>
        </p:blipFill>
        <p:spPr>
          <a:xfrm>
            <a:off x="4940869" y="6205022"/>
            <a:ext cx="5467350" cy="590550"/>
          </a:xfrm>
          <a:prstGeom prst="rect">
            <a:avLst/>
          </a:prstGeom>
        </p:spPr>
      </p:pic>
      <p:pic>
        <p:nvPicPr>
          <p:cNvPr id="16" name="Picture 15">
            <a:extLst>
              <a:ext uri="{FF2B5EF4-FFF2-40B4-BE49-F238E27FC236}">
                <a16:creationId xmlns:a16="http://schemas.microsoft.com/office/drawing/2014/main" id="{4CB2E888-67F5-4FA0-97BC-72B160A39B6E}"/>
              </a:ext>
            </a:extLst>
          </p:cNvPr>
          <p:cNvPicPr>
            <a:picLocks noChangeAspect="1"/>
          </p:cNvPicPr>
          <p:nvPr/>
        </p:nvPicPr>
        <p:blipFill>
          <a:blip r:embed="rId7"/>
          <a:stretch>
            <a:fillRect/>
          </a:stretch>
        </p:blipFill>
        <p:spPr>
          <a:xfrm>
            <a:off x="124959" y="1806976"/>
            <a:ext cx="4667250" cy="4410075"/>
          </a:xfrm>
          <a:prstGeom prst="rect">
            <a:avLst/>
          </a:prstGeom>
        </p:spPr>
      </p:pic>
      <p:sp>
        <p:nvSpPr>
          <p:cNvPr id="17" name="Footer Placeholder 16">
            <a:extLst>
              <a:ext uri="{FF2B5EF4-FFF2-40B4-BE49-F238E27FC236}">
                <a16:creationId xmlns:a16="http://schemas.microsoft.com/office/drawing/2014/main" id="{66703AE7-F872-45C5-BD03-420CABFCE1A4}"/>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19737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BF4E56-F66C-4974-A484-77629A6A5B0F}"/>
              </a:ext>
            </a:extLst>
          </p:cNvPr>
          <p:cNvPicPr>
            <a:picLocks noChangeAspect="1"/>
          </p:cNvPicPr>
          <p:nvPr/>
        </p:nvPicPr>
        <p:blipFill>
          <a:blip r:embed="rId3"/>
          <a:stretch>
            <a:fillRect/>
          </a:stretch>
        </p:blipFill>
        <p:spPr>
          <a:xfrm>
            <a:off x="-283059" y="1620063"/>
            <a:ext cx="7060104" cy="4412565"/>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402047"/>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sp>
        <p:nvSpPr>
          <p:cNvPr id="13" name="TextBox 12">
            <a:extLst>
              <a:ext uri="{FF2B5EF4-FFF2-40B4-BE49-F238E27FC236}">
                <a16:creationId xmlns:a16="http://schemas.microsoft.com/office/drawing/2014/main" id="{D28505EC-FB61-4E91-84F1-00DEF4D974B8}"/>
              </a:ext>
            </a:extLst>
          </p:cNvPr>
          <p:cNvSpPr txBox="1"/>
          <p:nvPr/>
        </p:nvSpPr>
        <p:spPr>
          <a:xfrm>
            <a:off x="2458584" y="370440"/>
            <a:ext cx="8290929" cy="707886"/>
          </a:xfrm>
          <a:prstGeom prst="rect">
            <a:avLst/>
          </a:prstGeom>
          <a:noFill/>
        </p:spPr>
        <p:txBody>
          <a:bodyPr wrap="square" rtlCol="0">
            <a:spAutoFit/>
          </a:bodyPr>
          <a:lstStyle/>
          <a:p>
            <a:pPr algn="ctr"/>
            <a:r>
              <a:rPr lang="en-US" sz="4000" dirty="0"/>
              <a:t>Analysis of Budget and Seasonality </a:t>
            </a:r>
          </a:p>
        </p:txBody>
      </p:sp>
      <p:pic>
        <p:nvPicPr>
          <p:cNvPr id="6" name="Picture 5">
            <a:extLst>
              <a:ext uri="{FF2B5EF4-FFF2-40B4-BE49-F238E27FC236}">
                <a16:creationId xmlns:a16="http://schemas.microsoft.com/office/drawing/2014/main" id="{37EF95C3-D4D2-4366-8600-624D104BA742}"/>
              </a:ext>
            </a:extLst>
          </p:cNvPr>
          <p:cNvPicPr>
            <a:picLocks noChangeAspect="1"/>
          </p:cNvPicPr>
          <p:nvPr/>
        </p:nvPicPr>
        <p:blipFill rotWithShape="1">
          <a:blip r:embed="rId6">
            <a:extLst>
              <a:ext uri="{28A0092B-C50C-407E-A947-70E740481C1C}">
                <a14:useLocalDpi xmlns:a14="http://schemas.microsoft.com/office/drawing/2010/main" val="0"/>
              </a:ext>
            </a:extLst>
          </a:blip>
          <a:srcRect l="5772" t="1" r="7663" b="-1739"/>
          <a:stretch/>
        </p:blipFill>
        <p:spPr>
          <a:xfrm>
            <a:off x="5927178" y="1565008"/>
            <a:ext cx="6264822" cy="4601875"/>
          </a:xfrm>
          <a:prstGeom prst="rect">
            <a:avLst/>
          </a:prstGeom>
        </p:spPr>
      </p:pic>
    </p:spTree>
    <p:extLst>
      <p:ext uri="{BB962C8B-B14F-4D97-AF65-F5344CB8AC3E}">
        <p14:creationId xmlns:p14="http://schemas.microsoft.com/office/powerpoint/2010/main" val="106301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1924</Words>
  <Application>Microsoft Office PowerPoint</Application>
  <PresentationFormat>Widescreen</PresentationFormat>
  <Paragraphs>122</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CHong</dc:creator>
  <cp:lastModifiedBy>Justin Le</cp:lastModifiedBy>
  <cp:revision>76</cp:revision>
  <dcterms:created xsi:type="dcterms:W3CDTF">2018-03-16T03:14:16Z</dcterms:created>
  <dcterms:modified xsi:type="dcterms:W3CDTF">2018-03-21T01:03:14Z</dcterms:modified>
</cp:coreProperties>
</file>