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Source Code Pro"/>
      <p:regular r:id="rId11"/>
      <p:bold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urceCodePro-regular.fntdata"/><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Shape 5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Shape 5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Shape 2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Shape 2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Shape 35"/>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Shape 36"/>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Shape 44"/>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Shape 45"/>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740908" y="204750"/>
            <a:ext cx="7801500" cy="17301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Honey Production in the US</a:t>
            </a:r>
            <a:endParaRPr/>
          </a:p>
        </p:txBody>
      </p:sp>
      <p:sp>
        <p:nvSpPr>
          <p:cNvPr id="63" name="Shape 6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400">
                <a:solidFill>
                  <a:srgbClr val="000000"/>
                </a:solidFill>
                <a:latin typeface="Oswald"/>
                <a:ea typeface="Oswald"/>
                <a:cs typeface="Oswald"/>
                <a:sym typeface="Oswald"/>
              </a:rPr>
              <a:t>SQL-INJECTORS:</a:t>
            </a:r>
            <a:endParaRPr sz="1400">
              <a:solidFill>
                <a:srgbClr val="000000"/>
              </a:solidFill>
              <a:latin typeface="Oswald"/>
              <a:ea typeface="Oswald"/>
              <a:cs typeface="Oswald"/>
              <a:sym typeface="Oswald"/>
            </a:endParaRPr>
          </a:p>
          <a:p>
            <a:pPr indent="0" lvl="0" marL="0">
              <a:spcBef>
                <a:spcPts val="0"/>
              </a:spcBef>
              <a:spcAft>
                <a:spcPts val="0"/>
              </a:spcAft>
              <a:buNone/>
            </a:pPr>
            <a:r>
              <a:rPr lang="en" sz="1400">
                <a:solidFill>
                  <a:srgbClr val="000000"/>
                </a:solidFill>
                <a:latin typeface="Oswald"/>
                <a:ea typeface="Oswald"/>
                <a:cs typeface="Oswald"/>
                <a:sym typeface="Oswald"/>
              </a:rPr>
              <a:t>Shilpa Khanolkar</a:t>
            </a:r>
            <a:r>
              <a:rPr lang="en" sz="1400">
                <a:solidFill>
                  <a:srgbClr val="000000"/>
                </a:solidFill>
              </a:rPr>
              <a:t>  </a:t>
            </a:r>
            <a:r>
              <a:rPr lang="en" sz="1400">
                <a:solidFill>
                  <a:srgbClr val="000000"/>
                </a:solidFill>
                <a:latin typeface="Oswald"/>
                <a:ea typeface="Oswald"/>
                <a:cs typeface="Oswald"/>
                <a:sym typeface="Oswald"/>
              </a:rPr>
              <a:t>|  Justin Le</a:t>
            </a:r>
            <a:r>
              <a:rPr lang="en" sz="1400">
                <a:solidFill>
                  <a:srgbClr val="000000"/>
                </a:solidFill>
              </a:rPr>
              <a:t>  |  </a:t>
            </a:r>
            <a:r>
              <a:rPr lang="en" sz="1400">
                <a:solidFill>
                  <a:srgbClr val="000000"/>
                </a:solidFill>
                <a:latin typeface="Oswald"/>
                <a:ea typeface="Oswald"/>
                <a:cs typeface="Oswald"/>
                <a:sym typeface="Oswald"/>
              </a:rPr>
              <a:t>Nikita Patel</a:t>
            </a:r>
            <a:r>
              <a:rPr lang="en" sz="1400">
                <a:solidFill>
                  <a:srgbClr val="000000"/>
                </a:solidFill>
              </a:rPr>
              <a:t>  |  </a:t>
            </a:r>
            <a:r>
              <a:rPr lang="en" sz="1400">
                <a:solidFill>
                  <a:srgbClr val="000000"/>
                </a:solidFill>
                <a:latin typeface="Oswald"/>
                <a:ea typeface="Oswald"/>
                <a:cs typeface="Oswald"/>
                <a:sym typeface="Oswald"/>
              </a:rPr>
              <a:t>Alli Sklar</a:t>
            </a:r>
            <a:endParaRPr sz="1400">
              <a:solidFill>
                <a:srgbClr val="000000"/>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Motivation</a:t>
            </a:r>
            <a:endParaRPr/>
          </a:p>
        </p:txBody>
      </p:sp>
      <p:sp>
        <p:nvSpPr>
          <p:cNvPr id="69" name="Shape 6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motivation behind this group project was to use data to create multiple visualizations in order to answer a series of questions surrounding honey production in the United States from 1998 to 2012. What we hope to accomplish from this project was to be able to have users draw their own conclusions through data visualizations presented on our webpage.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Questions</a:t>
            </a:r>
            <a:endParaRPr/>
          </a:p>
        </p:txBody>
      </p:sp>
      <p:sp>
        <p:nvSpPr>
          <p:cNvPr id="75" name="Shape 7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has honey production yield changed from 1998 to 2012 and how does that compare to the total use of pesticides per year?</a:t>
            </a:r>
            <a:endParaRPr/>
          </a:p>
          <a:p>
            <a:pPr indent="-342900" lvl="0" marL="457200" rtl="0">
              <a:spcBef>
                <a:spcPts val="0"/>
              </a:spcBef>
              <a:spcAft>
                <a:spcPts val="0"/>
              </a:spcAft>
              <a:buSzPts val="1800"/>
              <a:buChar char="●"/>
            </a:pPr>
            <a:r>
              <a:rPr lang="en"/>
              <a:t>How has honey production yield changed from 1998 to 2012 and how does that compare to the max temperature per year?</a:t>
            </a:r>
            <a:endParaRPr/>
          </a:p>
          <a:p>
            <a:pPr indent="-342900" lvl="0" marL="457200">
              <a:spcBef>
                <a:spcPts val="0"/>
              </a:spcBef>
              <a:spcAft>
                <a:spcPts val="0"/>
              </a:spcAft>
              <a:buSzPts val="1800"/>
              <a:buChar char="●"/>
            </a:pPr>
            <a:r>
              <a:rPr lang="en"/>
              <a:t>Are there any trends in bee colony population in the United States from 1998 to 2012.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91125"/>
            <a:ext cx="8520600" cy="964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Source and </a:t>
            </a:r>
            <a:endParaRPr/>
          </a:p>
          <a:p>
            <a:pPr indent="0" lvl="0" marL="0">
              <a:spcBef>
                <a:spcPts val="0"/>
              </a:spcBef>
              <a:spcAft>
                <a:spcPts val="0"/>
              </a:spcAft>
              <a:buNone/>
            </a:pPr>
            <a:r>
              <a:rPr lang="en"/>
              <a:t>Database used</a:t>
            </a:r>
            <a:endParaRPr/>
          </a:p>
        </p:txBody>
      </p:sp>
      <p:sp>
        <p:nvSpPr>
          <p:cNvPr id="81" name="Shape 81"/>
          <p:cNvSpPr txBox="1"/>
          <p:nvPr>
            <p:ph idx="1" type="body"/>
          </p:nvPr>
        </p:nvSpPr>
        <p:spPr>
          <a:xfrm>
            <a:off x="311700" y="1468825"/>
            <a:ext cx="3152100" cy="30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dataset was from kaggle.</a:t>
            </a:r>
            <a:endParaRPr/>
          </a:p>
          <a:p>
            <a:pPr indent="0" lvl="0" marL="0">
              <a:spcBef>
                <a:spcPts val="1600"/>
              </a:spcBef>
              <a:spcAft>
                <a:spcPts val="0"/>
              </a:spcAft>
              <a:buNone/>
            </a:pPr>
            <a:r>
              <a:rPr lang="en"/>
              <a:t>We used sqlite to store our data.</a:t>
            </a:r>
            <a:endParaRPr/>
          </a:p>
          <a:p>
            <a:pPr indent="0" lvl="0" marL="0">
              <a:spcBef>
                <a:spcPts val="1600"/>
              </a:spcBef>
              <a:spcAft>
                <a:spcPts val="1600"/>
              </a:spcAft>
              <a:buNone/>
            </a:pPr>
            <a:r>
              <a:t/>
            </a:r>
            <a:endParaRPr/>
          </a:p>
        </p:txBody>
      </p:sp>
      <p:pic>
        <p:nvPicPr>
          <p:cNvPr id="82" name="Shape 82"/>
          <p:cNvPicPr preferRelativeResize="0"/>
          <p:nvPr/>
        </p:nvPicPr>
        <p:blipFill>
          <a:blip r:embed="rId3">
            <a:alphaModFix/>
          </a:blip>
          <a:stretch>
            <a:fillRect/>
          </a:stretch>
        </p:blipFill>
        <p:spPr>
          <a:xfrm>
            <a:off x="3527225" y="515375"/>
            <a:ext cx="5114727" cy="45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Libraries used</a:t>
            </a:r>
            <a:endParaRPr/>
          </a:p>
        </p:txBody>
      </p:sp>
      <p:sp>
        <p:nvSpPr>
          <p:cNvPr id="88" name="Shape 8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Plotly(bubble plot)</a:t>
            </a:r>
            <a:endParaRPr/>
          </a:p>
          <a:p>
            <a:pPr indent="-342900" lvl="0" marL="457200" rtl="0">
              <a:spcBef>
                <a:spcPts val="0"/>
              </a:spcBef>
              <a:spcAft>
                <a:spcPts val="0"/>
              </a:spcAft>
              <a:buSzPts val="1800"/>
              <a:buChar char="●"/>
            </a:pPr>
            <a:r>
              <a:rPr lang="en"/>
              <a:t>Leaflet(</a:t>
            </a:r>
            <a:r>
              <a:rPr lang="en"/>
              <a:t>choropleth</a:t>
            </a:r>
            <a:r>
              <a:rPr lang="en"/>
              <a:t>/bubble map, geojson)</a:t>
            </a:r>
            <a:endParaRPr/>
          </a:p>
          <a:p>
            <a:pPr indent="-342900" lvl="0" marL="457200" rtl="0">
              <a:spcBef>
                <a:spcPts val="0"/>
              </a:spcBef>
              <a:spcAft>
                <a:spcPts val="0"/>
              </a:spcAft>
              <a:buSzPts val="1800"/>
              <a:buChar char="●"/>
            </a:pPr>
            <a:r>
              <a:rPr lang="en"/>
              <a:t>Highmaps(new library used to plot colony population trend)</a:t>
            </a:r>
            <a:endParaRPr/>
          </a:p>
          <a:p>
            <a:pPr indent="-342900" lvl="0" marL="457200">
              <a:spcBef>
                <a:spcPts val="0"/>
              </a:spcBef>
              <a:spcAft>
                <a:spcPts val="0"/>
              </a:spcAft>
              <a:buSzPts val="1800"/>
              <a:buChar char="●"/>
            </a:pPr>
            <a:r>
              <a:rPr lang="en"/>
              <a:t>Particle JS(homepage)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