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1"/>
  </p:notesMasterIdLst>
  <p:handoutMasterIdLst>
    <p:handoutMasterId r:id="rId42"/>
  </p:handoutMasterIdLst>
  <p:sldIdLst>
    <p:sldId id="256" r:id="rId5"/>
    <p:sldId id="264" r:id="rId6"/>
    <p:sldId id="257" r:id="rId7"/>
    <p:sldId id="265" r:id="rId8"/>
    <p:sldId id="258" r:id="rId9"/>
    <p:sldId id="262" r:id="rId10"/>
    <p:sldId id="272" r:id="rId11"/>
    <p:sldId id="297" r:id="rId12"/>
    <p:sldId id="284" r:id="rId13"/>
    <p:sldId id="286" r:id="rId14"/>
    <p:sldId id="287" r:id="rId15"/>
    <p:sldId id="288" r:id="rId16"/>
    <p:sldId id="298" r:id="rId17"/>
    <p:sldId id="289" r:id="rId18"/>
    <p:sldId id="299" r:id="rId19"/>
    <p:sldId id="300" r:id="rId20"/>
    <p:sldId id="276" r:id="rId21"/>
    <p:sldId id="290" r:id="rId22"/>
    <p:sldId id="293" r:id="rId23"/>
    <p:sldId id="281" r:id="rId24"/>
    <p:sldId id="294" r:id="rId25"/>
    <p:sldId id="282" r:id="rId26"/>
    <p:sldId id="292" r:id="rId27"/>
    <p:sldId id="301" r:id="rId28"/>
    <p:sldId id="305" r:id="rId29"/>
    <p:sldId id="306" r:id="rId30"/>
    <p:sldId id="307" r:id="rId31"/>
    <p:sldId id="308" r:id="rId32"/>
    <p:sldId id="309" r:id="rId33"/>
    <p:sldId id="302" r:id="rId34"/>
    <p:sldId id="310" r:id="rId35"/>
    <p:sldId id="303" r:id="rId36"/>
    <p:sldId id="311" r:id="rId37"/>
    <p:sldId id="283" r:id="rId38"/>
    <p:sldId id="295"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0704"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12/5/2022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8.xml"/><Relationship Id="rId5" Type="http://schemas.openxmlformats.org/officeDocument/2006/relationships/image" Target="../media/image20.jpg"/><Relationship Id="rId4" Type="http://schemas.openxmlformats.org/officeDocument/2006/relationships/image" Target="../media/image19.jpe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hyperlink" Target="https://unacademy.com/content/jee/study-material/mathematics/symmetrical-distribution/" TargetMode="External"/><Relationship Id="rId2" Type="http://schemas.openxmlformats.org/officeDocument/2006/relationships/hyperlink" Target="https://databricks-prod-cloudfront.cloud.databricks.com/public/4027ec902e239c93eaaa8714f173bcfc/4954928053318020/1058911316420443/167703932442645/latest.html" TargetMode="External"/><Relationship Id="rId1" Type="http://schemas.openxmlformats.org/officeDocument/2006/relationships/slideLayout" Target="../slideLayouts/slideLayout5.xml"/><Relationship Id="rId4" Type="http://schemas.openxmlformats.org/officeDocument/2006/relationships/hyperlink" Target="https://www.semutual.nb.ca/news/insurance-frau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fe.training/free-resources/fig/how-do-insurance-companies-make-money/" TargetMode="External"/><Relationship Id="rId2" Type="http://schemas.openxmlformats.org/officeDocument/2006/relationships/hyperlink" Target="https://www.nhtsa.gov/press-releases/early-estimates-first-quarter-2022"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semutual.nb.ca/news/insurance-fraud/"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Auto-INSURANCE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Group 04 (Section 001)</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A533-012E-334C-8E0D-3E09876DD6A9}"/>
              </a:ext>
            </a:extLst>
          </p:cNvPr>
          <p:cNvSpPr>
            <a:spLocks noGrp="1"/>
          </p:cNvSpPr>
          <p:nvPr>
            <p:ph type="title"/>
          </p:nvPr>
        </p:nvSpPr>
        <p:spPr>
          <a:xfrm>
            <a:off x="838200" y="142421"/>
            <a:ext cx="10515600" cy="1325563"/>
          </a:xfrm>
        </p:spPr>
        <p:txBody>
          <a:bodyPr/>
          <a:lstStyle/>
          <a:p>
            <a:r>
              <a:rPr lang="en-CA" dirty="0"/>
              <a:t>Dataset Description</a:t>
            </a:r>
          </a:p>
        </p:txBody>
      </p:sp>
      <p:graphicFrame>
        <p:nvGraphicFramePr>
          <p:cNvPr id="7" name="Table 3">
            <a:extLst>
              <a:ext uri="{FF2B5EF4-FFF2-40B4-BE49-F238E27FC236}">
                <a16:creationId xmlns:a16="http://schemas.microsoft.com/office/drawing/2014/main" id="{AE1E695F-E94C-962A-AF33-A3FD343E2678}"/>
              </a:ext>
            </a:extLst>
          </p:cNvPr>
          <p:cNvGraphicFramePr>
            <a:graphicFrameLocks noGrp="1"/>
          </p:cNvGraphicFramePr>
          <p:nvPr>
            <p:extLst>
              <p:ext uri="{D42A27DB-BD31-4B8C-83A1-F6EECF244321}">
                <p14:modId xmlns:p14="http://schemas.microsoft.com/office/powerpoint/2010/main" val="1692806236"/>
              </p:ext>
            </p:extLst>
          </p:nvPr>
        </p:nvGraphicFramePr>
        <p:xfrm>
          <a:off x="172479" y="989617"/>
          <a:ext cx="11847040" cy="5385394"/>
        </p:xfrm>
        <a:graphic>
          <a:graphicData uri="http://schemas.openxmlformats.org/drawingml/2006/table">
            <a:tbl>
              <a:tblPr firstRow="1" bandRow="1">
                <a:effectLst>
                  <a:innerShdw blurRad="114300">
                    <a:prstClr val="black"/>
                  </a:innerShdw>
                </a:effectLst>
                <a:tableStyleId>{5C22544A-7EE6-4342-B048-85BDC9FD1C3A}</a:tableStyleId>
              </a:tblPr>
              <a:tblGrid>
                <a:gridCol w="2514737">
                  <a:extLst>
                    <a:ext uri="{9D8B030D-6E8A-4147-A177-3AD203B41FA5}">
                      <a16:colId xmlns:a16="http://schemas.microsoft.com/office/drawing/2014/main" val="3060438682"/>
                    </a:ext>
                  </a:extLst>
                </a:gridCol>
                <a:gridCol w="9332303">
                  <a:extLst>
                    <a:ext uri="{9D8B030D-6E8A-4147-A177-3AD203B41FA5}">
                      <a16:colId xmlns:a16="http://schemas.microsoft.com/office/drawing/2014/main" val="2960618023"/>
                    </a:ext>
                  </a:extLst>
                </a:gridCol>
              </a:tblGrid>
              <a:tr h="363322">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Fields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About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181681618"/>
                  </a:ext>
                </a:extLst>
              </a:tr>
              <a:tr h="0">
                <a:tc>
                  <a:txBody>
                    <a:bodyPr/>
                    <a:lstStyle/>
                    <a:p>
                      <a:pPr algn="l" fontAlgn="b"/>
                      <a:endParaRPr lang="en-CA" sz="1600" b="1" dirty="0">
                        <a:effectLst/>
                      </a:endParaRPr>
                    </a:p>
                  </a:txBody>
                  <a:tcPr marL="38100" marR="38100" marT="30480" marB="30480" anchor="b">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pPr algn="l" fontAlgn="b"/>
                      <a:endParaRPr lang="en-CA" sz="1600" b="1">
                        <a:effectLst/>
                      </a:endParaRPr>
                    </a:p>
                  </a:txBody>
                  <a:tcPr marL="38100" marR="38100" marT="30480" marB="30480" anchor="b">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1551631"/>
                  </a:ext>
                </a:extLst>
              </a:tr>
              <a:tr h="0">
                <a:tc>
                  <a:txBody>
                    <a:bodyPr/>
                    <a:lstStyle/>
                    <a:p>
                      <a:pPr algn="l" fontAlgn="t"/>
                      <a:r>
                        <a:rPr lang="en-CA" sz="1600">
                          <a:effectLst/>
                        </a:rPr>
                        <a:t>months_as_customer</a:t>
                      </a:r>
                    </a:p>
                  </a:txBody>
                  <a:tcPr marL="38100" marR="38100" marT="30480" marB="30480">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endParaRPr lang="en-CA" sz="1600" dirty="0"/>
                    </a:p>
                  </a:txBody>
                  <a:tcPr>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365348960"/>
                  </a:ext>
                </a:extLst>
              </a:tr>
              <a:tr h="320455">
                <a:tc>
                  <a:txBody>
                    <a:bodyPr/>
                    <a:lstStyle/>
                    <a:p>
                      <a:r>
                        <a:rPr lang="en-CA" sz="1600" b="0" i="0" kern="1200" dirty="0">
                          <a:solidFill>
                            <a:schemeClr val="dk1"/>
                          </a:solidFill>
                          <a:effectLst/>
                          <a:latin typeface="+mn-lt"/>
                          <a:ea typeface="+mn-ea"/>
                          <a:cs typeface="+mn-cs"/>
                        </a:rPr>
                        <a:t>Age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Factor with levels </a:t>
                      </a:r>
                      <a:r>
                        <a:rPr lang="en-US" sz="1600" dirty="0">
                          <a:latin typeface="Times New Roman" panose="02020603050405020304" pitchFamily="18" charset="0"/>
                          <a:cs typeface="Times New Roman" panose="02020603050405020304" pitchFamily="18" charset="0"/>
                        </a:rPr>
                        <a:t>alive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dead</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35032413"/>
                  </a:ext>
                </a:extLst>
              </a:tr>
              <a:tr h="320455">
                <a:tc>
                  <a:txBody>
                    <a:bodyPr/>
                    <a:lstStyle/>
                    <a:p>
                      <a:r>
                        <a:rPr lang="en-CA" sz="1600" b="0" i="0" kern="1200" dirty="0" err="1">
                          <a:solidFill>
                            <a:schemeClr val="dk1"/>
                          </a:solidFill>
                          <a:effectLst/>
                          <a:latin typeface="+mn-lt"/>
                          <a:ea typeface="+mn-ea"/>
                          <a:cs typeface="+mn-cs"/>
                        </a:rPr>
                        <a:t>policy_number</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none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airbag</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69719582"/>
                  </a:ext>
                </a:extLst>
              </a:tr>
              <a:tr h="320455">
                <a:tc>
                  <a:txBody>
                    <a:bodyPr/>
                    <a:lstStyle/>
                    <a:p>
                      <a:r>
                        <a:rPr lang="en-CA" sz="1600" b="0" i="0" kern="1200" dirty="0" err="1">
                          <a:solidFill>
                            <a:schemeClr val="dk1"/>
                          </a:solidFill>
                          <a:effectLst/>
                          <a:latin typeface="+mn-lt"/>
                          <a:ea typeface="+mn-ea"/>
                          <a:cs typeface="+mn-cs"/>
                        </a:rPr>
                        <a:t>policy_bind_date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none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belted</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98078930"/>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Policy_state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numeric vector; 0 = non-frontal, 1=frontal impact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0047823"/>
                  </a:ext>
                </a:extLst>
              </a:tr>
              <a:tr h="320455">
                <a:tc>
                  <a:txBody>
                    <a:bodyPr/>
                    <a:lstStyle/>
                    <a:p>
                      <a:r>
                        <a:rPr lang="en-US" sz="1600" dirty="0" err="1">
                          <a:latin typeface="Times New Roman" panose="02020603050405020304" pitchFamily="18" charset="0"/>
                          <a:cs typeface="Times New Roman" panose="02020603050405020304" pitchFamily="18" charset="0"/>
                        </a:rPr>
                        <a:t>Policy_csl</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f</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404139636"/>
                  </a:ext>
                </a:extLst>
              </a:tr>
              <a:tr h="320455">
                <a:tc>
                  <a:txBody>
                    <a:bodyPr/>
                    <a:lstStyle/>
                    <a:p>
                      <a:r>
                        <a:rPr lang="en-US" sz="1600" dirty="0" err="1">
                          <a:latin typeface="Times New Roman" panose="02020603050405020304" pitchFamily="18" charset="0"/>
                          <a:cs typeface="Times New Roman" panose="02020603050405020304" pitchFamily="18" charset="0"/>
                        </a:rPr>
                        <a:t>Policy_deductable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Age of occupant in years</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946609233"/>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Policy_annual_premium</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 of accident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4148060941"/>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Umbrella_limit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 of model of vehicle; a numeric vector</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07914141"/>
                  </a:ext>
                </a:extLst>
              </a:tr>
              <a:tr h="320455">
                <a:tc>
                  <a:txBody>
                    <a:bodyPr/>
                    <a:lstStyle/>
                    <a:p>
                      <a:r>
                        <a:rPr lang="en-US" sz="1600" dirty="0" err="1">
                          <a:latin typeface="Times New Roman" panose="02020603050405020304" pitchFamily="18" charset="0"/>
                          <a:cs typeface="Times New Roman" panose="02020603050405020304" pitchFamily="18" charset="0"/>
                        </a:rPr>
                        <a:t>Insured_zip</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Did one or more (driver or passenger) airbag(s) deploy? This factor has levels </a:t>
                      </a:r>
                      <a:r>
                        <a:rPr lang="en-US" sz="1600" dirty="0">
                          <a:latin typeface="Times New Roman" panose="02020603050405020304" pitchFamily="18" charset="0"/>
                          <a:cs typeface="Times New Roman" panose="02020603050405020304" pitchFamily="18" charset="0"/>
                        </a:rPr>
                        <a:t>deploy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nodeploy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unavail</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494219107"/>
                  </a:ext>
                </a:extLst>
              </a:tr>
              <a:tr h="320455">
                <a:tc>
                  <a:txBody>
                    <a:bodyPr/>
                    <a:lstStyle/>
                    <a:p>
                      <a:r>
                        <a:rPr lang="en-US" sz="1600" dirty="0" err="1">
                          <a:latin typeface="Times New Roman" panose="02020603050405020304" pitchFamily="18" charset="0"/>
                          <a:cs typeface="Times New Roman" panose="02020603050405020304" pitchFamily="18" charset="0"/>
                        </a:rPr>
                        <a:t>Insured_sex</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driver</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pass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802625766"/>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Insured_education_level</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numeric vector: 0 if an airbag was unavailable or did not deploy; 1 if one or more bags deployed.</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706456227"/>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Insured_occupation</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numeric vector; 0:none, 1:possible injury, 2:no incapacity, 3:incapacity, 4:killed; 5:unknown, 6:prior death</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926414239"/>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Insured_hobbies</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character, created by pasting together the populations sampling unit, the case number, and the vehicle number. Within each year, use this to uniquely identify the vehicle.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599300902"/>
                  </a:ext>
                </a:extLst>
              </a:tr>
            </a:tbl>
          </a:graphicData>
        </a:graphic>
      </p:graphicFrame>
    </p:spTree>
    <p:extLst>
      <p:ext uri="{BB962C8B-B14F-4D97-AF65-F5344CB8AC3E}">
        <p14:creationId xmlns:p14="http://schemas.microsoft.com/office/powerpoint/2010/main" val="145540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9267-B5C4-B91F-3223-22E2382C45B8}"/>
              </a:ext>
            </a:extLst>
          </p:cNvPr>
          <p:cNvSpPr>
            <a:spLocks noGrp="1"/>
          </p:cNvSpPr>
          <p:nvPr>
            <p:ph type="title"/>
          </p:nvPr>
        </p:nvSpPr>
        <p:spPr>
          <a:xfrm>
            <a:off x="838200" y="365125"/>
            <a:ext cx="10515600" cy="854075"/>
          </a:xfrm>
        </p:spPr>
        <p:txBody>
          <a:bodyPr/>
          <a:lstStyle/>
          <a:p>
            <a:r>
              <a:rPr lang="en-CA" dirty="0"/>
              <a:t>Data description</a:t>
            </a:r>
          </a:p>
        </p:txBody>
      </p:sp>
      <p:graphicFrame>
        <p:nvGraphicFramePr>
          <p:cNvPr id="7" name="Table 3">
            <a:extLst>
              <a:ext uri="{FF2B5EF4-FFF2-40B4-BE49-F238E27FC236}">
                <a16:creationId xmlns:a16="http://schemas.microsoft.com/office/drawing/2014/main" id="{F6B3407D-F50D-EEFC-3D67-A5F3035AB1F8}"/>
              </a:ext>
            </a:extLst>
          </p:cNvPr>
          <p:cNvGraphicFramePr>
            <a:graphicFrameLocks noGrp="1"/>
          </p:cNvGraphicFramePr>
          <p:nvPr>
            <p:extLst>
              <p:ext uri="{D42A27DB-BD31-4B8C-83A1-F6EECF244321}">
                <p14:modId xmlns:p14="http://schemas.microsoft.com/office/powerpoint/2010/main" val="2824112876"/>
              </p:ext>
            </p:extLst>
          </p:nvPr>
        </p:nvGraphicFramePr>
        <p:xfrm>
          <a:off x="162955" y="1116221"/>
          <a:ext cx="11847040" cy="4808327"/>
        </p:xfrm>
        <a:graphic>
          <a:graphicData uri="http://schemas.openxmlformats.org/drawingml/2006/table">
            <a:tbl>
              <a:tblPr firstRow="1" bandRow="1">
                <a:effectLst>
                  <a:innerShdw blurRad="114300">
                    <a:prstClr val="black"/>
                  </a:innerShdw>
                </a:effectLst>
                <a:tableStyleId>{5C22544A-7EE6-4342-B048-85BDC9FD1C3A}</a:tableStyleId>
              </a:tblPr>
              <a:tblGrid>
                <a:gridCol w="2862382">
                  <a:extLst>
                    <a:ext uri="{9D8B030D-6E8A-4147-A177-3AD203B41FA5}">
                      <a16:colId xmlns:a16="http://schemas.microsoft.com/office/drawing/2014/main" val="3060438682"/>
                    </a:ext>
                  </a:extLst>
                </a:gridCol>
                <a:gridCol w="8984658">
                  <a:extLst>
                    <a:ext uri="{9D8B030D-6E8A-4147-A177-3AD203B41FA5}">
                      <a16:colId xmlns:a16="http://schemas.microsoft.com/office/drawing/2014/main" val="2960618023"/>
                    </a:ext>
                  </a:extLst>
                </a:gridCol>
              </a:tblGrid>
              <a:tr h="403806">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Fields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About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181681618"/>
                  </a:ext>
                </a:extLst>
              </a:tr>
              <a:tr h="400411">
                <a:tc>
                  <a:txBody>
                    <a:bodyPr/>
                    <a:lstStyle/>
                    <a:p>
                      <a:r>
                        <a:rPr lang="en-US" sz="1600" dirty="0" err="1">
                          <a:solidFill>
                            <a:schemeClr val="tx1"/>
                          </a:solidFill>
                          <a:latin typeface="Times New Roman" panose="02020603050405020304" pitchFamily="18" charset="0"/>
                          <a:cs typeface="Times New Roman" panose="02020603050405020304" pitchFamily="18" charset="0"/>
                        </a:rPr>
                        <a:t>Insured_relationship</a:t>
                      </a:r>
                      <a:endParaRPr lang="en-US" sz="1600" dirty="0">
                        <a:solidFill>
                          <a:schemeClr val="tx1"/>
                        </a:solidFill>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Number of vehicles included in particular accident.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1551631"/>
                  </a:ext>
                </a:extLst>
              </a:tr>
              <a:tr h="400411">
                <a:tc>
                  <a:txBody>
                    <a:bodyPr/>
                    <a:lstStyle/>
                    <a:p>
                      <a:r>
                        <a:rPr lang="en-US" sz="1600" dirty="0">
                          <a:latin typeface="Times New Roman" panose="02020603050405020304" pitchFamily="18" charset="0"/>
                          <a:cs typeface="Times New Roman" panose="02020603050405020304" pitchFamily="18" charset="0"/>
                        </a:rPr>
                        <a:t>Capital-gains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Condition of the road while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365348960"/>
                  </a:ext>
                </a:extLst>
              </a:tr>
              <a:tr h="400411">
                <a:tc>
                  <a:txBody>
                    <a:bodyPr/>
                    <a:lstStyle/>
                    <a:p>
                      <a:r>
                        <a:rPr lang="en-US" sz="1600" dirty="0">
                          <a:latin typeface="Times New Roman" panose="02020603050405020304" pitchFamily="18" charset="0"/>
                          <a:cs typeface="Times New Roman" panose="02020603050405020304" pitchFamily="18" charset="0"/>
                        </a:rPr>
                        <a:t>Capital-loss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Streetlight were lit or not while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35032413"/>
                  </a:ext>
                </a:extLst>
              </a:tr>
              <a:tr h="4004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latin typeface="Times New Roman" panose="02020603050405020304" pitchFamily="18" charset="0"/>
                          <a:cs typeface="Times New Roman" panose="02020603050405020304" pitchFamily="18" charset="0"/>
                        </a:rPr>
                        <a:t>Incident_date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provide weather condition.</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69719582"/>
                  </a:ext>
                </a:extLst>
              </a:tr>
              <a:tr h="400411">
                <a:tc>
                  <a:txBody>
                    <a:bodyPr/>
                    <a:lstStyle/>
                    <a:p>
                      <a:r>
                        <a:rPr lang="en-US" sz="1600" dirty="0" err="1">
                          <a:latin typeface="Times New Roman" panose="02020603050405020304" pitchFamily="18" charset="0"/>
                          <a:cs typeface="Times New Roman" panose="02020603050405020304" pitchFamily="18" charset="0"/>
                        </a:rPr>
                        <a:t>Incident_type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Class of the affected person such as driver, pedestrian or rider.</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98078930"/>
                  </a:ext>
                </a:extLst>
              </a:tr>
              <a:tr h="400411">
                <a:tc>
                  <a:txBody>
                    <a:bodyPr/>
                    <a:lstStyle/>
                    <a:p>
                      <a:r>
                        <a:rPr lang="en-US" sz="1600" dirty="0" err="1">
                          <a:latin typeface="Times New Roman" panose="02020603050405020304" pitchFamily="18" charset="0"/>
                          <a:cs typeface="Times New Roman" panose="02020603050405020304" pitchFamily="18" charset="0"/>
                        </a:rPr>
                        <a:t>Collision_type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provide the level of seriousness of injury.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0047823"/>
                  </a:ext>
                </a:extLst>
              </a:tr>
              <a:tr h="400411">
                <a:tc>
                  <a:txBody>
                    <a:bodyPr/>
                    <a:lstStyle/>
                    <a:p>
                      <a:r>
                        <a:rPr lang="en-US" sz="1600" dirty="0">
                          <a:latin typeface="Times New Roman" panose="02020603050405020304" pitchFamily="18" charset="0"/>
                          <a:cs typeface="Times New Roman" panose="02020603050405020304" pitchFamily="18" charset="0"/>
                        </a:rPr>
                        <a:t>Sex of Casualty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Gender </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404139636"/>
                  </a:ext>
                </a:extLst>
              </a:tr>
              <a:tr h="400411">
                <a:tc>
                  <a:txBody>
                    <a:bodyPr/>
                    <a:lstStyle/>
                    <a:p>
                      <a:r>
                        <a:rPr lang="en-US" sz="1600" dirty="0" err="1">
                          <a:latin typeface="Times New Roman" panose="02020603050405020304" pitchFamily="18" charset="0"/>
                          <a:cs typeface="Times New Roman" panose="02020603050405020304" pitchFamily="18" charset="0"/>
                        </a:rPr>
                        <a:t>Incident_severity</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Gives information of vehicle type.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946609233"/>
                  </a:ext>
                </a:extLst>
              </a:tr>
              <a:tr h="400411">
                <a:tc>
                  <a:txBody>
                    <a:bodyPr/>
                    <a:lstStyle/>
                    <a:p>
                      <a:r>
                        <a:rPr lang="en-US" sz="1600" dirty="0" err="1">
                          <a:latin typeface="Times New Roman" panose="02020603050405020304" pitchFamily="18" charset="0"/>
                          <a:cs typeface="Times New Roman" panose="02020603050405020304" pitchFamily="18" charset="0"/>
                        </a:rPr>
                        <a:t>Authoraties_contacted</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give the age of affected person.</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61874900"/>
                  </a:ext>
                </a:extLst>
              </a:tr>
              <a:tr h="400411">
                <a:tc>
                  <a:txBody>
                    <a:bodyPr/>
                    <a:lstStyle/>
                    <a:p>
                      <a:r>
                        <a:rPr lang="en-US" sz="1600" dirty="0" err="1">
                          <a:latin typeface="Times New Roman" panose="02020603050405020304" pitchFamily="18" charset="0"/>
                          <a:cs typeface="Times New Roman" panose="02020603050405020304" pitchFamily="18" charset="0"/>
                        </a:rPr>
                        <a:t>Incident_state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Date when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775930"/>
                  </a:ext>
                </a:extLst>
              </a:tr>
              <a:tr h="400411">
                <a:tc>
                  <a:txBody>
                    <a:bodyPr/>
                    <a:lstStyle/>
                    <a:p>
                      <a:r>
                        <a:rPr lang="en-US" sz="1600" dirty="0" err="1">
                          <a:latin typeface="Times New Roman" panose="02020603050405020304" pitchFamily="18" charset="0"/>
                          <a:cs typeface="Times New Roman" panose="02020603050405020304" pitchFamily="18" charset="0"/>
                        </a:rPr>
                        <a:t>Incident_city</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Time when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38414956"/>
                  </a:ext>
                </a:extLst>
              </a:tr>
            </a:tbl>
          </a:graphicData>
        </a:graphic>
      </p:graphicFrame>
    </p:spTree>
    <p:extLst>
      <p:ext uri="{BB962C8B-B14F-4D97-AF65-F5344CB8AC3E}">
        <p14:creationId xmlns:p14="http://schemas.microsoft.com/office/powerpoint/2010/main" val="3268353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8F84-CAC6-A3B5-90C2-032C983447A2}"/>
              </a:ext>
            </a:extLst>
          </p:cNvPr>
          <p:cNvSpPr>
            <a:spLocks noGrp="1"/>
          </p:cNvSpPr>
          <p:nvPr>
            <p:ph type="title"/>
          </p:nvPr>
        </p:nvSpPr>
        <p:spPr>
          <a:xfrm>
            <a:off x="838200" y="233072"/>
            <a:ext cx="10515600" cy="730250"/>
          </a:xfrm>
        </p:spPr>
        <p:txBody>
          <a:bodyPr/>
          <a:lstStyle/>
          <a:p>
            <a:r>
              <a:rPr lang="en-CA" dirty="0"/>
              <a:t>Data description</a:t>
            </a:r>
          </a:p>
        </p:txBody>
      </p:sp>
      <p:graphicFrame>
        <p:nvGraphicFramePr>
          <p:cNvPr id="7" name="Table 3">
            <a:extLst>
              <a:ext uri="{FF2B5EF4-FFF2-40B4-BE49-F238E27FC236}">
                <a16:creationId xmlns:a16="http://schemas.microsoft.com/office/drawing/2014/main" id="{15DC4F42-BC18-FAAC-46F4-E2DA71178652}"/>
              </a:ext>
            </a:extLst>
          </p:cNvPr>
          <p:cNvGraphicFramePr>
            <a:graphicFrameLocks noGrp="1"/>
          </p:cNvGraphicFramePr>
          <p:nvPr>
            <p:extLst>
              <p:ext uri="{D42A27DB-BD31-4B8C-83A1-F6EECF244321}">
                <p14:modId xmlns:p14="http://schemas.microsoft.com/office/powerpoint/2010/main" val="1063646183"/>
              </p:ext>
            </p:extLst>
          </p:nvPr>
        </p:nvGraphicFramePr>
        <p:xfrm>
          <a:off x="241305" y="1027761"/>
          <a:ext cx="11847040" cy="4802478"/>
        </p:xfrm>
        <a:graphic>
          <a:graphicData uri="http://schemas.openxmlformats.org/drawingml/2006/table">
            <a:tbl>
              <a:tblPr firstRow="1" bandRow="1">
                <a:effectLst>
                  <a:innerShdw blurRad="114300">
                    <a:prstClr val="black"/>
                  </a:innerShdw>
                </a:effectLst>
                <a:tableStyleId>{5C22544A-7EE6-4342-B048-85BDC9FD1C3A}</a:tableStyleId>
              </a:tblPr>
              <a:tblGrid>
                <a:gridCol w="2862382">
                  <a:extLst>
                    <a:ext uri="{9D8B030D-6E8A-4147-A177-3AD203B41FA5}">
                      <a16:colId xmlns:a16="http://schemas.microsoft.com/office/drawing/2014/main" val="3060438682"/>
                    </a:ext>
                  </a:extLst>
                </a:gridCol>
                <a:gridCol w="8984658">
                  <a:extLst>
                    <a:ext uri="{9D8B030D-6E8A-4147-A177-3AD203B41FA5}">
                      <a16:colId xmlns:a16="http://schemas.microsoft.com/office/drawing/2014/main" val="2960618023"/>
                    </a:ext>
                  </a:extLst>
                </a:gridCol>
              </a:tblGrid>
              <a:tr h="40331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Fields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About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181681618"/>
                  </a:ext>
                </a:extLst>
              </a:tr>
              <a:tr h="399924">
                <a:tc>
                  <a:txBody>
                    <a:bodyPr/>
                    <a:lstStyle/>
                    <a:p>
                      <a:r>
                        <a:rPr lang="en-US" sz="1600" dirty="0" err="1">
                          <a:latin typeface="Times New Roman" panose="02020603050405020304" pitchFamily="18" charset="0"/>
                          <a:cs typeface="Times New Roman" panose="02020603050405020304" pitchFamily="18" charset="0"/>
                        </a:rPr>
                        <a:t>Incident_location</a:t>
                      </a:r>
                      <a:endParaRPr lang="en-US" sz="1600" dirty="0">
                        <a:solidFill>
                          <a:schemeClr val="tx1"/>
                        </a:solidFill>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Number of vehicles included in particular accident.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1551631"/>
                  </a:ext>
                </a:extLst>
              </a:tr>
              <a:tr h="399924">
                <a:tc>
                  <a:txBody>
                    <a:bodyPr/>
                    <a:lstStyle/>
                    <a:p>
                      <a:r>
                        <a:rPr lang="en-US" sz="1600" dirty="0" err="1">
                          <a:latin typeface="Times New Roman" panose="02020603050405020304" pitchFamily="18" charset="0"/>
                          <a:cs typeface="Times New Roman" panose="02020603050405020304" pitchFamily="18" charset="0"/>
                        </a:rPr>
                        <a:t>Incident_hour_of_the_day</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Condition of the road while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365348960"/>
                  </a:ext>
                </a:extLst>
              </a:tr>
              <a:tr h="399924">
                <a:tc>
                  <a:txBody>
                    <a:bodyPr/>
                    <a:lstStyle/>
                    <a:p>
                      <a:r>
                        <a:rPr lang="en-US" sz="1600" dirty="0" err="1">
                          <a:latin typeface="Times New Roman" panose="02020603050405020304" pitchFamily="18" charset="0"/>
                          <a:cs typeface="Times New Roman" panose="02020603050405020304" pitchFamily="18" charset="0"/>
                        </a:rPr>
                        <a:t>Number_of_vehicles_involved</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Streetlight were lit or not while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35032413"/>
                  </a:ext>
                </a:extLst>
              </a:tr>
              <a:tr h="3999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latin typeface="Times New Roman" panose="02020603050405020304" pitchFamily="18" charset="0"/>
                          <a:cs typeface="Times New Roman" panose="02020603050405020304" pitchFamily="18" charset="0"/>
                        </a:rPr>
                        <a:t>Property_damage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provide weather condition.</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69719582"/>
                  </a:ext>
                </a:extLst>
              </a:tr>
              <a:tr h="399924">
                <a:tc>
                  <a:txBody>
                    <a:bodyPr/>
                    <a:lstStyle/>
                    <a:p>
                      <a:r>
                        <a:rPr lang="en-US" sz="1600" dirty="0" err="1">
                          <a:latin typeface="Times New Roman" panose="02020603050405020304" pitchFamily="18" charset="0"/>
                          <a:cs typeface="Times New Roman" panose="02020603050405020304" pitchFamily="18" charset="0"/>
                        </a:rPr>
                        <a:t>Bodily_injuries</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Class of the affected person such as driver, pedestrian or rider.</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98078930"/>
                  </a:ext>
                </a:extLst>
              </a:tr>
              <a:tr h="399924">
                <a:tc>
                  <a:txBody>
                    <a:bodyPr/>
                    <a:lstStyle/>
                    <a:p>
                      <a:r>
                        <a:rPr lang="en-US" sz="1600" dirty="0">
                          <a:latin typeface="Times New Roman" panose="02020603050405020304" pitchFamily="18" charset="0"/>
                          <a:cs typeface="Times New Roman" panose="02020603050405020304" pitchFamily="18" charset="0"/>
                        </a:rPr>
                        <a:t>Witnesses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provide the level of seriousness of injury.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0047823"/>
                  </a:ext>
                </a:extLst>
              </a:tr>
              <a:tr h="399924">
                <a:tc>
                  <a:txBody>
                    <a:bodyPr/>
                    <a:lstStyle/>
                    <a:p>
                      <a:r>
                        <a:rPr lang="en-US" sz="1600" dirty="0" err="1">
                          <a:latin typeface="Times New Roman" panose="02020603050405020304" pitchFamily="18" charset="0"/>
                          <a:cs typeface="Times New Roman" panose="02020603050405020304" pitchFamily="18" charset="0"/>
                        </a:rPr>
                        <a:t>Police_report_available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Gender </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404139636"/>
                  </a:ext>
                </a:extLst>
              </a:tr>
              <a:tr h="399924">
                <a:tc>
                  <a:txBody>
                    <a:bodyPr/>
                    <a:lstStyle/>
                    <a:p>
                      <a:r>
                        <a:rPr lang="en-US" sz="1600" dirty="0" err="1">
                          <a:latin typeface="Times New Roman" panose="02020603050405020304" pitchFamily="18" charset="0"/>
                          <a:cs typeface="Times New Roman" panose="02020603050405020304" pitchFamily="18" charset="0"/>
                        </a:rPr>
                        <a:t>Injury_claim</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Gives information of vehicle type.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946609233"/>
                  </a:ext>
                </a:extLst>
              </a:tr>
              <a:tr h="399924">
                <a:tc>
                  <a:txBody>
                    <a:bodyPr/>
                    <a:lstStyle/>
                    <a:p>
                      <a:r>
                        <a:rPr lang="en-US" sz="1600" dirty="0" err="1">
                          <a:latin typeface="Times New Roman" panose="02020603050405020304" pitchFamily="18" charset="0"/>
                          <a:cs typeface="Times New Roman" panose="02020603050405020304" pitchFamily="18" charset="0"/>
                        </a:rPr>
                        <a:t>Property_claim</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give the age of affected person.</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61874900"/>
                  </a:ext>
                </a:extLst>
              </a:tr>
              <a:tr h="399924">
                <a:tc>
                  <a:txBody>
                    <a:bodyPr/>
                    <a:lstStyle/>
                    <a:p>
                      <a:r>
                        <a:rPr lang="en-US" sz="1600" dirty="0" err="1">
                          <a:latin typeface="Times New Roman" panose="02020603050405020304" pitchFamily="18" charset="0"/>
                          <a:cs typeface="Times New Roman" panose="02020603050405020304" pitchFamily="18" charset="0"/>
                        </a:rPr>
                        <a:t>Vehicle_claim</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Date when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775930"/>
                  </a:ext>
                </a:extLst>
              </a:tr>
              <a:tr h="399924">
                <a:tc>
                  <a:txBody>
                    <a:bodyPr/>
                    <a:lstStyle/>
                    <a:p>
                      <a:r>
                        <a:rPr lang="en-US" sz="1600" dirty="0" err="1">
                          <a:latin typeface="Times New Roman" panose="02020603050405020304" pitchFamily="18" charset="0"/>
                          <a:cs typeface="Times New Roman" panose="02020603050405020304" pitchFamily="18" charset="0"/>
                        </a:rPr>
                        <a:t>Auto_make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Time when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38414956"/>
                  </a:ext>
                </a:extLst>
              </a:tr>
            </a:tbl>
          </a:graphicData>
        </a:graphic>
      </p:graphicFrame>
    </p:spTree>
    <p:extLst>
      <p:ext uri="{BB962C8B-B14F-4D97-AF65-F5344CB8AC3E}">
        <p14:creationId xmlns:p14="http://schemas.microsoft.com/office/powerpoint/2010/main" val="274887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1BFC-72AC-C330-1F81-EDD1338B7194}"/>
              </a:ext>
            </a:extLst>
          </p:cNvPr>
          <p:cNvSpPr>
            <a:spLocks noGrp="1"/>
          </p:cNvSpPr>
          <p:nvPr>
            <p:ph type="ctrTitle"/>
          </p:nvPr>
        </p:nvSpPr>
        <p:spPr/>
        <p:txBody>
          <a:bodyPr/>
          <a:lstStyle/>
          <a:p>
            <a:r>
              <a:rPr lang="en-CA" dirty="0"/>
              <a:t>EDA and Visualization</a:t>
            </a:r>
          </a:p>
        </p:txBody>
      </p:sp>
    </p:spTree>
    <p:extLst>
      <p:ext uri="{BB962C8B-B14F-4D97-AF65-F5344CB8AC3E}">
        <p14:creationId xmlns:p14="http://schemas.microsoft.com/office/powerpoint/2010/main" val="37817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C8EF-33C5-C747-4B70-EEB48D151141}"/>
              </a:ext>
            </a:extLst>
          </p:cNvPr>
          <p:cNvSpPr>
            <a:spLocks noGrp="1"/>
          </p:cNvSpPr>
          <p:nvPr>
            <p:ph type="title"/>
          </p:nvPr>
        </p:nvSpPr>
        <p:spPr>
          <a:xfrm>
            <a:off x="5495925" y="0"/>
            <a:ext cx="6696075" cy="1164966"/>
          </a:xfrm>
        </p:spPr>
        <p:txBody>
          <a:bodyPr/>
          <a:lstStyle/>
          <a:p>
            <a:r>
              <a:rPr lang="en-US" dirty="0"/>
              <a:t>DATA Cleaning</a:t>
            </a:r>
            <a:r>
              <a:rPr lang="en-US" sz="2400" cap="all" dirty="0">
                <a:latin typeface="+mj-lt"/>
                <a:ea typeface="+mj-ea"/>
                <a:cs typeface="+mj-cs"/>
              </a:rPr>
              <a:t> </a:t>
            </a:r>
            <a:br>
              <a:rPr lang="en-US" sz="2400" cap="all" dirty="0">
                <a:latin typeface="+mj-lt"/>
                <a:ea typeface="+mj-ea"/>
                <a:cs typeface="+mj-cs"/>
              </a:rPr>
            </a:br>
            <a:endParaRPr lang="en-CA" dirty="0"/>
          </a:p>
        </p:txBody>
      </p:sp>
      <p:pic>
        <p:nvPicPr>
          <p:cNvPr id="7" name="Picture 6" descr="Table&#10;&#10;Description automatically generated">
            <a:extLst>
              <a:ext uri="{FF2B5EF4-FFF2-40B4-BE49-F238E27FC236}">
                <a16:creationId xmlns:a16="http://schemas.microsoft.com/office/drawing/2014/main" id="{C631ED91-07A3-0CFC-D262-3BF74F4C2B59}"/>
              </a:ext>
            </a:extLst>
          </p:cNvPr>
          <p:cNvPicPr>
            <a:picLocks noChangeAspect="1"/>
          </p:cNvPicPr>
          <p:nvPr/>
        </p:nvPicPr>
        <p:blipFill>
          <a:blip r:embed="rId2"/>
          <a:stretch>
            <a:fillRect/>
          </a:stretch>
        </p:blipFill>
        <p:spPr>
          <a:xfrm>
            <a:off x="42407" y="1068788"/>
            <a:ext cx="12192000" cy="3718560"/>
          </a:xfrm>
          <a:prstGeom prst="rect">
            <a:avLst/>
          </a:prstGeom>
        </p:spPr>
      </p:pic>
      <p:sp>
        <p:nvSpPr>
          <p:cNvPr id="8" name="TextBox 7">
            <a:extLst>
              <a:ext uri="{FF2B5EF4-FFF2-40B4-BE49-F238E27FC236}">
                <a16:creationId xmlns:a16="http://schemas.microsoft.com/office/drawing/2014/main" id="{0FC895CD-B870-C886-903E-0D003ADF9EC5}"/>
              </a:ext>
            </a:extLst>
          </p:cNvPr>
          <p:cNvSpPr txBox="1"/>
          <p:nvPr/>
        </p:nvSpPr>
        <p:spPr>
          <a:xfrm>
            <a:off x="714954" y="4864181"/>
            <a:ext cx="10638846" cy="1200329"/>
          </a:xfrm>
          <a:prstGeom prst="rect">
            <a:avLst/>
          </a:prstGeom>
          <a:noFill/>
        </p:spPr>
        <p:txBody>
          <a:bodyPr wrap="square" rtlCol="0">
            <a:spAutoFit/>
          </a:bodyPr>
          <a:lstStyle/>
          <a:p>
            <a:pPr marL="285750" indent="-285750">
              <a:buFont typeface="Arial" panose="020B0604020202020204" pitchFamily="34" charset="0"/>
              <a:buChar char="•"/>
            </a:pPr>
            <a:r>
              <a:rPr lang="en-CA" dirty="0"/>
              <a:t>The column of “</a:t>
            </a:r>
            <a:r>
              <a:rPr lang="en-CA" dirty="0" err="1"/>
              <a:t>Policy_number</a:t>
            </a:r>
            <a:r>
              <a:rPr lang="en-CA" dirty="0"/>
              <a:t>” has many unique values and is also not useful for any insightful visualization and thus is dropped.</a:t>
            </a:r>
          </a:p>
          <a:p>
            <a:pPr marL="285750" indent="-285750">
              <a:buFont typeface="Arial" panose="020B0604020202020204" pitchFamily="34" charset="0"/>
              <a:buChar char="•"/>
            </a:pPr>
            <a:r>
              <a:rPr lang="en-CA" dirty="0"/>
              <a:t>The columns of “</a:t>
            </a:r>
            <a:r>
              <a:rPr lang="en-CA" dirty="0" err="1"/>
              <a:t>insured_hobbies</a:t>
            </a:r>
            <a:r>
              <a:rPr lang="en-CA" dirty="0"/>
              <a:t>” and “</a:t>
            </a:r>
            <a:r>
              <a:rPr lang="en-CA" dirty="0" err="1"/>
              <a:t>insured_relationship</a:t>
            </a:r>
            <a:r>
              <a:rPr lang="en-CA" dirty="0"/>
              <a:t>” is also not valuable to draw any patterns and thus is removed.</a:t>
            </a:r>
          </a:p>
        </p:txBody>
      </p:sp>
    </p:spTree>
    <p:extLst>
      <p:ext uri="{BB962C8B-B14F-4D97-AF65-F5344CB8AC3E}">
        <p14:creationId xmlns:p14="http://schemas.microsoft.com/office/powerpoint/2010/main" val="1980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table&#10;&#10;Description automatically generated">
            <a:extLst>
              <a:ext uri="{FF2B5EF4-FFF2-40B4-BE49-F238E27FC236}">
                <a16:creationId xmlns:a16="http://schemas.microsoft.com/office/drawing/2014/main" id="{3E0B7BDC-22BE-42D8-CA2C-12E587D97A5D}"/>
              </a:ext>
            </a:extLst>
          </p:cNvPr>
          <p:cNvPicPr>
            <a:picLocks noChangeAspect="1"/>
          </p:cNvPicPr>
          <p:nvPr/>
        </p:nvPicPr>
        <p:blipFill>
          <a:blip r:embed="rId2"/>
          <a:stretch>
            <a:fillRect/>
          </a:stretch>
        </p:blipFill>
        <p:spPr>
          <a:xfrm>
            <a:off x="0" y="480800"/>
            <a:ext cx="12192000" cy="4610100"/>
          </a:xfrm>
          <a:prstGeom prst="rect">
            <a:avLst/>
          </a:prstGeom>
        </p:spPr>
      </p:pic>
      <p:sp>
        <p:nvSpPr>
          <p:cNvPr id="9" name="TextBox 8">
            <a:extLst>
              <a:ext uri="{FF2B5EF4-FFF2-40B4-BE49-F238E27FC236}">
                <a16:creationId xmlns:a16="http://schemas.microsoft.com/office/drawing/2014/main" id="{ACFFD73B-6EE5-EBAE-9368-08936D77EE06}"/>
              </a:ext>
            </a:extLst>
          </p:cNvPr>
          <p:cNvSpPr txBox="1"/>
          <p:nvPr/>
        </p:nvSpPr>
        <p:spPr>
          <a:xfrm>
            <a:off x="714954" y="5256454"/>
            <a:ext cx="10638846" cy="646331"/>
          </a:xfrm>
          <a:prstGeom prst="rect">
            <a:avLst/>
          </a:prstGeom>
          <a:noFill/>
        </p:spPr>
        <p:txBody>
          <a:bodyPr wrap="square" rtlCol="0">
            <a:spAutoFit/>
          </a:bodyPr>
          <a:lstStyle/>
          <a:p>
            <a:pPr marL="285750" indent="-285750">
              <a:buFont typeface="Arial" panose="020B0604020202020204" pitchFamily="34" charset="0"/>
              <a:buChar char="•"/>
            </a:pPr>
            <a:r>
              <a:rPr lang="en-CA" dirty="0"/>
              <a:t>The column of “</a:t>
            </a:r>
            <a:r>
              <a:rPr lang="en-CA" dirty="0" err="1"/>
              <a:t>Policy_bind_date</a:t>
            </a:r>
            <a:r>
              <a:rPr lang="en-CA" dirty="0"/>
              <a:t>” has time along with the date and in it the time is “00:00” for all rows and is thus removed.</a:t>
            </a:r>
          </a:p>
        </p:txBody>
      </p:sp>
    </p:spTree>
    <p:extLst>
      <p:ext uri="{BB962C8B-B14F-4D97-AF65-F5344CB8AC3E}">
        <p14:creationId xmlns:p14="http://schemas.microsoft.com/office/powerpoint/2010/main" val="3866738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able&#10;&#10;Description automatically generated">
            <a:extLst>
              <a:ext uri="{FF2B5EF4-FFF2-40B4-BE49-F238E27FC236}">
                <a16:creationId xmlns:a16="http://schemas.microsoft.com/office/drawing/2014/main" id="{F46A07B6-DADD-F622-4694-318A4B3BE39F}"/>
              </a:ext>
            </a:extLst>
          </p:cNvPr>
          <p:cNvPicPr>
            <a:picLocks noChangeAspect="1"/>
          </p:cNvPicPr>
          <p:nvPr/>
        </p:nvPicPr>
        <p:blipFill>
          <a:blip r:embed="rId2"/>
          <a:stretch>
            <a:fillRect/>
          </a:stretch>
        </p:blipFill>
        <p:spPr>
          <a:xfrm>
            <a:off x="0" y="512766"/>
            <a:ext cx="12192000" cy="4191000"/>
          </a:xfrm>
          <a:prstGeom prst="rect">
            <a:avLst/>
          </a:prstGeom>
        </p:spPr>
      </p:pic>
      <p:sp>
        <p:nvSpPr>
          <p:cNvPr id="9" name="TextBox 8">
            <a:extLst>
              <a:ext uri="{FF2B5EF4-FFF2-40B4-BE49-F238E27FC236}">
                <a16:creationId xmlns:a16="http://schemas.microsoft.com/office/drawing/2014/main" id="{FD154CBC-09EF-A490-8329-AEFFFBD34143}"/>
              </a:ext>
            </a:extLst>
          </p:cNvPr>
          <p:cNvSpPr txBox="1"/>
          <p:nvPr/>
        </p:nvSpPr>
        <p:spPr>
          <a:xfrm>
            <a:off x="714954" y="4864181"/>
            <a:ext cx="10638846" cy="1477328"/>
          </a:xfrm>
          <a:prstGeom prst="rect">
            <a:avLst/>
          </a:prstGeom>
          <a:noFill/>
        </p:spPr>
        <p:txBody>
          <a:bodyPr wrap="square" rtlCol="0">
            <a:spAutoFit/>
          </a:bodyPr>
          <a:lstStyle/>
          <a:p>
            <a:pPr marL="285750" indent="-285750">
              <a:buFont typeface="Arial" panose="020B0604020202020204" pitchFamily="34" charset="0"/>
              <a:buChar char="•"/>
            </a:pPr>
            <a:r>
              <a:rPr lang="en-CA" dirty="0"/>
              <a:t>The data has multiple variables that have missing values in the form of “?”, if they are removed then we are left with only 340 rows, this will significantly affect the visualization.</a:t>
            </a:r>
          </a:p>
          <a:p>
            <a:pPr marL="285750" indent="-285750">
              <a:buFont typeface="Arial" panose="020B0604020202020204" pitchFamily="34" charset="0"/>
              <a:buChar char="•"/>
            </a:pPr>
            <a:r>
              <a:rPr lang="en-CA" dirty="0"/>
              <a:t>Additionally, some of the rows in which the values are missing is often not used for answering the particular analysis question. Thus it does not make any change even if the missing rows are not removed.</a:t>
            </a:r>
          </a:p>
        </p:txBody>
      </p:sp>
    </p:spTree>
    <p:extLst>
      <p:ext uri="{BB962C8B-B14F-4D97-AF65-F5344CB8AC3E}">
        <p14:creationId xmlns:p14="http://schemas.microsoft.com/office/powerpoint/2010/main" val="4174279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A7856-98D4-301C-FE8D-F2598D0FB267}"/>
              </a:ext>
            </a:extLst>
          </p:cNvPr>
          <p:cNvSpPr>
            <a:spLocks noGrp="1"/>
          </p:cNvSpPr>
          <p:nvPr>
            <p:ph type="subTitle" idx="1"/>
          </p:nvPr>
        </p:nvSpPr>
        <p:spPr>
          <a:xfrm>
            <a:off x="5056415" y="304800"/>
            <a:ext cx="5674640" cy="1986998"/>
          </a:xfrm>
        </p:spPr>
        <p:txBody>
          <a:bodyPr/>
          <a:lstStyle/>
          <a:p>
            <a:pPr defTabSz="914400">
              <a:lnSpc>
                <a:spcPct val="90000"/>
              </a:lnSpc>
              <a:spcBef>
                <a:spcPct val="0"/>
              </a:spcBef>
              <a:spcAft>
                <a:spcPts val="600"/>
              </a:spcAft>
            </a:pPr>
            <a:r>
              <a:rPr lang="en-US" sz="2000" b="1" cap="all" dirty="0">
                <a:solidFill>
                  <a:schemeClr val="tx1"/>
                </a:solidFill>
                <a:latin typeface="+mj-lt"/>
                <a:ea typeface="+mj-ea"/>
                <a:cs typeface="+mj-cs"/>
              </a:rPr>
              <a:t>outliers for Total Claim Amount</a:t>
            </a:r>
          </a:p>
          <a:p>
            <a:pPr defTabSz="914400">
              <a:lnSpc>
                <a:spcPct val="90000"/>
              </a:lnSpc>
              <a:spcBef>
                <a:spcPct val="0"/>
              </a:spcBef>
              <a:spcAft>
                <a:spcPts val="600"/>
              </a:spcAft>
            </a:pPr>
            <a:endParaRPr lang="en-US" sz="1600" cap="all" dirty="0">
              <a:latin typeface="+mj-lt"/>
              <a:ea typeface="+mj-ea"/>
              <a:cs typeface="+mj-cs"/>
            </a:endParaRPr>
          </a:p>
          <a:p>
            <a:pPr marL="285750" indent="-285750" defTabSz="914400">
              <a:lnSpc>
                <a:spcPct val="90000"/>
              </a:lnSpc>
              <a:spcBef>
                <a:spcPct val="0"/>
              </a:spcBef>
              <a:spcAft>
                <a:spcPts val="600"/>
              </a:spcAft>
              <a:buFont typeface="Arial" panose="020B0604020202020204" pitchFamily="34" charset="0"/>
              <a:buChar char="•"/>
            </a:pPr>
            <a:r>
              <a:rPr lang="en-US" sz="1600" dirty="0">
                <a:latin typeface="+mj-lt"/>
                <a:ea typeface="+mj-ea"/>
                <a:cs typeface="+mj-cs"/>
              </a:rPr>
              <a:t>It is visible from the box plot that there is only one outlier. However, there is no requirement to remove it as it does not have huge difference than the other values and it is a true outlier</a:t>
            </a:r>
          </a:p>
          <a:p>
            <a:endParaRPr lang="en-CA" dirty="0"/>
          </a:p>
        </p:txBody>
      </p:sp>
      <p:pic>
        <p:nvPicPr>
          <p:cNvPr id="1026" name="Picture 2">
            <a:extLst>
              <a:ext uri="{FF2B5EF4-FFF2-40B4-BE49-F238E27FC236}">
                <a16:creationId xmlns:a16="http://schemas.microsoft.com/office/drawing/2014/main" id="{B443AA99-AB62-9AF0-FEBB-163EB6C11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733" y="1885988"/>
            <a:ext cx="8634159" cy="4401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648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72D7-404E-8609-74E9-558FCEC479CB}"/>
              </a:ext>
            </a:extLst>
          </p:cNvPr>
          <p:cNvSpPr>
            <a:spLocks noGrp="1"/>
          </p:cNvSpPr>
          <p:nvPr>
            <p:ph type="title"/>
          </p:nvPr>
        </p:nvSpPr>
        <p:spPr/>
        <p:txBody>
          <a:bodyPr/>
          <a:lstStyle/>
          <a:p>
            <a:r>
              <a:rPr lang="en-US" sz="2800" cap="all" dirty="0">
                <a:latin typeface="+mj-lt"/>
                <a:ea typeface="+mj-ea"/>
                <a:cs typeface="+mj-cs"/>
              </a:rPr>
              <a:t>Summary Statistics</a:t>
            </a:r>
            <a:endParaRPr lang="en-CA" dirty="0"/>
          </a:p>
        </p:txBody>
      </p:sp>
      <p:pic>
        <p:nvPicPr>
          <p:cNvPr id="8" name="Picture 7">
            <a:extLst>
              <a:ext uri="{FF2B5EF4-FFF2-40B4-BE49-F238E27FC236}">
                <a16:creationId xmlns:a16="http://schemas.microsoft.com/office/drawing/2014/main" id="{9D0D3A96-3A22-0297-D8FA-EE3C4FD442EE}"/>
              </a:ext>
            </a:extLst>
          </p:cNvPr>
          <p:cNvPicPr>
            <a:picLocks noChangeAspect="1"/>
          </p:cNvPicPr>
          <p:nvPr/>
        </p:nvPicPr>
        <p:blipFill>
          <a:blip r:embed="rId2"/>
          <a:stretch>
            <a:fillRect/>
          </a:stretch>
        </p:blipFill>
        <p:spPr>
          <a:xfrm>
            <a:off x="394779" y="1399593"/>
            <a:ext cx="11402442" cy="2444620"/>
          </a:xfrm>
          <a:prstGeom prst="rect">
            <a:avLst/>
          </a:prstGeom>
        </p:spPr>
      </p:pic>
      <p:sp>
        <p:nvSpPr>
          <p:cNvPr id="10" name="TextBox 9">
            <a:extLst>
              <a:ext uri="{FF2B5EF4-FFF2-40B4-BE49-F238E27FC236}">
                <a16:creationId xmlns:a16="http://schemas.microsoft.com/office/drawing/2014/main" id="{1C3CADD3-A42E-8205-FB1F-DBE157EB5F4C}"/>
              </a:ext>
            </a:extLst>
          </p:cNvPr>
          <p:cNvSpPr txBox="1"/>
          <p:nvPr/>
        </p:nvSpPr>
        <p:spPr>
          <a:xfrm>
            <a:off x="394779" y="4111902"/>
            <a:ext cx="8628571" cy="2291461"/>
          </a:xfrm>
          <a:prstGeom prst="rect">
            <a:avLst/>
          </a:prstGeom>
          <a:noFill/>
        </p:spPr>
        <p:txBody>
          <a:bodyPr wrap="square">
            <a:spAutoFit/>
          </a:bodyPr>
          <a:lstStyle/>
          <a:p>
            <a:pPr defTabSz="914400">
              <a:lnSpc>
                <a:spcPct val="120000"/>
              </a:lnSpc>
              <a:spcAft>
                <a:spcPts val="600"/>
              </a:spcAft>
              <a:buClr>
                <a:schemeClr val="accent1"/>
              </a:buClr>
              <a:buSzPct val="100000"/>
            </a:pPr>
            <a:r>
              <a:rPr lang="en-US" sz="1800" b="1" dirty="0"/>
              <a:t>Key Observations :</a:t>
            </a:r>
          </a:p>
          <a:p>
            <a:pPr marL="342900" indent="-285750" defTabSz="914400">
              <a:lnSpc>
                <a:spcPct val="120000"/>
              </a:lnSpc>
              <a:spcAft>
                <a:spcPts val="600"/>
              </a:spcAft>
              <a:buClr>
                <a:schemeClr val="tx1"/>
              </a:buClr>
              <a:buSzPct val="100000"/>
              <a:buFont typeface="Wingdings" panose="05000000000000000000" pitchFamily="2" charset="2"/>
              <a:buChar char="Ø"/>
            </a:pPr>
            <a:r>
              <a:rPr lang="en-US" sz="1800" dirty="0"/>
              <a:t>Average year of taking insurance is by age is 19 and maximum is 64 according to the dataset.</a:t>
            </a:r>
          </a:p>
          <a:p>
            <a:pPr marL="342900" indent="-285750" defTabSz="914400">
              <a:lnSpc>
                <a:spcPct val="120000"/>
              </a:lnSpc>
              <a:spcAft>
                <a:spcPts val="600"/>
              </a:spcAft>
              <a:buClr>
                <a:schemeClr val="tx1"/>
              </a:buClr>
              <a:buSzPct val="100000"/>
              <a:buFont typeface="Wingdings" panose="05000000000000000000" pitchFamily="2" charset="2"/>
              <a:buChar char="Ø"/>
            </a:pPr>
            <a:r>
              <a:rPr lang="en-US" sz="1800" dirty="0"/>
              <a:t>Average number of vehicles is 1 for accidents and maximum is 4.</a:t>
            </a:r>
          </a:p>
          <a:p>
            <a:pPr marL="342900" indent="-285750" defTabSz="914400">
              <a:lnSpc>
                <a:spcPct val="120000"/>
              </a:lnSpc>
              <a:spcAft>
                <a:spcPts val="600"/>
              </a:spcAft>
              <a:buClr>
                <a:schemeClr val="tx1"/>
              </a:buClr>
              <a:buSzPct val="100000"/>
              <a:buFont typeface="Wingdings" panose="05000000000000000000" pitchFamily="2" charset="2"/>
              <a:buChar char="Ø"/>
            </a:pPr>
            <a:r>
              <a:rPr lang="en-US" dirty="0"/>
              <a:t>Maximum Total Claim amount is 114920.00 and the maximum claim amount between injury, property and vehicle claim is for vehicle claim at 79580.00 </a:t>
            </a:r>
            <a:endParaRPr lang="en-US" sz="1800" dirty="0"/>
          </a:p>
        </p:txBody>
      </p:sp>
    </p:spTree>
    <p:extLst>
      <p:ext uri="{BB962C8B-B14F-4D97-AF65-F5344CB8AC3E}">
        <p14:creationId xmlns:p14="http://schemas.microsoft.com/office/powerpoint/2010/main" val="1950824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4C4E-9E0C-7F34-6AE8-E65CB2E093EA}"/>
              </a:ext>
            </a:extLst>
          </p:cNvPr>
          <p:cNvSpPr>
            <a:spLocks noGrp="1"/>
          </p:cNvSpPr>
          <p:nvPr>
            <p:ph type="title"/>
          </p:nvPr>
        </p:nvSpPr>
        <p:spPr/>
        <p:txBody>
          <a:bodyPr/>
          <a:lstStyle/>
          <a:p>
            <a:r>
              <a:rPr lang="en-US" dirty="0"/>
              <a:t>Male vs Female</a:t>
            </a:r>
            <a:endParaRPr lang="en-CA" dirty="0"/>
          </a:p>
        </p:txBody>
      </p:sp>
      <p:pic>
        <p:nvPicPr>
          <p:cNvPr id="3074" name="Picture 2">
            <a:extLst>
              <a:ext uri="{FF2B5EF4-FFF2-40B4-BE49-F238E27FC236}">
                <a16:creationId xmlns:a16="http://schemas.microsoft.com/office/drawing/2014/main" id="{0981A8C8-828A-7ADA-BBD0-E3216EC33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78" y="1690688"/>
            <a:ext cx="5080510" cy="40469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C1524C7-1CE4-2FB2-9376-36EF13738502}"/>
              </a:ext>
            </a:extLst>
          </p:cNvPr>
          <p:cNvSpPr txBox="1"/>
          <p:nvPr/>
        </p:nvSpPr>
        <p:spPr>
          <a:xfrm>
            <a:off x="6273291" y="2950093"/>
            <a:ext cx="4627947" cy="2031325"/>
          </a:xfrm>
          <a:prstGeom prst="rect">
            <a:avLst/>
          </a:prstGeom>
          <a:noFill/>
        </p:spPr>
        <p:txBody>
          <a:bodyPr wrap="square">
            <a:spAutoFit/>
          </a:bodyPr>
          <a:lstStyle/>
          <a:p>
            <a:pPr marL="285750" indent="-285750">
              <a:buFont typeface="Arial" panose="020B0604020202020204" pitchFamily="34" charset="0"/>
              <a:buChar char="•"/>
            </a:pPr>
            <a:r>
              <a:rPr lang="en-US" dirty="0"/>
              <a:t>It can be observed that there is not major difference between the insurance coverage for males and females, however female ratio is higher.</a:t>
            </a: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97837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sz="3200" b="1" dirty="0"/>
              <a:t>MEET OUR TEAM</a:t>
            </a:r>
            <a:br>
              <a:rPr lang="en-US" dirty="0"/>
            </a:br>
            <a:r>
              <a:rPr lang="en-US" sz="1600" b="1" dirty="0"/>
              <a:t>Group 04(section-001)</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Bhumit Navadiya</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Jaykumar Mangroliya</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Khushi Patel</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Hiren Koradiya</a:t>
            </a:r>
          </a:p>
        </p:txBody>
      </p:sp>
      <p:pic>
        <p:nvPicPr>
          <p:cNvPr id="6" name="Picture Placeholder 5">
            <a:extLst>
              <a:ext uri="{FF2B5EF4-FFF2-40B4-BE49-F238E27FC236}">
                <a16:creationId xmlns:a16="http://schemas.microsoft.com/office/drawing/2014/main" id="{682C625C-70F7-F629-B55A-382F13BAF48E}"/>
              </a:ext>
            </a:extLst>
          </p:cNvPr>
          <p:cNvPicPr>
            <a:picLocks noGrp="1" noChangeAspect="1"/>
          </p:cNvPicPr>
          <p:nvPr>
            <p:ph type="pic" sz="quarter" idx="14"/>
          </p:nvPr>
        </p:nvPicPr>
        <p:blipFill>
          <a:blip r:embed="rId2"/>
          <a:srcRect t="5731" b="5731"/>
          <a:stretch>
            <a:fillRect/>
          </a:stretch>
        </p:blipFill>
        <p:spPr>
          <a:xfrm>
            <a:off x="1487181" y="2743200"/>
            <a:ext cx="1845511" cy="1988385"/>
          </a:xfrm>
        </p:spPr>
      </p:pic>
      <p:pic>
        <p:nvPicPr>
          <p:cNvPr id="5" name="Picture Placeholder 4">
            <a:extLst>
              <a:ext uri="{FF2B5EF4-FFF2-40B4-BE49-F238E27FC236}">
                <a16:creationId xmlns:a16="http://schemas.microsoft.com/office/drawing/2014/main" id="{86A8829B-6B81-FAA0-09F5-1586D1CAD829}"/>
              </a:ext>
            </a:extLst>
          </p:cNvPr>
          <p:cNvPicPr>
            <a:picLocks noGrp="1" noChangeAspect="1"/>
          </p:cNvPicPr>
          <p:nvPr>
            <p:ph type="pic" sz="quarter" idx="16"/>
          </p:nvPr>
        </p:nvPicPr>
        <p:blipFill>
          <a:blip r:embed="rId3"/>
          <a:srcRect t="11155" b="11155"/>
          <a:stretch>
            <a:fillRect/>
          </a:stretch>
        </p:blipFill>
        <p:spPr>
          <a:xfrm>
            <a:off x="6334612" y="2740724"/>
            <a:ext cx="1845511" cy="1997896"/>
          </a:xfrm>
        </p:spPr>
      </p:pic>
      <p:pic>
        <p:nvPicPr>
          <p:cNvPr id="12" name="Picture Placeholder 11" descr="A person with a mustache&#10;&#10;Description automatically generated with low confidence">
            <a:extLst>
              <a:ext uri="{FF2B5EF4-FFF2-40B4-BE49-F238E27FC236}">
                <a16:creationId xmlns:a16="http://schemas.microsoft.com/office/drawing/2014/main" id="{135F5661-D069-D442-E715-604BD2A64026}"/>
              </a:ext>
            </a:extLst>
          </p:cNvPr>
          <p:cNvPicPr>
            <a:picLocks noGrp="1" noChangeAspect="1"/>
          </p:cNvPicPr>
          <p:nvPr>
            <p:ph type="pic" sz="quarter" idx="17"/>
          </p:nvPr>
        </p:nvPicPr>
        <p:blipFill>
          <a:blip r:embed="rId4"/>
          <a:srcRect t="11914" b="11914"/>
          <a:stretch>
            <a:fillRect/>
          </a:stretch>
        </p:blipFill>
        <p:spPr/>
      </p:pic>
      <p:pic>
        <p:nvPicPr>
          <p:cNvPr id="24" name="Picture Placeholder 23" descr="A picture containing person, person, indoor, posing&#10;&#10;Description automatically generated">
            <a:extLst>
              <a:ext uri="{FF2B5EF4-FFF2-40B4-BE49-F238E27FC236}">
                <a16:creationId xmlns:a16="http://schemas.microsoft.com/office/drawing/2014/main" id="{C259F0E4-5002-AD2C-9583-F0DF9FC923E8}"/>
              </a:ext>
            </a:extLst>
          </p:cNvPr>
          <p:cNvPicPr>
            <a:picLocks noGrp="1" noChangeAspect="1"/>
          </p:cNvPicPr>
          <p:nvPr>
            <p:ph type="pic" sz="quarter" idx="15"/>
          </p:nvPr>
        </p:nvPicPr>
        <p:blipFill rotWithShape="1">
          <a:blip r:embed="rId5"/>
          <a:srcRect/>
          <a:stretch/>
        </p:blipFill>
        <p:spPr>
          <a:xfrm>
            <a:off x="3827402" y="2733689"/>
            <a:ext cx="1836000" cy="1988385"/>
          </a:xfrm>
        </p:spPr>
      </p:pic>
    </p:spTree>
    <p:extLst>
      <p:ext uri="{BB962C8B-B14F-4D97-AF65-F5344CB8AC3E}">
        <p14:creationId xmlns:p14="http://schemas.microsoft.com/office/powerpoint/2010/main" val="2619301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a:extLst>
              <a:ext uri="{FF2B5EF4-FFF2-40B4-BE49-F238E27FC236}">
                <a16:creationId xmlns:a16="http://schemas.microsoft.com/office/drawing/2014/main" id="{980AFFBD-C531-97A0-7DA1-9BACF360C965}"/>
              </a:ext>
            </a:extLst>
          </p:cNvPr>
          <p:cNvSpPr>
            <a:spLocks noGrp="1"/>
          </p:cNvSpPr>
          <p:nvPr>
            <p:ph type="subTitle" idx="1"/>
          </p:nvPr>
        </p:nvSpPr>
        <p:spPr>
          <a:xfrm>
            <a:off x="4409878" y="2890488"/>
            <a:ext cx="6696074" cy="3534638"/>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CA" dirty="0"/>
          </a:p>
        </p:txBody>
      </p:sp>
      <p:pic>
        <p:nvPicPr>
          <p:cNvPr id="17" name="Picture 2">
            <a:extLst>
              <a:ext uri="{FF2B5EF4-FFF2-40B4-BE49-F238E27FC236}">
                <a16:creationId xmlns:a16="http://schemas.microsoft.com/office/drawing/2014/main" id="{8621FC28-D340-BC9A-2A4F-62A926F91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6675" y="3429000"/>
            <a:ext cx="4996206" cy="317029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17806DB-1DC1-6EAE-161C-6B303A0DFB18}"/>
              </a:ext>
            </a:extLst>
          </p:cNvPr>
          <p:cNvSpPr txBox="1"/>
          <p:nvPr/>
        </p:nvSpPr>
        <p:spPr>
          <a:xfrm>
            <a:off x="5387528" y="805014"/>
            <a:ext cx="6212264" cy="2369880"/>
          </a:xfrm>
          <a:prstGeom prst="rect">
            <a:avLst/>
          </a:prstGeom>
          <a:noFill/>
        </p:spPr>
        <p:txBody>
          <a:bodyPr wrap="square" rtlCol="0">
            <a:spAutoFit/>
          </a:bodyPr>
          <a:lstStyle/>
          <a:p>
            <a:pPr algn="ctr"/>
            <a:r>
              <a:rPr lang="en-US" sz="2000" b="1" dirty="0"/>
              <a:t>Bar chart of Total claim amount</a:t>
            </a:r>
          </a:p>
          <a:p>
            <a:pPr algn="ctr"/>
            <a:endParaRPr lang="en-US" sz="2000" b="1" dirty="0"/>
          </a:p>
          <a:p>
            <a:pPr marL="285750" indent="-285750">
              <a:buFont typeface="Arial" panose="020B0604020202020204" pitchFamily="34" charset="0"/>
              <a:buChar char="•"/>
            </a:pPr>
            <a:r>
              <a:rPr lang="en-US" dirty="0"/>
              <a:t>It can be observed that the data is almost symmetrically distributed.</a:t>
            </a:r>
          </a:p>
          <a:p>
            <a:pPr marL="285750" indent="-285750">
              <a:buFont typeface="Arial" panose="020B0604020202020204" pitchFamily="34" charset="0"/>
              <a:buChar char="•"/>
            </a:pPr>
            <a:r>
              <a:rPr lang="en-US" dirty="0"/>
              <a:t>Which indicate the values occur at regular frequencies and are concentrated near the mean.</a:t>
            </a:r>
          </a:p>
          <a:p>
            <a:pPr marL="285750" indent="-285750">
              <a:buFont typeface="Arial" panose="020B0604020202020204" pitchFamily="34" charset="0"/>
              <a:buChar char="•"/>
            </a:pPr>
            <a:r>
              <a:rPr lang="en-US" dirty="0"/>
              <a:t>It is also visible that the total claim amount few policy holders is zero.</a:t>
            </a:r>
            <a:endParaRPr lang="en-CA" dirty="0"/>
          </a:p>
        </p:txBody>
      </p:sp>
    </p:spTree>
    <p:extLst>
      <p:ext uri="{BB962C8B-B14F-4D97-AF65-F5344CB8AC3E}">
        <p14:creationId xmlns:p14="http://schemas.microsoft.com/office/powerpoint/2010/main" val="2234318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32A4-165C-2EE4-27CA-582B9BCE86FD}"/>
              </a:ext>
            </a:extLst>
          </p:cNvPr>
          <p:cNvSpPr>
            <a:spLocks noGrp="1"/>
          </p:cNvSpPr>
          <p:nvPr>
            <p:ph type="title"/>
          </p:nvPr>
        </p:nvSpPr>
        <p:spPr/>
        <p:txBody>
          <a:bodyPr/>
          <a:lstStyle/>
          <a:p>
            <a:r>
              <a:rPr lang="en-CA" dirty="0"/>
              <a:t>Pie-chart</a:t>
            </a:r>
          </a:p>
        </p:txBody>
      </p:sp>
      <p:pic>
        <p:nvPicPr>
          <p:cNvPr id="5122" name="Picture 2">
            <a:extLst>
              <a:ext uri="{FF2B5EF4-FFF2-40B4-BE49-F238E27FC236}">
                <a16:creationId xmlns:a16="http://schemas.microsoft.com/office/drawing/2014/main" id="{5123C538-6D7F-A8B2-E18C-450EEDA30DD7}"/>
              </a:ext>
            </a:extLst>
          </p:cNvPr>
          <p:cNvPicPr>
            <a:picLocks noGrp="1" noChangeAspect="1" noChangeArrowheads="1"/>
          </p:cNvPicPr>
          <p:nvPr>
            <p:ph type="chart" sz="quarter" idx="13"/>
          </p:nvPr>
        </p:nvPicPr>
        <p:blipFill>
          <a:blip r:embed="rId2">
            <a:extLst>
              <a:ext uri="{28A0092B-C50C-407E-A947-70E740481C1C}">
                <a14:useLocalDpi xmlns:a14="http://schemas.microsoft.com/office/drawing/2010/main" val="0"/>
              </a:ext>
            </a:extLst>
          </a:blip>
          <a:srcRect/>
          <a:stretch>
            <a:fillRect/>
          </a:stretch>
        </p:blipFill>
        <p:spPr bwMode="auto">
          <a:xfrm>
            <a:off x="1015902" y="2076450"/>
            <a:ext cx="3670397" cy="34142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DA069C5-F344-28A5-140A-1F752B2B349B}"/>
              </a:ext>
            </a:extLst>
          </p:cNvPr>
          <p:cNvSpPr txBox="1"/>
          <p:nvPr/>
        </p:nvSpPr>
        <p:spPr>
          <a:xfrm>
            <a:off x="6360756" y="2353745"/>
            <a:ext cx="4499687" cy="4247317"/>
          </a:xfrm>
          <a:prstGeom prst="rect">
            <a:avLst/>
          </a:prstGeom>
          <a:noFill/>
        </p:spPr>
        <p:txBody>
          <a:bodyPr wrap="square">
            <a:spAutoFit/>
          </a:bodyPr>
          <a:lstStyle/>
          <a:p>
            <a:pPr marL="285750" indent="-285750">
              <a:buFont typeface="Arial" panose="020B0604020202020204" pitchFamily="34" charset="0"/>
              <a:buChar char="•"/>
            </a:pPr>
            <a:r>
              <a:rPr lang="en-US" sz="1800" dirty="0"/>
              <a:t>The visualization describes how much fraud reports has been reported </a:t>
            </a:r>
            <a:r>
              <a:rPr lang="en-US" dirty="0"/>
              <a:t>by yes and no in percentage.`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observe the number of frauds are less compared to true incidents.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 ratio of fraud incidents is at 24.7% is not insignificant.</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sz="1800"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891831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DE4E50AE-20EB-66C8-885C-3AEC95DBF547}"/>
              </a:ext>
            </a:extLst>
          </p:cNvPr>
          <p:cNvPicPr>
            <a:picLocks noGrp="1" noChangeAspect="1" noChangeArrowheads="1"/>
          </p:cNvPicPr>
          <p:nvPr>
            <p:ph type="chart" sz="quarter" idx="13"/>
          </p:nvPr>
        </p:nvPicPr>
        <p:blipFill>
          <a:blip r:embed="rId2">
            <a:extLst>
              <a:ext uri="{28A0092B-C50C-407E-A947-70E740481C1C}">
                <a14:useLocalDpi xmlns:a14="http://schemas.microsoft.com/office/drawing/2010/main" val="0"/>
              </a:ext>
            </a:extLst>
          </a:blip>
          <a:srcRect/>
          <a:stretch>
            <a:fillRect/>
          </a:stretch>
        </p:blipFill>
        <p:spPr bwMode="auto">
          <a:xfrm>
            <a:off x="1124483" y="1716833"/>
            <a:ext cx="4464553" cy="38804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BF744EC-D34B-EEFD-DADA-63742749A804}"/>
              </a:ext>
            </a:extLst>
          </p:cNvPr>
          <p:cNvSpPr txBox="1"/>
          <p:nvPr/>
        </p:nvSpPr>
        <p:spPr>
          <a:xfrm>
            <a:off x="6384081" y="2833883"/>
            <a:ext cx="488689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According to data, multi-vehicle collision incidents are slightly more then single vehicle collision.</a:t>
            </a:r>
          </a:p>
          <a:p>
            <a:pPr marL="285750" indent="-285750">
              <a:buFont typeface="Arial" panose="020B0604020202020204" pitchFamily="34" charset="0"/>
              <a:buChar char="•"/>
            </a:pPr>
            <a:r>
              <a:rPr lang="en-US" dirty="0"/>
              <a:t>Contrary to that, accidents of parked cars and vehicle theft is less than 10 percent then others.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CA" dirty="0"/>
          </a:p>
        </p:txBody>
      </p:sp>
      <p:sp>
        <p:nvSpPr>
          <p:cNvPr id="3" name="Title 1">
            <a:extLst>
              <a:ext uri="{FF2B5EF4-FFF2-40B4-BE49-F238E27FC236}">
                <a16:creationId xmlns:a16="http://schemas.microsoft.com/office/drawing/2014/main" id="{1A607E82-B2C5-E513-4C15-132B6B341EA1}"/>
              </a:ext>
            </a:extLst>
          </p:cNvPr>
          <p:cNvSpPr>
            <a:spLocks noGrp="1"/>
          </p:cNvSpPr>
          <p:nvPr>
            <p:ph type="title"/>
          </p:nvPr>
        </p:nvSpPr>
        <p:spPr>
          <a:xfrm>
            <a:off x="666945" y="136525"/>
            <a:ext cx="10515600" cy="1325563"/>
          </a:xfrm>
        </p:spPr>
        <p:txBody>
          <a:bodyPr/>
          <a:lstStyle/>
          <a:p>
            <a:r>
              <a:rPr lang="en-US" sz="2800" cap="all" dirty="0">
                <a:latin typeface="+mj-lt"/>
                <a:ea typeface="+mj-ea"/>
                <a:cs typeface="+mj-cs"/>
              </a:rPr>
              <a:t>Pie-chart</a:t>
            </a:r>
            <a:endParaRPr lang="en-CA" dirty="0"/>
          </a:p>
        </p:txBody>
      </p:sp>
    </p:spTree>
    <p:extLst>
      <p:ext uri="{BB962C8B-B14F-4D97-AF65-F5344CB8AC3E}">
        <p14:creationId xmlns:p14="http://schemas.microsoft.com/office/powerpoint/2010/main" val="1776677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8B5C9-F91A-5F73-ECA7-7B4D45912501}"/>
              </a:ext>
            </a:extLst>
          </p:cNvPr>
          <p:cNvSpPr>
            <a:spLocks noGrp="1"/>
          </p:cNvSpPr>
          <p:nvPr>
            <p:ph type="title"/>
          </p:nvPr>
        </p:nvSpPr>
        <p:spPr>
          <a:xfrm>
            <a:off x="666945" y="136525"/>
            <a:ext cx="10515600" cy="1325563"/>
          </a:xfrm>
        </p:spPr>
        <p:txBody>
          <a:bodyPr/>
          <a:lstStyle/>
          <a:p>
            <a:r>
              <a:rPr lang="en-US" sz="2800" cap="all" dirty="0">
                <a:latin typeface="+mj-lt"/>
                <a:ea typeface="+mj-ea"/>
                <a:cs typeface="+mj-cs"/>
              </a:rPr>
              <a:t>Co-relation</a:t>
            </a:r>
            <a:endParaRPr lang="en-CA" dirty="0"/>
          </a:p>
        </p:txBody>
      </p:sp>
      <p:pic>
        <p:nvPicPr>
          <p:cNvPr id="2050" name="Picture 2">
            <a:extLst>
              <a:ext uri="{FF2B5EF4-FFF2-40B4-BE49-F238E27FC236}">
                <a16:creationId xmlns:a16="http://schemas.microsoft.com/office/drawing/2014/main" id="{B64AA3E8-6F4F-4A6B-D044-B7AF65572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20" y="1138335"/>
            <a:ext cx="5861568" cy="53958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041629D-A9D9-6229-637A-1678B5DB96A9}"/>
              </a:ext>
            </a:extLst>
          </p:cNvPr>
          <p:cNvSpPr txBox="1"/>
          <p:nvPr/>
        </p:nvSpPr>
        <p:spPr>
          <a:xfrm>
            <a:off x="6988628" y="1462088"/>
            <a:ext cx="5134169" cy="923330"/>
          </a:xfrm>
          <a:prstGeom prst="rect">
            <a:avLst/>
          </a:prstGeom>
          <a:noFill/>
        </p:spPr>
        <p:txBody>
          <a:bodyPr wrap="square">
            <a:spAutoFit/>
          </a:bodyPr>
          <a:lstStyle/>
          <a:p>
            <a:pPr marL="285750" indent="-285750">
              <a:buFont typeface="Arial" panose="020B0604020202020204" pitchFamily="34" charset="0"/>
              <a:buChar char="•"/>
            </a:pPr>
            <a:r>
              <a:rPr lang="en-US" sz="1800" dirty="0"/>
              <a:t>No other significant correlation between any other elements in the dataset.</a:t>
            </a:r>
          </a:p>
          <a:p>
            <a:endParaRPr lang="en-US" dirty="0"/>
          </a:p>
        </p:txBody>
      </p:sp>
    </p:spTree>
    <p:extLst>
      <p:ext uri="{BB962C8B-B14F-4D97-AF65-F5344CB8AC3E}">
        <p14:creationId xmlns:p14="http://schemas.microsoft.com/office/powerpoint/2010/main" val="2401144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F89B-F4C8-C16A-40B9-CBFB81174288}"/>
              </a:ext>
            </a:extLst>
          </p:cNvPr>
          <p:cNvSpPr>
            <a:spLocks noGrp="1"/>
          </p:cNvSpPr>
          <p:nvPr>
            <p:ph type="ctrTitle"/>
          </p:nvPr>
        </p:nvSpPr>
        <p:spPr/>
        <p:txBody>
          <a:bodyPr/>
          <a:lstStyle/>
          <a:p>
            <a:r>
              <a:rPr lang="en-CA" dirty="0"/>
              <a:t>Data analysis</a:t>
            </a:r>
          </a:p>
        </p:txBody>
      </p:sp>
    </p:spTree>
    <p:extLst>
      <p:ext uri="{BB962C8B-B14F-4D97-AF65-F5344CB8AC3E}">
        <p14:creationId xmlns:p14="http://schemas.microsoft.com/office/powerpoint/2010/main" val="1147018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8AFB-946B-9DEF-B599-D8C380363A06}"/>
              </a:ext>
            </a:extLst>
          </p:cNvPr>
          <p:cNvSpPr>
            <a:spLocks noGrp="1"/>
          </p:cNvSpPr>
          <p:nvPr>
            <p:ph type="title"/>
          </p:nvPr>
        </p:nvSpPr>
        <p:spPr/>
        <p:txBody>
          <a:bodyPr>
            <a:normAutofit/>
          </a:bodyPr>
          <a:lstStyle/>
          <a:p>
            <a:pPr marL="285750" indent="-285750"/>
            <a:br>
              <a:rPr lang="en-CA" sz="2800" dirty="0">
                <a:solidFill>
                  <a:schemeClr val="tx1"/>
                </a:solidFill>
                <a:latin typeface="Calibri" panose="020F0502020204030204" pitchFamily="34" charset="0"/>
                <a:cs typeface="Calibri" panose="020F0502020204030204" pitchFamily="34" charset="0"/>
              </a:rPr>
            </a:br>
            <a:r>
              <a:rPr lang="en-CA" sz="2800" dirty="0">
                <a:solidFill>
                  <a:schemeClr val="tx1"/>
                </a:solidFill>
                <a:latin typeface="Calibri" panose="020F0502020204030204" pitchFamily="34" charset="0"/>
                <a:cs typeface="Calibri" panose="020F0502020204030204" pitchFamily="34" charset="0"/>
              </a:rPr>
              <a:t>Analyze which states have higher accidents?</a:t>
            </a:r>
            <a:br>
              <a:rPr lang="en-CA" sz="2800" dirty="0">
                <a:solidFill>
                  <a:schemeClr val="tx1"/>
                </a:solidFill>
                <a:latin typeface="Calibri" panose="020F0502020204030204" pitchFamily="34" charset="0"/>
                <a:cs typeface="Calibri" panose="020F0502020204030204" pitchFamily="34" charset="0"/>
              </a:rPr>
            </a:br>
            <a:endParaRPr lang="en-CA" dirty="0"/>
          </a:p>
        </p:txBody>
      </p:sp>
      <p:pic>
        <p:nvPicPr>
          <p:cNvPr id="10" name="Picture 9" descr="Chart">
            <a:extLst>
              <a:ext uri="{FF2B5EF4-FFF2-40B4-BE49-F238E27FC236}">
                <a16:creationId xmlns:a16="http://schemas.microsoft.com/office/drawing/2014/main" id="{3092B4AC-543E-8201-219A-17E37C6FCFD3}"/>
              </a:ext>
            </a:extLst>
          </p:cNvPr>
          <p:cNvPicPr>
            <a:picLocks noChangeAspect="1"/>
          </p:cNvPicPr>
          <p:nvPr/>
        </p:nvPicPr>
        <p:blipFill rotWithShape="1">
          <a:blip r:embed="rId2"/>
          <a:srcRect l="13081" t="17753" r="16148" b="13101"/>
          <a:stretch/>
        </p:blipFill>
        <p:spPr>
          <a:xfrm>
            <a:off x="838200" y="1690688"/>
            <a:ext cx="7622319" cy="4189223"/>
          </a:xfrm>
          <a:prstGeom prst="rect">
            <a:avLst/>
          </a:prstGeom>
        </p:spPr>
      </p:pic>
      <p:sp>
        <p:nvSpPr>
          <p:cNvPr id="11" name="TextBox 10">
            <a:extLst>
              <a:ext uri="{FF2B5EF4-FFF2-40B4-BE49-F238E27FC236}">
                <a16:creationId xmlns:a16="http://schemas.microsoft.com/office/drawing/2014/main" id="{65A2A788-465D-ED44-F4D0-7D8C7FB85FF3}"/>
              </a:ext>
            </a:extLst>
          </p:cNvPr>
          <p:cNvSpPr txBox="1"/>
          <p:nvPr/>
        </p:nvSpPr>
        <p:spPr>
          <a:xfrm>
            <a:off x="8845826" y="1813891"/>
            <a:ext cx="2251213" cy="3693319"/>
          </a:xfrm>
          <a:prstGeom prst="rect">
            <a:avLst/>
          </a:prstGeom>
          <a:noFill/>
        </p:spPr>
        <p:txBody>
          <a:bodyPr wrap="square" rtlCol="0">
            <a:spAutoFit/>
          </a:bodyPr>
          <a:lstStyle/>
          <a:p>
            <a:r>
              <a:rPr lang="en-CA" dirty="0"/>
              <a:t>This graph helps understand the demographic distribution of accidents across US states.</a:t>
            </a:r>
          </a:p>
          <a:p>
            <a:endParaRPr lang="en-CA" dirty="0"/>
          </a:p>
          <a:p>
            <a:r>
              <a:rPr lang="en-CA" dirty="0"/>
              <a:t>It can be observed that New York, South Carolina and West Virginia have the highest number of accidents.</a:t>
            </a:r>
          </a:p>
        </p:txBody>
      </p:sp>
    </p:spTree>
    <p:extLst>
      <p:ext uri="{BB962C8B-B14F-4D97-AF65-F5344CB8AC3E}">
        <p14:creationId xmlns:p14="http://schemas.microsoft.com/office/powerpoint/2010/main" val="3773826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8AFB-946B-9DEF-B599-D8C380363A06}"/>
              </a:ext>
            </a:extLst>
          </p:cNvPr>
          <p:cNvSpPr>
            <a:spLocks noGrp="1"/>
          </p:cNvSpPr>
          <p:nvPr>
            <p:ph type="title"/>
          </p:nvPr>
        </p:nvSpPr>
        <p:spPr/>
        <p:txBody>
          <a:bodyPr>
            <a:normAutofit fontScale="90000"/>
          </a:bodyPr>
          <a:lstStyle/>
          <a:p>
            <a:br>
              <a:rPr lang="en-CA" sz="2800" dirty="0">
                <a:solidFill>
                  <a:schemeClr val="tx1"/>
                </a:solidFill>
                <a:latin typeface="Calibri" panose="020F0502020204030204" pitchFamily="34" charset="0"/>
                <a:cs typeface="Calibri" panose="020F0502020204030204" pitchFamily="34" charset="0"/>
              </a:rPr>
            </a:br>
            <a:r>
              <a:rPr lang="en-CA" dirty="0">
                <a:solidFill>
                  <a:schemeClr val="tx1"/>
                </a:solidFill>
                <a:latin typeface="Calibri" panose="020F0502020204030204" pitchFamily="34" charset="0"/>
                <a:cs typeface="Calibri" panose="020F0502020204030204" pitchFamily="34" charset="0"/>
              </a:rPr>
              <a:t>Which severity class had a greater number of incidents? Also analyze which gender is higher for each one.</a:t>
            </a:r>
            <a:br>
              <a:rPr lang="en-CA" dirty="0">
                <a:solidFill>
                  <a:schemeClr val="tx1"/>
                </a:solidFill>
                <a:latin typeface="Calibri" panose="020F0502020204030204" pitchFamily="34" charset="0"/>
                <a:cs typeface="Calibri" panose="020F0502020204030204" pitchFamily="34" charset="0"/>
              </a:rPr>
            </a:br>
            <a:endParaRPr lang="en-CA" dirty="0"/>
          </a:p>
        </p:txBody>
      </p:sp>
      <p:pic>
        <p:nvPicPr>
          <p:cNvPr id="8" name="Picture 7" descr="Chart, bar chart&#10;&#10;Description automatically generated">
            <a:extLst>
              <a:ext uri="{FF2B5EF4-FFF2-40B4-BE49-F238E27FC236}">
                <a16:creationId xmlns:a16="http://schemas.microsoft.com/office/drawing/2014/main" id="{F55E6215-A2AA-1D35-7581-7D0BB21BFF29}"/>
              </a:ext>
            </a:extLst>
          </p:cNvPr>
          <p:cNvPicPr>
            <a:picLocks noChangeAspect="1"/>
          </p:cNvPicPr>
          <p:nvPr/>
        </p:nvPicPr>
        <p:blipFill rotWithShape="1">
          <a:blip r:embed="rId2"/>
          <a:srcRect l="12906" t="17365" r="21513" b="19224"/>
          <a:stretch/>
        </p:blipFill>
        <p:spPr>
          <a:xfrm>
            <a:off x="917866" y="1813891"/>
            <a:ext cx="6954891" cy="3782648"/>
          </a:xfrm>
          <a:prstGeom prst="rect">
            <a:avLst/>
          </a:prstGeom>
        </p:spPr>
      </p:pic>
      <p:sp>
        <p:nvSpPr>
          <p:cNvPr id="9" name="TextBox 8">
            <a:extLst>
              <a:ext uri="{FF2B5EF4-FFF2-40B4-BE49-F238E27FC236}">
                <a16:creationId xmlns:a16="http://schemas.microsoft.com/office/drawing/2014/main" id="{8F49C554-8B6E-4C6B-6727-970FB3F006F1}"/>
              </a:ext>
            </a:extLst>
          </p:cNvPr>
          <p:cNvSpPr txBox="1"/>
          <p:nvPr/>
        </p:nvSpPr>
        <p:spPr>
          <a:xfrm>
            <a:off x="8281649" y="1720056"/>
            <a:ext cx="3154366" cy="3970318"/>
          </a:xfrm>
          <a:prstGeom prst="rect">
            <a:avLst/>
          </a:prstGeom>
          <a:noFill/>
        </p:spPr>
        <p:txBody>
          <a:bodyPr wrap="square" rtlCol="0">
            <a:spAutoFit/>
          </a:bodyPr>
          <a:lstStyle/>
          <a:p>
            <a:r>
              <a:rPr lang="en-CA" dirty="0"/>
              <a:t>This histogram compares males to females for the severity of accidents that have happened.</a:t>
            </a:r>
          </a:p>
          <a:p>
            <a:endParaRPr lang="en-CA" dirty="0"/>
          </a:p>
          <a:p>
            <a:r>
              <a:rPr lang="en-CA" dirty="0"/>
              <a:t>It can be observed that for all severity classes females have higher ration than males.</a:t>
            </a:r>
          </a:p>
          <a:p>
            <a:endParaRPr lang="en-CA" dirty="0"/>
          </a:p>
          <a:p>
            <a:r>
              <a:rPr lang="en-CA" dirty="0"/>
              <a:t>Additionally, except for trivial damage all other severity class have larger values, implying more claim amounts. </a:t>
            </a:r>
          </a:p>
        </p:txBody>
      </p:sp>
    </p:spTree>
    <p:extLst>
      <p:ext uri="{BB962C8B-B14F-4D97-AF65-F5344CB8AC3E}">
        <p14:creationId xmlns:p14="http://schemas.microsoft.com/office/powerpoint/2010/main" val="3206814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8AFB-946B-9DEF-B599-D8C380363A06}"/>
              </a:ext>
            </a:extLst>
          </p:cNvPr>
          <p:cNvSpPr>
            <a:spLocks noGrp="1"/>
          </p:cNvSpPr>
          <p:nvPr>
            <p:ph type="title"/>
          </p:nvPr>
        </p:nvSpPr>
        <p:spPr/>
        <p:txBody>
          <a:bodyPr>
            <a:normAutofit fontScale="90000"/>
          </a:bodyPr>
          <a:lstStyle/>
          <a:p>
            <a:br>
              <a:rPr lang="en-CA" dirty="0">
                <a:latin typeface="Calibri" panose="020F0502020204030204" pitchFamily="34" charset="0"/>
                <a:cs typeface="Calibri" panose="020F0502020204030204" pitchFamily="34" charset="0"/>
              </a:rPr>
            </a:br>
            <a:br>
              <a:rPr lang="en-CA" dirty="0">
                <a:solidFill>
                  <a:schemeClr val="tx1"/>
                </a:solidFill>
                <a:latin typeface="Calibri" panose="020F0502020204030204" pitchFamily="34" charset="0"/>
                <a:cs typeface="Calibri" panose="020F0502020204030204" pitchFamily="34" charset="0"/>
              </a:rPr>
            </a:br>
            <a:r>
              <a:rPr lang="en-CA" dirty="0">
                <a:solidFill>
                  <a:schemeClr val="tx1"/>
                </a:solidFill>
                <a:latin typeface="Calibri" panose="020F0502020204030204" pitchFamily="34" charset="0"/>
                <a:cs typeface="Calibri" panose="020F0502020204030204" pitchFamily="34" charset="0"/>
              </a:rPr>
              <a:t>After an accident which authorities were contacted?</a:t>
            </a:r>
            <a:br>
              <a:rPr lang="en-CA" dirty="0">
                <a:solidFill>
                  <a:schemeClr val="tx1"/>
                </a:solidFill>
                <a:latin typeface="Calibri" panose="020F0502020204030204" pitchFamily="34" charset="0"/>
                <a:cs typeface="Calibri" panose="020F0502020204030204" pitchFamily="34" charset="0"/>
              </a:rPr>
            </a:br>
            <a:br>
              <a:rPr lang="en-US" sz="2800" dirty="0">
                <a:solidFill>
                  <a:schemeClr val="tx1"/>
                </a:solidFill>
                <a:latin typeface="Calibri" panose="020F0502020204030204" pitchFamily="34" charset="0"/>
                <a:cs typeface="Calibri" panose="020F0502020204030204" pitchFamily="34" charset="0"/>
              </a:rPr>
            </a:br>
            <a:endParaRPr lang="en-CA" dirty="0"/>
          </a:p>
        </p:txBody>
      </p:sp>
      <p:pic>
        <p:nvPicPr>
          <p:cNvPr id="8" name="Picture 7" descr="Chart&#10;&#10;Description automatically generated">
            <a:extLst>
              <a:ext uri="{FF2B5EF4-FFF2-40B4-BE49-F238E27FC236}">
                <a16:creationId xmlns:a16="http://schemas.microsoft.com/office/drawing/2014/main" id="{C83CFD2B-945E-00DD-684F-B9F1A03375A2}"/>
              </a:ext>
            </a:extLst>
          </p:cNvPr>
          <p:cNvPicPr>
            <a:picLocks noChangeAspect="1"/>
          </p:cNvPicPr>
          <p:nvPr/>
        </p:nvPicPr>
        <p:blipFill rotWithShape="1">
          <a:blip r:embed="rId2"/>
          <a:srcRect l="12210" t="18294" r="20770" b="16434"/>
          <a:stretch/>
        </p:blipFill>
        <p:spPr>
          <a:xfrm>
            <a:off x="1011492" y="1744579"/>
            <a:ext cx="7261460" cy="3977976"/>
          </a:xfrm>
          <a:prstGeom prst="rect">
            <a:avLst/>
          </a:prstGeom>
        </p:spPr>
      </p:pic>
      <p:sp>
        <p:nvSpPr>
          <p:cNvPr id="9" name="TextBox 8">
            <a:extLst>
              <a:ext uri="{FF2B5EF4-FFF2-40B4-BE49-F238E27FC236}">
                <a16:creationId xmlns:a16="http://schemas.microsoft.com/office/drawing/2014/main" id="{6AC4541D-B3F4-EE50-7A6A-8C266E3892BC}"/>
              </a:ext>
            </a:extLst>
          </p:cNvPr>
          <p:cNvSpPr txBox="1"/>
          <p:nvPr/>
        </p:nvSpPr>
        <p:spPr>
          <a:xfrm>
            <a:off x="8845826" y="1813891"/>
            <a:ext cx="2251213" cy="3693319"/>
          </a:xfrm>
          <a:prstGeom prst="rect">
            <a:avLst/>
          </a:prstGeom>
          <a:noFill/>
        </p:spPr>
        <p:txBody>
          <a:bodyPr wrap="square" rtlCol="0">
            <a:spAutoFit/>
          </a:bodyPr>
          <a:lstStyle/>
          <a:p>
            <a:r>
              <a:rPr lang="en-CA" dirty="0"/>
              <a:t>This bar graph gives the count for different authorities that were contacted after an accident.</a:t>
            </a:r>
          </a:p>
          <a:p>
            <a:endParaRPr lang="en-CA" dirty="0"/>
          </a:p>
          <a:p>
            <a:r>
              <a:rPr lang="en-CA" dirty="0"/>
              <a:t>It can be observed that Police was called for majority of the incidents and many accidents did not call any authority.</a:t>
            </a:r>
          </a:p>
        </p:txBody>
      </p:sp>
    </p:spTree>
    <p:extLst>
      <p:ext uri="{BB962C8B-B14F-4D97-AF65-F5344CB8AC3E}">
        <p14:creationId xmlns:p14="http://schemas.microsoft.com/office/powerpoint/2010/main" val="3615253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E3E5341-BEB4-C396-F077-B0D85035E051}"/>
              </a:ext>
            </a:extLst>
          </p:cNvPr>
          <p:cNvSpPr txBox="1">
            <a:spLocks/>
          </p:cNvSpPr>
          <p:nvPr/>
        </p:nvSpPr>
        <p:spPr>
          <a:xfrm>
            <a:off x="783265" y="338698"/>
            <a:ext cx="10515600" cy="1325563"/>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CA" sz="2800" dirty="0">
                <a:solidFill>
                  <a:schemeClr val="tx1"/>
                </a:solidFill>
                <a:latin typeface="Calibri" panose="020F0502020204030204" pitchFamily="34" charset="0"/>
                <a:cs typeface="Calibri" panose="020F0502020204030204" pitchFamily="34" charset="0"/>
              </a:rPr>
              <a:t>Analy</a:t>
            </a:r>
            <a:r>
              <a:rPr lang="en-CA" dirty="0">
                <a:solidFill>
                  <a:schemeClr val="tx1"/>
                </a:solidFill>
                <a:latin typeface="Calibri" panose="020F0502020204030204" pitchFamily="34" charset="0"/>
                <a:cs typeface="Calibri" panose="020F0502020204030204" pitchFamily="34" charset="0"/>
              </a:rPr>
              <a:t>se for both gender premium amount and total claim amount.</a:t>
            </a:r>
            <a:endParaRPr lang="en-US" sz="2800" dirty="0">
              <a:solidFill>
                <a:schemeClr val="tx1"/>
              </a:solidFill>
              <a:latin typeface="Calibri" panose="020F0502020204030204" pitchFamily="34" charset="0"/>
              <a:cs typeface="Calibri" panose="020F0502020204030204" pitchFamily="34" charset="0"/>
            </a:endParaRPr>
          </a:p>
          <a:p>
            <a:endParaRPr lang="en-US" dirty="0"/>
          </a:p>
        </p:txBody>
      </p:sp>
      <p:pic>
        <p:nvPicPr>
          <p:cNvPr id="13" name="Picture 12" descr="Chart, box and whisker chart&#10;&#10;Description automatically generated">
            <a:extLst>
              <a:ext uri="{FF2B5EF4-FFF2-40B4-BE49-F238E27FC236}">
                <a16:creationId xmlns:a16="http://schemas.microsoft.com/office/drawing/2014/main" id="{F2CFB8DB-03B0-E452-626A-74B36A87F04A}"/>
              </a:ext>
            </a:extLst>
          </p:cNvPr>
          <p:cNvPicPr>
            <a:picLocks noChangeAspect="1"/>
          </p:cNvPicPr>
          <p:nvPr/>
        </p:nvPicPr>
        <p:blipFill>
          <a:blip r:embed="rId2"/>
          <a:stretch>
            <a:fillRect/>
          </a:stretch>
        </p:blipFill>
        <p:spPr>
          <a:xfrm>
            <a:off x="1540835" y="2250832"/>
            <a:ext cx="3352800" cy="3352800"/>
          </a:xfrm>
          <a:prstGeom prst="rect">
            <a:avLst/>
          </a:prstGeom>
        </p:spPr>
      </p:pic>
      <p:pic>
        <p:nvPicPr>
          <p:cNvPr id="15" name="Picture 14" descr="Chart, line chart&#10;&#10;Description automatically generated">
            <a:extLst>
              <a:ext uri="{FF2B5EF4-FFF2-40B4-BE49-F238E27FC236}">
                <a16:creationId xmlns:a16="http://schemas.microsoft.com/office/drawing/2014/main" id="{B1D6F6CA-AB9E-DDE7-BB96-B0382B7FE3A2}"/>
              </a:ext>
            </a:extLst>
          </p:cNvPr>
          <p:cNvPicPr>
            <a:picLocks noChangeAspect="1"/>
          </p:cNvPicPr>
          <p:nvPr/>
        </p:nvPicPr>
        <p:blipFill>
          <a:blip r:embed="rId3"/>
          <a:stretch>
            <a:fillRect/>
          </a:stretch>
        </p:blipFill>
        <p:spPr>
          <a:xfrm>
            <a:off x="5273869" y="2206256"/>
            <a:ext cx="5759062" cy="3458307"/>
          </a:xfrm>
          <a:prstGeom prst="rect">
            <a:avLst/>
          </a:prstGeom>
        </p:spPr>
      </p:pic>
    </p:spTree>
    <p:extLst>
      <p:ext uri="{BB962C8B-B14F-4D97-AF65-F5344CB8AC3E}">
        <p14:creationId xmlns:p14="http://schemas.microsoft.com/office/powerpoint/2010/main" val="1974886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86D55258-3800-BE0A-F086-3C7F8212B97D}"/>
              </a:ext>
            </a:extLst>
          </p:cNvPr>
          <p:cNvPicPr>
            <a:picLocks noChangeAspect="1"/>
          </p:cNvPicPr>
          <p:nvPr/>
        </p:nvPicPr>
        <p:blipFill>
          <a:blip r:embed="rId2"/>
          <a:stretch>
            <a:fillRect/>
          </a:stretch>
        </p:blipFill>
        <p:spPr>
          <a:xfrm>
            <a:off x="782506" y="1792172"/>
            <a:ext cx="5710258" cy="3429000"/>
          </a:xfrm>
          <a:prstGeom prst="rect">
            <a:avLst/>
          </a:prstGeom>
        </p:spPr>
      </p:pic>
      <p:sp>
        <p:nvSpPr>
          <p:cNvPr id="8" name="TextBox 7">
            <a:extLst>
              <a:ext uri="{FF2B5EF4-FFF2-40B4-BE49-F238E27FC236}">
                <a16:creationId xmlns:a16="http://schemas.microsoft.com/office/drawing/2014/main" id="{6B58D108-FA28-FF4D-870C-553000FB1797}"/>
              </a:ext>
            </a:extLst>
          </p:cNvPr>
          <p:cNvSpPr txBox="1"/>
          <p:nvPr/>
        </p:nvSpPr>
        <p:spPr>
          <a:xfrm>
            <a:off x="6492764" y="1565110"/>
            <a:ext cx="4710363" cy="5078313"/>
          </a:xfrm>
          <a:prstGeom prst="rect">
            <a:avLst/>
          </a:prstGeom>
          <a:noFill/>
        </p:spPr>
        <p:txBody>
          <a:bodyPr wrap="square" rtlCol="0">
            <a:spAutoFit/>
          </a:bodyPr>
          <a:lstStyle/>
          <a:p>
            <a:r>
              <a:rPr lang="en-CA" dirty="0"/>
              <a:t>This graphs helps understand the relation of both genders in accordance to auto-mobile year vs the total claim amount and premium paid.</a:t>
            </a:r>
          </a:p>
          <a:p>
            <a:endParaRPr lang="en-CA" dirty="0"/>
          </a:p>
          <a:p>
            <a:r>
              <a:rPr lang="en-CA" dirty="0"/>
              <a:t>It first plot interprets that females have slightly higher premium amount than males.</a:t>
            </a:r>
          </a:p>
          <a:p>
            <a:endParaRPr lang="en-CA" dirty="0"/>
          </a:p>
          <a:p>
            <a:r>
              <a:rPr lang="en-CA" dirty="0"/>
              <a:t>Additionally, the premium amount has higher trend for females with auto years that are older as compared to males.</a:t>
            </a:r>
          </a:p>
          <a:p>
            <a:endParaRPr lang="en-CA" dirty="0"/>
          </a:p>
          <a:p>
            <a:r>
              <a:rPr lang="en-CA" dirty="0"/>
              <a:t>Lastly the claim is lower for males for new vehicles as compared females.</a:t>
            </a:r>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1764923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173480" y="0"/>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173480" y="1396772"/>
            <a:ext cx="3055620" cy="4705448"/>
          </a:xfrm>
        </p:spPr>
        <p:txBody>
          <a:bodyPr>
            <a:normAutofit/>
          </a:bodyPr>
          <a:lstStyle/>
          <a:p>
            <a:r>
              <a:rPr lang="en-US" dirty="0"/>
              <a:t>Background/Motivation</a:t>
            </a:r>
          </a:p>
          <a:p>
            <a:r>
              <a:rPr lang="en-US" dirty="0"/>
              <a:t>Problem </a:t>
            </a:r>
            <a:r>
              <a:rPr lang="en-US" dirty="0" err="1"/>
              <a:t>Statment</a:t>
            </a:r>
            <a:endParaRPr lang="en-US" dirty="0"/>
          </a:p>
          <a:p>
            <a:r>
              <a:rPr lang="en-US" dirty="0"/>
              <a:t>Proposal</a:t>
            </a:r>
          </a:p>
          <a:p>
            <a:r>
              <a:rPr lang="en-US" dirty="0"/>
              <a:t>Analysis Questions</a:t>
            </a:r>
          </a:p>
          <a:p>
            <a:r>
              <a:rPr lang="en-US" dirty="0"/>
              <a:t>Dataset Description</a:t>
            </a:r>
          </a:p>
          <a:p>
            <a:r>
              <a:rPr lang="en-CA" sz="1400" dirty="0"/>
              <a:t>EDA and Visualization</a:t>
            </a:r>
          </a:p>
          <a:p>
            <a:r>
              <a:rPr lang="en-CA" sz="1400" dirty="0"/>
              <a:t>Jira work Management</a:t>
            </a:r>
          </a:p>
          <a:p>
            <a:r>
              <a:rPr lang="en-CA" sz="1400" dirty="0" err="1"/>
              <a:t>Github</a:t>
            </a:r>
            <a:r>
              <a:rPr lang="en-CA" sz="1400" dirty="0"/>
              <a:t> work</a:t>
            </a:r>
          </a:p>
          <a:p>
            <a:r>
              <a:rPr lang="en-US" sz="1400" b="1" dirty="0">
                <a:latin typeface="Times New Roman" panose="02020603050405020304" pitchFamily="18" charset="0"/>
                <a:cs typeface="Times New Roman" panose="02020603050405020304" pitchFamily="18" charset="0"/>
              </a:rPr>
              <a:t>Reference</a:t>
            </a:r>
            <a:endParaRPr lang="en-US" dirty="0"/>
          </a:p>
          <a:p>
            <a:endParaRPr lang="en-US" dirty="0"/>
          </a:p>
        </p:txBody>
      </p:sp>
    </p:spTree>
    <p:extLst>
      <p:ext uri="{BB962C8B-B14F-4D97-AF65-F5344CB8AC3E}">
        <p14:creationId xmlns:p14="http://schemas.microsoft.com/office/powerpoint/2010/main" val="1713219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F89B-F4C8-C16A-40B9-CBFB81174288}"/>
              </a:ext>
            </a:extLst>
          </p:cNvPr>
          <p:cNvSpPr>
            <a:spLocks noGrp="1"/>
          </p:cNvSpPr>
          <p:nvPr>
            <p:ph type="ctrTitle"/>
          </p:nvPr>
        </p:nvSpPr>
        <p:spPr/>
        <p:txBody>
          <a:bodyPr/>
          <a:lstStyle/>
          <a:p>
            <a:r>
              <a:rPr lang="en-CA" dirty="0"/>
              <a:t>Conclusion</a:t>
            </a:r>
          </a:p>
        </p:txBody>
      </p:sp>
    </p:spTree>
    <p:extLst>
      <p:ext uri="{BB962C8B-B14F-4D97-AF65-F5344CB8AC3E}">
        <p14:creationId xmlns:p14="http://schemas.microsoft.com/office/powerpoint/2010/main" val="1061945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F4A7A05-BA22-0CF1-659B-BA5504630F0D}"/>
              </a:ext>
            </a:extLst>
          </p:cNvPr>
          <p:cNvSpPr txBox="1"/>
          <p:nvPr/>
        </p:nvSpPr>
        <p:spPr>
          <a:xfrm>
            <a:off x="200314" y="1713216"/>
            <a:ext cx="9927311" cy="2862322"/>
          </a:xfrm>
          <a:prstGeom prst="rect">
            <a:avLst/>
          </a:prstGeom>
          <a:noFill/>
        </p:spPr>
        <p:txBody>
          <a:bodyPr wrap="square" rtlCol="0">
            <a:spAutoFit/>
          </a:bodyPr>
          <a:lstStyle/>
          <a:p>
            <a:pPr marL="285750" indent="-285750">
              <a:buFont typeface="Arial" panose="020B0604020202020204" pitchFamily="34" charset="0"/>
              <a:buChar char="•"/>
            </a:pPr>
            <a:r>
              <a:rPr lang="en-CA" sz="2000" dirty="0"/>
              <a:t>Our analysis conclude that policies are brought for all age groups starting 18 years to 64 year. And females have more accidents as compared to males, wherein they also have more ration in all severity class. It can be observed that New York, South Carolina and West Virginia have the highest number of accidents. Additionally, except for trivial damage all other severity class have larger values, implying more claim amounts. Further, police was called for majority of the incidents and many accidents did not call any authority, which should be noted. Importantly, The total claim amount is higher for females then males.</a:t>
            </a:r>
          </a:p>
          <a:p>
            <a:endParaRPr lang="en-CA" sz="2000" dirty="0"/>
          </a:p>
        </p:txBody>
      </p:sp>
    </p:spTree>
    <p:extLst>
      <p:ext uri="{BB962C8B-B14F-4D97-AF65-F5344CB8AC3E}">
        <p14:creationId xmlns:p14="http://schemas.microsoft.com/office/powerpoint/2010/main" val="1477001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F89B-F4C8-C16A-40B9-CBFB81174288}"/>
              </a:ext>
            </a:extLst>
          </p:cNvPr>
          <p:cNvSpPr>
            <a:spLocks noGrp="1"/>
          </p:cNvSpPr>
          <p:nvPr>
            <p:ph type="ctrTitle"/>
          </p:nvPr>
        </p:nvSpPr>
        <p:spPr>
          <a:xfrm>
            <a:off x="6991349" y="2148840"/>
            <a:ext cx="4651301" cy="1715531"/>
          </a:xfrm>
        </p:spPr>
        <p:txBody>
          <a:bodyPr/>
          <a:lstStyle/>
          <a:p>
            <a:r>
              <a:rPr lang="en-CA" dirty="0"/>
              <a:t>Recommendations</a:t>
            </a:r>
          </a:p>
        </p:txBody>
      </p:sp>
    </p:spTree>
    <p:extLst>
      <p:ext uri="{BB962C8B-B14F-4D97-AF65-F5344CB8AC3E}">
        <p14:creationId xmlns:p14="http://schemas.microsoft.com/office/powerpoint/2010/main" val="2938661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D87C0-401F-573C-A65E-499087DCA1AA}"/>
              </a:ext>
            </a:extLst>
          </p:cNvPr>
          <p:cNvSpPr txBox="1"/>
          <p:nvPr/>
        </p:nvSpPr>
        <p:spPr>
          <a:xfrm>
            <a:off x="838200" y="754817"/>
            <a:ext cx="10615862" cy="5601533"/>
          </a:xfrm>
          <a:prstGeom prst="rect">
            <a:avLst/>
          </a:prstGeom>
          <a:noFill/>
        </p:spPr>
        <p:txBody>
          <a:bodyPr wrap="square" rtlCol="0">
            <a:spAutoFit/>
          </a:bodyPr>
          <a:lstStyle/>
          <a:p>
            <a:pPr marL="342900" indent="-342900">
              <a:buFont typeface="Arial" panose="020B0604020202020204" pitchFamily="34" charset="0"/>
              <a:buChar char="•"/>
            </a:pPr>
            <a:r>
              <a:rPr lang="en-CA" sz="2000" dirty="0"/>
              <a:t>Since demographic data according to the pattern observed highlights that some states especially, New York, South Carolina and West Virginia have more number of accidents, thus the policy makes need to increase the premium amount for vehicles in that areas. Also it is highly recommended that the premium amount must be set considering the same for other four states.</a:t>
            </a:r>
          </a:p>
          <a:p>
            <a:pPr marL="342900" indent="-342900">
              <a:buFont typeface="Arial" panose="020B0604020202020204" pitchFamily="34" charset="0"/>
              <a:buChar char="•"/>
            </a:pPr>
            <a:endParaRPr lang="en-CA" sz="2000" dirty="0"/>
          </a:p>
          <a:p>
            <a:pPr marL="342900" indent="-342900">
              <a:buFont typeface="Arial" panose="020B0604020202020204" pitchFamily="34" charset="0"/>
              <a:buChar char="•"/>
            </a:pPr>
            <a:r>
              <a:rPr lang="en-CA" sz="2000" dirty="0"/>
              <a:t>As females have higher ration in the claim amount and also severity class the premium and coverage for them should also be increased to maximize profit.</a:t>
            </a:r>
          </a:p>
          <a:p>
            <a:pPr marL="342900" indent="-342900">
              <a:buFont typeface="Arial" panose="020B0604020202020204" pitchFamily="34" charset="0"/>
              <a:buChar char="•"/>
            </a:pPr>
            <a:endParaRPr lang="en-CA" sz="2000" dirty="0"/>
          </a:p>
          <a:p>
            <a:pPr marL="342900" indent="-342900">
              <a:buFont typeface="Arial" panose="020B0604020202020204" pitchFamily="34" charset="0"/>
              <a:buChar char="•"/>
            </a:pPr>
            <a:r>
              <a:rPr lang="en-CA" sz="2000" dirty="0"/>
              <a:t>Importantly, for policy holders that had total loss, and major loss the amount of premium should be increased for upcoming term. Similarly for minor loss claim policy holders the amount can be increased but at comparatively lower rates (this recommended as though the amount is claim small but according to data the number of such incident is huge, which implies the sub total claim amount could be higher. )</a:t>
            </a:r>
          </a:p>
          <a:p>
            <a:pPr marL="342900" indent="-342900">
              <a:buFont typeface="Arial" panose="020B0604020202020204" pitchFamily="34" charset="0"/>
              <a:buChar char="•"/>
            </a:pPr>
            <a:endParaRPr lang="en-CA" sz="2000" dirty="0"/>
          </a:p>
          <a:p>
            <a:pPr marL="342900" indent="-342900">
              <a:buFont typeface="Arial" panose="020B0604020202020204" pitchFamily="34" charset="0"/>
              <a:buChar char="•"/>
            </a:pPr>
            <a:r>
              <a:rPr lang="en-CA" sz="2000" dirty="0"/>
              <a:t>Lastly, for incidents that did not call any authorities after the accident and yet applied for claim amount should be red flag due to higher probability of them being fraudulent. </a:t>
            </a:r>
          </a:p>
          <a:p>
            <a:endParaRPr lang="en-CA" dirty="0"/>
          </a:p>
        </p:txBody>
      </p:sp>
    </p:spTree>
    <p:extLst>
      <p:ext uri="{BB962C8B-B14F-4D97-AF65-F5344CB8AC3E}">
        <p14:creationId xmlns:p14="http://schemas.microsoft.com/office/powerpoint/2010/main" val="3848115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E0F41-23C2-0C48-72D0-644561C08854}"/>
              </a:ext>
            </a:extLst>
          </p:cNvPr>
          <p:cNvSpPr>
            <a:spLocks noGrp="1"/>
          </p:cNvSpPr>
          <p:nvPr>
            <p:ph type="title"/>
          </p:nvPr>
        </p:nvSpPr>
        <p:spPr>
          <a:xfrm>
            <a:off x="2444602" y="-212931"/>
            <a:ext cx="4333653" cy="1325563"/>
          </a:xfrm>
        </p:spPr>
        <p:txBody>
          <a:bodyPr/>
          <a:lstStyle/>
          <a:p>
            <a:r>
              <a:rPr lang="en-US" dirty="0"/>
              <a:t>JIRA Dashboard</a:t>
            </a:r>
            <a:endParaRPr lang="en-CA" dirty="0"/>
          </a:p>
        </p:txBody>
      </p:sp>
      <p:pic>
        <p:nvPicPr>
          <p:cNvPr id="8" name="Content Placeholder 7">
            <a:extLst>
              <a:ext uri="{FF2B5EF4-FFF2-40B4-BE49-F238E27FC236}">
                <a16:creationId xmlns:a16="http://schemas.microsoft.com/office/drawing/2014/main" id="{3327F0DC-B24B-A441-6A7C-13DFEC1ACDB0}"/>
              </a:ext>
            </a:extLst>
          </p:cNvPr>
          <p:cNvPicPr>
            <a:picLocks noGrp="1" noChangeAspect="1"/>
          </p:cNvPicPr>
          <p:nvPr>
            <p:ph idx="1"/>
          </p:nvPr>
        </p:nvPicPr>
        <p:blipFill>
          <a:blip r:embed="rId2"/>
          <a:stretch>
            <a:fillRect/>
          </a:stretch>
        </p:blipFill>
        <p:spPr>
          <a:xfrm>
            <a:off x="1073001" y="1414035"/>
            <a:ext cx="10383579" cy="4905090"/>
          </a:xfrm>
        </p:spPr>
      </p:pic>
    </p:spTree>
    <p:extLst>
      <p:ext uri="{BB962C8B-B14F-4D97-AF65-F5344CB8AC3E}">
        <p14:creationId xmlns:p14="http://schemas.microsoft.com/office/powerpoint/2010/main" val="1850784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EB4D-3B23-D8F7-65CA-D7E9EBB9FD24}"/>
              </a:ext>
            </a:extLst>
          </p:cNvPr>
          <p:cNvSpPr>
            <a:spLocks noGrp="1"/>
          </p:cNvSpPr>
          <p:nvPr>
            <p:ph type="ctrTitle"/>
          </p:nvPr>
        </p:nvSpPr>
        <p:spPr/>
        <p:txBody>
          <a:bodyPr/>
          <a:lstStyle/>
          <a:p>
            <a:r>
              <a:rPr lang="en-CA" sz="3600" dirty="0" err="1"/>
              <a:t>Github</a:t>
            </a:r>
            <a:r>
              <a:rPr lang="en-CA" sz="3600" dirty="0"/>
              <a:t> work</a:t>
            </a:r>
            <a:endParaRPr lang="en-CA" dirty="0"/>
          </a:p>
        </p:txBody>
      </p:sp>
      <p:sp>
        <p:nvSpPr>
          <p:cNvPr id="3" name="Subtitle 2">
            <a:extLst>
              <a:ext uri="{FF2B5EF4-FFF2-40B4-BE49-F238E27FC236}">
                <a16:creationId xmlns:a16="http://schemas.microsoft.com/office/drawing/2014/main" id="{AE280733-5E30-72F4-CF33-4455CFFB9967}"/>
              </a:ext>
            </a:extLst>
          </p:cNvPr>
          <p:cNvSpPr>
            <a:spLocks noGrp="1"/>
          </p:cNvSpPr>
          <p:nvPr>
            <p:ph type="subTitle" idx="1"/>
          </p:nvPr>
        </p:nvSpPr>
        <p:spPr/>
        <p:txBody>
          <a:bodyPr/>
          <a:lstStyle/>
          <a:p>
            <a:pPr marL="285750" indent="-285750">
              <a:buFont typeface="Arial" panose="020B0604020202020204" pitchFamily="34" charset="0"/>
              <a:buChar char="•"/>
            </a:pPr>
            <a:r>
              <a:rPr lang="en-CA" dirty="0"/>
              <a:t>https://github.com/Jaymangrolia21/DAB-103-004</a:t>
            </a:r>
          </a:p>
        </p:txBody>
      </p:sp>
    </p:spTree>
    <p:extLst>
      <p:ext uri="{BB962C8B-B14F-4D97-AF65-F5344CB8AC3E}">
        <p14:creationId xmlns:p14="http://schemas.microsoft.com/office/powerpoint/2010/main" val="3555332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599D-4966-0D49-298F-FC73755B33A7}"/>
              </a:ext>
            </a:extLst>
          </p:cNvPr>
          <p:cNvSpPr>
            <a:spLocks noGrp="1"/>
          </p:cNvSpPr>
          <p:nvPr>
            <p:ph type="title"/>
          </p:nvPr>
        </p:nvSpPr>
        <p:spPr>
          <a:xfrm>
            <a:off x="1998786" y="136525"/>
            <a:ext cx="7377331" cy="705284"/>
          </a:xfrm>
        </p:spPr>
        <p:txBody>
          <a:bodyPr>
            <a:normAutofit fontScale="90000"/>
          </a:bodyPr>
          <a:lstStyle/>
          <a:p>
            <a:r>
              <a:rPr lang="en-US" sz="2800" b="1" dirty="0">
                <a:latin typeface="Times New Roman" panose="02020603050405020304" pitchFamily="18" charset="0"/>
                <a:cs typeface="Times New Roman" panose="02020603050405020304" pitchFamily="18" charset="0"/>
              </a:rPr>
              <a:t>Reference</a:t>
            </a:r>
            <a:br>
              <a:rPr lang="en-US" sz="2800" b="1" dirty="0">
                <a:latin typeface="Times New Roman" panose="02020603050405020304" pitchFamily="18" charset="0"/>
                <a:cs typeface="Times New Roman" panose="02020603050405020304" pitchFamily="18" charset="0"/>
              </a:rPr>
            </a:br>
            <a:endParaRPr lang="en-CA" dirty="0"/>
          </a:p>
        </p:txBody>
      </p:sp>
      <p:sp>
        <p:nvSpPr>
          <p:cNvPr id="10" name="TextBox 9">
            <a:extLst>
              <a:ext uri="{FF2B5EF4-FFF2-40B4-BE49-F238E27FC236}">
                <a16:creationId xmlns:a16="http://schemas.microsoft.com/office/drawing/2014/main" id="{763267DF-D14D-1BB9-6AF2-8645F57C3A95}"/>
              </a:ext>
            </a:extLst>
          </p:cNvPr>
          <p:cNvSpPr txBox="1"/>
          <p:nvPr/>
        </p:nvSpPr>
        <p:spPr>
          <a:xfrm>
            <a:off x="1026942" y="1229023"/>
            <a:ext cx="8178603" cy="3416320"/>
          </a:xfrm>
          <a:prstGeom prst="rect">
            <a:avLst/>
          </a:prstGeom>
          <a:noFill/>
        </p:spPr>
        <p:txBody>
          <a:bodyPr wrap="square">
            <a:spAutoFit/>
          </a:bodyPr>
          <a:lstStyle/>
          <a:p>
            <a:pPr marL="285750" indent="-285750">
              <a:buFont typeface="Arial" panose="020B0604020202020204" pitchFamily="34" charset="0"/>
              <a:buChar char="•"/>
            </a:pPr>
            <a:r>
              <a:rPr lang="en-US" dirty="0">
                <a:hlinkClick r:id="rId2"/>
              </a:rPr>
              <a:t>https://databricks-prod-cloudfront.cloud.databricks.com/public/4027ec902e239c93eaaa8714f173bcfc/4954928053318020/1058911316420443/167703932442645/latest.html</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https://unacademy.com/content/jee/study-material/mathematics/symmetrical-distribution/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https://www.semutual.nb.ca/news/insurance-fraud/</a:t>
            </a: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59526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6096000" y="434294"/>
            <a:ext cx="5223718" cy="712682"/>
          </a:xfrm>
        </p:spPr>
        <p:txBody>
          <a:bodyPr>
            <a:normAutofit fontScale="90000"/>
          </a:bodyPr>
          <a:lstStyle/>
          <a:p>
            <a:br>
              <a:rPr lang="en-US" dirty="0"/>
            </a:br>
            <a:endParaRPr lang="en-US" dirty="0"/>
          </a:p>
        </p:txBody>
      </p:sp>
      <p:sp>
        <p:nvSpPr>
          <p:cNvPr id="11" name="Text Placeholder 2">
            <a:extLst>
              <a:ext uri="{FF2B5EF4-FFF2-40B4-BE49-F238E27FC236}">
                <a16:creationId xmlns:a16="http://schemas.microsoft.com/office/drawing/2014/main" id="{6F5A5B33-D35C-0A29-B9F1-D484EE5E4B49}"/>
              </a:ext>
            </a:extLst>
          </p:cNvPr>
          <p:cNvSpPr txBox="1">
            <a:spLocks/>
          </p:cNvSpPr>
          <p:nvPr/>
        </p:nvSpPr>
        <p:spPr>
          <a:xfrm>
            <a:off x="6096000" y="989046"/>
            <a:ext cx="5111750" cy="4298720"/>
          </a:xfrm>
          <a:prstGeom prst="rect">
            <a:avLst/>
          </a:prstGeom>
        </p:spPr>
        <p:txBody>
          <a:bodyPr vert="horz" lIns="91440" tIns="45720" rIns="91440" bIns="45720"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solidFill>
                  <a:schemeClr val="tx1"/>
                </a:solidFill>
              </a:rPr>
              <a:t>The number of accidents are increasing as compared to past years.</a:t>
            </a:r>
          </a:p>
          <a:p>
            <a:pPr algn="just">
              <a:lnSpc>
                <a:spcPct val="100000"/>
              </a:lnSpc>
              <a:spcBef>
                <a:spcPts val="0"/>
              </a:spcBef>
            </a:pPr>
            <a:r>
              <a:rPr lang="en-US" sz="1100" dirty="0">
                <a:solidFill>
                  <a:schemeClr val="tx1"/>
                </a:solidFill>
              </a:rPr>
              <a:t>SOURCE: United States Department of Transportation</a:t>
            </a:r>
          </a:p>
          <a:p>
            <a:pPr algn="just">
              <a:lnSpc>
                <a:spcPct val="100000"/>
              </a:lnSpc>
              <a:spcBef>
                <a:spcPts val="0"/>
              </a:spcBef>
            </a:pPr>
            <a:r>
              <a:rPr lang="en-US" sz="1100" dirty="0">
                <a:solidFill>
                  <a:schemeClr val="tx1"/>
                </a:solidFill>
                <a:hlinkClick r:id="rId2"/>
              </a:rPr>
              <a:t>https://www.nhtsa.gov/press-releases/early-estimates-first-quarter-2022</a:t>
            </a:r>
            <a:endParaRPr lang="en-US" dirty="0">
              <a:solidFill>
                <a:schemeClr val="tx1"/>
              </a:solidFill>
            </a:endParaRPr>
          </a:p>
          <a:p>
            <a:pPr algn="just"/>
            <a:r>
              <a:rPr lang="en-US" dirty="0">
                <a:solidFill>
                  <a:schemeClr val="tx1"/>
                </a:solidFill>
              </a:rPr>
              <a:t>The increasing ratio of accidents often result in larger claim amounts which is the primary way of making profit for insurance companies (known as underwriting profit). This motivated us to help insurance companies with an analysis model which will help them revise their policies and premiums to maximize their profit. </a:t>
            </a:r>
          </a:p>
          <a:p>
            <a:pPr algn="just"/>
            <a:r>
              <a:rPr lang="en-US" sz="1200" dirty="0">
                <a:solidFill>
                  <a:schemeClr val="tx1"/>
                </a:solidFill>
                <a:hlinkClick r:id="rId3"/>
              </a:rPr>
              <a:t>https://www.fe.training/free-resources/fig/how-do-insurance-companies-make-money/</a:t>
            </a:r>
            <a:endParaRPr lang="en-US" sz="1200" dirty="0">
              <a:solidFill>
                <a:schemeClr val="tx1"/>
              </a:solidFill>
            </a:endParaRPr>
          </a:p>
          <a:p>
            <a:pPr algn="just"/>
            <a:r>
              <a:rPr lang="en-US" dirty="0">
                <a:solidFill>
                  <a:schemeClr val="tx1"/>
                </a:solidFill>
              </a:rPr>
              <a:t>This will be done by finding major trends and patterns in the insurance claims to help insurance companies gain insights into the factors that affect their profit and help guide them into understanding the factors they need to focus upon when making changes to the policies.</a:t>
            </a:r>
          </a:p>
          <a:p>
            <a:pPr algn="just"/>
            <a:r>
              <a:rPr lang="en-US" dirty="0">
                <a:solidFill>
                  <a:srgbClr val="333333"/>
                </a:solidFill>
                <a:latin typeface="Helvetica Neue"/>
              </a:rPr>
              <a:t>W</a:t>
            </a:r>
            <a:r>
              <a:rPr lang="en-US" b="0" i="0" dirty="0">
                <a:solidFill>
                  <a:srgbClr val="333333"/>
                </a:solidFill>
                <a:effectLst/>
                <a:latin typeface="Helvetica Neue"/>
              </a:rPr>
              <a:t>e will also be working with this auto insurance data to demonstrate how we can create a model that analyzes </a:t>
            </a:r>
            <a:r>
              <a:rPr lang="en-US" dirty="0">
                <a:solidFill>
                  <a:srgbClr val="333333"/>
                </a:solidFill>
                <a:latin typeface="Helvetica Neue"/>
              </a:rPr>
              <a:t>frauds in insurance</a:t>
            </a:r>
            <a:endParaRPr lang="en-US" dirty="0">
              <a:solidFill>
                <a:schemeClr val="tx1"/>
              </a:solidFill>
            </a:endParaRPr>
          </a:p>
        </p:txBody>
      </p:sp>
      <p:sp>
        <p:nvSpPr>
          <p:cNvPr id="4" name="TextBox 3">
            <a:extLst>
              <a:ext uri="{FF2B5EF4-FFF2-40B4-BE49-F238E27FC236}">
                <a16:creationId xmlns:a16="http://schemas.microsoft.com/office/drawing/2014/main" id="{0F079C3F-E802-6F82-2262-2442D2FA95B7}"/>
              </a:ext>
            </a:extLst>
          </p:cNvPr>
          <p:cNvSpPr txBox="1"/>
          <p:nvPr/>
        </p:nvSpPr>
        <p:spPr>
          <a:xfrm>
            <a:off x="6096000" y="309857"/>
            <a:ext cx="3072103" cy="369332"/>
          </a:xfrm>
          <a:prstGeom prst="rect">
            <a:avLst/>
          </a:prstGeom>
          <a:noFill/>
        </p:spPr>
        <p:txBody>
          <a:bodyPr wrap="square">
            <a:spAutoFit/>
          </a:bodyPr>
          <a:lstStyle/>
          <a:p>
            <a:r>
              <a:rPr lang="en-US" dirty="0"/>
              <a:t>Background/Motivation</a:t>
            </a:r>
            <a:endParaRPr lang="en-CA" dirty="0"/>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29775" y="895518"/>
            <a:ext cx="5858004" cy="1204912"/>
          </a:xfrm>
        </p:spPr>
        <p:txBody>
          <a:bodyPr>
            <a:normAutofit/>
          </a:bodyPr>
          <a:lstStyle/>
          <a:p>
            <a:r>
              <a:rPr lang="en-US" dirty="0"/>
              <a:t>Problem Statement</a:t>
            </a:r>
            <a:br>
              <a:rPr lang="en-US" dirty="0"/>
            </a:b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180649" y="1922936"/>
            <a:ext cx="6132850" cy="3437090"/>
          </a:xfrm>
        </p:spPr>
        <p:txBody>
          <a:bodyPr>
            <a:noAutofit/>
          </a:bodyPr>
          <a:lstStyle/>
          <a:p>
            <a:pPr marL="285750" indent="-285750" algn="just">
              <a:buFont typeface="Arial" panose="020B0604020202020204" pitchFamily="34" charset="0"/>
              <a:buChar char="•"/>
            </a:pPr>
            <a:endParaRPr lang="en-US" sz="1600" dirty="0">
              <a:latin typeface="+mj-lt"/>
            </a:endParaRPr>
          </a:p>
          <a:p>
            <a:pPr marL="285750" indent="-285750" algn="just">
              <a:buFont typeface="Arial" panose="020B0604020202020204" pitchFamily="34" charset="0"/>
              <a:buChar char="•"/>
            </a:pPr>
            <a:endParaRPr lang="en-US" sz="1600" dirty="0">
              <a:latin typeface="+mj-lt"/>
            </a:endParaRPr>
          </a:p>
          <a:p>
            <a:pPr marL="285750" indent="-285750" algn="just">
              <a:buFont typeface="Arial" panose="020B0604020202020204" pitchFamily="34" charset="0"/>
              <a:buChar char="•"/>
            </a:pPr>
            <a:r>
              <a:rPr lang="en-US" sz="1600" dirty="0">
                <a:latin typeface="+mj-lt"/>
              </a:rPr>
              <a:t>It is causing a cascading effect in the amount of insurance claims and frauds that are happening. Majority insurance companies are focusing more on improvements according to these changes to direct the sales and business path. Our analysis will facilitate the same.</a:t>
            </a:r>
          </a:p>
          <a:p>
            <a:pPr marL="285750" indent="-285750" algn="just">
              <a:buFont typeface="Arial" panose="020B0604020202020204" pitchFamily="34" charset="0"/>
              <a:buChar char="•"/>
            </a:pPr>
            <a:endParaRPr lang="en-US" sz="1600" dirty="0">
              <a:latin typeface="+mj-lt"/>
            </a:endParaRPr>
          </a:p>
          <a:p>
            <a:pPr algn="just"/>
            <a:r>
              <a:rPr lang="en-US" sz="1600" dirty="0">
                <a:latin typeface="+mj-lt"/>
              </a:rPr>
              <a:t>     </a:t>
            </a:r>
            <a:r>
              <a:rPr lang="en-US" sz="1200" dirty="0">
                <a:latin typeface="+mj-lt"/>
              </a:rPr>
              <a:t>SOURCE:</a:t>
            </a:r>
            <a:r>
              <a:rPr lang="en-US" sz="1100" dirty="0">
                <a:latin typeface="+mj-lt"/>
              </a:rPr>
              <a:t>	</a:t>
            </a:r>
            <a:r>
              <a:rPr lang="en-US" sz="1100" dirty="0">
                <a:latin typeface="+mj-lt"/>
                <a:hlinkClick r:id="rId2"/>
              </a:rPr>
              <a:t>https://www.semutual.nb.ca/news/insurance-fraud/</a:t>
            </a:r>
            <a:endParaRPr lang="en-US" sz="1600" dirty="0">
              <a:latin typeface="+mj-lt"/>
            </a:endParaRPr>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659207" y="965978"/>
            <a:ext cx="4179570" cy="691962"/>
          </a:xfrm>
        </p:spPr>
        <p:txBody>
          <a:bodyPr/>
          <a:lstStyle/>
          <a:p>
            <a:r>
              <a:rPr lang="en-US" dirty="0"/>
              <a:t>Proposal</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742792" y="2423298"/>
            <a:ext cx="4671915" cy="2523352"/>
          </a:xfrm>
        </p:spPr>
        <p:txBody>
          <a:bodyPr>
            <a:normAutofit/>
          </a:bodyPr>
          <a:lstStyle/>
          <a:p>
            <a:pPr algn="just"/>
            <a:r>
              <a:rPr lang="en-US" dirty="0">
                <a:latin typeface="+mj-lt"/>
              </a:rPr>
              <a:t>The primary focus as target audience are the insurance companies. </a:t>
            </a:r>
          </a:p>
          <a:p>
            <a:pPr algn="just"/>
            <a:endParaRPr lang="en-US" dirty="0">
              <a:latin typeface="+mj-lt"/>
            </a:endParaRPr>
          </a:p>
          <a:p>
            <a:pPr algn="just"/>
            <a:r>
              <a:rPr lang="en-US" dirty="0">
                <a:latin typeface="+mj-lt"/>
              </a:rPr>
              <a:t>Our goal is to create analysis to recognize patterns in claim amounts and accidents  to help insurance revise their policies, which help maximize their profit margin.</a:t>
            </a:r>
          </a:p>
          <a:p>
            <a:pPr algn="just"/>
            <a:endParaRPr lang="en-US" dirty="0">
              <a:latin typeface="+mj-lt"/>
            </a:endParaRPr>
          </a:p>
        </p:txBody>
      </p:sp>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A446-6F89-917D-174E-31C73158119A}"/>
              </a:ext>
            </a:extLst>
          </p:cNvPr>
          <p:cNvSpPr>
            <a:spLocks noGrp="1"/>
          </p:cNvSpPr>
          <p:nvPr>
            <p:ph type="title"/>
          </p:nvPr>
        </p:nvSpPr>
        <p:spPr>
          <a:xfrm>
            <a:off x="5432861" y="1219569"/>
            <a:ext cx="4191843" cy="791450"/>
          </a:xfrm>
        </p:spPr>
        <p:txBody>
          <a:bodyPr>
            <a:normAutofit/>
          </a:bodyPr>
          <a:lstStyle/>
          <a:p>
            <a:r>
              <a:rPr lang="en-CA" dirty="0"/>
              <a:t>Analysis Questions:</a:t>
            </a:r>
          </a:p>
        </p:txBody>
      </p:sp>
      <p:sp>
        <p:nvSpPr>
          <p:cNvPr id="3" name="Subtitle 2">
            <a:extLst>
              <a:ext uri="{FF2B5EF4-FFF2-40B4-BE49-F238E27FC236}">
                <a16:creationId xmlns:a16="http://schemas.microsoft.com/office/drawing/2014/main" id="{A89573A6-3996-C615-C26B-EACE6735237B}"/>
              </a:ext>
            </a:extLst>
          </p:cNvPr>
          <p:cNvSpPr>
            <a:spLocks noGrp="1"/>
          </p:cNvSpPr>
          <p:nvPr>
            <p:ph type="subTitle" idx="1"/>
          </p:nvPr>
        </p:nvSpPr>
        <p:spPr>
          <a:xfrm>
            <a:off x="4558794" y="2702514"/>
            <a:ext cx="6715887" cy="1782147"/>
          </a:xfrm>
        </p:spPr>
        <p:txBody>
          <a:bodyPr>
            <a:normAutofit/>
          </a:bodyPr>
          <a:lstStyle/>
          <a:p>
            <a:pPr marL="285750" indent="-285750">
              <a:buFont typeface="Arial" panose="020B0604020202020204" pitchFamily="34" charset="0"/>
              <a:buChar char="•"/>
            </a:pPr>
            <a:r>
              <a:rPr lang="en-CA" sz="1600" dirty="0">
                <a:solidFill>
                  <a:schemeClr val="tx1"/>
                </a:solidFill>
                <a:latin typeface="Calibri" panose="020F0502020204030204" pitchFamily="34" charset="0"/>
                <a:cs typeface="Calibri" panose="020F0502020204030204" pitchFamily="34" charset="0"/>
              </a:rPr>
              <a:t>Analyze which states have higher accidents?</a:t>
            </a:r>
          </a:p>
          <a:p>
            <a:pPr marL="285750" indent="-285750">
              <a:buFont typeface="Arial" panose="020B0604020202020204" pitchFamily="34" charset="0"/>
              <a:buChar char="•"/>
            </a:pPr>
            <a:r>
              <a:rPr lang="en-CA" dirty="0">
                <a:solidFill>
                  <a:schemeClr val="tx1"/>
                </a:solidFill>
                <a:latin typeface="Calibri" panose="020F0502020204030204" pitchFamily="34" charset="0"/>
                <a:cs typeface="Calibri" panose="020F0502020204030204" pitchFamily="34" charset="0"/>
              </a:rPr>
              <a:t>Which severity class had a greater number of incidents? Also analyze which gender is higher for each one.</a:t>
            </a:r>
          </a:p>
          <a:p>
            <a:pPr marL="285750" indent="-285750">
              <a:buFont typeface="Arial" panose="020B0604020202020204" pitchFamily="34" charset="0"/>
              <a:buChar char="•"/>
            </a:pPr>
            <a:r>
              <a:rPr lang="en-CA" dirty="0">
                <a:solidFill>
                  <a:schemeClr val="tx1"/>
                </a:solidFill>
                <a:latin typeface="Calibri" panose="020F0502020204030204" pitchFamily="34" charset="0"/>
                <a:cs typeface="Calibri" panose="020F0502020204030204" pitchFamily="34" charset="0"/>
              </a:rPr>
              <a:t>After an accident which authorities were contacted?</a:t>
            </a:r>
          </a:p>
          <a:p>
            <a:pPr marL="285750" indent="-285750">
              <a:buFont typeface="Arial" panose="020B0604020202020204" pitchFamily="34" charset="0"/>
              <a:buChar char="•"/>
            </a:pPr>
            <a:r>
              <a:rPr lang="en-CA" sz="1600" dirty="0">
                <a:solidFill>
                  <a:schemeClr val="tx1"/>
                </a:solidFill>
                <a:latin typeface="Calibri" panose="020F0502020204030204" pitchFamily="34" charset="0"/>
                <a:cs typeface="Calibri" panose="020F0502020204030204" pitchFamily="34" charset="0"/>
              </a:rPr>
              <a:t>Analy</a:t>
            </a:r>
            <a:r>
              <a:rPr lang="en-CA" dirty="0">
                <a:solidFill>
                  <a:schemeClr val="tx1"/>
                </a:solidFill>
                <a:latin typeface="Calibri" panose="020F0502020204030204" pitchFamily="34" charset="0"/>
                <a:cs typeface="Calibri" panose="020F0502020204030204" pitchFamily="34" charset="0"/>
              </a:rPr>
              <a:t>se for both gender premium amount and total claim amount.</a:t>
            </a: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014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3FFF-055F-250B-1B0C-F746CDBB8D8F}"/>
              </a:ext>
            </a:extLst>
          </p:cNvPr>
          <p:cNvSpPr>
            <a:spLocks noGrp="1"/>
          </p:cNvSpPr>
          <p:nvPr>
            <p:ph type="ctrTitle"/>
          </p:nvPr>
        </p:nvSpPr>
        <p:spPr/>
        <p:txBody>
          <a:bodyPr/>
          <a:lstStyle/>
          <a:p>
            <a:r>
              <a:rPr lang="en-CA" dirty="0"/>
              <a:t>Data Description</a:t>
            </a:r>
          </a:p>
        </p:txBody>
      </p:sp>
    </p:spTree>
    <p:extLst>
      <p:ext uri="{BB962C8B-B14F-4D97-AF65-F5344CB8AC3E}">
        <p14:creationId xmlns:p14="http://schemas.microsoft.com/office/powerpoint/2010/main" val="85464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3939-325A-CBCC-997F-FF002F837B41}"/>
              </a:ext>
            </a:extLst>
          </p:cNvPr>
          <p:cNvSpPr>
            <a:spLocks noGrp="1"/>
          </p:cNvSpPr>
          <p:nvPr>
            <p:ph type="title"/>
          </p:nvPr>
        </p:nvSpPr>
        <p:spPr>
          <a:xfrm>
            <a:off x="1110715" y="0"/>
            <a:ext cx="8421688" cy="767942"/>
          </a:xfrm>
        </p:spPr>
        <p:txBody>
          <a:bodyPr>
            <a:normAutofit fontScale="90000"/>
          </a:bodyPr>
          <a:lstStyle/>
          <a:p>
            <a:br>
              <a:rPr lang="en-US" dirty="0"/>
            </a:br>
            <a:r>
              <a:rPr lang="en-US" dirty="0"/>
              <a:t>Dataset Description</a:t>
            </a:r>
            <a:br>
              <a:rPr lang="en-US" dirty="0"/>
            </a:br>
            <a:endParaRPr lang="en-CA" dirty="0"/>
          </a:p>
        </p:txBody>
      </p:sp>
      <p:graphicFrame>
        <p:nvGraphicFramePr>
          <p:cNvPr id="18" name="Table 4">
            <a:extLst>
              <a:ext uri="{FF2B5EF4-FFF2-40B4-BE49-F238E27FC236}">
                <a16:creationId xmlns:a16="http://schemas.microsoft.com/office/drawing/2014/main" id="{8BCE109F-7F7A-C673-3A5B-81CF80B69247}"/>
              </a:ext>
            </a:extLst>
          </p:cNvPr>
          <p:cNvGraphicFramePr>
            <a:graphicFrameLocks noGrp="1"/>
          </p:cNvGraphicFramePr>
          <p:nvPr>
            <p:extLst>
              <p:ext uri="{D42A27DB-BD31-4B8C-83A1-F6EECF244321}">
                <p14:modId xmlns:p14="http://schemas.microsoft.com/office/powerpoint/2010/main" val="1210735907"/>
              </p:ext>
            </p:extLst>
          </p:nvPr>
        </p:nvGraphicFramePr>
        <p:xfrm>
          <a:off x="1365928" y="2323383"/>
          <a:ext cx="1687743" cy="3936518"/>
        </p:xfrm>
        <a:graphic>
          <a:graphicData uri="http://schemas.openxmlformats.org/drawingml/2006/table">
            <a:tbl>
              <a:tblPr firstRow="1" bandRow="1">
                <a:tableStyleId>{5C22544A-7EE6-4342-B048-85BDC9FD1C3A}</a:tableStyleId>
              </a:tblPr>
              <a:tblGrid>
                <a:gridCol w="1687743">
                  <a:extLst>
                    <a:ext uri="{9D8B030D-6E8A-4147-A177-3AD203B41FA5}">
                      <a16:colId xmlns:a16="http://schemas.microsoft.com/office/drawing/2014/main" val="552549080"/>
                    </a:ext>
                  </a:extLst>
                </a:gridCol>
              </a:tblGrid>
              <a:tr h="344166">
                <a:tc>
                  <a:txBody>
                    <a:bodyPr/>
                    <a:lstStyle/>
                    <a:p>
                      <a:r>
                        <a:rPr lang="en-IN" sz="1400" b="1" dirty="0">
                          <a:solidFill>
                            <a:schemeClr val="tx1"/>
                          </a:solidFill>
                        </a:rPr>
                        <a:t>Categorical Variables</a:t>
                      </a:r>
                    </a:p>
                  </a:txBody>
                  <a:tcPr/>
                </a:tc>
                <a:extLst>
                  <a:ext uri="{0D108BD9-81ED-4DB2-BD59-A6C34878D82A}">
                    <a16:rowId xmlns:a16="http://schemas.microsoft.com/office/drawing/2014/main" val="4013503343"/>
                  </a:ext>
                </a:extLst>
              </a:tr>
              <a:tr h="344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t>policy_bind_date</a:t>
                      </a:r>
                      <a:endParaRPr lang="en-IN" sz="1400" dirty="0"/>
                    </a:p>
                  </a:txBody>
                  <a:tcPr/>
                </a:tc>
                <a:extLst>
                  <a:ext uri="{0D108BD9-81ED-4DB2-BD59-A6C34878D82A}">
                    <a16:rowId xmlns:a16="http://schemas.microsoft.com/office/drawing/2014/main" val="4040160682"/>
                  </a:ext>
                </a:extLst>
              </a:tr>
              <a:tr h="344166">
                <a:tc>
                  <a:txBody>
                    <a:bodyPr/>
                    <a:lstStyle/>
                    <a:p>
                      <a:r>
                        <a:rPr lang="en-IN" sz="1400" dirty="0" err="1"/>
                        <a:t>policy_state</a:t>
                      </a:r>
                      <a:endParaRPr lang="en-IN" sz="1400" dirty="0"/>
                    </a:p>
                  </a:txBody>
                  <a:tcPr/>
                </a:tc>
                <a:extLst>
                  <a:ext uri="{0D108BD9-81ED-4DB2-BD59-A6C34878D82A}">
                    <a16:rowId xmlns:a16="http://schemas.microsoft.com/office/drawing/2014/main" val="3300757899"/>
                  </a:ext>
                </a:extLst>
              </a:tr>
              <a:tr h="344166">
                <a:tc>
                  <a:txBody>
                    <a:bodyPr/>
                    <a:lstStyle/>
                    <a:p>
                      <a:r>
                        <a:rPr lang="en-IN" sz="1400" dirty="0" err="1"/>
                        <a:t>policy_csl</a:t>
                      </a:r>
                      <a:endParaRPr lang="en-IN" sz="1400" dirty="0"/>
                    </a:p>
                  </a:txBody>
                  <a:tcPr/>
                </a:tc>
                <a:extLst>
                  <a:ext uri="{0D108BD9-81ED-4DB2-BD59-A6C34878D82A}">
                    <a16:rowId xmlns:a16="http://schemas.microsoft.com/office/drawing/2014/main" val="4110352423"/>
                  </a:ext>
                </a:extLst>
              </a:tr>
              <a:tr h="344166">
                <a:tc>
                  <a:txBody>
                    <a:bodyPr/>
                    <a:lstStyle/>
                    <a:p>
                      <a:r>
                        <a:rPr lang="en-IN" sz="1400" dirty="0" err="1"/>
                        <a:t>insured_sex</a:t>
                      </a:r>
                      <a:endParaRPr lang="en-IN" sz="1400" dirty="0"/>
                    </a:p>
                  </a:txBody>
                  <a:tcPr/>
                </a:tc>
                <a:extLst>
                  <a:ext uri="{0D108BD9-81ED-4DB2-BD59-A6C34878D82A}">
                    <a16:rowId xmlns:a16="http://schemas.microsoft.com/office/drawing/2014/main" val="2420843047"/>
                  </a:ext>
                </a:extLst>
              </a:tr>
              <a:tr h="491036">
                <a:tc>
                  <a:txBody>
                    <a:bodyPr/>
                    <a:lstStyle/>
                    <a:p>
                      <a:r>
                        <a:rPr lang="en-IN" sz="1400" dirty="0" err="1"/>
                        <a:t>insured_education_level</a:t>
                      </a:r>
                      <a:endParaRPr lang="en-IN" sz="1400" dirty="0"/>
                    </a:p>
                  </a:txBody>
                  <a:tcPr/>
                </a:tc>
                <a:extLst>
                  <a:ext uri="{0D108BD9-81ED-4DB2-BD59-A6C34878D82A}">
                    <a16:rowId xmlns:a16="http://schemas.microsoft.com/office/drawing/2014/main" val="2603383551"/>
                  </a:ext>
                </a:extLst>
              </a:tr>
              <a:tr h="344166">
                <a:tc>
                  <a:txBody>
                    <a:bodyPr/>
                    <a:lstStyle/>
                    <a:p>
                      <a:r>
                        <a:rPr lang="en-IN" sz="1400" dirty="0" err="1"/>
                        <a:t>insured_occupation</a:t>
                      </a:r>
                      <a:endParaRPr lang="en-IN" sz="1400" dirty="0"/>
                    </a:p>
                  </a:txBody>
                  <a:tcPr/>
                </a:tc>
                <a:extLst>
                  <a:ext uri="{0D108BD9-81ED-4DB2-BD59-A6C34878D82A}">
                    <a16:rowId xmlns:a16="http://schemas.microsoft.com/office/drawing/2014/main" val="713412719"/>
                  </a:ext>
                </a:extLst>
              </a:tr>
              <a:tr h="344166">
                <a:tc>
                  <a:txBody>
                    <a:bodyPr/>
                    <a:lstStyle/>
                    <a:p>
                      <a:r>
                        <a:rPr lang="en-IN" sz="1400" dirty="0" err="1"/>
                        <a:t>insured_hobbies</a:t>
                      </a:r>
                      <a:endParaRPr lang="en-IN" sz="1400" dirty="0"/>
                    </a:p>
                  </a:txBody>
                  <a:tcPr/>
                </a:tc>
                <a:extLst>
                  <a:ext uri="{0D108BD9-81ED-4DB2-BD59-A6C34878D82A}">
                    <a16:rowId xmlns:a16="http://schemas.microsoft.com/office/drawing/2014/main" val="2365366182"/>
                  </a:ext>
                </a:extLst>
              </a:tr>
              <a:tr h="491036">
                <a:tc>
                  <a:txBody>
                    <a:bodyPr/>
                    <a:lstStyle/>
                    <a:p>
                      <a:r>
                        <a:rPr lang="en-IN" sz="1400" dirty="0" err="1"/>
                        <a:t>insuredrelationship</a:t>
                      </a:r>
                      <a:endParaRPr lang="en-IN" sz="1400" dirty="0"/>
                    </a:p>
                  </a:txBody>
                  <a:tcPr/>
                </a:tc>
                <a:extLst>
                  <a:ext uri="{0D108BD9-81ED-4DB2-BD59-A6C34878D82A}">
                    <a16:rowId xmlns:a16="http://schemas.microsoft.com/office/drawing/2014/main" val="3054708365"/>
                  </a:ext>
                </a:extLst>
              </a:tr>
              <a:tr h="344166">
                <a:tc>
                  <a:txBody>
                    <a:bodyPr/>
                    <a:lstStyle/>
                    <a:p>
                      <a:r>
                        <a:rPr lang="en-IN" sz="1400" dirty="0" err="1"/>
                        <a:t>incident_type</a:t>
                      </a:r>
                      <a:endParaRPr lang="en-IN" sz="1400" dirty="0"/>
                    </a:p>
                  </a:txBody>
                  <a:tcPr/>
                </a:tc>
                <a:extLst>
                  <a:ext uri="{0D108BD9-81ED-4DB2-BD59-A6C34878D82A}">
                    <a16:rowId xmlns:a16="http://schemas.microsoft.com/office/drawing/2014/main" val="1731329443"/>
                  </a:ext>
                </a:extLst>
              </a:tr>
            </a:tbl>
          </a:graphicData>
        </a:graphic>
      </p:graphicFrame>
      <p:sp>
        <p:nvSpPr>
          <p:cNvPr id="19" name="Thought Bubble: Cloud 18">
            <a:extLst>
              <a:ext uri="{FF2B5EF4-FFF2-40B4-BE49-F238E27FC236}">
                <a16:creationId xmlns:a16="http://schemas.microsoft.com/office/drawing/2014/main" id="{8BA039BD-FF6A-A81F-4E7F-671A3BECC0CF}"/>
              </a:ext>
            </a:extLst>
          </p:cNvPr>
          <p:cNvSpPr/>
          <p:nvPr/>
        </p:nvSpPr>
        <p:spPr>
          <a:xfrm>
            <a:off x="4214188" y="689878"/>
            <a:ext cx="2503853" cy="1325564"/>
          </a:xfrm>
          <a:prstGeom prst="cloudCallout">
            <a:avLst>
              <a:gd name="adj1" fmla="val -9053"/>
              <a:gd name="adj2" fmla="val 489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     </a:t>
            </a:r>
            <a:r>
              <a:rPr lang="en-IN" dirty="0">
                <a:solidFill>
                  <a:schemeClr val="tx1"/>
                </a:solidFill>
              </a:rPr>
              <a:t>Auto-Insurance</a:t>
            </a:r>
          </a:p>
        </p:txBody>
      </p:sp>
      <p:graphicFrame>
        <p:nvGraphicFramePr>
          <p:cNvPr id="20" name="Table 19">
            <a:extLst>
              <a:ext uri="{FF2B5EF4-FFF2-40B4-BE49-F238E27FC236}">
                <a16:creationId xmlns:a16="http://schemas.microsoft.com/office/drawing/2014/main" id="{53A6EBB5-BCA9-376F-2863-BD2041618908}"/>
              </a:ext>
            </a:extLst>
          </p:cNvPr>
          <p:cNvGraphicFramePr>
            <a:graphicFrameLocks noGrp="1"/>
          </p:cNvGraphicFramePr>
          <p:nvPr>
            <p:extLst>
              <p:ext uri="{D42A27DB-BD31-4B8C-83A1-F6EECF244321}">
                <p14:modId xmlns:p14="http://schemas.microsoft.com/office/powerpoint/2010/main" val="55005863"/>
              </p:ext>
            </p:extLst>
          </p:nvPr>
        </p:nvGraphicFramePr>
        <p:xfrm>
          <a:off x="8451074" y="2323382"/>
          <a:ext cx="1855433" cy="4032964"/>
        </p:xfrm>
        <a:graphic>
          <a:graphicData uri="http://schemas.openxmlformats.org/drawingml/2006/table">
            <a:tbl>
              <a:tblPr firstRow="1" bandRow="1">
                <a:tableStyleId>{5C22544A-7EE6-4342-B048-85BDC9FD1C3A}</a:tableStyleId>
              </a:tblPr>
              <a:tblGrid>
                <a:gridCol w="1855433">
                  <a:extLst>
                    <a:ext uri="{9D8B030D-6E8A-4147-A177-3AD203B41FA5}">
                      <a16:colId xmlns:a16="http://schemas.microsoft.com/office/drawing/2014/main" val="552549080"/>
                    </a:ext>
                  </a:extLst>
                </a:gridCol>
              </a:tblGrid>
              <a:tr h="399256">
                <a:tc>
                  <a:txBody>
                    <a:bodyPr/>
                    <a:lstStyle/>
                    <a:p>
                      <a:r>
                        <a:rPr lang="en-IN" sz="1400">
                          <a:solidFill>
                            <a:schemeClr val="tx1"/>
                          </a:solidFill>
                        </a:rPr>
                        <a:t>Numeric Variables</a:t>
                      </a:r>
                      <a:endParaRPr lang="en-IN" sz="1400" dirty="0">
                        <a:solidFill>
                          <a:schemeClr val="tx1"/>
                        </a:solidFill>
                      </a:endParaRPr>
                    </a:p>
                  </a:txBody>
                  <a:tcPr/>
                </a:tc>
                <a:extLst>
                  <a:ext uri="{0D108BD9-81ED-4DB2-BD59-A6C34878D82A}">
                    <a16:rowId xmlns:a16="http://schemas.microsoft.com/office/drawing/2014/main" val="4013503343"/>
                  </a:ext>
                </a:extLst>
              </a:tr>
              <a:tr h="3992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a:t>months_as_customer </a:t>
                      </a:r>
                      <a:endParaRPr lang="en-IN" sz="1400" dirty="0"/>
                    </a:p>
                  </a:txBody>
                  <a:tcPr/>
                </a:tc>
                <a:extLst>
                  <a:ext uri="{0D108BD9-81ED-4DB2-BD59-A6C34878D82A}">
                    <a16:rowId xmlns:a16="http://schemas.microsoft.com/office/drawing/2014/main" val="4040160682"/>
                  </a:ext>
                </a:extLst>
              </a:tr>
              <a:tr h="399256">
                <a:tc>
                  <a:txBody>
                    <a:bodyPr/>
                    <a:lstStyle/>
                    <a:p>
                      <a:r>
                        <a:rPr lang="en-IN" sz="1400"/>
                        <a:t>age</a:t>
                      </a:r>
                      <a:endParaRPr lang="en-IN" sz="1400" dirty="0"/>
                    </a:p>
                  </a:txBody>
                  <a:tcPr/>
                </a:tc>
                <a:extLst>
                  <a:ext uri="{0D108BD9-81ED-4DB2-BD59-A6C34878D82A}">
                    <a16:rowId xmlns:a16="http://schemas.microsoft.com/office/drawing/2014/main" val="3300757899"/>
                  </a:ext>
                </a:extLst>
              </a:tr>
              <a:tr h="399256">
                <a:tc>
                  <a:txBody>
                    <a:bodyPr/>
                    <a:lstStyle/>
                    <a:p>
                      <a:r>
                        <a:rPr lang="en-IN" sz="1400"/>
                        <a:t>policy_number</a:t>
                      </a:r>
                      <a:endParaRPr lang="en-IN" sz="1400" dirty="0"/>
                    </a:p>
                  </a:txBody>
                  <a:tcPr/>
                </a:tc>
                <a:extLst>
                  <a:ext uri="{0D108BD9-81ED-4DB2-BD59-A6C34878D82A}">
                    <a16:rowId xmlns:a16="http://schemas.microsoft.com/office/drawing/2014/main" val="4110352423"/>
                  </a:ext>
                </a:extLst>
              </a:tr>
              <a:tr h="678735">
                <a:tc>
                  <a:txBody>
                    <a:bodyPr/>
                    <a:lstStyle/>
                    <a:p>
                      <a:r>
                        <a:rPr lang="en-IN" sz="1400" dirty="0" err="1"/>
                        <a:t>policy_annual_premium</a:t>
                      </a:r>
                      <a:endParaRPr lang="en-IN" sz="1400" dirty="0"/>
                    </a:p>
                  </a:txBody>
                  <a:tcPr/>
                </a:tc>
                <a:extLst>
                  <a:ext uri="{0D108BD9-81ED-4DB2-BD59-A6C34878D82A}">
                    <a16:rowId xmlns:a16="http://schemas.microsoft.com/office/drawing/2014/main" val="2420843047"/>
                  </a:ext>
                </a:extLst>
              </a:tr>
              <a:tr h="399256">
                <a:tc>
                  <a:txBody>
                    <a:bodyPr/>
                    <a:lstStyle/>
                    <a:p>
                      <a:r>
                        <a:rPr lang="en-IN" sz="1400"/>
                        <a:t>umbrella_limit</a:t>
                      </a:r>
                      <a:endParaRPr lang="en-IN" sz="1400" dirty="0"/>
                    </a:p>
                  </a:txBody>
                  <a:tcPr/>
                </a:tc>
                <a:extLst>
                  <a:ext uri="{0D108BD9-81ED-4DB2-BD59-A6C34878D82A}">
                    <a16:rowId xmlns:a16="http://schemas.microsoft.com/office/drawing/2014/main" val="2603383551"/>
                  </a:ext>
                </a:extLst>
              </a:tr>
              <a:tr h="399256">
                <a:tc>
                  <a:txBody>
                    <a:bodyPr/>
                    <a:lstStyle/>
                    <a:p>
                      <a:r>
                        <a:rPr lang="en-IN" sz="1400"/>
                        <a:t>insured_zip</a:t>
                      </a:r>
                      <a:endParaRPr lang="en-IN" sz="1400" dirty="0"/>
                    </a:p>
                  </a:txBody>
                  <a:tcPr/>
                </a:tc>
                <a:extLst>
                  <a:ext uri="{0D108BD9-81ED-4DB2-BD59-A6C34878D82A}">
                    <a16:rowId xmlns:a16="http://schemas.microsoft.com/office/drawing/2014/main" val="713412719"/>
                  </a:ext>
                </a:extLst>
              </a:tr>
              <a:tr h="399256">
                <a:tc>
                  <a:txBody>
                    <a:bodyPr/>
                    <a:lstStyle/>
                    <a:p>
                      <a:r>
                        <a:rPr lang="en-IN" sz="1400"/>
                        <a:t>capital-gains</a:t>
                      </a:r>
                      <a:endParaRPr lang="en-IN" sz="1400" dirty="0"/>
                    </a:p>
                  </a:txBody>
                  <a:tcPr/>
                </a:tc>
                <a:extLst>
                  <a:ext uri="{0D108BD9-81ED-4DB2-BD59-A6C34878D82A}">
                    <a16:rowId xmlns:a16="http://schemas.microsoft.com/office/drawing/2014/main" val="2365366182"/>
                  </a:ext>
                </a:extLst>
              </a:tr>
              <a:tr h="559437">
                <a:tc>
                  <a:txBody>
                    <a:bodyPr/>
                    <a:lstStyle/>
                    <a:p>
                      <a:r>
                        <a:rPr lang="en-IN" sz="1400" dirty="0"/>
                        <a:t>capital-loss</a:t>
                      </a:r>
                    </a:p>
                    <a:p>
                      <a:endParaRPr lang="en-IN" sz="1400" dirty="0"/>
                    </a:p>
                  </a:txBody>
                  <a:tcPr/>
                </a:tc>
                <a:extLst>
                  <a:ext uri="{0D108BD9-81ED-4DB2-BD59-A6C34878D82A}">
                    <a16:rowId xmlns:a16="http://schemas.microsoft.com/office/drawing/2014/main" val="3054708365"/>
                  </a:ext>
                </a:extLst>
              </a:tr>
            </a:tbl>
          </a:graphicData>
        </a:graphic>
      </p:graphicFrame>
      <p:cxnSp>
        <p:nvCxnSpPr>
          <p:cNvPr id="22" name="Straight Connector 21">
            <a:extLst>
              <a:ext uri="{FF2B5EF4-FFF2-40B4-BE49-F238E27FC236}">
                <a16:creationId xmlns:a16="http://schemas.microsoft.com/office/drawing/2014/main" id="{FCC99F0E-92EE-98E5-48CC-01A90EEC3FFE}"/>
              </a:ext>
            </a:extLst>
          </p:cNvPr>
          <p:cNvCxnSpPr/>
          <p:nvPr/>
        </p:nvCxnSpPr>
        <p:spPr>
          <a:xfrm flipH="1">
            <a:off x="2752531" y="1707502"/>
            <a:ext cx="1698171" cy="6158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C75B35C-C4E8-3217-67FD-8402953CA00A}"/>
              </a:ext>
            </a:extLst>
          </p:cNvPr>
          <p:cNvCxnSpPr>
            <a:stCxn id="19" idx="2"/>
          </p:cNvCxnSpPr>
          <p:nvPr/>
        </p:nvCxnSpPr>
        <p:spPr>
          <a:xfrm>
            <a:off x="6715954" y="1352660"/>
            <a:ext cx="2260095" cy="9707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DA524B9-9929-0804-731D-3819896EC9AB}"/>
              </a:ext>
            </a:extLst>
          </p:cNvPr>
          <p:cNvSpPr txBox="1"/>
          <p:nvPr/>
        </p:nvSpPr>
        <p:spPr>
          <a:xfrm>
            <a:off x="4079019" y="3429000"/>
            <a:ext cx="2918129" cy="2308324"/>
          </a:xfrm>
          <a:prstGeom prst="rect">
            <a:avLst/>
          </a:prstGeom>
          <a:noFill/>
        </p:spPr>
        <p:txBody>
          <a:bodyPr wrap="square" rtlCol="0">
            <a:spAutoFit/>
          </a:bodyPr>
          <a:lstStyle/>
          <a:p>
            <a:r>
              <a:rPr lang="en-CA" dirty="0"/>
              <a:t>This is a US insurance companies dataset collected from multiple data points, uploaded on </a:t>
            </a:r>
            <a:r>
              <a:rPr lang="en-CA" dirty="0" err="1"/>
              <a:t>databricks</a:t>
            </a:r>
            <a:r>
              <a:rPr lang="en-CA" dirty="0"/>
              <a:t>. This is for the year of 2015 and covers months of January, February and March.</a:t>
            </a:r>
          </a:p>
        </p:txBody>
      </p:sp>
    </p:spTree>
    <p:extLst>
      <p:ext uri="{BB962C8B-B14F-4D97-AF65-F5344CB8AC3E}">
        <p14:creationId xmlns:p14="http://schemas.microsoft.com/office/powerpoint/2010/main" val="309799234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{CD055F35-1803-49ED-A349-F9E80D4C5598}tf67328976_win32</Template>
  <TotalTime>2842</TotalTime>
  <Words>1999</Words>
  <Application>Microsoft Office PowerPoint</Application>
  <PresentationFormat>Widescreen</PresentationFormat>
  <Paragraphs>244</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Helvetica Neue</vt:lpstr>
      <vt:lpstr>Tenorite</vt:lpstr>
      <vt:lpstr>Times New Roman</vt:lpstr>
      <vt:lpstr>Wingdings</vt:lpstr>
      <vt:lpstr>Office Theme</vt:lpstr>
      <vt:lpstr>Auto-INSURANCE</vt:lpstr>
      <vt:lpstr>MEET OUR TEAM Group 04(section-001)</vt:lpstr>
      <vt:lpstr>AGENDA</vt:lpstr>
      <vt:lpstr> </vt:lpstr>
      <vt:lpstr>Problem Statement </vt:lpstr>
      <vt:lpstr>Proposal</vt:lpstr>
      <vt:lpstr>Analysis Questions:</vt:lpstr>
      <vt:lpstr>Data Description</vt:lpstr>
      <vt:lpstr> Dataset Description </vt:lpstr>
      <vt:lpstr>Dataset Description</vt:lpstr>
      <vt:lpstr>Data description</vt:lpstr>
      <vt:lpstr>Data description</vt:lpstr>
      <vt:lpstr>EDA and Visualization</vt:lpstr>
      <vt:lpstr>DATA Cleaning  </vt:lpstr>
      <vt:lpstr>PowerPoint Presentation</vt:lpstr>
      <vt:lpstr>PowerPoint Presentation</vt:lpstr>
      <vt:lpstr>PowerPoint Presentation</vt:lpstr>
      <vt:lpstr>Summary Statistics</vt:lpstr>
      <vt:lpstr>Male vs Female</vt:lpstr>
      <vt:lpstr>PowerPoint Presentation</vt:lpstr>
      <vt:lpstr>Pie-chart</vt:lpstr>
      <vt:lpstr>Pie-chart</vt:lpstr>
      <vt:lpstr>Co-relation</vt:lpstr>
      <vt:lpstr>Data analysis</vt:lpstr>
      <vt:lpstr> Analyze which states have higher accidents? </vt:lpstr>
      <vt:lpstr> Which severity class had a greater number of incidents? Also analyze which gender is higher for each one. </vt:lpstr>
      <vt:lpstr>  After an accident which authorities were contacted?  </vt:lpstr>
      <vt:lpstr>PowerPoint Presentation</vt:lpstr>
      <vt:lpstr>PowerPoint Presentation</vt:lpstr>
      <vt:lpstr>Conclusion</vt:lpstr>
      <vt:lpstr>PowerPoint Presentation</vt:lpstr>
      <vt:lpstr>Recommendations</vt:lpstr>
      <vt:lpstr>PowerPoint Presentation</vt:lpstr>
      <vt:lpstr>JIRA Dashboard</vt:lpstr>
      <vt:lpstr>Github work</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Auto-INSURANCE</dc:title>
  <dc:creator>Khushi Patel</dc:creator>
  <cp:lastModifiedBy>Jay Mangrolia</cp:lastModifiedBy>
  <cp:revision>27</cp:revision>
  <dcterms:created xsi:type="dcterms:W3CDTF">2022-11-10T18:10:08Z</dcterms:created>
  <dcterms:modified xsi:type="dcterms:W3CDTF">2022-12-05T06:28:44Z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