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BA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586C-45B0-7FF9-C0AB-74DF37E003AB}" v="1095" dt="2024-12-12T21:16:29.199"/>
    <p1510:client id="{A4AAD4B6-32C9-2F6B-F1D2-65289BB97906}" v="26" dt="2024-12-13T13:52:58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633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702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4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73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006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412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24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93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53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4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905606" y="3551534"/>
            <a:ext cx="6907351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Social 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        Buzz</a:t>
            </a:r>
            <a:endParaRPr lang="en-US" sz="105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018" y="8324193"/>
            <a:ext cx="405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Prepared By-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Jaymeen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Jethva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10A079A-48E0-70C3-4EBE-A580BA443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8950" y="1581411"/>
            <a:ext cx="5695936" cy="7139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54868"/>
            <a:chOff x="0" y="0"/>
            <a:chExt cx="11564591" cy="460649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1900" spc="-19" dirty="0">
                  <a:solidFill>
                    <a:srgbClr val="000000"/>
                  </a:solidFill>
                  <a:latin typeface="Clear Sans Regular Bold" panose="020B0604020202020204" charset="0"/>
                  <a:cs typeface="Clear Sans Regular Bold" panose="020B060402020202020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1900" spc="-19" dirty="0" smtClean="0">
                  <a:solidFill>
                    <a:srgbClr val="000000"/>
                  </a:solidFill>
                  <a:latin typeface="Clear Sans Regular Bold" panose="020B0604020202020204" charset="0"/>
                  <a:cs typeface="Clear Sans Regular Bold" panose="020B060402020202020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Clear Sans Regular Bold" panose="020B0604020202020204" charset="0"/>
                <a:cs typeface="Clear Sans Regular Bold" panose="020B060402020202020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1900" spc="-19" dirty="0">
                  <a:solidFill>
                    <a:srgbClr val="000000"/>
                  </a:solidFill>
                  <a:latin typeface="Clear Sans Regular Bold" panose="020B0604020202020204" charset="0"/>
                  <a:cs typeface="Clear Sans Regular Bold" panose="020B060402020202020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1900" spc="-19" dirty="0">
                  <a:solidFill>
                    <a:srgbClr val="000000"/>
                  </a:solidFill>
                  <a:latin typeface="Clear Sans Regular Bold" panose="020B0604020202020204" charset="0"/>
                  <a:cs typeface="Clear Sans Regular Bold" panose="020B060402020202020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1900" spc="-19" dirty="0">
                  <a:solidFill>
                    <a:srgbClr val="000000"/>
                  </a:solidFill>
                  <a:latin typeface="Clear Sans Regular Bold" panose="020B0604020202020204" charset="0"/>
                  <a:cs typeface="Clear Sans Regular Bold" panose="020B060402020202020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F0F873D-6ACC-A17F-AC5E-29A9E66BCEA5}"/>
              </a:ext>
            </a:extLst>
          </p:cNvPr>
          <p:cNvSpPr txBox="1"/>
          <p:nvPr/>
        </p:nvSpPr>
        <p:spPr>
          <a:xfrm>
            <a:off x="9176186" y="2863708"/>
            <a:ext cx="6404854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  <a:p>
            <a:endParaRPr lang="en-GB" sz="240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Social Buzz is a fast growing technology union</a:t>
            </a:r>
          </a:p>
          <a:p>
            <a:r>
              <a:rPr lang="en-GB" sz="2400" dirty="0">
                <a:ea typeface="Calibri"/>
                <a:cs typeface="Calibri"/>
              </a:rPr>
              <a:t>That need to adapt quickly to </a:t>
            </a:r>
            <a:r>
              <a:rPr lang="en-GB" sz="2400" dirty="0" err="1">
                <a:ea typeface="Calibri"/>
                <a:cs typeface="Calibri"/>
              </a:rPr>
              <a:t>it's</a:t>
            </a:r>
            <a:r>
              <a:rPr lang="en-GB" sz="2400" dirty="0">
                <a:ea typeface="Calibri"/>
                <a:cs typeface="Calibri"/>
              </a:rPr>
              <a:t> global scale.</a:t>
            </a:r>
          </a:p>
          <a:p>
            <a:r>
              <a:rPr lang="en-GB" sz="2400">
                <a:ea typeface="Calibri"/>
                <a:cs typeface="Calibri"/>
              </a:rPr>
              <a:t>Accenture has begun 3 month POC focusing in </a:t>
            </a:r>
          </a:p>
          <a:p>
            <a:r>
              <a:rPr lang="en-GB" sz="2400">
                <a:ea typeface="Calibri"/>
                <a:cs typeface="Calibri"/>
              </a:rPr>
              <a:t>These tasks:</a:t>
            </a:r>
          </a:p>
          <a:p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 An audit of Social Buzz's big data practice</a:t>
            </a: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Recommendations for successful IPO</a:t>
            </a: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Calibri"/>
                <a:cs typeface="Calibri"/>
              </a:rPr>
              <a:t>Analysis to find Social Buzz's top 5 most </a:t>
            </a:r>
          </a:p>
          <a:p>
            <a:r>
              <a:rPr lang="en-GB" sz="2400">
                <a:ea typeface="Calibri"/>
                <a:cs typeface="Calibri"/>
              </a:rPr>
              <a:t>     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850EF0E-1D70-6E47-5044-4336431D0DAA}"/>
              </a:ext>
            </a:extLst>
          </p:cNvPr>
          <p:cNvSpPr txBox="1"/>
          <p:nvPr/>
        </p:nvSpPr>
        <p:spPr>
          <a:xfrm>
            <a:off x="2955463" y="5110489"/>
            <a:ext cx="61264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solidFill>
                  <a:schemeClr val="bg1"/>
                </a:solidFill>
                <a:ea typeface="Calibri"/>
                <a:cs typeface="Calibri"/>
              </a:rPr>
              <a:t>Over </a:t>
            </a:r>
            <a:r>
              <a:rPr lang="en-GB" sz="3600" u="sng">
                <a:solidFill>
                  <a:schemeClr val="bg1"/>
                </a:solidFill>
                <a:ea typeface="Calibri"/>
                <a:cs typeface="Calibri"/>
              </a:rPr>
              <a:t>100000</a:t>
            </a:r>
            <a:r>
              <a:rPr lang="en-GB" sz="3600">
                <a:solidFill>
                  <a:schemeClr val="bg1"/>
                </a:solidFill>
                <a:ea typeface="Calibri"/>
                <a:cs typeface="Calibri"/>
              </a:rPr>
              <a:t> posts per day</a:t>
            </a:r>
          </a:p>
          <a:p>
            <a:endParaRPr lang="en-GB" sz="36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3600" u="sng">
                <a:solidFill>
                  <a:schemeClr val="bg1"/>
                </a:solidFill>
                <a:ea typeface="Calibri"/>
                <a:cs typeface="Calibri"/>
              </a:rPr>
              <a:t>36,500,000</a:t>
            </a:r>
            <a:r>
              <a:rPr lang="en-GB" sz="3600">
                <a:solidFill>
                  <a:schemeClr val="bg1"/>
                </a:solidFill>
                <a:ea typeface="Calibri"/>
                <a:cs typeface="Calibri"/>
              </a:rPr>
              <a:t> pieces of content </a:t>
            </a:r>
          </a:p>
          <a:p>
            <a:r>
              <a:rPr lang="en-GB" sz="3600">
                <a:solidFill>
                  <a:schemeClr val="bg1"/>
                </a:solidFill>
                <a:ea typeface="Calibri"/>
                <a:cs typeface="Calibri"/>
              </a:rPr>
              <a:t>Per year 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E5CC83F-3E1F-024D-BD42-2841387B8713}"/>
              </a:ext>
            </a:extLst>
          </p:cNvPr>
          <p:cNvSpPr txBox="1"/>
          <p:nvPr/>
        </p:nvSpPr>
        <p:spPr>
          <a:xfrm>
            <a:off x="3078607" y="8281455"/>
            <a:ext cx="59724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solidFill>
                  <a:schemeClr val="bg1"/>
                </a:solidFill>
                <a:ea typeface="Calibri"/>
                <a:cs typeface="Calibri"/>
              </a:rPr>
              <a:t>But how to capitalize on it when there is so much?</a:t>
            </a:r>
          </a:p>
          <a:p>
            <a:endParaRPr lang="en-GB" sz="20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GB" sz="2000" u="sng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 sz="2000" u="sng">
                <a:solidFill>
                  <a:schemeClr val="bg1"/>
                </a:solidFill>
                <a:ea typeface="Calibri"/>
                <a:cs typeface="Calibri"/>
              </a:rPr>
              <a:t>Analysis to find Social Buzz's top 5 most popular </a:t>
            </a:r>
          </a:p>
          <a:p>
            <a:r>
              <a:rPr lang="en-GB" sz="2000" u="sng">
                <a:solidFill>
                  <a:schemeClr val="bg1"/>
                </a:solidFill>
                <a:ea typeface="Calibri"/>
                <a:cs typeface="Calibri"/>
              </a:rPr>
              <a:t>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E45E55E-C12A-BBB5-7028-A9AE81B7F7B8}"/>
              </a:ext>
            </a:extLst>
          </p:cNvPr>
          <p:cNvSpPr txBox="1"/>
          <p:nvPr/>
        </p:nvSpPr>
        <p:spPr>
          <a:xfrm>
            <a:off x="4065381" y="1561770"/>
            <a:ext cx="3695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chemeClr val="bg1"/>
                </a:solidFill>
                <a:ea typeface="Calibri"/>
                <a:cs typeface="Calibri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389D042-B497-0811-0FA9-C5C6CEC33DA1}"/>
              </a:ext>
            </a:extLst>
          </p:cNvPr>
          <p:cNvSpPr txBox="1"/>
          <p:nvPr/>
        </p:nvSpPr>
        <p:spPr>
          <a:xfrm>
            <a:off x="5771088" y="3161969"/>
            <a:ext cx="3695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chemeClr val="bg1"/>
                </a:solidFill>
                <a:ea typeface="Calibri"/>
                <a:cs typeface="Calibri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CADE5AA-C2A3-5389-36C4-9484CADA985C}"/>
              </a:ext>
            </a:extLst>
          </p:cNvPr>
          <p:cNvSpPr txBox="1"/>
          <p:nvPr/>
        </p:nvSpPr>
        <p:spPr>
          <a:xfrm>
            <a:off x="7758149" y="4797339"/>
            <a:ext cx="3695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chemeClr val="bg1"/>
                </a:solidFill>
                <a:ea typeface="Calibri"/>
                <a:cs typeface="Calibri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E0A5F70-D63F-5264-F89A-33D91C651A7F}"/>
              </a:ext>
            </a:extLst>
          </p:cNvPr>
          <p:cNvSpPr txBox="1"/>
          <p:nvPr/>
        </p:nvSpPr>
        <p:spPr>
          <a:xfrm>
            <a:off x="9604534" y="6397538"/>
            <a:ext cx="3695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chemeClr val="bg1"/>
                </a:solidFill>
                <a:ea typeface="Calibri"/>
                <a:cs typeface="Calibri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F0B7E76-55A7-050A-D4A7-11AE2017AEAC}"/>
              </a:ext>
            </a:extLst>
          </p:cNvPr>
          <p:cNvSpPr txBox="1"/>
          <p:nvPr/>
        </p:nvSpPr>
        <p:spPr>
          <a:xfrm>
            <a:off x="11345411" y="8015323"/>
            <a:ext cx="3695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chemeClr val="bg1"/>
                </a:solidFill>
                <a:ea typeface="Calibri"/>
                <a:cs typeface="Calibri"/>
              </a:rPr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9E79C9-124E-6F96-07B5-8931168E0593}"/>
              </a:ext>
            </a:extLst>
          </p:cNvPr>
          <p:cNvSpPr txBox="1"/>
          <p:nvPr/>
        </p:nvSpPr>
        <p:spPr>
          <a:xfrm>
            <a:off x="1803709" y="5458492"/>
            <a:ext cx="36374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ea typeface="Calibri"/>
                <a:cs typeface="Calibri"/>
              </a:rPr>
              <a:t>Unique Categories</a:t>
            </a:r>
            <a:endParaRPr lang="en-US" sz="320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A836603-AECD-CE31-2D2D-D2D17A1D8B4D}"/>
              </a:ext>
            </a:extLst>
          </p:cNvPr>
          <p:cNvSpPr txBox="1"/>
          <p:nvPr/>
        </p:nvSpPr>
        <p:spPr>
          <a:xfrm>
            <a:off x="12336893" y="5212306"/>
            <a:ext cx="36374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ea typeface="Calibri"/>
                <a:cs typeface="Calibri"/>
              </a:rPr>
              <a:t>Month with highest number of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F2C264-E892-50FD-BE36-49509C1824AC}"/>
              </a:ext>
            </a:extLst>
          </p:cNvPr>
          <p:cNvSpPr txBox="1"/>
          <p:nvPr/>
        </p:nvSpPr>
        <p:spPr>
          <a:xfrm>
            <a:off x="6938416" y="5159553"/>
            <a:ext cx="36374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ea typeface="Calibri"/>
                <a:cs typeface="Calibri"/>
              </a:rPr>
              <a:t>Most popular 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235F368-B5C9-A621-F5C7-654295F9BF48}"/>
              </a:ext>
            </a:extLst>
          </p:cNvPr>
          <p:cNvSpPr txBox="1"/>
          <p:nvPr/>
        </p:nvSpPr>
        <p:spPr>
          <a:xfrm>
            <a:off x="2832681" y="3602498"/>
            <a:ext cx="15708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>
                <a:solidFill>
                  <a:srgbClr val="A100FF"/>
                </a:solidFill>
                <a:ea typeface="Calibri"/>
                <a:cs typeface="Calibri"/>
              </a:rPr>
              <a:t>16</a:t>
            </a:r>
            <a:endParaRPr lang="en-US" b="1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3056B12-1EC8-E4ED-41F6-427E462E8194}"/>
              </a:ext>
            </a:extLst>
          </p:cNvPr>
          <p:cNvSpPr txBox="1"/>
          <p:nvPr/>
        </p:nvSpPr>
        <p:spPr>
          <a:xfrm>
            <a:off x="6595788" y="3602497"/>
            <a:ext cx="43315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>
                <a:solidFill>
                  <a:srgbClr val="A100FF"/>
                </a:solidFill>
                <a:ea typeface="Calibri"/>
                <a:cs typeface="Calibri"/>
              </a:rPr>
              <a:t>Animal</a:t>
            </a:r>
            <a:endParaRPr lang="en-US" b="1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1AC3EB-53B6-C2B9-8056-D7EDE779D0B0}"/>
              </a:ext>
            </a:extLst>
          </p:cNvPr>
          <p:cNvSpPr txBox="1"/>
          <p:nvPr/>
        </p:nvSpPr>
        <p:spPr>
          <a:xfrm>
            <a:off x="11862382" y="3602497"/>
            <a:ext cx="45864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 smtClean="0">
                <a:solidFill>
                  <a:srgbClr val="A100FF"/>
                </a:solidFill>
                <a:ea typeface="Calibri"/>
                <a:cs typeface="Calibri"/>
              </a:rPr>
              <a:t>January</a:t>
            </a:r>
            <a:endParaRPr lang="en-US" b="1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26090" y="-11674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3157573-0519-5ABF-6EAE-2ABD06674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405" y="1910481"/>
            <a:ext cx="11098972" cy="6685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="" xmlns:a16="http://schemas.microsoft.com/office/drawing/2014/main" id="{5AAC58A7-0FA5-D824-89D7-6BA136051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63" y="2538413"/>
            <a:ext cx="8524875" cy="5210175"/>
          </a:xfrm>
          <a:prstGeom prst="rect">
            <a:avLst/>
          </a:prstGeom>
        </p:spPr>
      </p:pic>
      <p:pic>
        <p:nvPicPr>
          <p:cNvPr id="28" name="Picture 27" descr="A graph of different colored bars&#10;&#10;Description automatically generated">
            <a:extLst>
              <a:ext uri="{FF2B5EF4-FFF2-40B4-BE49-F238E27FC236}">
                <a16:creationId xmlns="" xmlns:a16="http://schemas.microsoft.com/office/drawing/2014/main" id="{D63608FD-3803-7C70-F328-D09E4DE9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63" y="2538413"/>
            <a:ext cx="8524875" cy="5210175"/>
          </a:xfrm>
          <a:prstGeom prst="rect">
            <a:avLst/>
          </a:prstGeom>
        </p:spPr>
      </p:pic>
      <p:pic>
        <p:nvPicPr>
          <p:cNvPr id="29" name="Picture 28" descr="A graph of different colored bars&#10;&#10;Description automatically generated">
            <a:extLst>
              <a:ext uri="{FF2B5EF4-FFF2-40B4-BE49-F238E27FC236}">
                <a16:creationId xmlns="" xmlns:a16="http://schemas.microsoft.com/office/drawing/2014/main" id="{47012145-E1C0-876A-BBA7-AF8D6EFB7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63" y="2538413"/>
            <a:ext cx="8524875" cy="5210175"/>
          </a:xfrm>
          <a:prstGeom prst="rect">
            <a:avLst/>
          </a:prstGeom>
        </p:spPr>
      </p:pic>
      <p:pic>
        <p:nvPicPr>
          <p:cNvPr id="30" name="Picture 29" descr="A graph of different colored bars&#10;&#10;Description automatically generated">
            <a:extLst>
              <a:ext uri="{FF2B5EF4-FFF2-40B4-BE49-F238E27FC236}">
                <a16:creationId xmlns="" xmlns:a16="http://schemas.microsoft.com/office/drawing/2014/main" id="{3B15B7BB-8D16-2FC5-FB51-E04456A2E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50" y="1536331"/>
            <a:ext cx="11859928" cy="72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461" y="1685151"/>
            <a:ext cx="12259839" cy="70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Graphik Regular</vt:lpstr>
      <vt:lpstr>Calibri</vt:lpstr>
      <vt:lpstr>Clear Sans Regular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jayminjethva7317@gmail.com</cp:lastModifiedBy>
  <cp:revision>79</cp:revision>
  <dcterms:created xsi:type="dcterms:W3CDTF">2006-08-16T00:00:00Z</dcterms:created>
  <dcterms:modified xsi:type="dcterms:W3CDTF">2024-12-14T19:05:18Z</dcterms:modified>
  <dc:identifier>DAEhDyfaYKE</dc:identifier>
</cp:coreProperties>
</file>