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ee5ac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cee5ac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cee5ac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cee5ac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cee5ac5d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cee5ac5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ee5a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ee5a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ee5ac5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ee5a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cee5ac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cee5ac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cee5ac5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cee5ac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ee5ac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cee5ac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ee5ac5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cee5ac5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ee5ac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cee5ac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686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696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21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type="title"/>
          </p:nvPr>
        </p:nvSpPr>
        <p:spPr>
          <a:xfrm>
            <a:off x="265500" y="2538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subTitle"/>
          </p:nvPr>
        </p:nvSpPr>
        <p:spPr>
          <a:xfrm>
            <a:off x="265500" y="1871723"/>
            <a:ext cx="4045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>
                <a:solidFill>
                  <a:srgbClr val="D9D9D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Survey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465: Data Visualization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50" y="4086353"/>
            <a:ext cx="373215" cy="3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980" y="4085916"/>
            <a:ext cx="373218" cy="3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862" y="4085916"/>
            <a:ext cx="373352" cy="3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513" y="4085925"/>
            <a:ext cx="373586" cy="3740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98100" y="3632900"/>
            <a:ext cx="792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04650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Anika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223813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Deepak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743025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Jaymin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262225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Kripa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65500" y="2538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History</a:t>
            </a:r>
            <a:endParaRPr/>
          </a:p>
        </p:txBody>
      </p:sp>
      <p:sp>
        <p:nvSpPr>
          <p:cNvPr id="161" name="Google Shape;161;p23"/>
          <p:cNvSpPr txBox="1"/>
          <p:nvPr>
            <p:ph idx="2" type="subTitle"/>
          </p:nvPr>
        </p:nvSpPr>
        <p:spPr>
          <a:xfrm>
            <a:off x="265500" y="1871723"/>
            <a:ext cx="4045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there was any correlation between family history and 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Family history and treatment have positive correlation</a:t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California, Texas and Tennessee were among the states with highest reported family history and treatment</a:t>
            </a:r>
            <a:endParaRPr i="1" sz="1200"/>
          </a:p>
        </p:txBody>
      </p:sp>
      <p:pic>
        <p:nvPicPr>
          <p:cNvPr descr="Family-History-v-Treatment.gif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825" y="859175"/>
            <a:ext cx="4326174" cy="35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50" y="2121351"/>
            <a:ext cx="3125151" cy="20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753" y="2121351"/>
            <a:ext cx="3204044" cy="2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661396" y="1324625"/>
            <a:ext cx="3739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Mental Health Disorders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070909" y="1324625"/>
            <a:ext cx="3739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Respondent Comments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>
            <a:off x="4539925" y="1305550"/>
            <a:ext cx="0" cy="358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grpSp>
        <p:nvGrpSpPr>
          <p:cNvPr id="178" name="Google Shape;178;p2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9" name="Google Shape;179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Employer Awareness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Improve awareness of issues that exacerbate employees’ mental health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Pro-active measures to ensure employees’ best health interests</a:t>
            </a:r>
            <a:endParaRPr sz="1600"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84" name="Google Shape;184;p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Employee Benefits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Employees need to keep abreast of their employer health benefits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</a:t>
            </a:r>
            <a:r>
              <a:rPr lang="en" sz="1600"/>
              <a:t>Remote work opportunities for employees with mental health issues</a:t>
            </a:r>
            <a:endParaRPr sz="1600"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89" name="Google Shape;189;p2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 Environment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A transparent work environment where discussion is encouraged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Improve gender equality and attend to requirements of employees who identify as other genders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50" y="4086353"/>
            <a:ext cx="373215" cy="3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980" y="4085916"/>
            <a:ext cx="373218" cy="374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862" y="4085916"/>
            <a:ext cx="373352" cy="3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513" y="4085925"/>
            <a:ext cx="373586" cy="3740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598100" y="3632900"/>
            <a:ext cx="792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04650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Anika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223813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Deepak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743025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Jaymin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2262225" y="4459575"/>
            <a:ext cx="44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Kripa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686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National Alliance on Mental Illness (NAMI), a mental illness is a condition that affects a person’s thinking, feeling, or mood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in 5 adults experience a mental health condition every year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There are many different types of mental health conditions and the severity of these conditions differs among each individual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686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surveyed 1260 employees at tech companies about their history and opinions on mental health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around 27 fields of mostly Yes/No/Maybe responses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Some notable data fields that helped form our story were: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benefits, treatment, coworkers, supervisor, family_history,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5500" y="2538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265500" y="1871723"/>
            <a:ext cx="4045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Whether respondents requiring treatment have benefits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Large number of respondents who required treatment did not have benefits</a:t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Large number of respondents who required treatment did not know if they had benefits</a:t>
            </a:r>
            <a:endParaRPr i="1" sz="12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625" y="944725"/>
            <a:ext cx="4393976" cy="31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65500" y="2538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142" name="Google Shape;142;p21"/>
          <p:cNvSpPr txBox="1"/>
          <p:nvPr>
            <p:ph idx="2" type="subTitle"/>
          </p:nvPr>
        </p:nvSpPr>
        <p:spPr>
          <a:xfrm>
            <a:off x="265500" y="1871723"/>
            <a:ext cx="4045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gender played a role in participant responses towards mental issues and 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Females are more likely to take treatment than males</a:t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i="1" lang="en" sz="1200"/>
              <a:t>Respondents who identified themselves as ‘Other’ faced higher negative mental health consequences</a:t>
            </a:r>
            <a:endParaRPr i="1" sz="12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5404" l="0" r="0" t="9089"/>
          <a:stretch/>
        </p:blipFill>
        <p:spPr>
          <a:xfrm>
            <a:off x="4769275" y="2850086"/>
            <a:ext cx="1955845" cy="208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16502" l="0" r="0" t="13154"/>
          <a:stretch/>
        </p:blipFill>
        <p:spPr>
          <a:xfrm>
            <a:off x="7596191" y="2850079"/>
            <a:ext cx="762394" cy="208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5">
            <a:alphaModFix/>
          </a:blip>
          <a:srcRect b="4737" l="0" r="0" t="9587"/>
          <a:stretch/>
        </p:blipFill>
        <p:spPr>
          <a:xfrm>
            <a:off x="7271716" y="405760"/>
            <a:ext cx="1411333" cy="201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6">
            <a:alphaModFix/>
          </a:blip>
          <a:srcRect b="5136" l="0" r="0" t="5680"/>
          <a:stretch/>
        </p:blipFill>
        <p:spPr>
          <a:xfrm>
            <a:off x="4776122" y="327525"/>
            <a:ext cx="1955839" cy="2095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7039125" y="191425"/>
            <a:ext cx="0" cy="47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rot="10800000">
            <a:off x="4865601" y="2636575"/>
            <a:ext cx="39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65500" y="2538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</a:t>
            </a:r>
            <a:endParaRPr/>
          </a:p>
        </p:txBody>
      </p:sp>
      <p:sp>
        <p:nvSpPr>
          <p:cNvPr id="154" name="Google Shape;154;p22"/>
          <p:cNvSpPr txBox="1"/>
          <p:nvPr>
            <p:ph idx="2" type="subTitle"/>
          </p:nvPr>
        </p:nvSpPr>
        <p:spPr>
          <a:xfrm>
            <a:off x="265500" y="1871723"/>
            <a:ext cx="40452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respondents felt comfortable discussing mental health issues with coworkers</a:t>
            </a:r>
            <a:r>
              <a:rPr lang="en"/>
              <a:t> </a:t>
            </a:r>
            <a:r>
              <a:rPr lang="en"/>
              <a:t>/ supervisors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Majority of respondents felt comfortable discussing with their supervisors, and with some of their coworkers</a:t>
            </a:r>
            <a:endParaRPr i="1"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i="1" lang="en" sz="1200"/>
              <a:t>Respondents were more likely to share with both supervisor and coworkers, rather than just one or the other, or not share at all.</a:t>
            </a:r>
            <a:endParaRPr i="1" sz="12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175" y="967963"/>
            <a:ext cx="4354425" cy="3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