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7" r:id="rId5"/>
    <p:sldId id="275" r:id="rId6"/>
    <p:sldId id="258" r:id="rId7"/>
    <p:sldId id="260" r:id="rId8"/>
    <p:sldId id="276" r:id="rId9"/>
    <p:sldId id="283" r:id="rId10"/>
    <p:sldId id="284" r:id="rId11"/>
    <p:sldId id="285" r:id="rId12"/>
    <p:sldId id="289" r:id="rId13"/>
    <p:sldId id="288" r:id="rId14"/>
    <p:sldId id="269" r:id="rId15"/>
    <p:sldId id="265" r:id="rId16"/>
    <p:sldId id="264" r:id="rId17"/>
    <p:sldId id="267" r:id="rId18"/>
    <p:sldId id="268" r:id="rId19"/>
    <p:sldId id="278" r:id="rId20"/>
    <p:sldId id="277" r:id="rId21"/>
    <p:sldId id="279" r:id="rId22"/>
    <p:sldId id="262" r:id="rId23"/>
    <p:sldId id="271" r:id="rId24"/>
    <p:sldId id="282"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4" autoAdjust="0"/>
  </p:normalViewPr>
  <p:slideViewPr>
    <p:cSldViewPr snapToGrid="0">
      <p:cViewPr>
        <p:scale>
          <a:sx n="77" d="100"/>
          <a:sy n="77" d="100"/>
        </p:scale>
        <p:origin x="462" y="102"/>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4882F4-754A-4105-8685-A2F6D23FAE1D}"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FC8DBD9A-D14A-4AFD-8DFD-D2E23CC46FD4}">
      <dgm:prSet/>
      <dgm:spPr/>
      <dgm:t>
        <a:bodyPr/>
        <a:lstStyle/>
        <a:p>
          <a:pPr rtl="0"/>
          <a:r>
            <a:rPr lang="en-US" dirty="0"/>
            <a:t>Till now We have been able to do proposed </a:t>
          </a:r>
          <a:r>
            <a:rPr lang="en-US" dirty="0">
              <a:latin typeface="Century Gothic" panose="020B0502020202020204"/>
            </a:rPr>
            <a:t>the particular </a:t>
          </a:r>
          <a:r>
            <a:rPr lang="en-US" dirty="0"/>
            <a:t> model which we will use for disease detect in the frontend part.</a:t>
          </a:r>
        </a:p>
      </dgm:t>
    </dgm:pt>
    <dgm:pt modelId="{6BA40006-9038-4436-8714-2ABD44DD3C4E}" type="parTrans" cxnId="{4F1DB332-5D4F-4609-9A4D-1D6951C23CC5}">
      <dgm:prSet/>
      <dgm:spPr/>
      <dgm:t>
        <a:bodyPr/>
        <a:lstStyle/>
        <a:p>
          <a:endParaRPr lang="en-US"/>
        </a:p>
      </dgm:t>
    </dgm:pt>
    <dgm:pt modelId="{03062D38-EC2C-4455-9DAC-BFFCA4811653}" type="sibTrans" cxnId="{4F1DB332-5D4F-4609-9A4D-1D6951C23CC5}">
      <dgm:prSet/>
      <dgm:spPr/>
      <dgm:t>
        <a:bodyPr/>
        <a:lstStyle/>
        <a:p>
          <a:endParaRPr lang="en-US"/>
        </a:p>
      </dgm:t>
    </dgm:pt>
    <dgm:pt modelId="{2063BE1E-95C0-41D3-B34D-A2287C02A878}">
      <dgm:prSet/>
      <dgm:spPr/>
      <dgm:t>
        <a:bodyPr/>
        <a:lstStyle/>
        <a:p>
          <a:pPr rtl="0"/>
          <a:r>
            <a:rPr lang="en-US" dirty="0"/>
            <a:t>After doing the backend tool, we will do the frontend tool.  We are interested to use languages are HTML, CSS, JAVASCRIPT, Django.</a:t>
          </a:r>
          <a:r>
            <a:rPr lang="en-US" dirty="0">
              <a:latin typeface="Century Gothic" panose="020B0502020202020204"/>
            </a:rPr>
            <a:t> </a:t>
          </a:r>
          <a:endParaRPr lang="en-US" dirty="0"/>
        </a:p>
      </dgm:t>
    </dgm:pt>
    <dgm:pt modelId="{F435C31F-2B01-41B4-80A3-3776D1F4A2F6}" type="parTrans" cxnId="{E77441C1-7910-4F2F-964D-1D8AA454BAAC}">
      <dgm:prSet/>
      <dgm:spPr/>
      <dgm:t>
        <a:bodyPr/>
        <a:lstStyle/>
        <a:p>
          <a:endParaRPr lang="en-US"/>
        </a:p>
      </dgm:t>
    </dgm:pt>
    <dgm:pt modelId="{978CB071-BC43-469C-BEBA-D2334ECCED5A}" type="sibTrans" cxnId="{E77441C1-7910-4F2F-964D-1D8AA454BAAC}">
      <dgm:prSet/>
      <dgm:spPr/>
      <dgm:t>
        <a:bodyPr/>
        <a:lstStyle/>
        <a:p>
          <a:endParaRPr lang="en-US"/>
        </a:p>
      </dgm:t>
    </dgm:pt>
    <dgm:pt modelId="{629246FF-6720-48CE-8B02-7C1D769535B8}">
      <dgm:prSet/>
      <dgm:spPr/>
      <dgm:t>
        <a:bodyPr/>
        <a:lstStyle/>
        <a:p>
          <a:r>
            <a:rPr lang="en-US" dirty="0"/>
            <a:t>The service tools will be useable  because it is inexpensive for user. However, without expert guidance anyone can use the system. </a:t>
          </a:r>
        </a:p>
      </dgm:t>
    </dgm:pt>
    <dgm:pt modelId="{0C89DB70-7EB5-4E15-8332-842B1402268B}" type="parTrans" cxnId="{06331E96-660F-4F15-AC58-CE1A438F5CEC}">
      <dgm:prSet/>
      <dgm:spPr/>
      <dgm:t>
        <a:bodyPr/>
        <a:lstStyle/>
        <a:p>
          <a:endParaRPr lang="en-US"/>
        </a:p>
      </dgm:t>
    </dgm:pt>
    <dgm:pt modelId="{6C97D420-6067-4F28-8CCA-49481AFBACF8}" type="sibTrans" cxnId="{06331E96-660F-4F15-AC58-CE1A438F5CEC}">
      <dgm:prSet/>
      <dgm:spPr/>
      <dgm:t>
        <a:bodyPr/>
        <a:lstStyle/>
        <a:p>
          <a:endParaRPr lang="en-US"/>
        </a:p>
      </dgm:t>
    </dgm:pt>
    <dgm:pt modelId="{E926D54B-DCDD-461A-9D30-2DE7572010DF}" type="pres">
      <dgm:prSet presAssocID="{D64882F4-754A-4105-8685-A2F6D23FAE1D}" presName="vert0" presStyleCnt="0">
        <dgm:presLayoutVars>
          <dgm:dir/>
          <dgm:animOne val="branch"/>
          <dgm:animLvl val="lvl"/>
        </dgm:presLayoutVars>
      </dgm:prSet>
      <dgm:spPr/>
    </dgm:pt>
    <dgm:pt modelId="{B3F99443-6EF3-49AD-82EE-2E257136B5AA}" type="pres">
      <dgm:prSet presAssocID="{FC8DBD9A-D14A-4AFD-8DFD-D2E23CC46FD4}" presName="thickLine" presStyleLbl="alignNode1" presStyleIdx="0" presStyleCnt="3"/>
      <dgm:spPr/>
    </dgm:pt>
    <dgm:pt modelId="{6F8B2C5B-3FBB-44BE-BE36-41D9742BAA49}" type="pres">
      <dgm:prSet presAssocID="{FC8DBD9A-D14A-4AFD-8DFD-D2E23CC46FD4}" presName="horz1" presStyleCnt="0"/>
      <dgm:spPr/>
    </dgm:pt>
    <dgm:pt modelId="{347B125A-B959-422A-8AD7-6FEF2D5E50B2}" type="pres">
      <dgm:prSet presAssocID="{FC8DBD9A-D14A-4AFD-8DFD-D2E23CC46FD4}" presName="tx1" presStyleLbl="revTx" presStyleIdx="0" presStyleCnt="3"/>
      <dgm:spPr/>
    </dgm:pt>
    <dgm:pt modelId="{4AF9DD38-DEE3-4704-8C97-993952084E87}" type="pres">
      <dgm:prSet presAssocID="{FC8DBD9A-D14A-4AFD-8DFD-D2E23CC46FD4}" presName="vert1" presStyleCnt="0"/>
      <dgm:spPr/>
    </dgm:pt>
    <dgm:pt modelId="{DA745E69-54E2-4E23-B47D-0FC11D9D3D83}" type="pres">
      <dgm:prSet presAssocID="{2063BE1E-95C0-41D3-B34D-A2287C02A878}" presName="thickLine" presStyleLbl="alignNode1" presStyleIdx="1" presStyleCnt="3"/>
      <dgm:spPr/>
    </dgm:pt>
    <dgm:pt modelId="{7504B1B9-16F8-44A1-9942-D430B688A798}" type="pres">
      <dgm:prSet presAssocID="{2063BE1E-95C0-41D3-B34D-A2287C02A878}" presName="horz1" presStyleCnt="0"/>
      <dgm:spPr/>
    </dgm:pt>
    <dgm:pt modelId="{6B7A4BA1-1800-4FF8-9E36-74004271EA99}" type="pres">
      <dgm:prSet presAssocID="{2063BE1E-95C0-41D3-B34D-A2287C02A878}" presName="tx1" presStyleLbl="revTx" presStyleIdx="1" presStyleCnt="3"/>
      <dgm:spPr/>
    </dgm:pt>
    <dgm:pt modelId="{067FD57A-685B-4648-96B4-DB0DA79A2BBD}" type="pres">
      <dgm:prSet presAssocID="{2063BE1E-95C0-41D3-B34D-A2287C02A878}" presName="vert1" presStyleCnt="0"/>
      <dgm:spPr/>
    </dgm:pt>
    <dgm:pt modelId="{C19E9B7E-586B-432C-832A-71A673C0AC5A}" type="pres">
      <dgm:prSet presAssocID="{629246FF-6720-48CE-8B02-7C1D769535B8}" presName="thickLine" presStyleLbl="alignNode1" presStyleIdx="2" presStyleCnt="3"/>
      <dgm:spPr/>
    </dgm:pt>
    <dgm:pt modelId="{449826AF-0301-4438-ABA8-F3013C207C65}" type="pres">
      <dgm:prSet presAssocID="{629246FF-6720-48CE-8B02-7C1D769535B8}" presName="horz1" presStyleCnt="0"/>
      <dgm:spPr/>
    </dgm:pt>
    <dgm:pt modelId="{F456437E-2A48-423C-A408-80797D5FDDB1}" type="pres">
      <dgm:prSet presAssocID="{629246FF-6720-48CE-8B02-7C1D769535B8}" presName="tx1" presStyleLbl="revTx" presStyleIdx="2" presStyleCnt="3"/>
      <dgm:spPr/>
    </dgm:pt>
    <dgm:pt modelId="{8A933B17-6C73-47F8-873D-E7482333D37B}" type="pres">
      <dgm:prSet presAssocID="{629246FF-6720-48CE-8B02-7C1D769535B8}" presName="vert1" presStyleCnt="0"/>
      <dgm:spPr/>
    </dgm:pt>
  </dgm:ptLst>
  <dgm:cxnLst>
    <dgm:cxn modelId="{F30FCA1B-2050-4284-B11F-6FF518EEB7AE}" type="presOf" srcId="{D64882F4-754A-4105-8685-A2F6D23FAE1D}" destId="{E926D54B-DCDD-461A-9D30-2DE7572010DF}" srcOrd="0" destOrd="0" presId="urn:microsoft.com/office/officeart/2008/layout/LinedList"/>
    <dgm:cxn modelId="{4F1DB332-5D4F-4609-9A4D-1D6951C23CC5}" srcId="{D64882F4-754A-4105-8685-A2F6D23FAE1D}" destId="{FC8DBD9A-D14A-4AFD-8DFD-D2E23CC46FD4}" srcOrd="0" destOrd="0" parTransId="{6BA40006-9038-4436-8714-2ABD44DD3C4E}" sibTransId="{03062D38-EC2C-4455-9DAC-BFFCA4811653}"/>
    <dgm:cxn modelId="{F2955D93-7BC3-4A51-90D7-D8C723AF748C}" type="presOf" srcId="{2063BE1E-95C0-41D3-B34D-A2287C02A878}" destId="{6B7A4BA1-1800-4FF8-9E36-74004271EA99}" srcOrd="0" destOrd="0" presId="urn:microsoft.com/office/officeart/2008/layout/LinedList"/>
    <dgm:cxn modelId="{06331E96-660F-4F15-AC58-CE1A438F5CEC}" srcId="{D64882F4-754A-4105-8685-A2F6D23FAE1D}" destId="{629246FF-6720-48CE-8B02-7C1D769535B8}" srcOrd="2" destOrd="0" parTransId="{0C89DB70-7EB5-4E15-8332-842B1402268B}" sibTransId="{6C97D420-6067-4F28-8CCA-49481AFBACF8}"/>
    <dgm:cxn modelId="{E77441C1-7910-4F2F-964D-1D8AA454BAAC}" srcId="{D64882F4-754A-4105-8685-A2F6D23FAE1D}" destId="{2063BE1E-95C0-41D3-B34D-A2287C02A878}" srcOrd="1" destOrd="0" parTransId="{F435C31F-2B01-41B4-80A3-3776D1F4A2F6}" sibTransId="{978CB071-BC43-469C-BEBA-D2334ECCED5A}"/>
    <dgm:cxn modelId="{832B1DC3-4042-4033-9B50-D15220B1EDCD}" type="presOf" srcId="{FC8DBD9A-D14A-4AFD-8DFD-D2E23CC46FD4}" destId="{347B125A-B959-422A-8AD7-6FEF2D5E50B2}" srcOrd="0" destOrd="0" presId="urn:microsoft.com/office/officeart/2008/layout/LinedList"/>
    <dgm:cxn modelId="{C06F09F1-B486-4BB8-AA00-BFF98C7E4AFD}" type="presOf" srcId="{629246FF-6720-48CE-8B02-7C1D769535B8}" destId="{F456437E-2A48-423C-A408-80797D5FDDB1}" srcOrd="0" destOrd="0" presId="urn:microsoft.com/office/officeart/2008/layout/LinedList"/>
    <dgm:cxn modelId="{576FD7D9-179B-43C7-9411-4928A2338852}" type="presParOf" srcId="{E926D54B-DCDD-461A-9D30-2DE7572010DF}" destId="{B3F99443-6EF3-49AD-82EE-2E257136B5AA}" srcOrd="0" destOrd="0" presId="urn:microsoft.com/office/officeart/2008/layout/LinedList"/>
    <dgm:cxn modelId="{82BED218-7244-40FA-9086-78A8EFCE0A38}" type="presParOf" srcId="{E926D54B-DCDD-461A-9D30-2DE7572010DF}" destId="{6F8B2C5B-3FBB-44BE-BE36-41D9742BAA49}" srcOrd="1" destOrd="0" presId="urn:microsoft.com/office/officeart/2008/layout/LinedList"/>
    <dgm:cxn modelId="{00BE9415-3A24-4BAC-AA54-51AE21CFA51C}" type="presParOf" srcId="{6F8B2C5B-3FBB-44BE-BE36-41D9742BAA49}" destId="{347B125A-B959-422A-8AD7-6FEF2D5E50B2}" srcOrd="0" destOrd="0" presId="urn:microsoft.com/office/officeart/2008/layout/LinedList"/>
    <dgm:cxn modelId="{1BC1BD9F-69A6-45B9-B591-6F17EBA6DF48}" type="presParOf" srcId="{6F8B2C5B-3FBB-44BE-BE36-41D9742BAA49}" destId="{4AF9DD38-DEE3-4704-8C97-993952084E87}" srcOrd="1" destOrd="0" presId="urn:microsoft.com/office/officeart/2008/layout/LinedList"/>
    <dgm:cxn modelId="{6ED99AC5-1C41-4753-A2E1-50DF29510CDC}" type="presParOf" srcId="{E926D54B-DCDD-461A-9D30-2DE7572010DF}" destId="{DA745E69-54E2-4E23-B47D-0FC11D9D3D83}" srcOrd="2" destOrd="0" presId="urn:microsoft.com/office/officeart/2008/layout/LinedList"/>
    <dgm:cxn modelId="{73516099-09A0-4156-8067-05E368E6AFD6}" type="presParOf" srcId="{E926D54B-DCDD-461A-9D30-2DE7572010DF}" destId="{7504B1B9-16F8-44A1-9942-D430B688A798}" srcOrd="3" destOrd="0" presId="urn:microsoft.com/office/officeart/2008/layout/LinedList"/>
    <dgm:cxn modelId="{5AEC1257-58C1-421E-993C-A9C0275B9E80}" type="presParOf" srcId="{7504B1B9-16F8-44A1-9942-D430B688A798}" destId="{6B7A4BA1-1800-4FF8-9E36-74004271EA99}" srcOrd="0" destOrd="0" presId="urn:microsoft.com/office/officeart/2008/layout/LinedList"/>
    <dgm:cxn modelId="{ABA0CD53-4175-4530-AA36-F5BD143EFC38}" type="presParOf" srcId="{7504B1B9-16F8-44A1-9942-D430B688A798}" destId="{067FD57A-685B-4648-96B4-DB0DA79A2BBD}" srcOrd="1" destOrd="0" presId="urn:microsoft.com/office/officeart/2008/layout/LinedList"/>
    <dgm:cxn modelId="{83A6892F-A8EC-4E94-B117-DD94DCA1CF18}" type="presParOf" srcId="{E926D54B-DCDD-461A-9D30-2DE7572010DF}" destId="{C19E9B7E-586B-432C-832A-71A673C0AC5A}" srcOrd="4" destOrd="0" presId="urn:microsoft.com/office/officeart/2008/layout/LinedList"/>
    <dgm:cxn modelId="{37F2AD9F-C017-4D35-9967-5E4CD0CBD08D}" type="presParOf" srcId="{E926D54B-DCDD-461A-9D30-2DE7572010DF}" destId="{449826AF-0301-4438-ABA8-F3013C207C65}" srcOrd="5" destOrd="0" presId="urn:microsoft.com/office/officeart/2008/layout/LinedList"/>
    <dgm:cxn modelId="{E16478F4-C31A-4A5E-9C32-BA07B63934FD}" type="presParOf" srcId="{449826AF-0301-4438-ABA8-F3013C207C65}" destId="{F456437E-2A48-423C-A408-80797D5FDDB1}" srcOrd="0" destOrd="0" presId="urn:microsoft.com/office/officeart/2008/layout/LinedList"/>
    <dgm:cxn modelId="{345A0034-91F7-4517-9216-405D3D79FDBB}" type="presParOf" srcId="{449826AF-0301-4438-ABA8-F3013C207C65}" destId="{8A933B17-6C73-47F8-873D-E7482333D37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99443-6EF3-49AD-82EE-2E257136B5AA}">
      <dsp:nvSpPr>
        <dsp:cNvPr id="0" name=""/>
        <dsp:cNvSpPr/>
      </dsp:nvSpPr>
      <dsp:spPr>
        <a:xfrm>
          <a:off x="0" y="1934"/>
          <a:ext cx="899471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7B125A-B959-422A-8AD7-6FEF2D5E50B2}">
      <dsp:nvSpPr>
        <dsp:cNvPr id="0" name=""/>
        <dsp:cNvSpPr/>
      </dsp:nvSpPr>
      <dsp:spPr>
        <a:xfrm>
          <a:off x="0" y="1934"/>
          <a:ext cx="8994718" cy="131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rtl="0">
            <a:lnSpc>
              <a:spcPct val="90000"/>
            </a:lnSpc>
            <a:spcBef>
              <a:spcPct val="0"/>
            </a:spcBef>
            <a:spcAft>
              <a:spcPct val="35000"/>
            </a:spcAft>
            <a:buNone/>
          </a:pPr>
          <a:r>
            <a:rPr lang="en-US" sz="2700" kern="1200" dirty="0"/>
            <a:t>Till now We have been able to do proposed </a:t>
          </a:r>
          <a:r>
            <a:rPr lang="en-US" sz="2700" kern="1200" dirty="0">
              <a:latin typeface="Century Gothic" panose="020B0502020202020204"/>
            </a:rPr>
            <a:t>the particular </a:t>
          </a:r>
          <a:r>
            <a:rPr lang="en-US" sz="2700" kern="1200" dirty="0"/>
            <a:t> model which we will use for disease detect in the frontend part.</a:t>
          </a:r>
        </a:p>
      </dsp:txBody>
      <dsp:txXfrm>
        <a:off x="0" y="1934"/>
        <a:ext cx="8994718" cy="1319591"/>
      </dsp:txXfrm>
    </dsp:sp>
    <dsp:sp modelId="{DA745E69-54E2-4E23-B47D-0FC11D9D3D83}">
      <dsp:nvSpPr>
        <dsp:cNvPr id="0" name=""/>
        <dsp:cNvSpPr/>
      </dsp:nvSpPr>
      <dsp:spPr>
        <a:xfrm>
          <a:off x="0" y="1321525"/>
          <a:ext cx="8994718" cy="0"/>
        </a:xfrm>
        <a:prstGeom prst="line">
          <a:avLst/>
        </a:prstGeom>
        <a:solidFill>
          <a:schemeClr val="accent5">
            <a:hueOff val="-203279"/>
            <a:satOff val="-4837"/>
            <a:lumOff val="-2942"/>
            <a:alphaOff val="0"/>
          </a:schemeClr>
        </a:solidFill>
        <a:ln w="12700" cap="flat" cmpd="sng" algn="ctr">
          <a:solidFill>
            <a:schemeClr val="accent5">
              <a:hueOff val="-203279"/>
              <a:satOff val="-4837"/>
              <a:lumOff val="-29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7A4BA1-1800-4FF8-9E36-74004271EA99}">
      <dsp:nvSpPr>
        <dsp:cNvPr id="0" name=""/>
        <dsp:cNvSpPr/>
      </dsp:nvSpPr>
      <dsp:spPr>
        <a:xfrm>
          <a:off x="0" y="1321525"/>
          <a:ext cx="8994718" cy="131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rtl="0">
            <a:lnSpc>
              <a:spcPct val="90000"/>
            </a:lnSpc>
            <a:spcBef>
              <a:spcPct val="0"/>
            </a:spcBef>
            <a:spcAft>
              <a:spcPct val="35000"/>
            </a:spcAft>
            <a:buNone/>
          </a:pPr>
          <a:r>
            <a:rPr lang="en-US" sz="2700" kern="1200" dirty="0"/>
            <a:t>After doing the backend tool, we will do the frontend tool.  We are interested to use languages are HTML, CSS, JAVASCRIPT, Django.</a:t>
          </a:r>
          <a:r>
            <a:rPr lang="en-US" sz="2700" kern="1200" dirty="0">
              <a:latin typeface="Century Gothic" panose="020B0502020202020204"/>
            </a:rPr>
            <a:t> </a:t>
          </a:r>
          <a:endParaRPr lang="en-US" sz="2700" kern="1200" dirty="0"/>
        </a:p>
      </dsp:txBody>
      <dsp:txXfrm>
        <a:off x="0" y="1321525"/>
        <a:ext cx="8994718" cy="1319591"/>
      </dsp:txXfrm>
    </dsp:sp>
    <dsp:sp modelId="{C19E9B7E-586B-432C-832A-71A673C0AC5A}">
      <dsp:nvSpPr>
        <dsp:cNvPr id="0" name=""/>
        <dsp:cNvSpPr/>
      </dsp:nvSpPr>
      <dsp:spPr>
        <a:xfrm>
          <a:off x="0" y="2641117"/>
          <a:ext cx="8994718" cy="0"/>
        </a:xfrm>
        <a:prstGeom prst="line">
          <a:avLst/>
        </a:prstGeom>
        <a:solidFill>
          <a:schemeClr val="accent5">
            <a:hueOff val="-406559"/>
            <a:satOff val="-9674"/>
            <a:lumOff val="-5884"/>
            <a:alphaOff val="0"/>
          </a:schemeClr>
        </a:solidFill>
        <a:ln w="12700" cap="flat" cmpd="sng" algn="ctr">
          <a:solidFill>
            <a:schemeClr val="accent5">
              <a:hueOff val="-406559"/>
              <a:satOff val="-9674"/>
              <a:lumOff val="-58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56437E-2A48-423C-A408-80797D5FDDB1}">
      <dsp:nvSpPr>
        <dsp:cNvPr id="0" name=""/>
        <dsp:cNvSpPr/>
      </dsp:nvSpPr>
      <dsp:spPr>
        <a:xfrm>
          <a:off x="0" y="2641117"/>
          <a:ext cx="8994718" cy="131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The service tools will be useable  because it is inexpensive for user. However, without expert guidance anyone can use the system. </a:t>
          </a:r>
        </a:p>
      </dsp:txBody>
      <dsp:txXfrm>
        <a:off x="0" y="2641117"/>
        <a:ext cx="8994718" cy="131959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5/23/2021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59157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endParaRPr lang="en-US" dirty="0"/>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 id="2147483670" r:id="rId14"/>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4.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12356"/>
            <a:ext cx="12192000" cy="6858000"/>
          </a:xfrm>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a:xfrm>
            <a:off x="1536449" y="132250"/>
            <a:ext cx="8794729" cy="4396452"/>
          </a:xfrm>
        </p:spPr>
        <p:txBody>
          <a:bodyPr/>
          <a:lstStyle/>
          <a:p>
            <a:pPr algn="ctr">
              <a:lnSpc>
                <a:spcPct val="110000"/>
              </a:lnSpc>
            </a:pPr>
            <a:r>
              <a:rPr lang="en-GB" sz="3200" dirty="0">
                <a:latin typeface="Times New Roman" panose="02020603050405020304" pitchFamily="18" charset="0"/>
                <a:cs typeface="Times New Roman" panose="02020603050405020304" pitchFamily="18" charset="0"/>
              </a:rPr>
              <a:t>Utilizing Artificial Intelligence</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 for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Sustaining Fast and accurate Healthcare System</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DA136CB0-4ED9-43FA-81D5-6D3225795A7D}"/>
              </a:ext>
              <a:ext uri="{C183D7F6-B498-43B3-948B-1728B52AA6E4}">
                <adec:decorative xmlns:adec="http://schemas.microsoft.com/office/drawing/2017/decorative" val="1"/>
              </a:ext>
            </a:extLst>
          </p:cNvPr>
          <p:cNvSpPr/>
          <p:nvPr/>
        </p:nvSpPr>
        <p:spPr>
          <a:xfrm>
            <a:off x="3903024" y="4896463"/>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5">
            <a:extLst>
              <a:ext uri="{FF2B5EF4-FFF2-40B4-BE49-F238E27FC236}">
                <a16:creationId xmlns:a16="http://schemas.microsoft.com/office/drawing/2014/main" id="{07D7F950-24CB-419D-AD29-AFCA00A8496F}"/>
              </a:ext>
            </a:extLst>
          </p:cNvPr>
          <p:cNvSpPr>
            <a:spLocks noGrp="1"/>
          </p:cNvSpPr>
          <p:nvPr>
            <p:ph type="subTitle" idx="1"/>
          </p:nvPr>
        </p:nvSpPr>
        <p:spPr>
          <a:xfrm>
            <a:off x="7116660" y="4150237"/>
            <a:ext cx="5075340" cy="2697060"/>
          </a:xfrm>
        </p:spPr>
        <p:txBody>
          <a:bodyPr/>
          <a:lstStyle/>
          <a:p>
            <a:pPr algn="ctr"/>
            <a:r>
              <a:rPr lang="en-GB" sz="2000" b="1" i="0" dirty="0">
                <a:solidFill>
                  <a:schemeClr val="bg1"/>
                </a:solidFill>
                <a:latin typeface="Times New Roman" panose="02020603050405020304" pitchFamily="18" charset="0"/>
                <a:cs typeface="Times New Roman" panose="02020603050405020304" pitchFamily="18" charset="0"/>
              </a:rPr>
              <a:t>Supervisor</a:t>
            </a:r>
          </a:p>
          <a:p>
            <a:pPr algn="ctr"/>
            <a:r>
              <a:rPr lang="en-US" sz="2000" b="1" i="0" dirty="0">
                <a:solidFill>
                  <a:schemeClr val="bg1"/>
                </a:solidFill>
                <a:latin typeface="Times New Roman" panose="02020603050405020304" pitchFamily="18" charset="0"/>
                <a:cs typeface="Times New Roman" panose="02020603050405020304" pitchFamily="18" charset="0"/>
              </a:rPr>
              <a:t>Dr. Shahnewaz Siddique</a:t>
            </a:r>
          </a:p>
          <a:p>
            <a:pPr algn="ctr"/>
            <a:r>
              <a:rPr lang="en-US" sz="2000" b="1" i="0" dirty="0">
                <a:solidFill>
                  <a:schemeClr val="bg1"/>
                </a:solidFill>
                <a:latin typeface="Times New Roman" panose="02020603050405020304" pitchFamily="18" charset="0"/>
                <a:cs typeface="Times New Roman" panose="02020603050405020304" pitchFamily="18" charset="0"/>
              </a:rPr>
              <a:t>Assistant Professor </a:t>
            </a:r>
          </a:p>
          <a:p>
            <a:pPr algn="ctr"/>
            <a:r>
              <a:rPr lang="en-GB" sz="2000" i="0" dirty="0">
                <a:solidFill>
                  <a:schemeClr val="bg1"/>
                </a:solidFill>
                <a:latin typeface="Times New Roman" panose="02020603050405020304" pitchFamily="18" charset="0"/>
                <a:cs typeface="Times New Roman" panose="02020603050405020304" pitchFamily="18" charset="0"/>
              </a:rPr>
              <a:t>Electrical &amp; Computer Engineering, North South University</a:t>
            </a:r>
            <a:endParaRPr lang="en-US" sz="2000" i="0" dirty="0">
              <a:solidFill>
                <a:schemeClr val="bg1"/>
              </a:solidFill>
              <a:latin typeface="Times New Roman" panose="02020603050405020304" pitchFamily="18" charset="0"/>
              <a:cs typeface="Times New Roman" panose="02020603050405020304" pitchFamily="18" charset="0"/>
            </a:endParaRPr>
          </a:p>
          <a:p>
            <a:endParaRPr lang="en-US" dirty="0"/>
          </a:p>
        </p:txBody>
      </p:sp>
      <p:sp>
        <p:nvSpPr>
          <p:cNvPr id="9" name="Rectangle 8">
            <a:extLst>
              <a:ext uri="{FF2B5EF4-FFF2-40B4-BE49-F238E27FC236}">
                <a16:creationId xmlns:a16="http://schemas.microsoft.com/office/drawing/2014/main" id="{11693A97-8AF6-4B9C-B514-7635EDEDA9D5}"/>
              </a:ext>
            </a:extLst>
          </p:cNvPr>
          <p:cNvSpPr/>
          <p:nvPr/>
        </p:nvSpPr>
        <p:spPr>
          <a:xfrm>
            <a:off x="3828176" y="3428999"/>
            <a:ext cx="3288484" cy="1326383"/>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effectLst/>
              </a:rPr>
              <a:t>Course Name: Senior Design</a:t>
            </a:r>
          </a:p>
          <a:p>
            <a:pPr algn="just"/>
            <a:r>
              <a:rPr lang="en-US" dirty="0"/>
              <a:t>Course Code:CSE499A</a:t>
            </a:r>
            <a:endParaRPr lang="en-US" dirty="0">
              <a:effectLst/>
            </a:endParaRPr>
          </a:p>
          <a:p>
            <a:pPr algn="just"/>
            <a:r>
              <a:rPr lang="en-US" dirty="0">
                <a:effectLst/>
              </a:rPr>
              <a:t>Semester: Spring 2021</a:t>
            </a:r>
            <a:endParaRPr lang="en-US" dirty="0"/>
          </a:p>
        </p:txBody>
      </p:sp>
    </p:spTree>
    <p:extLst>
      <p:ext uri="{BB962C8B-B14F-4D97-AF65-F5344CB8AC3E}">
        <p14:creationId xmlns:p14="http://schemas.microsoft.com/office/powerpoint/2010/main" val="850593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B957-3C7C-4F93-8C92-9FA0BC2F902A}"/>
              </a:ext>
            </a:extLst>
          </p:cNvPr>
          <p:cNvSpPr>
            <a:spLocks noGrp="1"/>
          </p:cNvSpPr>
          <p:nvPr>
            <p:ph type="title"/>
          </p:nvPr>
        </p:nvSpPr>
        <p:spPr>
          <a:xfrm>
            <a:off x="-1588" y="5562599"/>
            <a:ext cx="3136673" cy="658130"/>
          </a:xfrm>
        </p:spPr>
        <p:txBody>
          <a:bodyPr vert="horz" lIns="91440" tIns="45720" rIns="91440" bIns="45720" rtlCol="0" anchor="b">
            <a:normAutofit/>
          </a:bodyPr>
          <a:lstStyle/>
          <a:p>
            <a:r>
              <a:rPr lang="en-US" sz="3000">
                <a:solidFill>
                  <a:schemeClr val="tx2"/>
                </a:solidFill>
              </a:rPr>
              <a:t>Background</a:t>
            </a:r>
          </a:p>
        </p:txBody>
      </p:sp>
      <p:pic>
        <p:nvPicPr>
          <p:cNvPr id="3" name="Picture 3" descr="Chart, histogram&#10;&#10;Description automatically generated">
            <a:extLst>
              <a:ext uri="{FF2B5EF4-FFF2-40B4-BE49-F238E27FC236}">
                <a16:creationId xmlns:a16="http://schemas.microsoft.com/office/drawing/2014/main" id="{DF84B0B4-D2A7-4BC6-A37E-8AB9EE46EA8F}"/>
              </a:ext>
            </a:extLst>
          </p:cNvPr>
          <p:cNvPicPr>
            <a:picLocks noChangeAspect="1"/>
          </p:cNvPicPr>
          <p:nvPr/>
        </p:nvPicPr>
        <p:blipFill>
          <a:blip r:embed="rId2"/>
          <a:stretch>
            <a:fillRect/>
          </a:stretch>
        </p:blipFill>
        <p:spPr>
          <a:xfrm>
            <a:off x="0" y="-7164"/>
            <a:ext cx="8218714" cy="5108839"/>
          </a:xfrm>
          <a:prstGeom prst="rect">
            <a:avLst/>
          </a:prstGeom>
        </p:spPr>
      </p:pic>
      <p:pic>
        <p:nvPicPr>
          <p:cNvPr id="4" name="Picture 4" descr="Chart, pie chart&#10;&#10;Description automatically generated">
            <a:extLst>
              <a:ext uri="{FF2B5EF4-FFF2-40B4-BE49-F238E27FC236}">
                <a16:creationId xmlns:a16="http://schemas.microsoft.com/office/drawing/2014/main" id="{82E83F00-275B-46C9-BEDB-923A584A066C}"/>
              </a:ext>
            </a:extLst>
          </p:cNvPr>
          <p:cNvPicPr>
            <a:picLocks noChangeAspect="1"/>
          </p:cNvPicPr>
          <p:nvPr/>
        </p:nvPicPr>
        <p:blipFill>
          <a:blip r:embed="rId3"/>
          <a:stretch>
            <a:fillRect/>
          </a:stretch>
        </p:blipFill>
        <p:spPr>
          <a:xfrm>
            <a:off x="8196942" y="-27928"/>
            <a:ext cx="3995057" cy="3789657"/>
          </a:xfrm>
          <a:prstGeom prst="rect">
            <a:avLst/>
          </a:prstGeom>
        </p:spPr>
      </p:pic>
      <p:pic>
        <p:nvPicPr>
          <p:cNvPr id="5" name="Picture 5" descr="Chart, pie chart&#10;&#10;Description automatically generated">
            <a:extLst>
              <a:ext uri="{FF2B5EF4-FFF2-40B4-BE49-F238E27FC236}">
                <a16:creationId xmlns:a16="http://schemas.microsoft.com/office/drawing/2014/main" id="{92510A31-B2B5-47BA-A52B-7D9544C9256A}"/>
              </a:ext>
            </a:extLst>
          </p:cNvPr>
          <p:cNvPicPr>
            <a:picLocks noChangeAspect="1"/>
          </p:cNvPicPr>
          <p:nvPr/>
        </p:nvPicPr>
        <p:blipFill>
          <a:blip r:embed="rId4"/>
          <a:stretch>
            <a:fillRect/>
          </a:stretch>
        </p:blipFill>
        <p:spPr>
          <a:xfrm>
            <a:off x="8207830" y="3765508"/>
            <a:ext cx="4016827" cy="3093445"/>
          </a:xfrm>
          <a:prstGeom prst="rect">
            <a:avLst/>
          </a:prstGeom>
        </p:spPr>
      </p:pic>
    </p:spTree>
    <p:extLst>
      <p:ext uri="{BB962C8B-B14F-4D97-AF65-F5344CB8AC3E}">
        <p14:creationId xmlns:p14="http://schemas.microsoft.com/office/powerpoint/2010/main" val="3580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C1F13-B87A-4B07-80DE-6975D5282237}"/>
              </a:ext>
            </a:extLst>
          </p:cNvPr>
          <p:cNvSpPr>
            <a:spLocks noGrp="1"/>
          </p:cNvSpPr>
          <p:nvPr>
            <p:ph type="title"/>
          </p:nvPr>
        </p:nvSpPr>
        <p:spPr>
          <a:xfrm>
            <a:off x="718874" y="677863"/>
            <a:ext cx="4534047" cy="1325562"/>
          </a:xfrm>
        </p:spPr>
        <p:txBody>
          <a:bodyPr>
            <a:normAutofit/>
          </a:bodyPr>
          <a:lstStyle/>
          <a:p>
            <a:r>
              <a:rPr lang="en-US" dirty="0"/>
              <a:t>Proposed Model:</a:t>
            </a:r>
          </a:p>
        </p:txBody>
      </p:sp>
      <p:sp>
        <p:nvSpPr>
          <p:cNvPr id="3" name="Content Placeholder 2">
            <a:extLst>
              <a:ext uri="{FF2B5EF4-FFF2-40B4-BE49-F238E27FC236}">
                <a16:creationId xmlns:a16="http://schemas.microsoft.com/office/drawing/2014/main" id="{7D2E6FF3-D2F9-4913-BED0-CED2B825A191}"/>
              </a:ext>
            </a:extLst>
          </p:cNvPr>
          <p:cNvSpPr>
            <a:spLocks noGrp="1"/>
          </p:cNvSpPr>
          <p:nvPr>
            <p:ph idx="1"/>
          </p:nvPr>
        </p:nvSpPr>
        <p:spPr>
          <a:xfrm>
            <a:off x="718874" y="2325158"/>
            <a:ext cx="4534048" cy="3854979"/>
          </a:xfrm>
        </p:spPr>
        <p:txBody>
          <a:bodyPr vert="horz" lIns="91440" tIns="45720" rIns="91440" bIns="45720" rtlCol="0">
            <a:normAutofit/>
          </a:bodyPr>
          <a:lstStyle/>
          <a:p>
            <a:r>
              <a:rPr lang="en-US" dirty="0"/>
              <a:t>For building the model of detect the disease with image or their data, first we downloaded the dataset from Kaggle and other websites. </a:t>
            </a:r>
          </a:p>
          <a:p>
            <a:r>
              <a:rPr lang="en-US" dirty="0"/>
              <a:t>After that we trained the dataset and build the model, got good accuracy and validation.</a:t>
            </a:r>
          </a:p>
          <a:p>
            <a:r>
              <a:rPr lang="en-US" dirty="0"/>
              <a:t>We build the model of multiple diseases like Pneumonia, Melanoma, Covid, Diabetes etc.</a:t>
            </a:r>
          </a:p>
          <a:p>
            <a:r>
              <a:rPr lang="en-US" dirty="0"/>
              <a:t>The working steps are:</a:t>
            </a:r>
          </a:p>
          <a:p>
            <a:endParaRPr lang="en-US" dirty="0"/>
          </a:p>
        </p:txBody>
      </p:sp>
      <p:pic>
        <p:nvPicPr>
          <p:cNvPr id="4" name="Picture 4" descr="Timeline&#10;&#10;Description automatically generated">
            <a:extLst>
              <a:ext uri="{FF2B5EF4-FFF2-40B4-BE49-F238E27FC236}">
                <a16:creationId xmlns:a16="http://schemas.microsoft.com/office/drawing/2014/main" id="{513DFB01-10D3-4D30-A042-C54D4C64FC93}"/>
              </a:ext>
            </a:extLst>
          </p:cNvPr>
          <p:cNvPicPr>
            <a:picLocks noChangeAspect="1"/>
          </p:cNvPicPr>
          <p:nvPr/>
        </p:nvPicPr>
        <p:blipFill>
          <a:blip r:embed="rId2"/>
          <a:stretch>
            <a:fillRect/>
          </a:stretch>
        </p:blipFill>
        <p:spPr>
          <a:xfrm>
            <a:off x="5265296" y="985875"/>
            <a:ext cx="6037677" cy="5346077"/>
          </a:xfrm>
          <a:prstGeom prst="rect">
            <a:avLst/>
          </a:prstGeom>
        </p:spPr>
      </p:pic>
    </p:spTree>
    <p:extLst>
      <p:ext uri="{BB962C8B-B14F-4D97-AF65-F5344CB8AC3E}">
        <p14:creationId xmlns:p14="http://schemas.microsoft.com/office/powerpoint/2010/main" val="1453736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B8CE-3C2F-4EE3-862B-063CFF7FA70E}"/>
              </a:ext>
            </a:extLst>
          </p:cNvPr>
          <p:cNvSpPr>
            <a:spLocks noGrp="1"/>
          </p:cNvSpPr>
          <p:nvPr>
            <p:ph type="title"/>
          </p:nvPr>
        </p:nvSpPr>
        <p:spPr>
          <a:xfrm>
            <a:off x="7878675" y="640079"/>
            <a:ext cx="3075836" cy="1366141"/>
          </a:xfrm>
        </p:spPr>
        <p:txBody>
          <a:bodyPr>
            <a:normAutofit/>
          </a:bodyPr>
          <a:lstStyle/>
          <a:p>
            <a:r>
              <a:rPr lang="en-US" sz="3200"/>
              <a:t>Tools and Algorithms:</a:t>
            </a:r>
          </a:p>
        </p:txBody>
      </p:sp>
      <p:pic>
        <p:nvPicPr>
          <p:cNvPr id="4" name="Picture 4" descr="Diagram&#10;&#10;Description automatically generated">
            <a:extLst>
              <a:ext uri="{FF2B5EF4-FFF2-40B4-BE49-F238E27FC236}">
                <a16:creationId xmlns:a16="http://schemas.microsoft.com/office/drawing/2014/main" id="{37F1E130-A190-404D-99BD-431CEBF1F3DA}"/>
              </a:ext>
            </a:extLst>
          </p:cNvPr>
          <p:cNvPicPr>
            <a:picLocks noChangeAspect="1"/>
          </p:cNvPicPr>
          <p:nvPr/>
        </p:nvPicPr>
        <p:blipFill>
          <a:blip r:embed="rId2"/>
          <a:stretch>
            <a:fillRect/>
          </a:stretch>
        </p:blipFill>
        <p:spPr>
          <a:xfrm>
            <a:off x="226723" y="824505"/>
            <a:ext cx="7334282" cy="5284940"/>
          </a:xfrm>
          <a:prstGeom prst="rect">
            <a:avLst/>
          </a:prstGeom>
          <a:ln>
            <a:noFill/>
          </a:ln>
          <a:effectLst>
            <a:softEdge rad="112500"/>
          </a:effectLst>
        </p:spPr>
      </p:pic>
      <p:sp>
        <p:nvSpPr>
          <p:cNvPr id="6" name="Content Placeholder 7">
            <a:extLst>
              <a:ext uri="{FF2B5EF4-FFF2-40B4-BE49-F238E27FC236}">
                <a16:creationId xmlns:a16="http://schemas.microsoft.com/office/drawing/2014/main" id="{CCEF8DDC-1777-4C51-ADE1-DF4926E7B37A}"/>
              </a:ext>
            </a:extLst>
          </p:cNvPr>
          <p:cNvSpPr>
            <a:spLocks noGrp="1"/>
          </p:cNvSpPr>
          <p:nvPr>
            <p:ph idx="1"/>
          </p:nvPr>
        </p:nvSpPr>
        <p:spPr>
          <a:xfrm>
            <a:off x="7878675" y="2325157"/>
            <a:ext cx="3075836" cy="3854979"/>
          </a:xfrm>
        </p:spPr>
        <p:txBody>
          <a:bodyPr vert="horz" lIns="91440" tIns="45720" rIns="91440" bIns="45720" rtlCol="0" anchor="t">
            <a:normAutofit/>
          </a:bodyPr>
          <a:lstStyle/>
          <a:p>
            <a:r>
              <a:rPr lang="en-US" sz="1600" dirty="0"/>
              <a:t>Convolutional Neural Network</a:t>
            </a:r>
          </a:p>
          <a:p>
            <a:r>
              <a:rPr lang="en-US" sz="1600"/>
              <a:t>DENSENET Classification</a:t>
            </a:r>
            <a:endParaRPr lang="en-US" sz="1600" dirty="0"/>
          </a:p>
          <a:p>
            <a:r>
              <a:rPr lang="en-US" sz="1600"/>
              <a:t>RESNET Classification</a:t>
            </a:r>
          </a:p>
          <a:p>
            <a:r>
              <a:rPr lang="en-US" sz="1600"/>
              <a:t>Random Forest </a:t>
            </a:r>
            <a:r>
              <a:rPr lang="en-US" sz="1600">
                <a:ea typeface="+mn-lt"/>
                <a:cs typeface="+mn-lt"/>
              </a:rPr>
              <a:t>Classification</a:t>
            </a:r>
          </a:p>
          <a:p>
            <a:r>
              <a:rPr lang="en-US" sz="1600"/>
              <a:t>TENSORFLOW</a:t>
            </a:r>
          </a:p>
          <a:p>
            <a:r>
              <a:rPr lang="en-US" sz="1600"/>
              <a:t>KERAS</a:t>
            </a:r>
          </a:p>
          <a:p>
            <a:endParaRPr lang="en-US" sz="1600" dirty="0"/>
          </a:p>
          <a:p>
            <a:endParaRPr lang="en-US" sz="1600" dirty="0"/>
          </a:p>
        </p:txBody>
      </p:sp>
    </p:spTree>
    <p:extLst>
      <p:ext uri="{BB962C8B-B14F-4D97-AF65-F5344CB8AC3E}">
        <p14:creationId xmlns:p14="http://schemas.microsoft.com/office/powerpoint/2010/main" val="1619799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2DFB-1F3C-47F6-A699-704826C97DF6}"/>
              </a:ext>
            </a:extLst>
          </p:cNvPr>
          <p:cNvSpPr>
            <a:spLocks noGrp="1"/>
          </p:cNvSpPr>
          <p:nvPr>
            <p:ph type="title"/>
          </p:nvPr>
        </p:nvSpPr>
        <p:spPr>
          <a:xfrm>
            <a:off x="1382083" y="-178902"/>
            <a:ext cx="9569284" cy="1100934"/>
          </a:xfrm>
        </p:spPr>
        <p:txBody>
          <a:bodyPr>
            <a:normAutofit fontScale="90000"/>
          </a:bodyPr>
          <a:lstStyle/>
          <a:p>
            <a:br>
              <a:rPr lang="en-US" sz="2700" b="1" dirty="0">
                <a:solidFill>
                  <a:srgbClr val="002060"/>
                </a:solidFill>
              </a:rPr>
            </a:br>
            <a:br>
              <a:rPr lang="en-US" sz="2700" b="1" dirty="0"/>
            </a:br>
            <a:r>
              <a:rPr lang="en-US" sz="2700" b="1" dirty="0">
                <a:solidFill>
                  <a:srgbClr val="002060"/>
                </a:solidFill>
              </a:rPr>
              <a:t>Training the Models (Dense Net Architecture):</a:t>
            </a:r>
          </a:p>
        </p:txBody>
      </p:sp>
      <p:pic>
        <p:nvPicPr>
          <p:cNvPr id="4" name="Picture 4" descr="A picture containing text&#10;&#10;Description automatically generated">
            <a:extLst>
              <a:ext uri="{FF2B5EF4-FFF2-40B4-BE49-F238E27FC236}">
                <a16:creationId xmlns:a16="http://schemas.microsoft.com/office/drawing/2014/main" id="{B49DB2FB-1988-4691-A3E1-CEA1F02DBA6D}"/>
              </a:ext>
            </a:extLst>
          </p:cNvPr>
          <p:cNvPicPr>
            <a:picLocks noChangeAspect="1"/>
          </p:cNvPicPr>
          <p:nvPr/>
        </p:nvPicPr>
        <p:blipFill>
          <a:blip r:embed="rId2"/>
          <a:stretch>
            <a:fillRect/>
          </a:stretch>
        </p:blipFill>
        <p:spPr>
          <a:xfrm>
            <a:off x="3235308" y="1136233"/>
            <a:ext cx="5862835" cy="2493724"/>
          </a:xfrm>
          <a:prstGeom prst="rect">
            <a:avLst/>
          </a:prstGeom>
        </p:spPr>
      </p:pic>
      <p:pic>
        <p:nvPicPr>
          <p:cNvPr id="5" name="Picture 5" descr="A picture containing timeline&#10;&#10;Description automatically generated">
            <a:extLst>
              <a:ext uri="{FF2B5EF4-FFF2-40B4-BE49-F238E27FC236}">
                <a16:creationId xmlns:a16="http://schemas.microsoft.com/office/drawing/2014/main" id="{D7381A5D-505C-4CA0-A45A-E24DA3BAF1DF}"/>
              </a:ext>
            </a:extLst>
          </p:cNvPr>
          <p:cNvPicPr>
            <a:picLocks noGrp="1" noChangeAspect="1"/>
          </p:cNvPicPr>
          <p:nvPr>
            <p:ph idx="1"/>
          </p:nvPr>
        </p:nvPicPr>
        <p:blipFill>
          <a:blip r:embed="rId3"/>
          <a:stretch>
            <a:fillRect/>
          </a:stretch>
        </p:blipFill>
        <p:spPr>
          <a:xfrm>
            <a:off x="280804" y="837768"/>
            <a:ext cx="2952750" cy="2914650"/>
          </a:xfrm>
        </p:spPr>
      </p:pic>
      <p:pic>
        <p:nvPicPr>
          <p:cNvPr id="6" name="Picture 6" descr="A picture containing graphical user interface&#10;&#10;Description automatically generated">
            <a:extLst>
              <a:ext uri="{FF2B5EF4-FFF2-40B4-BE49-F238E27FC236}">
                <a16:creationId xmlns:a16="http://schemas.microsoft.com/office/drawing/2014/main" id="{823818BC-1E82-4CC9-A2FB-4A92D628A973}"/>
              </a:ext>
            </a:extLst>
          </p:cNvPr>
          <p:cNvPicPr>
            <a:picLocks noChangeAspect="1"/>
          </p:cNvPicPr>
          <p:nvPr/>
        </p:nvPicPr>
        <p:blipFill>
          <a:blip r:embed="rId4"/>
          <a:stretch>
            <a:fillRect/>
          </a:stretch>
        </p:blipFill>
        <p:spPr>
          <a:xfrm>
            <a:off x="9027894" y="840992"/>
            <a:ext cx="2124075" cy="2390775"/>
          </a:xfrm>
          <a:prstGeom prst="rect">
            <a:avLst/>
          </a:prstGeom>
        </p:spPr>
      </p:pic>
      <p:sp>
        <p:nvSpPr>
          <p:cNvPr id="7" name="TextBox 6">
            <a:extLst>
              <a:ext uri="{FF2B5EF4-FFF2-40B4-BE49-F238E27FC236}">
                <a16:creationId xmlns:a16="http://schemas.microsoft.com/office/drawing/2014/main" id="{4D5ADE3F-D99F-437A-8E29-8FD8B72BD160}"/>
              </a:ext>
            </a:extLst>
          </p:cNvPr>
          <p:cNvSpPr txBox="1"/>
          <p:nvPr/>
        </p:nvSpPr>
        <p:spPr>
          <a:xfrm>
            <a:off x="112987" y="3844158"/>
            <a:ext cx="11164610" cy="28854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50">
                <a:latin typeface="Arial Black"/>
                <a:ea typeface="+mn-lt"/>
                <a:cs typeface="+mn-lt"/>
              </a:rPr>
              <a:t>DenseNets are separated into Dense Blocks, where the measurements of the highlight maps remains steady inside a piece, but the number of channels changes between them. These layers between them are called Move Layers and pay attention of the down sampling applying a bunch normalization, a 1x1 convolution and a 2x2 pooling layers. Within the new deeper level speaking to the primary Thick Layer inside the primary Thick Square, able to see how really this behavior of including 32 times the number of layers is accomplished. We perform as the creators propose a 1x1 convolution with 128 filters to diminish the highlight maps estimate and the perform a more costly 3x3 convolution (keep in mind to incorporate the cushioning to guarantee the measurements stay steady) with this chosen 32 number of include maps of development rate.[24] Then, the input volume and the result of the two operations (which are the same for each Thick Layer inside each Thick Piece) are concatenated, </a:t>
            </a:r>
            <a:endParaRPr lang="en-US" sz="1650">
              <a:latin typeface="Arial Black"/>
            </a:endParaRPr>
          </a:p>
        </p:txBody>
      </p:sp>
    </p:spTree>
    <p:extLst>
      <p:ext uri="{BB962C8B-B14F-4D97-AF65-F5344CB8AC3E}">
        <p14:creationId xmlns:p14="http://schemas.microsoft.com/office/powerpoint/2010/main" val="2573840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4589D-D2F9-41C6-8E63-99544541D042}"/>
              </a:ext>
            </a:extLst>
          </p:cNvPr>
          <p:cNvSpPr>
            <a:spLocks noGrp="1"/>
          </p:cNvSpPr>
          <p:nvPr>
            <p:ph type="title"/>
          </p:nvPr>
        </p:nvSpPr>
        <p:spPr>
          <a:xfrm>
            <a:off x="8180438" y="758952"/>
            <a:ext cx="2853005" cy="4041648"/>
          </a:xfrm>
        </p:spPr>
        <p:txBody>
          <a:bodyPr vert="horz" lIns="91440" tIns="45720" rIns="91440" bIns="45720" rtlCol="0" anchor="b">
            <a:normAutofit/>
          </a:bodyPr>
          <a:lstStyle/>
          <a:p>
            <a:pPr>
              <a:lnSpc>
                <a:spcPct val="85000"/>
              </a:lnSpc>
            </a:pPr>
            <a:r>
              <a:rPr lang="en-US" sz="3300"/>
              <a:t>Random Forest Architecture:</a:t>
            </a:r>
          </a:p>
        </p:txBody>
      </p:sp>
      <p:pic>
        <p:nvPicPr>
          <p:cNvPr id="4" name="Picture 4" descr="Diagram&#10;&#10;Description automatically generated">
            <a:extLst>
              <a:ext uri="{FF2B5EF4-FFF2-40B4-BE49-F238E27FC236}">
                <a16:creationId xmlns:a16="http://schemas.microsoft.com/office/drawing/2014/main" id="{AD3E0961-5E22-446F-B06D-5976437D2BB3}"/>
              </a:ext>
            </a:extLst>
          </p:cNvPr>
          <p:cNvPicPr>
            <a:picLocks noGrp="1" noChangeAspect="1"/>
          </p:cNvPicPr>
          <p:nvPr>
            <p:ph idx="1"/>
          </p:nvPr>
        </p:nvPicPr>
        <p:blipFill>
          <a:blip r:embed="rId2"/>
          <a:stretch>
            <a:fillRect/>
          </a:stretch>
        </p:blipFill>
        <p:spPr>
          <a:xfrm>
            <a:off x="944183" y="1222853"/>
            <a:ext cx="6616823" cy="4403194"/>
          </a:xfrm>
          <a:prstGeom prst="rect">
            <a:avLst/>
          </a:prstGeom>
        </p:spPr>
      </p:pic>
    </p:spTree>
    <p:extLst>
      <p:ext uri="{BB962C8B-B14F-4D97-AF65-F5344CB8AC3E}">
        <p14:creationId xmlns:p14="http://schemas.microsoft.com/office/powerpoint/2010/main" val="3203612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C8DD-F55A-4414-803E-E0AE6E3EB163}"/>
              </a:ext>
            </a:extLst>
          </p:cNvPr>
          <p:cNvSpPr>
            <a:spLocks noGrp="1"/>
          </p:cNvSpPr>
          <p:nvPr>
            <p:ph type="title"/>
          </p:nvPr>
        </p:nvSpPr>
        <p:spPr>
          <a:xfrm>
            <a:off x="684212" y="4487332"/>
            <a:ext cx="8534400" cy="1507067"/>
          </a:xfrm>
        </p:spPr>
        <p:txBody>
          <a:bodyPr>
            <a:normAutofit/>
          </a:bodyPr>
          <a:lstStyle/>
          <a:p>
            <a:r>
              <a:rPr lang="en-US">
                <a:solidFill>
                  <a:srgbClr val="FFFFFF"/>
                </a:solidFill>
              </a:rPr>
              <a:t>Proposed Solution:</a:t>
            </a:r>
          </a:p>
        </p:txBody>
      </p:sp>
      <p:graphicFrame>
        <p:nvGraphicFramePr>
          <p:cNvPr id="30" name="Content Placeholder 2">
            <a:extLst>
              <a:ext uri="{FF2B5EF4-FFF2-40B4-BE49-F238E27FC236}">
                <a16:creationId xmlns:a16="http://schemas.microsoft.com/office/drawing/2014/main" id="{1AB72B2F-205D-4FD7-B1E8-0647C2F8D3D5}"/>
              </a:ext>
            </a:extLst>
          </p:cNvPr>
          <p:cNvGraphicFramePr>
            <a:graphicFrameLocks noGrp="1"/>
          </p:cNvGraphicFramePr>
          <p:nvPr>
            <p:ph idx="1"/>
            <p:extLst>
              <p:ext uri="{D42A27DB-BD31-4B8C-83A1-F6EECF244321}">
                <p14:modId xmlns:p14="http://schemas.microsoft.com/office/powerpoint/2010/main" val="15515829"/>
              </p:ext>
            </p:extLst>
          </p:nvPr>
        </p:nvGraphicFramePr>
        <p:xfrm>
          <a:off x="2015699" y="2211859"/>
          <a:ext cx="8994718" cy="39626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B922F4E3-9001-41A0-8E7F-4C20A1581223}"/>
              </a:ext>
            </a:extLst>
          </p:cNvPr>
          <p:cNvSpPr txBox="1"/>
          <p:nvPr/>
        </p:nvSpPr>
        <p:spPr>
          <a:xfrm>
            <a:off x="1393224" y="678935"/>
            <a:ext cx="6098058"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Proposed Solution</a:t>
            </a:r>
          </a:p>
        </p:txBody>
      </p:sp>
    </p:spTree>
    <p:extLst>
      <p:ext uri="{BB962C8B-B14F-4D97-AF65-F5344CB8AC3E}">
        <p14:creationId xmlns:p14="http://schemas.microsoft.com/office/powerpoint/2010/main" val="2730823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98433" y="180503"/>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a:xfrm>
            <a:off x="326127" y="302682"/>
            <a:ext cx="7738547" cy="1144020"/>
          </a:xfrm>
        </p:spPr>
        <p:txBody>
          <a:bodyPr/>
          <a:lstStyle/>
          <a:p>
            <a:pPr>
              <a:lnSpc>
                <a:spcPct val="150000"/>
              </a:lnSpc>
            </a:pPr>
            <a:r>
              <a:rPr lang="en-GB" sz="2400" dirty="0">
                <a:latin typeface="Times New Roman" panose="02020603050405020304" pitchFamily="18" charset="0"/>
                <a:cs typeface="Times New Roman" panose="02020603050405020304" pitchFamily="18" charset="0"/>
              </a:rPr>
              <a:t>OUTCOME OF  THE  Fast and accurate  Healthcare System</a:t>
            </a:r>
            <a:r>
              <a:rPr lang="en-US" sz="2400" dirty="0"/>
              <a:t> </a:t>
            </a: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16</a:t>
            </a:fld>
            <a:endParaRPr lang="en-US" dirty="0"/>
          </a:p>
        </p:txBody>
      </p:sp>
      <p:sp>
        <p:nvSpPr>
          <p:cNvPr id="19" name="object 7" descr="Beige rectangle">
            <a:extLst>
              <a:ext uri="{FF2B5EF4-FFF2-40B4-BE49-F238E27FC236}">
                <a16:creationId xmlns:a16="http://schemas.microsoft.com/office/drawing/2014/main" id="{9B6BE182-7444-49DA-B6FA-215DD68D50CA}"/>
              </a:ext>
            </a:extLst>
          </p:cNvPr>
          <p:cNvSpPr/>
          <p:nvPr/>
        </p:nvSpPr>
        <p:spPr bwMode="white">
          <a:xfrm>
            <a:off x="352983" y="1339565"/>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59" name="Rectangle 58">
            <a:extLst>
              <a:ext uri="{FF2B5EF4-FFF2-40B4-BE49-F238E27FC236}">
                <a16:creationId xmlns:a16="http://schemas.microsoft.com/office/drawing/2014/main" id="{B4767276-9D4D-4D1D-8F42-67F1E3BD7B9E}"/>
              </a:ext>
            </a:extLst>
          </p:cNvPr>
          <p:cNvSpPr/>
          <p:nvPr/>
        </p:nvSpPr>
        <p:spPr>
          <a:xfrm>
            <a:off x="208023" y="1518407"/>
            <a:ext cx="11732307" cy="4993831"/>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GB" dirty="0"/>
          </a:p>
          <a:p>
            <a:r>
              <a:rPr lang="en-GB" dirty="0"/>
              <a:t>  </a:t>
            </a:r>
            <a:endParaRPr lang="en-US" dirty="0"/>
          </a:p>
        </p:txBody>
      </p:sp>
      <p:sp>
        <p:nvSpPr>
          <p:cNvPr id="14" name="Rectangle 13">
            <a:extLst>
              <a:ext uri="{FF2B5EF4-FFF2-40B4-BE49-F238E27FC236}">
                <a16:creationId xmlns:a16="http://schemas.microsoft.com/office/drawing/2014/main" id="{89A8213C-C15C-4379-B137-D47643E5AE44}"/>
              </a:ext>
            </a:extLst>
          </p:cNvPr>
          <p:cNvSpPr/>
          <p:nvPr/>
        </p:nvSpPr>
        <p:spPr>
          <a:xfrm>
            <a:off x="2688789" y="6110748"/>
            <a:ext cx="5591145" cy="4014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bg1"/>
                </a:solidFill>
                <a:effectLst>
                  <a:outerShdw blurRad="38100" dist="19050" dir="2700000" algn="tl" rotWithShape="0">
                    <a:schemeClr val="dk1">
                      <a:alpha val="40000"/>
                    </a:schemeClr>
                  </a:outerShdw>
                </a:effectLst>
              </a:rPr>
              <a:t>Figure 1: Prediction of COVID19</a:t>
            </a:r>
            <a:endParaRPr lang="en-US" dirty="0">
              <a:solidFill>
                <a:schemeClr val="bg1"/>
              </a:solidFill>
            </a:endParaRPr>
          </a:p>
        </p:txBody>
      </p:sp>
      <p:pic>
        <p:nvPicPr>
          <p:cNvPr id="5" name="Picture 4">
            <a:extLst>
              <a:ext uri="{FF2B5EF4-FFF2-40B4-BE49-F238E27FC236}">
                <a16:creationId xmlns:a16="http://schemas.microsoft.com/office/drawing/2014/main" id="{8090B083-9E46-41A9-B341-47906E3886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892" y="1568881"/>
            <a:ext cx="7416085" cy="4348466"/>
          </a:xfrm>
          <a:prstGeom prst="rect">
            <a:avLst/>
          </a:prstGeom>
        </p:spPr>
      </p:pic>
    </p:spTree>
    <p:extLst>
      <p:ext uri="{BB962C8B-B14F-4D97-AF65-F5344CB8AC3E}">
        <p14:creationId xmlns:p14="http://schemas.microsoft.com/office/powerpoint/2010/main" val="231000305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98433" y="180503"/>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a:xfrm>
            <a:off x="326127" y="302682"/>
            <a:ext cx="7738547" cy="1144020"/>
          </a:xfrm>
        </p:spPr>
        <p:txBody>
          <a:bodyPr/>
          <a:lstStyle/>
          <a:p>
            <a:pPr>
              <a:lnSpc>
                <a:spcPct val="150000"/>
              </a:lnSpc>
            </a:pPr>
            <a:r>
              <a:rPr lang="en-GB" sz="2400" dirty="0">
                <a:latin typeface="Times New Roman" panose="02020603050405020304" pitchFamily="18" charset="0"/>
                <a:cs typeface="Times New Roman" panose="02020603050405020304" pitchFamily="18" charset="0"/>
              </a:rPr>
              <a:t>OUTCOME OF THE  Fast and accurate Healthcare System</a:t>
            </a:r>
            <a:r>
              <a:rPr lang="en-US" sz="2400" dirty="0"/>
              <a:t> </a:t>
            </a: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17</a:t>
            </a:fld>
            <a:endParaRPr lang="en-US" dirty="0"/>
          </a:p>
        </p:txBody>
      </p:sp>
      <p:sp>
        <p:nvSpPr>
          <p:cNvPr id="19" name="object 7" descr="Beige rectangle">
            <a:extLst>
              <a:ext uri="{FF2B5EF4-FFF2-40B4-BE49-F238E27FC236}">
                <a16:creationId xmlns:a16="http://schemas.microsoft.com/office/drawing/2014/main" id="{9B6BE182-7444-49DA-B6FA-215DD68D50CA}"/>
              </a:ext>
            </a:extLst>
          </p:cNvPr>
          <p:cNvSpPr/>
          <p:nvPr/>
        </p:nvSpPr>
        <p:spPr bwMode="white">
          <a:xfrm>
            <a:off x="352983" y="1339565"/>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59" name="Rectangle 58">
            <a:extLst>
              <a:ext uri="{FF2B5EF4-FFF2-40B4-BE49-F238E27FC236}">
                <a16:creationId xmlns:a16="http://schemas.microsoft.com/office/drawing/2014/main" id="{B4767276-9D4D-4D1D-8F42-67F1E3BD7B9E}"/>
              </a:ext>
            </a:extLst>
          </p:cNvPr>
          <p:cNvSpPr/>
          <p:nvPr/>
        </p:nvSpPr>
        <p:spPr>
          <a:xfrm>
            <a:off x="208023" y="1518407"/>
            <a:ext cx="11732307" cy="4993831"/>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GB" dirty="0"/>
          </a:p>
          <a:p>
            <a:r>
              <a:rPr lang="en-GB" dirty="0"/>
              <a:t>  </a:t>
            </a:r>
            <a:endParaRPr lang="en-US" dirty="0"/>
          </a:p>
        </p:txBody>
      </p:sp>
      <p:sp>
        <p:nvSpPr>
          <p:cNvPr id="8" name="Rectangle 7">
            <a:extLst>
              <a:ext uri="{FF2B5EF4-FFF2-40B4-BE49-F238E27FC236}">
                <a16:creationId xmlns:a16="http://schemas.microsoft.com/office/drawing/2014/main" id="{7444DC13-3FD6-47F9-8C06-5C5AFBDF86AF}"/>
              </a:ext>
            </a:extLst>
          </p:cNvPr>
          <p:cNvSpPr/>
          <p:nvPr/>
        </p:nvSpPr>
        <p:spPr>
          <a:xfrm>
            <a:off x="261567" y="1568881"/>
            <a:ext cx="5037651" cy="3270173"/>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649C97C-BD37-48AD-8B8C-2641443C0EC9}"/>
              </a:ext>
            </a:extLst>
          </p:cNvPr>
          <p:cNvSpPr/>
          <p:nvPr/>
        </p:nvSpPr>
        <p:spPr>
          <a:xfrm>
            <a:off x="6096000" y="1652631"/>
            <a:ext cx="4753821" cy="3187817"/>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DAC039E-F821-49C6-BF0E-E6C2FD5654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67" y="1652630"/>
            <a:ext cx="5037651" cy="3187818"/>
          </a:xfrm>
          <a:prstGeom prst="rect">
            <a:avLst/>
          </a:prstGeom>
        </p:spPr>
      </p:pic>
      <p:pic>
        <p:nvPicPr>
          <p:cNvPr id="13" name="Picture 12">
            <a:extLst>
              <a:ext uri="{FF2B5EF4-FFF2-40B4-BE49-F238E27FC236}">
                <a16:creationId xmlns:a16="http://schemas.microsoft.com/office/drawing/2014/main" id="{C6C20AA4-BB14-4F29-9BAA-3BE2429317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51237"/>
            <a:ext cx="4725798" cy="3187817"/>
          </a:xfrm>
          <a:prstGeom prst="rect">
            <a:avLst/>
          </a:prstGeom>
        </p:spPr>
      </p:pic>
      <p:sp>
        <p:nvSpPr>
          <p:cNvPr id="14" name="Rectangle 13">
            <a:extLst>
              <a:ext uri="{FF2B5EF4-FFF2-40B4-BE49-F238E27FC236}">
                <a16:creationId xmlns:a16="http://schemas.microsoft.com/office/drawing/2014/main" id="{89A8213C-C15C-4379-B137-D47643E5AE44}"/>
              </a:ext>
            </a:extLst>
          </p:cNvPr>
          <p:cNvSpPr/>
          <p:nvPr/>
        </p:nvSpPr>
        <p:spPr>
          <a:xfrm>
            <a:off x="2603383" y="4987255"/>
            <a:ext cx="5718496" cy="7046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bg1"/>
                </a:solidFill>
                <a:effectLst>
                  <a:outerShdw blurRad="38100" dist="19050" dir="2700000" algn="tl" rotWithShape="0">
                    <a:schemeClr val="dk1">
                      <a:alpha val="40000"/>
                    </a:schemeClr>
                  </a:outerShdw>
                </a:effectLst>
              </a:rPr>
              <a:t>Figure 2: Prediction of Melanoma and non-melanoma</a:t>
            </a:r>
            <a:endParaRPr lang="en-US" dirty="0">
              <a:solidFill>
                <a:schemeClr val="bg1"/>
              </a:solidFill>
            </a:endParaRPr>
          </a:p>
        </p:txBody>
      </p:sp>
    </p:spTree>
    <p:extLst>
      <p:ext uri="{BB962C8B-B14F-4D97-AF65-F5344CB8AC3E}">
        <p14:creationId xmlns:p14="http://schemas.microsoft.com/office/powerpoint/2010/main" val="194502075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98433" y="180503"/>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a:xfrm>
            <a:off x="326127" y="302682"/>
            <a:ext cx="7738547" cy="1144020"/>
          </a:xfrm>
        </p:spPr>
        <p:txBody>
          <a:bodyPr/>
          <a:lstStyle/>
          <a:p>
            <a:pPr>
              <a:lnSpc>
                <a:spcPct val="150000"/>
              </a:lnSpc>
            </a:pPr>
            <a:r>
              <a:rPr lang="en-GB" sz="2400" dirty="0">
                <a:latin typeface="Times New Roman" panose="02020603050405020304" pitchFamily="18" charset="0"/>
                <a:cs typeface="Times New Roman" panose="02020603050405020304" pitchFamily="18" charset="0"/>
              </a:rPr>
              <a:t>OUTCOME OF THE Fast and accurate Healthcare System</a:t>
            </a:r>
            <a:r>
              <a:rPr lang="en-US" sz="2400" dirty="0"/>
              <a:t> </a:t>
            </a: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18</a:t>
            </a:fld>
            <a:endParaRPr lang="en-US" dirty="0"/>
          </a:p>
        </p:txBody>
      </p:sp>
      <p:sp>
        <p:nvSpPr>
          <p:cNvPr id="19" name="object 7" descr="Beige rectangle">
            <a:extLst>
              <a:ext uri="{FF2B5EF4-FFF2-40B4-BE49-F238E27FC236}">
                <a16:creationId xmlns:a16="http://schemas.microsoft.com/office/drawing/2014/main" id="{9B6BE182-7444-49DA-B6FA-215DD68D50CA}"/>
              </a:ext>
            </a:extLst>
          </p:cNvPr>
          <p:cNvSpPr/>
          <p:nvPr/>
        </p:nvSpPr>
        <p:spPr bwMode="white">
          <a:xfrm>
            <a:off x="352983" y="1339565"/>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59" name="Rectangle 58">
            <a:extLst>
              <a:ext uri="{FF2B5EF4-FFF2-40B4-BE49-F238E27FC236}">
                <a16:creationId xmlns:a16="http://schemas.microsoft.com/office/drawing/2014/main" id="{B4767276-9D4D-4D1D-8F42-67F1E3BD7B9E}"/>
              </a:ext>
            </a:extLst>
          </p:cNvPr>
          <p:cNvSpPr/>
          <p:nvPr/>
        </p:nvSpPr>
        <p:spPr>
          <a:xfrm>
            <a:off x="208023" y="1518407"/>
            <a:ext cx="11732307" cy="4993831"/>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GB" dirty="0"/>
          </a:p>
          <a:p>
            <a:r>
              <a:rPr lang="en-GB" dirty="0"/>
              <a:t>  </a:t>
            </a:r>
            <a:endParaRPr lang="en-US" dirty="0"/>
          </a:p>
        </p:txBody>
      </p:sp>
      <p:sp>
        <p:nvSpPr>
          <p:cNvPr id="14" name="Rectangle 13">
            <a:extLst>
              <a:ext uri="{FF2B5EF4-FFF2-40B4-BE49-F238E27FC236}">
                <a16:creationId xmlns:a16="http://schemas.microsoft.com/office/drawing/2014/main" id="{89A8213C-C15C-4379-B137-D47643E5AE44}"/>
              </a:ext>
            </a:extLst>
          </p:cNvPr>
          <p:cNvSpPr/>
          <p:nvPr/>
        </p:nvSpPr>
        <p:spPr>
          <a:xfrm>
            <a:off x="2688789" y="6181058"/>
            <a:ext cx="5591145" cy="33117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w="0"/>
                <a:solidFill>
                  <a:schemeClr val="bg1"/>
                </a:solidFill>
                <a:effectLst>
                  <a:outerShdw blurRad="38100" dist="19050" dir="2700000" algn="tl" rotWithShape="0">
                    <a:schemeClr val="dk1">
                      <a:alpha val="40000"/>
                    </a:schemeClr>
                  </a:outerShdw>
                </a:effectLst>
              </a:rPr>
              <a:t>Figure 3: Prediction of Breast Cancer Detection</a:t>
            </a:r>
            <a:endParaRPr lang="en-US" dirty="0">
              <a:solidFill>
                <a:schemeClr val="bg1"/>
              </a:solidFill>
            </a:endParaRPr>
          </a:p>
        </p:txBody>
      </p:sp>
      <p:pic>
        <p:nvPicPr>
          <p:cNvPr id="6" name="Picture 5">
            <a:extLst>
              <a:ext uri="{FF2B5EF4-FFF2-40B4-BE49-F238E27FC236}">
                <a16:creationId xmlns:a16="http://schemas.microsoft.com/office/drawing/2014/main" id="{2D325916-EA58-4651-9B41-86AA5609A6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177" y="1518407"/>
            <a:ext cx="9301365" cy="4590947"/>
          </a:xfrm>
          <a:prstGeom prst="rect">
            <a:avLst/>
          </a:prstGeom>
        </p:spPr>
      </p:pic>
    </p:spTree>
    <p:extLst>
      <p:ext uri="{BB962C8B-B14F-4D97-AF65-F5344CB8AC3E}">
        <p14:creationId xmlns:p14="http://schemas.microsoft.com/office/powerpoint/2010/main" val="67721079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A710561D-D9E4-4510-9921-24EB99C387EC}"/>
              </a:ext>
            </a:extLst>
          </p:cNvPr>
          <p:cNvPicPr>
            <a:picLocks noGrp="1" noChangeAspect="1"/>
          </p:cNvPicPr>
          <p:nvPr>
            <p:ph idx="1"/>
          </p:nvPr>
        </p:nvPicPr>
        <p:blipFill rotWithShape="1">
          <a:blip r:embed="rId2"/>
          <a:srcRect/>
          <a:stretch/>
        </p:blipFill>
        <p:spPr>
          <a:xfrm>
            <a:off x="54449" y="32667"/>
            <a:ext cx="12083123" cy="6792676"/>
          </a:xfrm>
          <a:prstGeom prst="rect">
            <a:avLst/>
          </a:prstGeom>
        </p:spPr>
      </p:pic>
    </p:spTree>
    <p:extLst>
      <p:ext uri="{BB962C8B-B14F-4D97-AF65-F5344CB8AC3E}">
        <p14:creationId xmlns:p14="http://schemas.microsoft.com/office/powerpoint/2010/main" val="1111111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5C84B00A-2062-4E70-8AD4-A114464A66DC}"/>
              </a:ext>
              <a:ext uri="{C183D7F6-B498-43B3-948B-1728B52AA6E4}">
                <adec:decorative xmlns:adec="http://schemas.microsoft.com/office/drawing/2017/decorative" val="1"/>
              </a:ext>
            </a:extLst>
          </p:cNvPr>
          <p:cNvSpPr/>
          <p:nvPr/>
        </p:nvSpPr>
        <p:spPr>
          <a:xfrm>
            <a:off x="764584" y="2238573"/>
            <a:ext cx="10629202" cy="2291045"/>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2</a:t>
            </a:fld>
            <a:endParaRPr lang="en-US" dirty="0"/>
          </a:p>
        </p:txBody>
      </p:sp>
      <p:sp>
        <p:nvSpPr>
          <p:cNvPr id="4" name="Text Placeholder 3">
            <a:extLst>
              <a:ext uri="{FF2B5EF4-FFF2-40B4-BE49-F238E27FC236}">
                <a16:creationId xmlns:a16="http://schemas.microsoft.com/office/drawing/2014/main" id="{019EEC6C-3C57-4B01-80D3-53DFDB5F7853}"/>
              </a:ext>
            </a:extLst>
          </p:cNvPr>
          <p:cNvSpPr>
            <a:spLocks noGrp="1"/>
          </p:cNvSpPr>
          <p:nvPr>
            <p:ph type="body" sz="quarter" idx="14"/>
          </p:nvPr>
        </p:nvSpPr>
        <p:spPr>
          <a:xfrm>
            <a:off x="1303794" y="2920727"/>
            <a:ext cx="2059276" cy="1608890"/>
          </a:xfrm>
        </p:spPr>
        <p:txBody>
          <a:bodyPr/>
          <a:lstStyle/>
          <a:p>
            <a:pPr>
              <a:lnSpc>
                <a:spcPct val="150000"/>
              </a:lnSpc>
            </a:pPr>
            <a:r>
              <a:rPr lang="en-GB" sz="2000" dirty="0">
                <a:latin typeface="Times New Roman" panose="02020603050405020304" pitchFamily="18" charset="0"/>
                <a:cs typeface="Times New Roman" panose="02020603050405020304" pitchFamily="18" charset="0"/>
              </a:rPr>
              <a:t>Md. Shofiul Islam</a:t>
            </a:r>
          </a:p>
          <a:p>
            <a:pPr>
              <a:lnSpc>
                <a:spcPct val="150000"/>
              </a:lnSpc>
            </a:pPr>
            <a:r>
              <a:rPr lang="en-GB" sz="2000" dirty="0">
                <a:latin typeface="Times New Roman" panose="02020603050405020304" pitchFamily="18" charset="0"/>
                <a:cs typeface="Times New Roman" panose="02020603050405020304" pitchFamily="18" charset="0"/>
              </a:rPr>
              <a:t>1712698642</a:t>
            </a:r>
          </a:p>
          <a:p>
            <a:pPr>
              <a:lnSpc>
                <a:spcPct val="150000"/>
              </a:lnSpc>
            </a:pPr>
            <a:r>
              <a:rPr lang="en-GB" sz="2000" dirty="0">
                <a:latin typeface="Times New Roman" panose="02020603050405020304" pitchFamily="18" charset="0"/>
                <a:cs typeface="Times New Roman" panose="02020603050405020304" pitchFamily="18" charset="0"/>
              </a:rPr>
              <a:t>Section 8</a:t>
            </a:r>
            <a:endParaRPr lang="en-US" sz="2000" noProof="1">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C2FD735F-3532-48E3-982E-20E3B7CD4E77}"/>
              </a:ext>
            </a:extLst>
          </p:cNvPr>
          <p:cNvSpPr>
            <a:spLocks noGrp="1"/>
          </p:cNvSpPr>
          <p:nvPr>
            <p:ph type="body" sz="quarter" idx="16"/>
          </p:nvPr>
        </p:nvSpPr>
        <p:spPr>
          <a:xfrm>
            <a:off x="4530056" y="3005055"/>
            <a:ext cx="3036814" cy="1524562"/>
          </a:xfrm>
        </p:spPr>
        <p:txBody>
          <a:bodyPr/>
          <a:lstStyle/>
          <a:p>
            <a:pPr>
              <a:lnSpc>
                <a:spcPct val="150000"/>
              </a:lnSpc>
            </a:pPr>
            <a:r>
              <a:rPr lang="en-US" sz="2000" dirty="0">
                <a:latin typeface="Times New Roman" panose="02020603050405020304" pitchFamily="18" charset="0"/>
                <a:cs typeface="Times New Roman" panose="02020603050405020304" pitchFamily="18" charset="0"/>
              </a:rPr>
              <a:t>Anika Tahsin Meem 1721810642 </a:t>
            </a:r>
          </a:p>
          <a:p>
            <a:pPr>
              <a:lnSpc>
                <a:spcPct val="150000"/>
              </a:lnSpc>
            </a:pPr>
            <a:r>
              <a:rPr lang="en-US" sz="2000" dirty="0">
                <a:latin typeface="Times New Roman" panose="02020603050405020304" pitchFamily="18" charset="0"/>
                <a:cs typeface="Times New Roman" panose="02020603050405020304" pitchFamily="18" charset="0"/>
              </a:rPr>
              <a:t> Section 8</a:t>
            </a:r>
            <a:endParaRPr lang="en-US" sz="2000" noProof="1">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EF36C327-EB57-4A15-A015-B46391E9E732}"/>
              </a:ext>
            </a:extLst>
          </p:cNvPr>
          <p:cNvSpPr>
            <a:spLocks noGrp="1"/>
          </p:cNvSpPr>
          <p:nvPr>
            <p:ph type="body" sz="quarter" idx="17"/>
          </p:nvPr>
        </p:nvSpPr>
        <p:spPr/>
        <p:txBody>
          <a:bodyPr/>
          <a:lstStyle/>
          <a:p>
            <a:r>
              <a:rPr lang="en-US" dirty="0"/>
              <a:t>Surgeon</a:t>
            </a:r>
          </a:p>
        </p:txBody>
      </p:sp>
      <p:sp>
        <p:nvSpPr>
          <p:cNvPr id="8" name="Text Placeholder 7">
            <a:extLst>
              <a:ext uri="{FF2B5EF4-FFF2-40B4-BE49-F238E27FC236}">
                <a16:creationId xmlns:a16="http://schemas.microsoft.com/office/drawing/2014/main" id="{C4044465-8F5D-4E03-90E0-7A3034CF8A69}"/>
              </a:ext>
            </a:extLst>
          </p:cNvPr>
          <p:cNvSpPr>
            <a:spLocks noGrp="1"/>
          </p:cNvSpPr>
          <p:nvPr>
            <p:ph type="body" sz="quarter" idx="18"/>
          </p:nvPr>
        </p:nvSpPr>
        <p:spPr>
          <a:xfrm>
            <a:off x="8979933" y="2920728"/>
            <a:ext cx="2034138" cy="1608890"/>
          </a:xfrm>
        </p:spPr>
        <p:txBody>
          <a:bodyPr/>
          <a:lstStyle/>
          <a:p>
            <a:r>
              <a:rPr lang="en-US" sz="2400" dirty="0">
                <a:latin typeface="Times New Roman" panose="02020603050405020304" pitchFamily="18" charset="0"/>
                <a:cs typeface="Times New Roman" panose="02020603050405020304" pitchFamily="18" charset="0"/>
              </a:rPr>
              <a:t>Jaynab Sultana</a:t>
            </a:r>
          </a:p>
          <a:p>
            <a:r>
              <a:rPr lang="en-US" sz="2400" dirty="0">
                <a:latin typeface="Times New Roman" panose="02020603050405020304" pitchFamily="18" charset="0"/>
                <a:cs typeface="Times New Roman" panose="02020603050405020304" pitchFamily="18" charset="0"/>
              </a:rPr>
              <a:t>1721182042</a:t>
            </a:r>
          </a:p>
          <a:p>
            <a:r>
              <a:rPr lang="en-US" sz="2400" dirty="0">
                <a:latin typeface="Times New Roman" panose="02020603050405020304" pitchFamily="18" charset="0"/>
                <a:cs typeface="Times New Roman" panose="02020603050405020304" pitchFamily="18" charset="0"/>
              </a:rPr>
              <a:t>Section 21</a:t>
            </a:r>
            <a:endParaRPr lang="en-US" sz="2400" noProof="1">
              <a:latin typeface="Times New Roman" panose="02020603050405020304" pitchFamily="18" charset="0"/>
              <a:cs typeface="Times New Roman" panose="02020603050405020304" pitchFamily="18" charset="0"/>
            </a:endParaRPr>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TEAM</a:t>
            </a:r>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53" name="Rectangle 52">
            <a:extLst>
              <a:ext uri="{FF2B5EF4-FFF2-40B4-BE49-F238E27FC236}">
                <a16:creationId xmlns:a16="http://schemas.microsoft.com/office/drawing/2014/main" id="{AA951CEE-7CE6-4A91-B2A1-B443273C6F3E}"/>
              </a:ext>
              <a:ext uri="{C183D7F6-B498-43B3-948B-1728B52AA6E4}">
                <adec:decorative xmlns:adec="http://schemas.microsoft.com/office/drawing/2017/decorative" val="1"/>
              </a:ext>
            </a:extLst>
          </p:cNvPr>
          <p:cNvSpPr/>
          <p:nvPr/>
        </p:nvSpPr>
        <p:spPr>
          <a:xfrm>
            <a:off x="1594339" y="1841895"/>
            <a:ext cx="1453048"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B085FEF7-45BC-4B49-8329-097F23476A6A}"/>
              </a:ext>
              <a:ext uri="{C183D7F6-B498-43B3-948B-1728B52AA6E4}">
                <adec:decorative xmlns:adec="http://schemas.microsoft.com/office/drawing/2017/decorative" val="1"/>
              </a:ext>
            </a:extLst>
          </p:cNvPr>
          <p:cNvSpPr/>
          <p:nvPr/>
        </p:nvSpPr>
        <p:spPr>
          <a:xfrm>
            <a:off x="9119476" y="1841895"/>
            <a:ext cx="1453048"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01A47850-696A-4153-953F-D3D2FB5C31A9}"/>
              </a:ext>
              <a:ext uri="{C183D7F6-B498-43B3-948B-1728B52AA6E4}">
                <adec:decorative xmlns:adec="http://schemas.microsoft.com/office/drawing/2017/decorative" val="1"/>
              </a:ext>
            </a:extLst>
          </p:cNvPr>
          <p:cNvSpPr/>
          <p:nvPr/>
        </p:nvSpPr>
        <p:spPr>
          <a:xfrm>
            <a:off x="5369476" y="1841895"/>
            <a:ext cx="1453048"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Placeholder 15">
            <a:extLst>
              <a:ext uri="{FF2B5EF4-FFF2-40B4-BE49-F238E27FC236}">
                <a16:creationId xmlns:a16="http://schemas.microsoft.com/office/drawing/2014/main" id="{0B819BCB-9A27-4DD1-B190-3E11D111E800}"/>
              </a:ext>
            </a:extLst>
          </p:cNvPr>
          <p:cNvPicPr>
            <a:picLocks noGrp="1" noChangeAspect="1"/>
          </p:cNvPicPr>
          <p:nvPr>
            <p:ph type="pic" sz="quarter" idx="23"/>
          </p:nvPr>
        </p:nvPicPr>
        <p:blipFill>
          <a:blip r:embed="rId2">
            <a:extLst>
              <a:ext uri="{28A0092B-C50C-407E-A947-70E740481C1C}">
                <a14:useLocalDpi xmlns:a14="http://schemas.microsoft.com/office/drawing/2010/main" val="0"/>
              </a:ext>
            </a:extLst>
          </a:blip>
          <a:srcRect/>
          <a:stretch>
            <a:fillRect/>
          </a:stretch>
        </p:blipFill>
        <p:spPr>
          <a:xfrm>
            <a:off x="1867710" y="1648853"/>
            <a:ext cx="992935" cy="1206290"/>
          </a:xfrm>
        </p:spPr>
      </p:pic>
      <p:pic>
        <p:nvPicPr>
          <p:cNvPr id="20" name="Picture Placeholder 19">
            <a:extLst>
              <a:ext uri="{FF2B5EF4-FFF2-40B4-BE49-F238E27FC236}">
                <a16:creationId xmlns:a16="http://schemas.microsoft.com/office/drawing/2014/main" id="{A54E6E66-BE5A-4067-A2AF-AD5E9149655C}"/>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a:stretch>
            <a:fillRect/>
          </a:stretch>
        </p:blipFill>
        <p:spPr>
          <a:xfrm>
            <a:off x="5543649" y="1648852"/>
            <a:ext cx="992935" cy="1271875"/>
          </a:xfrm>
        </p:spPr>
      </p:pic>
      <p:pic>
        <p:nvPicPr>
          <p:cNvPr id="36" name="Picture Placeholder 35">
            <a:extLst>
              <a:ext uri="{FF2B5EF4-FFF2-40B4-BE49-F238E27FC236}">
                <a16:creationId xmlns:a16="http://schemas.microsoft.com/office/drawing/2014/main" id="{ADBE46BD-EC14-47CA-A4D3-D4EF722E7568}"/>
              </a:ext>
            </a:extLst>
          </p:cNvPr>
          <p:cNvPicPr>
            <a:picLocks noGrp="1" noChangeAspect="1"/>
          </p:cNvPicPr>
          <p:nvPr>
            <p:ph type="pic" sz="quarter" idx="25"/>
          </p:nvPr>
        </p:nvPicPr>
        <p:blipFill>
          <a:blip r:embed="rId4">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423355209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9FBC09-5A84-45A9-B63B-5DEAA4BE7605}"/>
              </a:ext>
            </a:extLst>
          </p:cNvPr>
          <p:cNvSpPr>
            <a:spLocks noGrp="1"/>
          </p:cNvSpPr>
          <p:nvPr>
            <p:ph type="title"/>
          </p:nvPr>
        </p:nvSpPr>
        <p:spPr>
          <a:xfrm>
            <a:off x="345762" y="5491397"/>
            <a:ext cx="7560000" cy="1119468"/>
          </a:xfrm>
        </p:spPr>
        <p:txBody>
          <a:bodyPr/>
          <a:lstStyle/>
          <a:p>
            <a:r>
              <a:rPr lang="en-GB" dirty="0"/>
              <a:t>Flowchart of the healthcare system</a:t>
            </a:r>
            <a:endParaRPr lang="en-US" dirty="0"/>
          </a:p>
        </p:txBody>
      </p:sp>
      <p:sp>
        <p:nvSpPr>
          <p:cNvPr id="5" name="Slide Number Placeholder 4">
            <a:extLst>
              <a:ext uri="{FF2B5EF4-FFF2-40B4-BE49-F238E27FC236}">
                <a16:creationId xmlns:a16="http://schemas.microsoft.com/office/drawing/2014/main" id="{D3927B38-2109-4A32-9B61-7046301BA0E5}"/>
              </a:ext>
            </a:extLst>
          </p:cNvPr>
          <p:cNvSpPr>
            <a:spLocks noGrp="1"/>
          </p:cNvSpPr>
          <p:nvPr>
            <p:ph type="sldNum" sz="quarter" idx="11"/>
          </p:nvPr>
        </p:nvSpPr>
        <p:spPr/>
        <p:txBody>
          <a:bodyPr/>
          <a:lstStyle/>
          <a:p>
            <a:fld id="{EECC7194-A4D0-457B-9D3E-53681723AFF7}" type="slidenum">
              <a:rPr lang="en-US" smtClean="0"/>
              <a:pPr/>
              <a:t>20</a:t>
            </a:fld>
            <a:endParaRPr lang="en-US" dirty="0"/>
          </a:p>
        </p:txBody>
      </p:sp>
      <p:pic>
        <p:nvPicPr>
          <p:cNvPr id="22" name="Picture 21">
            <a:extLst>
              <a:ext uri="{FF2B5EF4-FFF2-40B4-BE49-F238E27FC236}">
                <a16:creationId xmlns:a16="http://schemas.microsoft.com/office/drawing/2014/main" id="{8C30BBF4-BB2D-483A-A170-5EE3C174E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778" y="-45719"/>
            <a:ext cx="11611460" cy="6858000"/>
          </a:xfrm>
          <a:prstGeom prst="rect">
            <a:avLst/>
          </a:prstGeom>
        </p:spPr>
      </p:pic>
    </p:spTree>
    <p:extLst>
      <p:ext uri="{BB962C8B-B14F-4D97-AF65-F5344CB8AC3E}">
        <p14:creationId xmlns:p14="http://schemas.microsoft.com/office/powerpoint/2010/main" val="111089138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108330" y="16496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a:xfrm>
            <a:off x="1399260" y="271345"/>
            <a:ext cx="7738547" cy="718555"/>
          </a:xfrm>
        </p:spPr>
        <p:txBody>
          <a:bodyPr/>
          <a:lstStyle/>
          <a:p>
            <a:pPr algn="ctr">
              <a:lnSpc>
                <a:spcPct val="150000"/>
              </a:lnSpc>
            </a:pPr>
            <a:r>
              <a:rPr lang="en-GB" sz="2800" dirty="0">
                <a:latin typeface="Times New Roman" panose="02020603050405020304" pitchFamily="18" charset="0"/>
                <a:cs typeface="Times New Roman" panose="02020603050405020304" pitchFamily="18" charset="0"/>
              </a:rPr>
              <a:t>Conclusion And future work</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21</a:t>
            </a:fld>
            <a:endParaRPr lang="en-US" dirty="0"/>
          </a:p>
        </p:txBody>
      </p:sp>
      <p:sp>
        <p:nvSpPr>
          <p:cNvPr id="19" name="object 7" descr="Beige rectangle">
            <a:extLst>
              <a:ext uri="{FF2B5EF4-FFF2-40B4-BE49-F238E27FC236}">
                <a16:creationId xmlns:a16="http://schemas.microsoft.com/office/drawing/2014/main" id="{9B6BE182-7444-49DA-B6FA-215DD68D50CA}"/>
              </a:ext>
            </a:extLst>
          </p:cNvPr>
          <p:cNvSpPr/>
          <p:nvPr/>
        </p:nvSpPr>
        <p:spPr bwMode="white">
          <a:xfrm>
            <a:off x="3171684" y="869781"/>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59" name="Rectangle 58">
            <a:extLst>
              <a:ext uri="{FF2B5EF4-FFF2-40B4-BE49-F238E27FC236}">
                <a16:creationId xmlns:a16="http://schemas.microsoft.com/office/drawing/2014/main" id="{B4767276-9D4D-4D1D-8F42-67F1E3BD7B9E}"/>
              </a:ext>
            </a:extLst>
          </p:cNvPr>
          <p:cNvSpPr/>
          <p:nvPr/>
        </p:nvSpPr>
        <p:spPr>
          <a:xfrm>
            <a:off x="208023" y="1567834"/>
            <a:ext cx="11732307" cy="4993831"/>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q"/>
            </a:pPr>
            <a:r>
              <a:rPr lang="en-US" sz="2400" dirty="0">
                <a:effectLst/>
                <a:latin typeface="Times New Roman" panose="02020603050405020304" pitchFamily="18" charset="0"/>
                <a:ea typeface="Calibri" panose="020F0502020204030204" pitchFamily="34" charset="0"/>
              </a:rPr>
              <a:t>The reason for building such system is to assist doctor and patient.</a:t>
            </a:r>
          </a:p>
          <a:p>
            <a:pPr marL="342900" lvl="0" indent="-342900" rtl="0">
              <a:lnSpc>
                <a:spcPct val="150000"/>
              </a:lnSpc>
              <a:buFont typeface="Wingdings" panose="05000000000000000000" pitchFamily="2" charset="2"/>
              <a:buChar char="q"/>
            </a:pPr>
            <a:r>
              <a:rPr lang="en-US" sz="2400" dirty="0">
                <a:solidFill>
                  <a:schemeClr val="bg1"/>
                </a:solidFill>
                <a:latin typeface="Times New Roman" panose="02020603050405020304" pitchFamily="18" charset="0"/>
                <a:cs typeface="Times New Roman" panose="02020603050405020304" pitchFamily="18" charset="0"/>
              </a:rPr>
              <a:t>It will become a more efficient system and reliable system to the user.</a:t>
            </a:r>
            <a:endPar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US" sz="2400" b="0" dirty="0">
                <a:solidFill>
                  <a:schemeClr val="bg1"/>
                </a:solidFill>
                <a:latin typeface="Times New Roman" panose="02020603050405020304" pitchFamily="18" charset="0"/>
                <a:cs typeface="Times New Roman" panose="02020603050405020304" pitchFamily="18" charset="0"/>
              </a:rPr>
              <a:t>Artificial neural network will increase the accuracy of th</a:t>
            </a:r>
            <a:r>
              <a:rPr lang="en-US" sz="2400" dirty="0">
                <a:solidFill>
                  <a:schemeClr val="bg1"/>
                </a:solidFill>
                <a:latin typeface="Times New Roman" panose="02020603050405020304" pitchFamily="18" charset="0"/>
                <a:cs typeface="Times New Roman" panose="02020603050405020304" pitchFamily="18" charset="0"/>
              </a:rPr>
              <a:t>e system.</a:t>
            </a:r>
          </a:p>
          <a:p>
            <a:pPr marL="342900" indent="-342900">
              <a:lnSpc>
                <a:spcPct val="150000"/>
              </a:lnSpc>
              <a:buFont typeface="Wingdings" panose="05000000000000000000" pitchFamily="2" charset="2"/>
              <a:buChar char="q"/>
            </a:pPr>
            <a:r>
              <a:rPr lang="en-US" sz="2400" dirty="0">
                <a:solidFill>
                  <a:schemeClr val="bg1"/>
                </a:solidFill>
                <a:latin typeface="Times New Roman" panose="02020603050405020304" pitchFamily="18" charset="0"/>
                <a:cs typeface="Times New Roman" panose="02020603050405020304" pitchFamily="18" charset="0"/>
              </a:rPr>
              <a:t>Our system will be available in website platform.</a:t>
            </a:r>
            <a:endParaRPr lang="en-US" sz="2400" b="0" dirty="0">
              <a:solidFill>
                <a:schemeClr val="bg1"/>
              </a:solidFill>
              <a:latin typeface="Times New Roman" panose="02020603050405020304" pitchFamily="18" charset="0"/>
              <a:cs typeface="Times New Roman" panose="02020603050405020304" pitchFamily="18" charset="0"/>
            </a:endParaRPr>
          </a:p>
          <a:p>
            <a:r>
              <a:rPr lang="en-GB" dirty="0"/>
              <a:t>  </a:t>
            </a:r>
            <a:endParaRPr lang="en-US" dirty="0"/>
          </a:p>
        </p:txBody>
      </p:sp>
    </p:spTree>
    <p:extLst>
      <p:ext uri="{BB962C8B-B14F-4D97-AF65-F5344CB8AC3E}">
        <p14:creationId xmlns:p14="http://schemas.microsoft.com/office/powerpoint/2010/main" val="275491319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Scientist looking at test tube">
            <a:extLst>
              <a:ext uri="{FF2B5EF4-FFF2-40B4-BE49-F238E27FC236}">
                <a16:creationId xmlns:a16="http://schemas.microsoft.com/office/drawing/2014/main" id="{F923CFB6-5709-405C-8762-B310D3F21953}"/>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C17F5BF1-88DB-42F2-98A6-4C7FBFC311C4}"/>
              </a:ext>
            </a:extLst>
          </p:cNvPr>
          <p:cNvSpPr>
            <a:spLocks noGrp="1"/>
          </p:cNvSpPr>
          <p:nvPr>
            <p:ph type="ctrTitle"/>
          </p:nvPr>
        </p:nvSpPr>
        <p:spPr>
          <a:xfrm>
            <a:off x="0" y="0"/>
            <a:ext cx="9655728" cy="6857999"/>
          </a:xfrm>
        </p:spPr>
        <p:txBody>
          <a:bodyPr/>
          <a:lstStyle/>
          <a:p>
            <a:pPr algn="ctr">
              <a:lnSpc>
                <a:spcPct val="100000"/>
              </a:lnSpc>
            </a:pPr>
            <a:r>
              <a:rPr lang="en-US" sz="9600" dirty="0">
                <a:latin typeface="Times New Roman" panose="02020603050405020304" pitchFamily="18" charset="0"/>
                <a:cs typeface="Times New Roman" panose="02020603050405020304" pitchFamily="18" charset="0"/>
              </a:rPr>
              <a:t>Thank</a:t>
            </a:r>
            <a:br>
              <a:rPr lang="en-US" sz="9600" dirty="0">
                <a:latin typeface="Times New Roman" panose="02020603050405020304" pitchFamily="18" charset="0"/>
                <a:cs typeface="Times New Roman" panose="02020603050405020304" pitchFamily="18" charset="0"/>
              </a:rPr>
            </a:br>
            <a:r>
              <a:rPr lang="en-US" sz="9600" dirty="0">
                <a:latin typeface="Times New Roman" panose="02020603050405020304" pitchFamily="18" charset="0"/>
                <a:cs typeface="Times New Roman" panose="02020603050405020304" pitchFamily="18" charset="0"/>
              </a:rPr>
              <a:t>you</a:t>
            </a:r>
          </a:p>
        </p:txBody>
      </p:sp>
      <p:sp>
        <p:nvSpPr>
          <p:cNvPr id="18" name="Rectangle 17">
            <a:extLst>
              <a:ext uri="{FF2B5EF4-FFF2-40B4-BE49-F238E27FC236}">
                <a16:creationId xmlns:a16="http://schemas.microsoft.com/office/drawing/2014/main" id="{AAF39051-1049-4508-8373-6A289966AA59}"/>
              </a:ext>
              <a:ext uri="{C183D7F6-B498-43B3-948B-1728B52AA6E4}">
                <adec:decorative xmlns:adec="http://schemas.microsoft.com/office/drawing/2017/decorative" val="1"/>
              </a:ext>
            </a:extLst>
          </p:cNvPr>
          <p:cNvSpPr/>
          <p:nvPr/>
        </p:nvSpPr>
        <p:spPr>
          <a:xfrm>
            <a:off x="781399" y="1472948"/>
            <a:ext cx="10629202" cy="4097342"/>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bject 7" descr="Beige rectangle">
            <a:extLst>
              <a:ext uri="{FF2B5EF4-FFF2-40B4-BE49-F238E27FC236}">
                <a16:creationId xmlns:a16="http://schemas.microsoft.com/office/drawing/2014/main" id="{2D7851E8-1907-4C8A-A16F-E461B5BFA940}"/>
              </a:ext>
            </a:extLst>
          </p:cNvPr>
          <p:cNvSpPr/>
          <p:nvPr/>
        </p:nvSpPr>
        <p:spPr bwMode="white">
          <a:xfrm flipV="1">
            <a:off x="3360672" y="4420843"/>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Tree>
    <p:extLst>
      <p:ext uri="{BB962C8B-B14F-4D97-AF65-F5344CB8AC3E}">
        <p14:creationId xmlns:p14="http://schemas.microsoft.com/office/powerpoint/2010/main" val="347695411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id="{DD509E5E-F68C-4F2B-8EC7-4325958603E7}"/>
              </a:ext>
              <a:ext uri="{C183D7F6-B498-43B3-948B-1728B52AA6E4}">
                <adec:decorative xmlns:adec="http://schemas.microsoft.com/office/drawing/2017/decorative" val="1"/>
              </a:ext>
            </a:extLst>
          </p:cNvPr>
          <p:cNvSpPr/>
          <p:nvPr/>
        </p:nvSpPr>
        <p:spPr>
          <a:xfrm>
            <a:off x="1569877"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1569875" y="0"/>
            <a:ext cx="6058183" cy="6812281"/>
          </a:xfrm>
          <a:gradFill>
            <a:gsLst>
              <a:gs pos="0">
                <a:schemeClr val="tx2"/>
              </a:gs>
              <a:gs pos="100000">
                <a:schemeClr val="accent2"/>
              </a:gs>
            </a:gsLst>
            <a:lin ang="14400000" scaled="0"/>
          </a:gradFill>
        </p:spPr>
        <p:txBody>
          <a:bodyPr/>
          <a:lstStyle/>
          <a:p>
            <a:pPr marL="285750" indent="-285750">
              <a:buClr>
                <a:schemeClr val="bg1"/>
              </a:buCl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Introduction</a:t>
            </a:r>
          </a:p>
          <a:p>
            <a:pPr marL="285750" indent="-285750">
              <a:buClr>
                <a:schemeClr val="bg1"/>
              </a:buCl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What is </a:t>
            </a:r>
            <a:r>
              <a:rPr lang="en-GB" sz="2000" dirty="0">
                <a:latin typeface="Times New Roman" panose="02020603050405020304" pitchFamily="18" charset="0"/>
                <a:cs typeface="Times New Roman" panose="02020603050405020304" pitchFamily="18" charset="0"/>
              </a:rPr>
              <a:t>Fast and accurate Healthcare System?</a:t>
            </a:r>
          </a:p>
          <a:p>
            <a:pPr marL="285750" indent="-285750">
              <a:buClr>
                <a:schemeClr val="bg1"/>
              </a:buCl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Objectives </a:t>
            </a:r>
          </a:p>
          <a:p>
            <a:pPr marL="285750" indent="-285750">
              <a:buClr>
                <a:schemeClr val="bg1"/>
              </a:buCl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Related works</a:t>
            </a:r>
            <a:endParaRPr lang="en-US" sz="2000" dirty="0">
              <a:latin typeface="Times New Roman" panose="02020603050405020304" pitchFamily="18" charset="0"/>
              <a:cs typeface="Times New Roman" panose="02020603050405020304" pitchFamily="18" charset="0"/>
            </a:endParaRPr>
          </a:p>
          <a:p>
            <a:pPr marL="285750" indent="-285750">
              <a:buClr>
                <a:schemeClr val="bg1"/>
              </a:buCl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Problem Statement</a:t>
            </a:r>
          </a:p>
          <a:p>
            <a:pPr marL="285750" indent="-285750">
              <a:buClr>
                <a:schemeClr val="bg1"/>
              </a:buCl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Background of the problem</a:t>
            </a:r>
          </a:p>
          <a:p>
            <a:pPr marL="285750" indent="-285750">
              <a:buClr>
                <a:schemeClr val="bg1"/>
              </a:buCl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Architecture of the Healthcare System</a:t>
            </a:r>
          </a:p>
          <a:p>
            <a:pPr marL="285750" indent="-285750">
              <a:buClr>
                <a:schemeClr val="bg1"/>
              </a:buCl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Proposed Model</a:t>
            </a:r>
          </a:p>
          <a:p>
            <a:pPr marL="285750" indent="-285750">
              <a:buClr>
                <a:schemeClr val="bg1"/>
              </a:buCl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Proposed Solution</a:t>
            </a:r>
          </a:p>
          <a:p>
            <a:pPr marL="285750" indent="-285750">
              <a:buClr>
                <a:schemeClr val="bg1"/>
              </a:buCl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Outcome</a:t>
            </a:r>
          </a:p>
          <a:p>
            <a:pPr marL="285750" indent="-285750">
              <a:buClr>
                <a:schemeClr val="bg1"/>
              </a:buCl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Conclusion And future work</a:t>
            </a:r>
            <a:endParaRPr lang="en-US" sz="2000" dirty="0">
              <a:latin typeface="Times New Roman" panose="02020603050405020304" pitchFamily="18" charset="0"/>
              <a:cs typeface="Times New Roman" panose="02020603050405020304" pitchFamily="18" charset="0"/>
            </a:endParaRPr>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a:off x="8873669" y="4575968"/>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36" name="Group 35" descr="Icon Lightbulb">
            <a:extLst>
              <a:ext uri="{FF2B5EF4-FFF2-40B4-BE49-F238E27FC236}">
                <a16:creationId xmlns:a16="http://schemas.microsoft.com/office/drawing/2014/main" id="{840CA54E-FBB9-4848-A45D-E086AA4A5012}"/>
              </a:ext>
            </a:extLst>
          </p:cNvPr>
          <p:cNvGrpSpPr>
            <a:grpSpLocks noChangeAspect="1"/>
          </p:cNvGrpSpPr>
          <p:nvPr/>
        </p:nvGrpSpPr>
        <p:grpSpPr>
          <a:xfrm>
            <a:off x="2297455" y="615795"/>
            <a:ext cx="362015" cy="584795"/>
            <a:chOff x="1684741" y="3186732"/>
            <a:chExt cx="530027" cy="856197"/>
          </a:xfrm>
        </p:grpSpPr>
        <p:sp>
          <p:nvSpPr>
            <p:cNvPr id="32" name="Freeform: Shape 31">
              <a:extLst>
                <a:ext uri="{FF2B5EF4-FFF2-40B4-BE49-F238E27FC236}">
                  <a16:creationId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48" name="Rectangle 47">
            <a:extLst>
              <a:ext uri="{FF2B5EF4-FFF2-40B4-BE49-F238E27FC236}">
                <a16:creationId xmlns:a16="http://schemas.microsoft.com/office/drawing/2014/main" id="{C3FC51DE-D10A-4DE8-A7E3-22FA2E4FC194}"/>
              </a:ext>
              <a:ext uri="{C183D7F6-B498-43B3-948B-1728B52AA6E4}">
                <adec:decorative xmlns:adec="http://schemas.microsoft.com/office/drawing/2017/decorative" val="1"/>
              </a:ext>
            </a:extLst>
          </p:cNvPr>
          <p:cNvSpPr/>
          <p:nvPr/>
        </p:nvSpPr>
        <p:spPr>
          <a:xfrm>
            <a:off x="1569877" y="6575207"/>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3</a:t>
            </a:fld>
            <a:endParaRPr lang="en-US" dirty="0"/>
          </a:p>
        </p:txBody>
      </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val="1"/>
              </a:ext>
            </a:extLst>
          </p:cNvPr>
          <p:cNvGrpSpPr>
            <a:grpSpLocks noChangeAspect="1"/>
          </p:cNvGrpSpPr>
          <p:nvPr/>
        </p:nvGrpSpPr>
        <p:grpSpPr>
          <a:xfrm>
            <a:off x="2022230" y="454984"/>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Rectangle 5">
            <a:extLst>
              <a:ext uri="{FF2B5EF4-FFF2-40B4-BE49-F238E27FC236}">
                <a16:creationId xmlns:a16="http://schemas.microsoft.com/office/drawing/2014/main" id="{75C65937-4791-48B0-8FAF-FBD323F2BF8C}"/>
              </a:ext>
            </a:extLst>
          </p:cNvPr>
          <p:cNvSpPr/>
          <p:nvPr/>
        </p:nvSpPr>
        <p:spPr>
          <a:xfrm>
            <a:off x="2847233" y="454984"/>
            <a:ext cx="4362276" cy="745606"/>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Outline of the presentation</a:t>
            </a:r>
          </a:p>
        </p:txBody>
      </p:sp>
    </p:spTree>
    <p:extLst>
      <p:ext uri="{BB962C8B-B14F-4D97-AF65-F5344CB8AC3E}">
        <p14:creationId xmlns:p14="http://schemas.microsoft.com/office/powerpoint/2010/main" val="304320346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98433" y="180503"/>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a:xfrm>
            <a:off x="326127" y="302682"/>
            <a:ext cx="7738547" cy="1144020"/>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Introduction  of   fast  and  accurate  health care  system</a:t>
            </a: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4</a:t>
            </a:fld>
            <a:endParaRPr lang="en-US" dirty="0"/>
          </a:p>
        </p:txBody>
      </p:sp>
      <p:sp>
        <p:nvSpPr>
          <p:cNvPr id="19" name="object 7" descr="Beige rectangle">
            <a:extLst>
              <a:ext uri="{FF2B5EF4-FFF2-40B4-BE49-F238E27FC236}">
                <a16:creationId xmlns:a16="http://schemas.microsoft.com/office/drawing/2014/main" id="{9B6BE182-7444-49DA-B6FA-215DD68D50CA}"/>
              </a:ext>
            </a:extLst>
          </p:cNvPr>
          <p:cNvSpPr/>
          <p:nvPr/>
        </p:nvSpPr>
        <p:spPr bwMode="white">
          <a:xfrm>
            <a:off x="352983" y="1339565"/>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59" name="Rectangle 58">
            <a:extLst>
              <a:ext uri="{FF2B5EF4-FFF2-40B4-BE49-F238E27FC236}">
                <a16:creationId xmlns:a16="http://schemas.microsoft.com/office/drawing/2014/main" id="{B4767276-9D4D-4D1D-8F42-67F1E3BD7B9E}"/>
              </a:ext>
            </a:extLst>
          </p:cNvPr>
          <p:cNvSpPr/>
          <p:nvPr/>
        </p:nvSpPr>
        <p:spPr>
          <a:xfrm>
            <a:off x="208023" y="1518407"/>
            <a:ext cx="11732307" cy="4993831"/>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q"/>
            </a:pPr>
            <a:r>
              <a:rPr lang="en-GB" sz="2400" dirty="0">
                <a:solidFill>
                  <a:schemeClr val="bg1"/>
                </a:solidFill>
                <a:latin typeface="Times New Roman" panose="02020603050405020304" pitchFamily="18" charset="0"/>
                <a:cs typeface="Times New Roman" panose="02020603050405020304" pitchFamily="18" charset="0"/>
              </a:rPr>
              <a:t>Artificial intelligent is playing an important role in the medical field. </a:t>
            </a:r>
          </a:p>
          <a:p>
            <a:pPr marL="342900" indent="-342900">
              <a:lnSpc>
                <a:spcPct val="150000"/>
              </a:lnSpc>
              <a:buFont typeface="Wingdings" panose="05000000000000000000" pitchFamily="2" charset="2"/>
              <a:buChar char="q"/>
            </a:pPr>
            <a:r>
              <a:rPr lang="en-GB" sz="2400" dirty="0">
                <a:solidFill>
                  <a:schemeClr val="bg1"/>
                </a:solidFill>
                <a:latin typeface="Times New Roman" panose="02020603050405020304" pitchFamily="18" charset="0"/>
                <a:cs typeface="Times New Roman" panose="02020603050405020304" pitchFamily="18" charset="0"/>
              </a:rPr>
              <a:t>AI can predict and diagnose disease faster than the medical pathologist with higher accuracy.</a:t>
            </a:r>
          </a:p>
          <a:p>
            <a:pPr marL="342900" indent="-342900">
              <a:lnSpc>
                <a:spcPct val="150000"/>
              </a:lnSpc>
              <a:buFont typeface="Wingdings" panose="05000000000000000000" pitchFamily="2" charset="2"/>
              <a:buChar char="q"/>
            </a:pPr>
            <a:r>
              <a:rPr lang="en-US" sz="2400" dirty="0">
                <a:solidFill>
                  <a:schemeClr val="bg1"/>
                </a:solidFill>
                <a:latin typeface="Times New Roman" panose="02020603050405020304" pitchFamily="18" charset="0"/>
                <a:cs typeface="Times New Roman" panose="02020603050405020304" pitchFamily="18" charset="0"/>
              </a:rPr>
              <a:t>The system about healthcare are used to connect patients with doctors in a virtual way and give them the flexibility which is really a desire in this Pandemic nowadays. </a:t>
            </a:r>
          </a:p>
          <a:p>
            <a:pPr>
              <a:lnSpc>
                <a:spcPct val="150000"/>
              </a:lnSpc>
            </a:pPr>
            <a:endParaRPr lang="en-US" sz="2400" b="1"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US" sz="2400" dirty="0">
                <a:solidFill>
                  <a:schemeClr val="bg1"/>
                </a:solidFill>
                <a:latin typeface="Times New Roman" panose="02020603050405020304" pitchFamily="18" charset="0"/>
                <a:cs typeface="Times New Roman" panose="02020603050405020304" pitchFamily="18" charset="0"/>
              </a:rPr>
              <a:t>AI can assist pathologist for reducing error.</a:t>
            </a:r>
          </a:p>
          <a:p>
            <a:endParaRPr lang="en-GB" dirty="0"/>
          </a:p>
          <a:p>
            <a:r>
              <a:rPr lang="en-GB" dirty="0"/>
              <a:t>  </a:t>
            </a:r>
            <a:endParaRPr lang="en-US" dirty="0"/>
          </a:p>
        </p:txBody>
      </p:sp>
    </p:spTree>
    <p:extLst>
      <p:ext uri="{BB962C8B-B14F-4D97-AF65-F5344CB8AC3E}">
        <p14:creationId xmlns:p14="http://schemas.microsoft.com/office/powerpoint/2010/main" val="369769161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98433" y="180503"/>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a:xfrm>
            <a:off x="326127" y="302682"/>
            <a:ext cx="7738547" cy="1144020"/>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What  is  </a:t>
            </a:r>
            <a:r>
              <a:rPr lang="en-GB" sz="2400" dirty="0">
                <a:latin typeface="Times New Roman" panose="02020603050405020304" pitchFamily="18" charset="0"/>
                <a:cs typeface="Times New Roman" panose="02020603050405020304" pitchFamily="18" charset="0"/>
              </a:rPr>
              <a:t>Fast  and  accurate  Health care System?</a:t>
            </a:r>
            <a:r>
              <a:rPr lang="en-US" sz="2400"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5</a:t>
            </a:fld>
            <a:endParaRPr lang="en-US" dirty="0"/>
          </a:p>
        </p:txBody>
      </p:sp>
      <p:sp>
        <p:nvSpPr>
          <p:cNvPr id="19" name="object 7" descr="Beige rectangle">
            <a:extLst>
              <a:ext uri="{FF2B5EF4-FFF2-40B4-BE49-F238E27FC236}">
                <a16:creationId xmlns:a16="http://schemas.microsoft.com/office/drawing/2014/main" id="{9B6BE182-7444-49DA-B6FA-215DD68D50CA}"/>
              </a:ext>
            </a:extLst>
          </p:cNvPr>
          <p:cNvSpPr/>
          <p:nvPr/>
        </p:nvSpPr>
        <p:spPr bwMode="white">
          <a:xfrm>
            <a:off x="352983" y="1339565"/>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59" name="Rectangle 58">
            <a:extLst>
              <a:ext uri="{FF2B5EF4-FFF2-40B4-BE49-F238E27FC236}">
                <a16:creationId xmlns:a16="http://schemas.microsoft.com/office/drawing/2014/main" id="{B4767276-9D4D-4D1D-8F42-67F1E3BD7B9E}"/>
              </a:ext>
            </a:extLst>
          </p:cNvPr>
          <p:cNvSpPr/>
          <p:nvPr/>
        </p:nvSpPr>
        <p:spPr>
          <a:xfrm>
            <a:off x="208023" y="1518407"/>
            <a:ext cx="11732307" cy="4993831"/>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q"/>
            </a:pPr>
            <a:r>
              <a:rPr lang="en-GB" sz="2400" dirty="0">
                <a:solidFill>
                  <a:schemeClr val="bg1"/>
                </a:solidFill>
                <a:latin typeface="Times New Roman" panose="02020603050405020304" pitchFamily="18" charset="0"/>
                <a:cs typeface="Times New Roman" panose="02020603050405020304" pitchFamily="18" charset="0"/>
              </a:rPr>
              <a:t>A </a:t>
            </a:r>
            <a:r>
              <a:rPr lang="en-GB" sz="2400" dirty="0">
                <a:latin typeface="Times New Roman" panose="02020603050405020304" pitchFamily="18" charset="0"/>
                <a:cs typeface="Times New Roman" panose="02020603050405020304" pitchFamily="18" charset="0"/>
              </a:rPr>
              <a:t>Fast and accurate Healthcare System is a computer program which enables users to predict a simple disease to large disease through image processing and symptoms and prescribed the users through online.</a:t>
            </a:r>
            <a:endParaRPr lang="en-GB" sz="24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Fast and accurate Healthcare System are typically designed to:</a:t>
            </a:r>
          </a:p>
          <a:p>
            <a:pPr marL="285750" indent="-285750">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         Connect doctor and patient through online</a:t>
            </a:r>
          </a:p>
          <a:p>
            <a:pPr marL="285750" indent="-285750">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Predict and diagnose disease with high accuracy.</a:t>
            </a:r>
          </a:p>
          <a:p>
            <a:pPr marL="285750" marR="0" indent="-285750">
              <a:lnSpc>
                <a:spcPct val="150000"/>
              </a:lnSpc>
              <a:spcBef>
                <a:spcPts val="0"/>
              </a:spcBef>
              <a:spcAft>
                <a:spcPts val="800"/>
              </a:spcAf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Guide the patient to correct care </a:t>
            </a:r>
            <a:r>
              <a:rPr lang="en-US" dirty="0">
                <a:latin typeface="Times New Roman" panose="02020603050405020304" pitchFamily="18" charset="0"/>
                <a:ea typeface="Times New Roman" panose="02020603050405020304" pitchFamily="18" charset="0"/>
                <a:cs typeface="Times New Roman" panose="02020603050405020304" pitchFamily="18" charset="0"/>
              </a:rPr>
              <a:t>based on the diagnosis and prediction.</a:t>
            </a:r>
          </a:p>
          <a:p>
            <a:pPr marR="0">
              <a:lnSpc>
                <a:spcPct val="150000"/>
              </a:lnSpc>
              <a:spcBef>
                <a:spcPts val="0"/>
              </a:spcBef>
              <a:spcAft>
                <a:spcPts val="8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dirty="0"/>
          </a:p>
          <a:p>
            <a:r>
              <a:rPr lang="en-GB" dirty="0"/>
              <a:t>  </a:t>
            </a:r>
            <a:endParaRPr lang="en-US" dirty="0"/>
          </a:p>
        </p:txBody>
      </p:sp>
    </p:spTree>
    <p:extLst>
      <p:ext uri="{BB962C8B-B14F-4D97-AF65-F5344CB8AC3E}">
        <p14:creationId xmlns:p14="http://schemas.microsoft.com/office/powerpoint/2010/main" val="416226568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octor standing in front of a computer&#10;">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80000" y="9521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a:xfrm>
            <a:off x="1456444" y="458028"/>
            <a:ext cx="7560000" cy="671118"/>
          </a:xfrm>
        </p:spPr>
        <p:txBody>
          <a:bodyPr/>
          <a:lstStyle/>
          <a:p>
            <a:pPr algn="ctr"/>
            <a:r>
              <a:rPr lang="en-US" dirty="0"/>
              <a:t>Objectives</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6</a:t>
            </a:fld>
            <a:endParaRPr lang="en-US" dirty="0"/>
          </a:p>
        </p:txBody>
      </p:sp>
      <p:sp>
        <p:nvSpPr>
          <p:cNvPr id="6" name="Text Placeholder 5">
            <a:extLst>
              <a:ext uri="{FF2B5EF4-FFF2-40B4-BE49-F238E27FC236}">
                <a16:creationId xmlns:a16="http://schemas.microsoft.com/office/drawing/2014/main" id="{D1BEBF22-A40E-4194-AD9A-12E9E5AB0013}"/>
              </a:ext>
            </a:extLst>
          </p:cNvPr>
          <p:cNvSpPr>
            <a:spLocks noGrp="1"/>
          </p:cNvSpPr>
          <p:nvPr>
            <p:ph type="body" sz="quarter" idx="14"/>
          </p:nvPr>
        </p:nvSpPr>
        <p:spPr>
          <a:xfrm>
            <a:off x="1470581" y="1775805"/>
            <a:ext cx="2812282" cy="1073224"/>
          </a:xfrm>
        </p:spPr>
        <p:txBody>
          <a:bodyPr/>
          <a:lstStyle/>
          <a:p>
            <a:r>
              <a:rPr lang="en-US" dirty="0"/>
              <a:t>To diagnose the complex disease early and take proper treatment.</a:t>
            </a:r>
          </a:p>
        </p:txBody>
      </p:sp>
      <p:sp>
        <p:nvSpPr>
          <p:cNvPr id="8" name="Text Placeholder 7">
            <a:extLst>
              <a:ext uri="{FF2B5EF4-FFF2-40B4-BE49-F238E27FC236}">
                <a16:creationId xmlns:a16="http://schemas.microsoft.com/office/drawing/2014/main" id="{D23D57FF-A4A8-4B9F-8E36-4755E494CBB8}"/>
              </a:ext>
            </a:extLst>
          </p:cNvPr>
          <p:cNvSpPr>
            <a:spLocks noGrp="1"/>
          </p:cNvSpPr>
          <p:nvPr>
            <p:ph type="body" sz="quarter" idx="16"/>
          </p:nvPr>
        </p:nvSpPr>
        <p:spPr>
          <a:xfrm>
            <a:off x="5031291" y="1775805"/>
            <a:ext cx="2812282" cy="854367"/>
          </a:xfrm>
        </p:spPr>
        <p:txBody>
          <a:bodyPr/>
          <a:lstStyle/>
          <a:p>
            <a:r>
              <a:rPr lang="en-US" dirty="0"/>
              <a:t>Doctor can monitor and care his patients. </a:t>
            </a:r>
          </a:p>
        </p:txBody>
      </p:sp>
      <p:sp>
        <p:nvSpPr>
          <p:cNvPr id="10" name="Text Placeholder 9">
            <a:extLst>
              <a:ext uri="{FF2B5EF4-FFF2-40B4-BE49-F238E27FC236}">
                <a16:creationId xmlns:a16="http://schemas.microsoft.com/office/drawing/2014/main" id="{FA62A9F2-7193-4B39-BE74-49635D23507F}"/>
              </a:ext>
            </a:extLst>
          </p:cNvPr>
          <p:cNvSpPr>
            <a:spLocks noGrp="1"/>
          </p:cNvSpPr>
          <p:nvPr>
            <p:ph type="body" sz="quarter" idx="18"/>
          </p:nvPr>
        </p:nvSpPr>
        <p:spPr>
          <a:xfrm>
            <a:off x="8592000" y="1775804"/>
            <a:ext cx="2812282" cy="1277787"/>
          </a:xfrm>
        </p:spPr>
        <p:txBody>
          <a:bodyPr/>
          <a:lstStyle/>
          <a:p>
            <a:r>
              <a:rPr lang="en-US" dirty="0"/>
              <a:t>Patient can take appointment to medical Specialist. To reduce the wastage of time and money.</a:t>
            </a:r>
          </a:p>
        </p:txBody>
      </p:sp>
      <p:sp>
        <p:nvSpPr>
          <p:cNvPr id="12" name="Text Placeholder 11">
            <a:extLst>
              <a:ext uri="{FF2B5EF4-FFF2-40B4-BE49-F238E27FC236}">
                <a16:creationId xmlns:a16="http://schemas.microsoft.com/office/drawing/2014/main" id="{2C6192BD-E170-4A74-8019-C8202728C49D}"/>
              </a:ext>
            </a:extLst>
          </p:cNvPr>
          <p:cNvSpPr>
            <a:spLocks noGrp="1"/>
          </p:cNvSpPr>
          <p:nvPr>
            <p:ph type="body" sz="quarter" idx="20"/>
          </p:nvPr>
        </p:nvSpPr>
        <p:spPr>
          <a:xfrm>
            <a:off x="1470581" y="3925218"/>
            <a:ext cx="2812282" cy="554643"/>
          </a:xfrm>
        </p:spPr>
        <p:txBody>
          <a:bodyPr/>
          <a:lstStyle/>
          <a:p>
            <a:br>
              <a:rPr lang="en-US" dirty="0"/>
            </a:br>
            <a:r>
              <a:rPr lang="en-US" dirty="0"/>
              <a:t>Consultation Available</a:t>
            </a:r>
          </a:p>
        </p:txBody>
      </p:sp>
      <p:cxnSp>
        <p:nvCxnSpPr>
          <p:cNvPr id="42" name="Straight Connector 41">
            <a:extLst>
              <a:ext uri="{FF2B5EF4-FFF2-40B4-BE49-F238E27FC236}">
                <a16:creationId xmlns:a16="http://schemas.microsoft.com/office/drawing/2014/main" id="{6917E9BF-7C5E-4DE7-8C66-9B69A207D1E4}"/>
              </a:ext>
              <a:ext uri="{C183D7F6-B498-43B3-948B-1728B52AA6E4}">
                <adec:decorative xmlns:adec="http://schemas.microsoft.com/office/drawing/2017/decorative" val="1"/>
              </a:ext>
            </a:extLst>
          </p:cNvPr>
          <p:cNvCxnSpPr/>
          <p:nvPr/>
        </p:nvCxnSpPr>
        <p:spPr>
          <a:xfrm>
            <a:off x="1511184" y="3716527"/>
            <a:ext cx="9169633" cy="0"/>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14DCD19-05BE-4D3F-A9E1-A9353D50950B}"/>
              </a:ext>
              <a:ext uri="{C183D7F6-B498-43B3-948B-1728B52AA6E4}">
                <adec:decorative xmlns:adec="http://schemas.microsoft.com/office/drawing/2017/decorative" val="1"/>
              </a:ext>
            </a:extLst>
          </p:cNvPr>
          <p:cNvCxnSpPr>
            <a:cxnSpLocks/>
          </p:cNvCxnSpPr>
          <p:nvPr/>
        </p:nvCxnSpPr>
        <p:spPr>
          <a:xfrm>
            <a:off x="4458121" y="2630172"/>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9527B99-C015-4364-A9D0-E9EF5F8CC859}"/>
              </a:ext>
              <a:ext uri="{C183D7F6-B498-43B3-948B-1728B52AA6E4}">
                <adec:decorative xmlns:adec="http://schemas.microsoft.com/office/drawing/2017/decorative" val="1"/>
              </a:ext>
            </a:extLst>
          </p:cNvPr>
          <p:cNvCxnSpPr>
            <a:cxnSpLocks/>
          </p:cNvCxnSpPr>
          <p:nvPr/>
        </p:nvCxnSpPr>
        <p:spPr>
          <a:xfrm>
            <a:off x="8019527" y="2630172"/>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3832157" y="944524"/>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41" name="Rectangle 40">
            <a:extLst>
              <a:ext uri="{FF2B5EF4-FFF2-40B4-BE49-F238E27FC236}">
                <a16:creationId xmlns:a16="http://schemas.microsoft.com/office/drawing/2014/main" id="{F1E4A73F-DB3E-4AF4-A250-CB257055A3B2}"/>
              </a:ext>
              <a:ext uri="{C183D7F6-B498-43B3-948B-1728B52AA6E4}">
                <adec:decorative xmlns:adec="http://schemas.microsoft.com/office/drawing/2017/decorative" val="1"/>
              </a:ext>
            </a:extLst>
          </p:cNvPr>
          <p:cNvSpPr>
            <a:spLocks/>
          </p:cNvSpPr>
          <p:nvPr/>
        </p:nvSpPr>
        <p:spPr>
          <a:xfrm>
            <a:off x="898187" y="180382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A651BC50-F263-44D5-B1E1-32D5EA7EA21F}"/>
              </a:ext>
              <a:ext uri="{C183D7F6-B498-43B3-948B-1728B52AA6E4}">
                <adec:decorative xmlns:adec="http://schemas.microsoft.com/office/drawing/2017/decorative" val="1"/>
              </a:ext>
            </a:extLst>
          </p:cNvPr>
          <p:cNvSpPr>
            <a:spLocks/>
          </p:cNvSpPr>
          <p:nvPr/>
        </p:nvSpPr>
        <p:spPr>
          <a:xfrm>
            <a:off x="4458121" y="180382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100AA00A-91AC-4400-AF7A-EAB0770006ED}"/>
              </a:ext>
              <a:ext uri="{C183D7F6-B498-43B3-948B-1728B52AA6E4}">
                <adec:decorative xmlns:adec="http://schemas.microsoft.com/office/drawing/2017/decorative" val="1"/>
              </a:ext>
            </a:extLst>
          </p:cNvPr>
          <p:cNvSpPr>
            <a:spLocks/>
          </p:cNvSpPr>
          <p:nvPr/>
        </p:nvSpPr>
        <p:spPr>
          <a:xfrm>
            <a:off x="8019527" y="180382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78CCE096-0925-41C0-AF48-23E7DBC19872}"/>
              </a:ext>
              <a:ext uri="{C183D7F6-B498-43B3-948B-1728B52AA6E4}">
                <adec:decorative xmlns:adec="http://schemas.microsoft.com/office/drawing/2017/decorative" val="1"/>
              </a:ext>
            </a:extLst>
          </p:cNvPr>
          <p:cNvSpPr>
            <a:spLocks/>
          </p:cNvSpPr>
          <p:nvPr/>
        </p:nvSpPr>
        <p:spPr>
          <a:xfrm>
            <a:off x="898187" y="3960036"/>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275C6854-B085-4AC0-984F-E73F9C388471}"/>
              </a:ext>
              <a:ext uri="{C183D7F6-B498-43B3-948B-1728B52AA6E4}">
                <adec:decorative xmlns:adec="http://schemas.microsoft.com/office/drawing/2017/decorative" val="1"/>
              </a:ext>
            </a:extLst>
          </p:cNvPr>
          <p:cNvSpPr>
            <a:spLocks/>
          </p:cNvSpPr>
          <p:nvPr/>
        </p:nvSpPr>
        <p:spPr>
          <a:xfrm>
            <a:off x="4458121" y="3960036"/>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E2EAB4BE-ED20-4BB8-A23B-B02A1115A828}"/>
              </a:ext>
              <a:ext uri="{C183D7F6-B498-43B3-948B-1728B52AA6E4}">
                <adec:decorative xmlns:adec="http://schemas.microsoft.com/office/drawing/2017/decorative" val="1"/>
              </a:ext>
            </a:extLst>
          </p:cNvPr>
          <p:cNvCxnSpPr>
            <a:cxnSpLocks/>
          </p:cNvCxnSpPr>
          <p:nvPr/>
        </p:nvCxnSpPr>
        <p:spPr>
          <a:xfrm>
            <a:off x="4458121" y="4752270"/>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sp>
        <p:nvSpPr>
          <p:cNvPr id="29" name="Graphic 27" descr="Icon Stethoscope">
            <a:extLst>
              <a:ext uri="{FF2B5EF4-FFF2-40B4-BE49-F238E27FC236}">
                <a16:creationId xmlns:a16="http://schemas.microsoft.com/office/drawing/2014/main" id="{E8253ED6-A426-4BA6-A61A-E4174B8BAE45}"/>
              </a:ext>
            </a:extLst>
          </p:cNvPr>
          <p:cNvSpPr>
            <a:spLocks noChangeAspect="1"/>
          </p:cNvSpPr>
          <p:nvPr/>
        </p:nvSpPr>
        <p:spPr>
          <a:xfrm>
            <a:off x="4524307" y="1980266"/>
            <a:ext cx="330615" cy="330615"/>
          </a:xfrm>
          <a:custGeom>
            <a:avLst/>
            <a:gdLst>
              <a:gd name="connsiteX0" fmla="*/ 757238 w 800100"/>
              <a:gd name="connsiteY0" fmla="*/ 28575 h 800100"/>
              <a:gd name="connsiteX1" fmla="*/ 683181 w 800100"/>
              <a:gd name="connsiteY1" fmla="*/ 28575 h 800100"/>
              <a:gd name="connsiteX2" fmla="*/ 642938 w 800100"/>
              <a:gd name="connsiteY2" fmla="*/ 0 h 800100"/>
              <a:gd name="connsiteX3" fmla="*/ 600075 w 800100"/>
              <a:gd name="connsiteY3" fmla="*/ 42863 h 800100"/>
              <a:gd name="connsiteX4" fmla="*/ 600075 w 800100"/>
              <a:gd name="connsiteY4" fmla="*/ 100013 h 800100"/>
              <a:gd name="connsiteX5" fmla="*/ 642938 w 800100"/>
              <a:gd name="connsiteY5" fmla="*/ 142875 h 800100"/>
              <a:gd name="connsiteX6" fmla="*/ 683181 w 800100"/>
              <a:gd name="connsiteY6" fmla="*/ 114300 h 800100"/>
              <a:gd name="connsiteX7" fmla="*/ 714375 w 800100"/>
              <a:gd name="connsiteY7" fmla="*/ 114300 h 800100"/>
              <a:gd name="connsiteX8" fmla="*/ 714375 w 800100"/>
              <a:gd name="connsiteY8" fmla="*/ 214313 h 800100"/>
              <a:gd name="connsiteX9" fmla="*/ 557213 w 800100"/>
              <a:gd name="connsiteY9" fmla="*/ 371475 h 800100"/>
              <a:gd name="connsiteX10" fmla="*/ 400050 w 800100"/>
              <a:gd name="connsiteY10" fmla="*/ 214313 h 800100"/>
              <a:gd name="connsiteX11" fmla="*/ 400050 w 800100"/>
              <a:gd name="connsiteY11" fmla="*/ 114300 h 800100"/>
              <a:gd name="connsiteX12" fmla="*/ 431244 w 800100"/>
              <a:gd name="connsiteY12" fmla="*/ 114300 h 800100"/>
              <a:gd name="connsiteX13" fmla="*/ 471488 w 800100"/>
              <a:gd name="connsiteY13" fmla="*/ 142875 h 800100"/>
              <a:gd name="connsiteX14" fmla="*/ 514350 w 800100"/>
              <a:gd name="connsiteY14" fmla="*/ 100013 h 800100"/>
              <a:gd name="connsiteX15" fmla="*/ 514350 w 800100"/>
              <a:gd name="connsiteY15" fmla="*/ 42863 h 800100"/>
              <a:gd name="connsiteX16" fmla="*/ 471488 w 800100"/>
              <a:gd name="connsiteY16" fmla="*/ 0 h 800100"/>
              <a:gd name="connsiteX17" fmla="*/ 431244 w 800100"/>
              <a:gd name="connsiteY17" fmla="*/ 28575 h 800100"/>
              <a:gd name="connsiteX18" fmla="*/ 357188 w 800100"/>
              <a:gd name="connsiteY18" fmla="*/ 28575 h 800100"/>
              <a:gd name="connsiteX19" fmla="*/ 314325 w 800100"/>
              <a:gd name="connsiteY19" fmla="*/ 71438 h 800100"/>
              <a:gd name="connsiteX20" fmla="*/ 314325 w 800100"/>
              <a:gd name="connsiteY20" fmla="*/ 214313 h 800100"/>
              <a:gd name="connsiteX21" fmla="*/ 514350 w 800100"/>
              <a:gd name="connsiteY21" fmla="*/ 453180 h 800100"/>
              <a:gd name="connsiteX22" fmla="*/ 514350 w 800100"/>
              <a:gd name="connsiteY22" fmla="*/ 642938 h 800100"/>
              <a:gd name="connsiteX23" fmla="*/ 442913 w 800100"/>
              <a:gd name="connsiteY23" fmla="*/ 714375 h 800100"/>
              <a:gd name="connsiteX24" fmla="*/ 242888 w 800100"/>
              <a:gd name="connsiteY24" fmla="*/ 714375 h 800100"/>
              <a:gd name="connsiteX25" fmla="*/ 171450 w 800100"/>
              <a:gd name="connsiteY25" fmla="*/ 642938 h 800100"/>
              <a:gd name="connsiteX26" fmla="*/ 171450 w 800100"/>
              <a:gd name="connsiteY26" fmla="*/ 520741 h 800100"/>
              <a:gd name="connsiteX27" fmla="*/ 257175 w 800100"/>
              <a:gd name="connsiteY27" fmla="*/ 400050 h 800100"/>
              <a:gd name="connsiteX28" fmla="*/ 128588 w 800100"/>
              <a:gd name="connsiteY28" fmla="*/ 271463 h 800100"/>
              <a:gd name="connsiteX29" fmla="*/ 0 w 800100"/>
              <a:gd name="connsiteY29" fmla="*/ 400050 h 800100"/>
              <a:gd name="connsiteX30" fmla="*/ 85725 w 800100"/>
              <a:gd name="connsiteY30" fmla="*/ 520741 h 800100"/>
              <a:gd name="connsiteX31" fmla="*/ 85725 w 800100"/>
              <a:gd name="connsiteY31" fmla="*/ 642938 h 800100"/>
              <a:gd name="connsiteX32" fmla="*/ 242888 w 800100"/>
              <a:gd name="connsiteY32" fmla="*/ 800100 h 800100"/>
              <a:gd name="connsiteX33" fmla="*/ 442913 w 800100"/>
              <a:gd name="connsiteY33" fmla="*/ 800100 h 800100"/>
              <a:gd name="connsiteX34" fmla="*/ 600075 w 800100"/>
              <a:gd name="connsiteY34" fmla="*/ 642938 h 800100"/>
              <a:gd name="connsiteX35" fmla="*/ 600075 w 800100"/>
              <a:gd name="connsiteY35" fmla="*/ 453180 h 800100"/>
              <a:gd name="connsiteX36" fmla="*/ 800100 w 800100"/>
              <a:gd name="connsiteY36" fmla="*/ 214313 h 800100"/>
              <a:gd name="connsiteX37" fmla="*/ 800100 w 800100"/>
              <a:gd name="connsiteY37" fmla="*/ 71438 h 800100"/>
              <a:gd name="connsiteX38" fmla="*/ 757238 w 800100"/>
              <a:gd name="connsiteY38" fmla="*/ 28575 h 800100"/>
              <a:gd name="connsiteX39" fmla="*/ 57150 w 800100"/>
              <a:gd name="connsiteY39" fmla="*/ 400050 h 800100"/>
              <a:gd name="connsiteX40" fmla="*/ 128588 w 800100"/>
              <a:gd name="connsiteY40" fmla="*/ 328613 h 800100"/>
              <a:gd name="connsiteX41" fmla="*/ 200025 w 800100"/>
              <a:gd name="connsiteY41" fmla="*/ 400050 h 800100"/>
              <a:gd name="connsiteX42" fmla="*/ 128588 w 800100"/>
              <a:gd name="connsiteY42" fmla="*/ 471488 h 800100"/>
              <a:gd name="connsiteX43" fmla="*/ 57150 w 800100"/>
              <a:gd name="connsiteY43" fmla="*/ 40005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00100" h="800100">
                <a:moveTo>
                  <a:pt x="757238" y="28575"/>
                </a:moveTo>
                <a:lnTo>
                  <a:pt x="683181" y="28575"/>
                </a:lnTo>
                <a:cubicBezTo>
                  <a:pt x="677275" y="11963"/>
                  <a:pt x="661578" y="0"/>
                  <a:pt x="642938" y="0"/>
                </a:cubicBezTo>
                <a:cubicBezTo>
                  <a:pt x="619268" y="0"/>
                  <a:pt x="600075" y="19193"/>
                  <a:pt x="600075" y="42863"/>
                </a:cubicBezTo>
                <a:lnTo>
                  <a:pt x="600075" y="100013"/>
                </a:lnTo>
                <a:cubicBezTo>
                  <a:pt x="600075" y="123682"/>
                  <a:pt x="619268" y="142875"/>
                  <a:pt x="642938" y="142875"/>
                </a:cubicBezTo>
                <a:cubicBezTo>
                  <a:pt x="661568" y="142875"/>
                  <a:pt x="677275" y="130912"/>
                  <a:pt x="683181" y="114300"/>
                </a:cubicBezTo>
                <a:lnTo>
                  <a:pt x="714375" y="114300"/>
                </a:lnTo>
                <a:lnTo>
                  <a:pt x="714375" y="214313"/>
                </a:lnTo>
                <a:cubicBezTo>
                  <a:pt x="714375" y="300971"/>
                  <a:pt x="643871" y="371475"/>
                  <a:pt x="557213" y="371475"/>
                </a:cubicBezTo>
                <a:cubicBezTo>
                  <a:pt x="470554" y="371475"/>
                  <a:pt x="400050" y="300971"/>
                  <a:pt x="400050" y="214313"/>
                </a:cubicBezTo>
                <a:lnTo>
                  <a:pt x="400050" y="114300"/>
                </a:lnTo>
                <a:lnTo>
                  <a:pt x="431244" y="114300"/>
                </a:lnTo>
                <a:cubicBezTo>
                  <a:pt x="437150" y="130912"/>
                  <a:pt x="452847" y="142875"/>
                  <a:pt x="471488" y="142875"/>
                </a:cubicBezTo>
                <a:cubicBezTo>
                  <a:pt x="495157" y="142875"/>
                  <a:pt x="514350" y="123682"/>
                  <a:pt x="514350" y="100013"/>
                </a:cubicBezTo>
                <a:lnTo>
                  <a:pt x="514350" y="42863"/>
                </a:lnTo>
                <a:cubicBezTo>
                  <a:pt x="514350" y="19193"/>
                  <a:pt x="495157" y="0"/>
                  <a:pt x="471488" y="0"/>
                </a:cubicBezTo>
                <a:cubicBezTo>
                  <a:pt x="452857" y="0"/>
                  <a:pt x="437150" y="11963"/>
                  <a:pt x="431244" y="28575"/>
                </a:cubicBezTo>
                <a:lnTo>
                  <a:pt x="357188" y="28575"/>
                </a:lnTo>
                <a:cubicBezTo>
                  <a:pt x="333508" y="28575"/>
                  <a:pt x="314325" y="47758"/>
                  <a:pt x="314325" y="71438"/>
                </a:cubicBezTo>
                <a:lnTo>
                  <a:pt x="314325" y="214313"/>
                </a:lnTo>
                <a:cubicBezTo>
                  <a:pt x="314325" y="333594"/>
                  <a:pt x="400822" y="432845"/>
                  <a:pt x="514350" y="453180"/>
                </a:cubicBezTo>
                <a:lnTo>
                  <a:pt x="514350" y="642938"/>
                </a:lnTo>
                <a:cubicBezTo>
                  <a:pt x="514350" y="682323"/>
                  <a:pt x="482298" y="714375"/>
                  <a:pt x="442913" y="714375"/>
                </a:cubicBezTo>
                <a:lnTo>
                  <a:pt x="242888" y="714375"/>
                </a:lnTo>
                <a:cubicBezTo>
                  <a:pt x="203502" y="714375"/>
                  <a:pt x="171450" y="682323"/>
                  <a:pt x="171450" y="642938"/>
                </a:cubicBezTo>
                <a:lnTo>
                  <a:pt x="171450" y="520741"/>
                </a:lnTo>
                <a:cubicBezTo>
                  <a:pt x="221237" y="502987"/>
                  <a:pt x="257175" y="455857"/>
                  <a:pt x="257175" y="400050"/>
                </a:cubicBezTo>
                <a:cubicBezTo>
                  <a:pt x="257175" y="329146"/>
                  <a:pt x="199492" y="271463"/>
                  <a:pt x="128588" y="271463"/>
                </a:cubicBezTo>
                <a:cubicBezTo>
                  <a:pt x="57683" y="271463"/>
                  <a:pt x="0" y="329146"/>
                  <a:pt x="0" y="400050"/>
                </a:cubicBezTo>
                <a:cubicBezTo>
                  <a:pt x="0" y="455857"/>
                  <a:pt x="35938" y="502987"/>
                  <a:pt x="85725" y="520741"/>
                </a:cubicBezTo>
                <a:lnTo>
                  <a:pt x="85725" y="642938"/>
                </a:lnTo>
                <a:cubicBezTo>
                  <a:pt x="85725" y="729596"/>
                  <a:pt x="156229" y="800100"/>
                  <a:pt x="242888" y="800100"/>
                </a:cubicBezTo>
                <a:lnTo>
                  <a:pt x="442913" y="800100"/>
                </a:lnTo>
                <a:cubicBezTo>
                  <a:pt x="529571" y="800100"/>
                  <a:pt x="600075" y="729596"/>
                  <a:pt x="600075" y="642938"/>
                </a:cubicBezTo>
                <a:lnTo>
                  <a:pt x="600075" y="453180"/>
                </a:lnTo>
                <a:cubicBezTo>
                  <a:pt x="713603" y="432845"/>
                  <a:pt x="800100" y="333594"/>
                  <a:pt x="800100" y="214313"/>
                </a:cubicBezTo>
                <a:lnTo>
                  <a:pt x="800100" y="71438"/>
                </a:lnTo>
                <a:cubicBezTo>
                  <a:pt x="800100" y="47758"/>
                  <a:pt x="780917" y="28575"/>
                  <a:pt x="757238" y="28575"/>
                </a:cubicBezTo>
                <a:close/>
                <a:moveTo>
                  <a:pt x="57150" y="400050"/>
                </a:moveTo>
                <a:cubicBezTo>
                  <a:pt x="57150" y="360664"/>
                  <a:pt x="89202" y="328613"/>
                  <a:pt x="128588" y="328613"/>
                </a:cubicBezTo>
                <a:cubicBezTo>
                  <a:pt x="167973" y="328613"/>
                  <a:pt x="200025" y="360664"/>
                  <a:pt x="200025" y="400050"/>
                </a:cubicBezTo>
                <a:cubicBezTo>
                  <a:pt x="200025" y="439436"/>
                  <a:pt x="167973" y="471488"/>
                  <a:pt x="128588" y="471488"/>
                </a:cubicBezTo>
                <a:cubicBezTo>
                  <a:pt x="89202" y="471488"/>
                  <a:pt x="57150" y="439436"/>
                  <a:pt x="57150" y="400050"/>
                </a:cubicBezTo>
                <a:close/>
              </a:path>
            </a:pathLst>
          </a:custGeom>
          <a:solidFill>
            <a:schemeClr val="bg1"/>
          </a:solidFill>
          <a:ln w="9525" cap="flat">
            <a:noFill/>
            <a:prstDash val="solid"/>
            <a:miter/>
          </a:ln>
        </p:spPr>
        <p:txBody>
          <a:bodyPr rtlCol="0" anchor="ctr"/>
          <a:lstStyle/>
          <a:p>
            <a:endParaRPr lang="en-US" dirty="0"/>
          </a:p>
        </p:txBody>
      </p:sp>
      <p:grpSp>
        <p:nvGrpSpPr>
          <p:cNvPr id="69" name="Group 68" descr="Icon Plaster">
            <a:extLst>
              <a:ext uri="{FF2B5EF4-FFF2-40B4-BE49-F238E27FC236}">
                <a16:creationId xmlns:a16="http://schemas.microsoft.com/office/drawing/2014/main" id="{DB470874-CC94-462D-9F62-0D114CE75994}"/>
              </a:ext>
            </a:extLst>
          </p:cNvPr>
          <p:cNvGrpSpPr>
            <a:grpSpLocks noChangeAspect="1"/>
          </p:cNvGrpSpPr>
          <p:nvPr/>
        </p:nvGrpSpPr>
        <p:grpSpPr>
          <a:xfrm>
            <a:off x="4560974" y="4132513"/>
            <a:ext cx="266395" cy="267026"/>
            <a:chOff x="4543214" y="4114712"/>
            <a:chExt cx="301914" cy="302629"/>
          </a:xfrm>
        </p:grpSpPr>
        <p:sp>
          <p:nvSpPr>
            <p:cNvPr id="46" name="Freeform: Shape 45">
              <a:extLst>
                <a:ext uri="{FF2B5EF4-FFF2-40B4-BE49-F238E27FC236}">
                  <a16:creationId xmlns:a16="http://schemas.microsoft.com/office/drawing/2014/main" id="{E5D7B243-4C7E-41A0-8DC9-7064981F3372}"/>
                </a:ext>
              </a:extLst>
            </p:cNvPr>
            <p:cNvSpPr/>
            <p:nvPr/>
          </p:nvSpPr>
          <p:spPr>
            <a:xfrm>
              <a:off x="4543292" y="4282753"/>
              <a:ext cx="134588" cy="134588"/>
            </a:xfrm>
            <a:custGeom>
              <a:avLst/>
              <a:gdLst>
                <a:gd name="connsiteX0" fmla="*/ 359379 w 352425"/>
                <a:gd name="connsiteY0" fmla="*/ 240430 h 352425"/>
                <a:gd name="connsiteX1" fmla="*/ 281731 w 352425"/>
                <a:gd name="connsiteY1" fmla="*/ 318078 h 352425"/>
                <a:gd name="connsiteX2" fmla="*/ 84278 w 352425"/>
                <a:gd name="connsiteY2" fmla="*/ 322707 h 352425"/>
                <a:gd name="connsiteX3" fmla="*/ 32176 w 352425"/>
                <a:gd name="connsiteY3" fmla="*/ 268519 h 352425"/>
                <a:gd name="connsiteX4" fmla="*/ 41892 w 352425"/>
                <a:gd name="connsiteY4" fmla="*/ 77076 h 352425"/>
                <a:gd name="connsiteX5" fmla="*/ 118968 w 352425"/>
                <a:gd name="connsiteY5" fmla="*/ 0 h 352425"/>
                <a:gd name="connsiteX6" fmla="*/ 359379 w 352425"/>
                <a:gd name="connsiteY6" fmla="*/ 240430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425" h="352425">
                  <a:moveTo>
                    <a:pt x="359379" y="240430"/>
                  </a:moveTo>
                  <a:lnTo>
                    <a:pt x="281731" y="318078"/>
                  </a:lnTo>
                  <a:cubicBezTo>
                    <a:pt x="228020" y="371818"/>
                    <a:pt x="141266" y="373932"/>
                    <a:pt x="84278" y="322707"/>
                  </a:cubicBezTo>
                  <a:cubicBezTo>
                    <a:pt x="66247" y="306495"/>
                    <a:pt x="48731" y="288255"/>
                    <a:pt x="32176" y="268519"/>
                  </a:cubicBezTo>
                  <a:cubicBezTo>
                    <a:pt x="-14230" y="212989"/>
                    <a:pt x="-9962" y="128911"/>
                    <a:pt x="41892" y="77076"/>
                  </a:cubicBezTo>
                  <a:lnTo>
                    <a:pt x="118968" y="0"/>
                  </a:lnTo>
                  <a:lnTo>
                    <a:pt x="359379" y="240430"/>
                  </a:lnTo>
                  <a:close/>
                </a:path>
              </a:pathLst>
            </a:custGeom>
            <a:solidFill>
              <a:schemeClr val="bg1"/>
            </a:solid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CAD058DD-18E5-442F-856B-1D7CF5154784}"/>
                </a:ext>
              </a:extLst>
            </p:cNvPr>
            <p:cNvSpPr/>
            <p:nvPr/>
          </p:nvSpPr>
          <p:spPr>
            <a:xfrm>
              <a:off x="4543214" y="4114712"/>
              <a:ext cx="301914" cy="301913"/>
            </a:xfrm>
            <a:custGeom>
              <a:avLst/>
              <a:gdLst>
                <a:gd name="connsiteX0" fmla="*/ 640426 w 790575"/>
                <a:gd name="connsiteY0" fmla="*/ 399610 h 790575"/>
                <a:gd name="connsiteX1" fmla="*/ 758269 w 790575"/>
                <a:gd name="connsiteY1" fmla="*/ 281766 h 790575"/>
                <a:gd name="connsiteX2" fmla="*/ 762927 w 790575"/>
                <a:gd name="connsiteY2" fmla="*/ 84313 h 790575"/>
                <a:gd name="connsiteX3" fmla="*/ 708682 w 790575"/>
                <a:gd name="connsiteY3" fmla="*/ 32202 h 790575"/>
                <a:gd name="connsiteX4" fmla="*/ 517249 w 790575"/>
                <a:gd name="connsiteY4" fmla="*/ 41917 h 790575"/>
                <a:gd name="connsiteX5" fmla="*/ 399996 w 790575"/>
                <a:gd name="connsiteY5" fmla="*/ 159170 h 790575"/>
                <a:gd name="connsiteX6" fmla="*/ 282734 w 790575"/>
                <a:gd name="connsiteY6" fmla="*/ 41908 h 790575"/>
                <a:gd name="connsiteX7" fmla="*/ 91300 w 790575"/>
                <a:gd name="connsiteY7" fmla="*/ 32183 h 790575"/>
                <a:gd name="connsiteX8" fmla="*/ 37055 w 790575"/>
                <a:gd name="connsiteY8" fmla="*/ 84313 h 790575"/>
                <a:gd name="connsiteX9" fmla="*/ 41713 w 790575"/>
                <a:gd name="connsiteY9" fmla="*/ 281766 h 790575"/>
                <a:gd name="connsiteX10" fmla="*/ 518058 w 790575"/>
                <a:gd name="connsiteY10" fmla="*/ 758093 h 790575"/>
                <a:gd name="connsiteX11" fmla="*/ 715512 w 790575"/>
                <a:gd name="connsiteY11" fmla="*/ 762722 h 790575"/>
                <a:gd name="connsiteX12" fmla="*/ 767642 w 790575"/>
                <a:gd name="connsiteY12" fmla="*/ 708515 h 790575"/>
                <a:gd name="connsiteX13" fmla="*/ 757907 w 790575"/>
                <a:gd name="connsiteY13" fmla="*/ 517081 h 790575"/>
                <a:gd name="connsiteX14" fmla="*/ 640426 w 790575"/>
                <a:gd name="connsiteY14" fmla="*/ 399610 h 790575"/>
                <a:gd name="connsiteX15" fmla="*/ 485721 w 790575"/>
                <a:gd name="connsiteY15" fmla="*/ 356957 h 790575"/>
                <a:gd name="connsiteX16" fmla="*/ 442859 w 790575"/>
                <a:gd name="connsiteY16" fmla="*/ 399819 h 790575"/>
                <a:gd name="connsiteX17" fmla="*/ 399996 w 790575"/>
                <a:gd name="connsiteY17" fmla="*/ 356957 h 790575"/>
                <a:gd name="connsiteX18" fmla="*/ 442859 w 790575"/>
                <a:gd name="connsiteY18" fmla="*/ 314094 h 790575"/>
                <a:gd name="connsiteX19" fmla="*/ 485721 w 790575"/>
                <a:gd name="connsiteY19" fmla="*/ 356957 h 790575"/>
                <a:gd name="connsiteX20" fmla="*/ 357134 w 790575"/>
                <a:gd name="connsiteY20" fmla="*/ 228369 h 790575"/>
                <a:gd name="connsiteX21" fmla="*/ 399996 w 790575"/>
                <a:gd name="connsiteY21" fmla="*/ 271232 h 790575"/>
                <a:gd name="connsiteX22" fmla="*/ 357134 w 790575"/>
                <a:gd name="connsiteY22" fmla="*/ 314094 h 790575"/>
                <a:gd name="connsiteX23" fmla="*/ 314271 w 790575"/>
                <a:gd name="connsiteY23" fmla="*/ 271232 h 790575"/>
                <a:gd name="connsiteX24" fmla="*/ 357134 w 790575"/>
                <a:gd name="connsiteY24" fmla="*/ 228369 h 790575"/>
                <a:gd name="connsiteX25" fmla="*/ 271409 w 790575"/>
                <a:gd name="connsiteY25" fmla="*/ 399819 h 790575"/>
                <a:gd name="connsiteX26" fmla="*/ 228546 w 790575"/>
                <a:gd name="connsiteY26" fmla="*/ 356957 h 790575"/>
                <a:gd name="connsiteX27" fmla="*/ 271409 w 790575"/>
                <a:gd name="connsiteY27" fmla="*/ 314094 h 790575"/>
                <a:gd name="connsiteX28" fmla="*/ 314271 w 790575"/>
                <a:gd name="connsiteY28" fmla="*/ 356957 h 790575"/>
                <a:gd name="connsiteX29" fmla="*/ 271409 w 790575"/>
                <a:gd name="connsiteY29" fmla="*/ 399819 h 790575"/>
                <a:gd name="connsiteX30" fmla="*/ 357134 w 790575"/>
                <a:gd name="connsiteY30" fmla="*/ 485544 h 790575"/>
                <a:gd name="connsiteX31" fmla="*/ 314271 w 790575"/>
                <a:gd name="connsiteY31" fmla="*/ 442682 h 790575"/>
                <a:gd name="connsiteX32" fmla="*/ 357134 w 790575"/>
                <a:gd name="connsiteY32" fmla="*/ 399819 h 790575"/>
                <a:gd name="connsiteX33" fmla="*/ 399996 w 790575"/>
                <a:gd name="connsiteY33" fmla="*/ 442682 h 790575"/>
                <a:gd name="connsiteX34" fmla="*/ 357134 w 790575"/>
                <a:gd name="connsiteY34" fmla="*/ 485544 h 790575"/>
                <a:gd name="connsiteX35" fmla="*/ 442859 w 790575"/>
                <a:gd name="connsiteY35" fmla="*/ 571269 h 790575"/>
                <a:gd name="connsiteX36" fmla="*/ 399996 w 790575"/>
                <a:gd name="connsiteY36" fmla="*/ 528407 h 790575"/>
                <a:gd name="connsiteX37" fmla="*/ 442859 w 790575"/>
                <a:gd name="connsiteY37" fmla="*/ 485544 h 790575"/>
                <a:gd name="connsiteX38" fmla="*/ 485721 w 790575"/>
                <a:gd name="connsiteY38" fmla="*/ 528407 h 790575"/>
                <a:gd name="connsiteX39" fmla="*/ 442859 w 790575"/>
                <a:gd name="connsiteY39" fmla="*/ 571269 h 790575"/>
                <a:gd name="connsiteX40" fmla="*/ 528584 w 790575"/>
                <a:gd name="connsiteY40" fmla="*/ 485544 h 790575"/>
                <a:gd name="connsiteX41" fmla="*/ 485721 w 790575"/>
                <a:gd name="connsiteY41" fmla="*/ 442682 h 790575"/>
                <a:gd name="connsiteX42" fmla="*/ 528584 w 790575"/>
                <a:gd name="connsiteY42" fmla="*/ 399819 h 790575"/>
                <a:gd name="connsiteX43" fmla="*/ 571446 w 790575"/>
                <a:gd name="connsiteY43" fmla="*/ 442682 h 790575"/>
                <a:gd name="connsiteX44" fmla="*/ 528584 w 790575"/>
                <a:gd name="connsiteY44" fmla="*/ 485544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90575" h="790575">
                  <a:moveTo>
                    <a:pt x="640426" y="399610"/>
                  </a:moveTo>
                  <a:lnTo>
                    <a:pt x="758269" y="281766"/>
                  </a:lnTo>
                  <a:cubicBezTo>
                    <a:pt x="812048" y="227979"/>
                    <a:pt x="814076" y="141254"/>
                    <a:pt x="762927" y="84313"/>
                  </a:cubicBezTo>
                  <a:cubicBezTo>
                    <a:pt x="746630" y="66206"/>
                    <a:pt x="728380" y="48661"/>
                    <a:pt x="708682" y="32202"/>
                  </a:cubicBezTo>
                  <a:cubicBezTo>
                    <a:pt x="653152" y="-14223"/>
                    <a:pt x="569103" y="-9918"/>
                    <a:pt x="517249" y="41917"/>
                  </a:cubicBezTo>
                  <a:lnTo>
                    <a:pt x="399996" y="159170"/>
                  </a:lnTo>
                  <a:lnTo>
                    <a:pt x="282734" y="41908"/>
                  </a:lnTo>
                  <a:cubicBezTo>
                    <a:pt x="230861" y="-9956"/>
                    <a:pt x="146802" y="-14242"/>
                    <a:pt x="91300" y="32183"/>
                  </a:cubicBezTo>
                  <a:cubicBezTo>
                    <a:pt x="71603" y="48661"/>
                    <a:pt x="53353" y="66197"/>
                    <a:pt x="37055" y="84313"/>
                  </a:cubicBezTo>
                  <a:cubicBezTo>
                    <a:pt x="-14094" y="141254"/>
                    <a:pt x="-12056" y="227979"/>
                    <a:pt x="41713" y="281766"/>
                  </a:cubicBezTo>
                  <a:lnTo>
                    <a:pt x="518058" y="758093"/>
                  </a:lnTo>
                  <a:cubicBezTo>
                    <a:pt x="571884" y="811947"/>
                    <a:pt x="658638" y="813842"/>
                    <a:pt x="715512" y="762722"/>
                  </a:cubicBezTo>
                  <a:cubicBezTo>
                    <a:pt x="733590" y="746463"/>
                    <a:pt x="751116" y="728232"/>
                    <a:pt x="767642" y="708515"/>
                  </a:cubicBezTo>
                  <a:cubicBezTo>
                    <a:pt x="814019" y="652994"/>
                    <a:pt x="809752" y="568917"/>
                    <a:pt x="757907" y="517081"/>
                  </a:cubicBezTo>
                  <a:lnTo>
                    <a:pt x="640426" y="399610"/>
                  </a:lnTo>
                  <a:close/>
                  <a:moveTo>
                    <a:pt x="485721" y="356957"/>
                  </a:moveTo>
                  <a:cubicBezTo>
                    <a:pt x="485721" y="380626"/>
                    <a:pt x="466528" y="399819"/>
                    <a:pt x="442859" y="399819"/>
                  </a:cubicBezTo>
                  <a:cubicBezTo>
                    <a:pt x="419189" y="399819"/>
                    <a:pt x="399996" y="380626"/>
                    <a:pt x="399996" y="356957"/>
                  </a:cubicBezTo>
                  <a:cubicBezTo>
                    <a:pt x="399996" y="333287"/>
                    <a:pt x="419189" y="314094"/>
                    <a:pt x="442859" y="314094"/>
                  </a:cubicBezTo>
                  <a:cubicBezTo>
                    <a:pt x="466528" y="314094"/>
                    <a:pt x="485721" y="333287"/>
                    <a:pt x="485721" y="356957"/>
                  </a:cubicBezTo>
                  <a:close/>
                  <a:moveTo>
                    <a:pt x="357134" y="228369"/>
                  </a:moveTo>
                  <a:cubicBezTo>
                    <a:pt x="380803" y="228369"/>
                    <a:pt x="399996" y="247562"/>
                    <a:pt x="399996" y="271232"/>
                  </a:cubicBezTo>
                  <a:cubicBezTo>
                    <a:pt x="399996" y="294901"/>
                    <a:pt x="380803" y="314094"/>
                    <a:pt x="357134" y="314094"/>
                  </a:cubicBezTo>
                  <a:cubicBezTo>
                    <a:pt x="333464" y="314094"/>
                    <a:pt x="314271" y="294901"/>
                    <a:pt x="314271" y="271232"/>
                  </a:cubicBezTo>
                  <a:cubicBezTo>
                    <a:pt x="314271" y="247562"/>
                    <a:pt x="333464" y="228369"/>
                    <a:pt x="357134" y="228369"/>
                  </a:cubicBezTo>
                  <a:close/>
                  <a:moveTo>
                    <a:pt x="271409" y="399819"/>
                  </a:moveTo>
                  <a:cubicBezTo>
                    <a:pt x="247739" y="399819"/>
                    <a:pt x="228546" y="380626"/>
                    <a:pt x="228546" y="356957"/>
                  </a:cubicBezTo>
                  <a:cubicBezTo>
                    <a:pt x="228546" y="333287"/>
                    <a:pt x="247739" y="314094"/>
                    <a:pt x="271409" y="314094"/>
                  </a:cubicBezTo>
                  <a:cubicBezTo>
                    <a:pt x="295078" y="314094"/>
                    <a:pt x="314271" y="333287"/>
                    <a:pt x="314271" y="356957"/>
                  </a:cubicBezTo>
                  <a:cubicBezTo>
                    <a:pt x="314271" y="380626"/>
                    <a:pt x="295078" y="399819"/>
                    <a:pt x="271409" y="399819"/>
                  </a:cubicBezTo>
                  <a:close/>
                  <a:moveTo>
                    <a:pt x="357134" y="485544"/>
                  </a:moveTo>
                  <a:cubicBezTo>
                    <a:pt x="333464" y="485544"/>
                    <a:pt x="314271" y="466351"/>
                    <a:pt x="314271" y="442682"/>
                  </a:cubicBezTo>
                  <a:cubicBezTo>
                    <a:pt x="314271" y="419012"/>
                    <a:pt x="333464" y="399819"/>
                    <a:pt x="357134" y="399819"/>
                  </a:cubicBezTo>
                  <a:cubicBezTo>
                    <a:pt x="380803" y="399819"/>
                    <a:pt x="399996" y="419012"/>
                    <a:pt x="399996" y="442682"/>
                  </a:cubicBezTo>
                  <a:cubicBezTo>
                    <a:pt x="399996" y="466351"/>
                    <a:pt x="380803" y="485544"/>
                    <a:pt x="357134" y="485544"/>
                  </a:cubicBezTo>
                  <a:close/>
                  <a:moveTo>
                    <a:pt x="442859" y="571269"/>
                  </a:moveTo>
                  <a:cubicBezTo>
                    <a:pt x="419189" y="571269"/>
                    <a:pt x="399996" y="552076"/>
                    <a:pt x="399996" y="528407"/>
                  </a:cubicBezTo>
                  <a:cubicBezTo>
                    <a:pt x="399996" y="504737"/>
                    <a:pt x="419189" y="485544"/>
                    <a:pt x="442859" y="485544"/>
                  </a:cubicBezTo>
                  <a:cubicBezTo>
                    <a:pt x="466528" y="485544"/>
                    <a:pt x="485721" y="504737"/>
                    <a:pt x="485721" y="528407"/>
                  </a:cubicBezTo>
                  <a:cubicBezTo>
                    <a:pt x="485721" y="552076"/>
                    <a:pt x="466528" y="571269"/>
                    <a:pt x="442859" y="571269"/>
                  </a:cubicBezTo>
                  <a:close/>
                  <a:moveTo>
                    <a:pt x="528584" y="485544"/>
                  </a:moveTo>
                  <a:cubicBezTo>
                    <a:pt x="504914" y="485544"/>
                    <a:pt x="485721" y="466351"/>
                    <a:pt x="485721" y="442682"/>
                  </a:cubicBezTo>
                  <a:cubicBezTo>
                    <a:pt x="485721" y="419012"/>
                    <a:pt x="504914" y="399819"/>
                    <a:pt x="528584" y="399819"/>
                  </a:cubicBezTo>
                  <a:cubicBezTo>
                    <a:pt x="552253" y="399819"/>
                    <a:pt x="571446" y="419012"/>
                    <a:pt x="571446" y="442682"/>
                  </a:cubicBezTo>
                  <a:cubicBezTo>
                    <a:pt x="571446" y="466351"/>
                    <a:pt x="552253" y="485544"/>
                    <a:pt x="528584" y="485544"/>
                  </a:cubicBezTo>
                  <a:close/>
                </a:path>
              </a:pathLst>
            </a:custGeom>
            <a:solidFill>
              <a:schemeClr val="bg1"/>
            </a:solidFill>
            <a:ln w="9525" cap="flat">
              <a:noFill/>
              <a:prstDash val="solid"/>
              <a:miter/>
            </a:ln>
          </p:spPr>
          <p:txBody>
            <a:bodyPr rtlCol="0" anchor="ctr"/>
            <a:lstStyle/>
            <a:p>
              <a:endParaRPr lang="en-US" dirty="0"/>
            </a:p>
          </p:txBody>
        </p:sp>
      </p:grpSp>
      <p:sp>
        <p:nvSpPr>
          <p:cNvPr id="49" name="Graphic 23" descr="Icon Clock">
            <a:extLst>
              <a:ext uri="{FF2B5EF4-FFF2-40B4-BE49-F238E27FC236}">
                <a16:creationId xmlns:a16="http://schemas.microsoft.com/office/drawing/2014/main" id="{5495C1F9-7920-41BF-8ACA-22F12780B550}"/>
              </a:ext>
            </a:extLst>
          </p:cNvPr>
          <p:cNvSpPr>
            <a:spLocks noChangeAspect="1"/>
          </p:cNvSpPr>
          <p:nvPr/>
        </p:nvSpPr>
        <p:spPr>
          <a:xfrm>
            <a:off x="990538" y="2000245"/>
            <a:ext cx="278285" cy="278285"/>
          </a:xfrm>
          <a:custGeom>
            <a:avLst/>
            <a:gdLst>
              <a:gd name="connsiteX0" fmla="*/ 657911 w 1314450"/>
              <a:gd name="connsiteY0" fmla="*/ 1315822 h 1314450"/>
              <a:gd name="connsiteX1" fmla="*/ 0 w 1314450"/>
              <a:gd name="connsiteY1" fmla="*/ 657911 h 1314450"/>
              <a:gd name="connsiteX2" fmla="*/ 657911 w 1314450"/>
              <a:gd name="connsiteY2" fmla="*/ 0 h 1314450"/>
              <a:gd name="connsiteX3" fmla="*/ 1315822 w 1314450"/>
              <a:gd name="connsiteY3" fmla="*/ 657911 h 1314450"/>
              <a:gd name="connsiteX4" fmla="*/ 657911 w 1314450"/>
              <a:gd name="connsiteY4" fmla="*/ 1315822 h 1314450"/>
              <a:gd name="connsiteX5" fmla="*/ 657911 w 1314450"/>
              <a:gd name="connsiteY5" fmla="*/ 1315822 h 1314450"/>
              <a:gd name="connsiteX6" fmla="*/ 719947 w 1314450"/>
              <a:gd name="connsiteY6" fmla="*/ 358073 h 1314450"/>
              <a:gd name="connsiteX7" fmla="*/ 614001 w 1314450"/>
              <a:gd name="connsiteY7" fmla="*/ 358073 h 1314450"/>
              <a:gd name="connsiteX8" fmla="*/ 614001 w 1314450"/>
              <a:gd name="connsiteY8" fmla="*/ 620516 h 1314450"/>
              <a:gd name="connsiteX9" fmla="*/ 351558 w 1314450"/>
              <a:gd name="connsiteY9" fmla="*/ 620516 h 1314450"/>
              <a:gd name="connsiteX10" fmla="*/ 351558 w 1314450"/>
              <a:gd name="connsiteY10" fmla="*/ 726453 h 1314450"/>
              <a:gd name="connsiteX11" fmla="*/ 666969 w 1314450"/>
              <a:gd name="connsiteY11" fmla="*/ 726453 h 1314450"/>
              <a:gd name="connsiteX12" fmla="*/ 667388 w 1314450"/>
              <a:gd name="connsiteY12" fmla="*/ 726453 h 1314450"/>
              <a:gd name="connsiteX13" fmla="*/ 705202 w 1314450"/>
              <a:gd name="connsiteY13" fmla="*/ 711613 h 1314450"/>
              <a:gd name="connsiteX14" fmla="*/ 719947 w 1314450"/>
              <a:gd name="connsiteY14" fmla="*/ 673894 h 1314450"/>
              <a:gd name="connsiteX15" fmla="*/ 719947 w 1314450"/>
              <a:gd name="connsiteY15" fmla="*/ 673475 h 1314450"/>
              <a:gd name="connsiteX16" fmla="*/ 719947 w 1314450"/>
              <a:gd name="connsiteY16" fmla="*/ 358073 h 13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4450" h="1314450">
                <a:moveTo>
                  <a:pt x="657911" y="1315822"/>
                </a:moveTo>
                <a:cubicBezTo>
                  <a:pt x="294570" y="1315822"/>
                  <a:pt x="0" y="1021242"/>
                  <a:pt x="0" y="657911"/>
                </a:cubicBezTo>
                <a:cubicBezTo>
                  <a:pt x="0" y="294580"/>
                  <a:pt x="294570" y="0"/>
                  <a:pt x="657911" y="0"/>
                </a:cubicBezTo>
                <a:cubicBezTo>
                  <a:pt x="1021242" y="0"/>
                  <a:pt x="1315822" y="294580"/>
                  <a:pt x="1315822" y="657911"/>
                </a:cubicBezTo>
                <a:cubicBezTo>
                  <a:pt x="1315822" y="1021251"/>
                  <a:pt x="1021242" y="1315822"/>
                  <a:pt x="657911" y="1315822"/>
                </a:cubicBezTo>
                <a:lnTo>
                  <a:pt x="657911" y="1315822"/>
                </a:lnTo>
                <a:close/>
                <a:moveTo>
                  <a:pt x="719947" y="358073"/>
                </a:moveTo>
                <a:cubicBezTo>
                  <a:pt x="719947" y="288026"/>
                  <a:pt x="614001" y="288007"/>
                  <a:pt x="614001" y="358073"/>
                </a:cubicBezTo>
                <a:lnTo>
                  <a:pt x="614001" y="620516"/>
                </a:lnTo>
                <a:lnTo>
                  <a:pt x="351558" y="620516"/>
                </a:lnTo>
                <a:cubicBezTo>
                  <a:pt x="281511" y="620516"/>
                  <a:pt x="281492" y="726453"/>
                  <a:pt x="351558" y="726453"/>
                </a:cubicBezTo>
                <a:lnTo>
                  <a:pt x="666969" y="726453"/>
                </a:lnTo>
                <a:lnTo>
                  <a:pt x="667388" y="726453"/>
                </a:lnTo>
                <a:cubicBezTo>
                  <a:pt x="683866" y="726453"/>
                  <a:pt x="696478" y="720585"/>
                  <a:pt x="705202" y="711613"/>
                </a:cubicBezTo>
                <a:cubicBezTo>
                  <a:pt x="714118" y="702888"/>
                  <a:pt x="719947" y="690324"/>
                  <a:pt x="719947" y="673894"/>
                </a:cubicBezTo>
                <a:lnTo>
                  <a:pt x="719947" y="673475"/>
                </a:lnTo>
                <a:lnTo>
                  <a:pt x="719947" y="358073"/>
                </a:lnTo>
                <a:close/>
              </a:path>
            </a:pathLst>
          </a:custGeom>
          <a:solidFill>
            <a:schemeClr val="bg1"/>
          </a:solidFill>
          <a:ln w="9525" cap="flat">
            <a:noFill/>
            <a:prstDash val="solid"/>
            <a:miter/>
          </a:ln>
        </p:spPr>
        <p:txBody>
          <a:bodyPr rtlCol="0" anchor="ctr"/>
          <a:lstStyle/>
          <a:p>
            <a:endParaRPr lang="en-US" dirty="0"/>
          </a:p>
        </p:txBody>
      </p:sp>
      <p:sp>
        <p:nvSpPr>
          <p:cNvPr id="51" name="Graphic 21" descr="Icon Phone ">
            <a:extLst>
              <a:ext uri="{FF2B5EF4-FFF2-40B4-BE49-F238E27FC236}">
                <a16:creationId xmlns:a16="http://schemas.microsoft.com/office/drawing/2014/main" id="{9DB23001-17A7-4A97-8F18-88D642E8799B}"/>
              </a:ext>
            </a:extLst>
          </p:cNvPr>
          <p:cNvSpPr>
            <a:spLocks noChangeAspect="1"/>
          </p:cNvSpPr>
          <p:nvPr/>
        </p:nvSpPr>
        <p:spPr>
          <a:xfrm>
            <a:off x="982788" y="4158719"/>
            <a:ext cx="293784" cy="273753"/>
          </a:xfrm>
          <a:custGeom>
            <a:avLst/>
            <a:gdLst>
              <a:gd name="connsiteX0" fmla="*/ 755475 w 838200"/>
              <a:gd name="connsiteY0" fmla="*/ 394211 h 781050"/>
              <a:gd name="connsiteX1" fmla="*/ 639994 w 838200"/>
              <a:gd name="connsiteY1" fmla="*/ 317154 h 781050"/>
              <a:gd name="connsiteX2" fmla="*/ 567661 w 838200"/>
              <a:gd name="connsiteY2" fmla="*/ 317154 h 781050"/>
              <a:gd name="connsiteX3" fmla="*/ 567661 w 838200"/>
              <a:gd name="connsiteY3" fmla="*/ 283816 h 781050"/>
              <a:gd name="connsiteX4" fmla="*/ 529561 w 838200"/>
              <a:gd name="connsiteY4" fmla="*/ 245716 h 781050"/>
              <a:gd name="connsiteX5" fmla="*/ 498604 w 838200"/>
              <a:gd name="connsiteY5" fmla="*/ 245716 h 781050"/>
              <a:gd name="connsiteX6" fmla="*/ 460504 w 838200"/>
              <a:gd name="connsiteY6" fmla="*/ 283816 h 781050"/>
              <a:gd name="connsiteX7" fmla="*/ 460504 w 838200"/>
              <a:gd name="connsiteY7" fmla="*/ 317154 h 781050"/>
              <a:gd name="connsiteX8" fmla="*/ 377161 w 838200"/>
              <a:gd name="connsiteY8" fmla="*/ 317154 h 781050"/>
              <a:gd name="connsiteX9" fmla="*/ 377161 w 838200"/>
              <a:gd name="connsiteY9" fmla="*/ 283816 h 781050"/>
              <a:gd name="connsiteX10" fmla="*/ 339061 w 838200"/>
              <a:gd name="connsiteY10" fmla="*/ 245716 h 781050"/>
              <a:gd name="connsiteX11" fmla="*/ 308104 w 838200"/>
              <a:gd name="connsiteY11" fmla="*/ 245716 h 781050"/>
              <a:gd name="connsiteX12" fmla="*/ 270004 w 838200"/>
              <a:gd name="connsiteY12" fmla="*/ 283816 h 781050"/>
              <a:gd name="connsiteX13" fmla="*/ 270004 w 838200"/>
              <a:gd name="connsiteY13" fmla="*/ 317154 h 781050"/>
              <a:gd name="connsiteX14" fmla="*/ 198062 w 838200"/>
              <a:gd name="connsiteY14" fmla="*/ 317154 h 781050"/>
              <a:gd name="connsiteX15" fmla="*/ 82581 w 838200"/>
              <a:gd name="connsiteY15" fmla="*/ 394211 h 781050"/>
              <a:gd name="connsiteX16" fmla="*/ 64722 w 838200"/>
              <a:gd name="connsiteY16" fmla="*/ 439445 h 781050"/>
              <a:gd name="connsiteX17" fmla="*/ 45710 w 838200"/>
              <a:gd name="connsiteY17" fmla="*/ 760781 h 781050"/>
              <a:gd name="connsiteX18" fmla="*/ 50796 w 838200"/>
              <a:gd name="connsiteY18" fmla="*/ 775068 h 781050"/>
              <a:gd name="connsiteX19" fmla="*/ 64712 w 838200"/>
              <a:gd name="connsiteY19" fmla="*/ 781107 h 781050"/>
              <a:gd name="connsiteX20" fmla="*/ 773334 w 838200"/>
              <a:gd name="connsiteY20" fmla="*/ 781107 h 781050"/>
              <a:gd name="connsiteX21" fmla="*/ 787250 w 838200"/>
              <a:gd name="connsiteY21" fmla="*/ 775068 h 781050"/>
              <a:gd name="connsiteX22" fmla="*/ 792336 w 838200"/>
              <a:gd name="connsiteY22" fmla="*/ 760781 h 781050"/>
              <a:gd name="connsiteX23" fmla="*/ 773325 w 838200"/>
              <a:gd name="connsiteY23" fmla="*/ 439445 h 781050"/>
              <a:gd name="connsiteX24" fmla="*/ 755475 w 838200"/>
              <a:gd name="connsiteY24" fmla="*/ 394211 h 781050"/>
              <a:gd name="connsiteX25" fmla="*/ 565880 w 838200"/>
              <a:gd name="connsiteY25" fmla="*/ 588731 h 781050"/>
              <a:gd name="connsiteX26" fmla="*/ 551592 w 838200"/>
              <a:gd name="connsiteY26" fmla="*/ 603018 h 781050"/>
              <a:gd name="connsiteX27" fmla="*/ 477507 w 838200"/>
              <a:gd name="connsiteY27" fmla="*/ 603018 h 781050"/>
              <a:gd name="connsiteX28" fmla="*/ 477507 w 838200"/>
              <a:gd name="connsiteY28" fmla="*/ 677094 h 781050"/>
              <a:gd name="connsiteX29" fmla="*/ 463219 w 838200"/>
              <a:gd name="connsiteY29" fmla="*/ 691382 h 781050"/>
              <a:gd name="connsiteX30" fmla="*/ 374856 w 838200"/>
              <a:gd name="connsiteY30" fmla="*/ 691382 h 781050"/>
              <a:gd name="connsiteX31" fmla="*/ 360568 w 838200"/>
              <a:gd name="connsiteY31" fmla="*/ 677094 h 781050"/>
              <a:gd name="connsiteX32" fmla="*/ 360568 w 838200"/>
              <a:gd name="connsiteY32" fmla="*/ 603018 h 781050"/>
              <a:gd name="connsiteX33" fmla="*/ 286483 w 838200"/>
              <a:gd name="connsiteY33" fmla="*/ 603018 h 781050"/>
              <a:gd name="connsiteX34" fmla="*/ 272195 w 838200"/>
              <a:gd name="connsiteY34" fmla="*/ 588731 h 781050"/>
              <a:gd name="connsiteX35" fmla="*/ 272195 w 838200"/>
              <a:gd name="connsiteY35" fmla="*/ 500358 h 781050"/>
              <a:gd name="connsiteX36" fmla="*/ 286483 w 838200"/>
              <a:gd name="connsiteY36" fmla="*/ 486070 h 781050"/>
              <a:gd name="connsiteX37" fmla="*/ 360568 w 838200"/>
              <a:gd name="connsiteY37" fmla="*/ 486070 h 781050"/>
              <a:gd name="connsiteX38" fmla="*/ 360568 w 838200"/>
              <a:gd name="connsiteY38" fmla="*/ 411985 h 781050"/>
              <a:gd name="connsiteX39" fmla="*/ 374856 w 838200"/>
              <a:gd name="connsiteY39" fmla="*/ 397697 h 781050"/>
              <a:gd name="connsiteX40" fmla="*/ 463219 w 838200"/>
              <a:gd name="connsiteY40" fmla="*/ 397697 h 781050"/>
              <a:gd name="connsiteX41" fmla="*/ 477507 w 838200"/>
              <a:gd name="connsiteY41" fmla="*/ 411985 h 781050"/>
              <a:gd name="connsiteX42" fmla="*/ 477507 w 838200"/>
              <a:gd name="connsiteY42" fmla="*/ 486061 h 781050"/>
              <a:gd name="connsiteX43" fmla="*/ 551592 w 838200"/>
              <a:gd name="connsiteY43" fmla="*/ 486061 h 781050"/>
              <a:gd name="connsiteX44" fmla="*/ 565880 w 838200"/>
              <a:gd name="connsiteY44" fmla="*/ 500348 h 781050"/>
              <a:gd name="connsiteX45" fmla="*/ 565880 w 838200"/>
              <a:gd name="connsiteY45" fmla="*/ 588731 h 781050"/>
              <a:gd name="connsiteX46" fmla="*/ 827017 w 838200"/>
              <a:gd name="connsiteY46" fmla="*/ 270300 h 781050"/>
              <a:gd name="connsiteX47" fmla="*/ 786164 w 838200"/>
              <a:gd name="connsiteY47" fmla="*/ 293446 h 781050"/>
              <a:gd name="connsiteX48" fmla="*/ 574709 w 838200"/>
              <a:gd name="connsiteY48" fmla="*/ 251803 h 781050"/>
              <a:gd name="connsiteX49" fmla="*/ 554964 w 838200"/>
              <a:gd name="connsiteY49" fmla="*/ 165497 h 781050"/>
              <a:gd name="connsiteX50" fmla="*/ 283597 w 838200"/>
              <a:gd name="connsiteY50" fmla="*/ 164687 h 781050"/>
              <a:gd name="connsiteX51" fmla="*/ 263204 w 838200"/>
              <a:gd name="connsiteY51" fmla="*/ 251089 h 781050"/>
              <a:gd name="connsiteX52" fmla="*/ 53435 w 838200"/>
              <a:gd name="connsiteY52" fmla="*/ 293694 h 781050"/>
              <a:gd name="connsiteX53" fmla="*/ 11448 w 838200"/>
              <a:gd name="connsiteY53" fmla="*/ 270300 h 781050"/>
              <a:gd name="connsiteX54" fmla="*/ 10267 w 838200"/>
              <a:gd name="connsiteY54" fmla="*/ 147466 h 781050"/>
              <a:gd name="connsiteX55" fmla="*/ 418842 w 838200"/>
              <a:gd name="connsiteY55" fmla="*/ 0 h 781050"/>
              <a:gd name="connsiteX56" fmla="*/ 827474 w 838200"/>
              <a:gd name="connsiteY56" fmla="*/ 147676 h 781050"/>
              <a:gd name="connsiteX57" fmla="*/ 827017 w 838200"/>
              <a:gd name="connsiteY57" fmla="*/ 27030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838200" h="781050">
                <a:moveTo>
                  <a:pt x="755475" y="394211"/>
                </a:moveTo>
                <a:cubicBezTo>
                  <a:pt x="754865" y="393535"/>
                  <a:pt x="655367" y="317154"/>
                  <a:pt x="639994" y="317154"/>
                </a:cubicBezTo>
                <a:lnTo>
                  <a:pt x="567661" y="317154"/>
                </a:lnTo>
                <a:lnTo>
                  <a:pt x="567661" y="283816"/>
                </a:lnTo>
                <a:cubicBezTo>
                  <a:pt x="567661" y="262804"/>
                  <a:pt x="550573" y="245716"/>
                  <a:pt x="529561" y="245716"/>
                </a:cubicBezTo>
                <a:lnTo>
                  <a:pt x="498604" y="245716"/>
                </a:lnTo>
                <a:cubicBezTo>
                  <a:pt x="477592" y="245716"/>
                  <a:pt x="460504" y="262804"/>
                  <a:pt x="460504" y="283816"/>
                </a:cubicBezTo>
                <a:lnTo>
                  <a:pt x="460504" y="317154"/>
                </a:lnTo>
                <a:lnTo>
                  <a:pt x="377161" y="317154"/>
                </a:lnTo>
                <a:lnTo>
                  <a:pt x="377161" y="283816"/>
                </a:lnTo>
                <a:cubicBezTo>
                  <a:pt x="377161" y="262804"/>
                  <a:pt x="360073" y="245716"/>
                  <a:pt x="339061" y="245716"/>
                </a:cubicBezTo>
                <a:lnTo>
                  <a:pt x="308104" y="245716"/>
                </a:lnTo>
                <a:cubicBezTo>
                  <a:pt x="287092" y="245716"/>
                  <a:pt x="270004" y="262804"/>
                  <a:pt x="270004" y="283816"/>
                </a:cubicBezTo>
                <a:lnTo>
                  <a:pt x="270004" y="317154"/>
                </a:lnTo>
                <a:lnTo>
                  <a:pt x="198062" y="317154"/>
                </a:lnTo>
                <a:cubicBezTo>
                  <a:pt x="182689" y="317154"/>
                  <a:pt x="83191" y="393535"/>
                  <a:pt x="82581" y="394211"/>
                </a:cubicBezTo>
                <a:cubicBezTo>
                  <a:pt x="72389" y="405336"/>
                  <a:pt x="64941" y="424234"/>
                  <a:pt x="64722" y="439445"/>
                </a:cubicBezTo>
                <a:lnTo>
                  <a:pt x="45710" y="760781"/>
                </a:lnTo>
                <a:cubicBezTo>
                  <a:pt x="45357" y="766048"/>
                  <a:pt x="47196" y="771220"/>
                  <a:pt x="50796" y="775068"/>
                </a:cubicBezTo>
                <a:cubicBezTo>
                  <a:pt x="54397" y="778916"/>
                  <a:pt x="59435" y="781107"/>
                  <a:pt x="64712" y="781107"/>
                </a:cubicBezTo>
                <a:lnTo>
                  <a:pt x="773334" y="781107"/>
                </a:lnTo>
                <a:cubicBezTo>
                  <a:pt x="778611" y="781107"/>
                  <a:pt x="783650" y="778926"/>
                  <a:pt x="787250" y="775068"/>
                </a:cubicBezTo>
                <a:cubicBezTo>
                  <a:pt x="790851" y="771211"/>
                  <a:pt x="792689" y="766048"/>
                  <a:pt x="792336" y="760781"/>
                </a:cubicBezTo>
                <a:lnTo>
                  <a:pt x="773325" y="439445"/>
                </a:lnTo>
                <a:cubicBezTo>
                  <a:pt x="773115" y="424234"/>
                  <a:pt x="765666" y="405336"/>
                  <a:pt x="755475" y="394211"/>
                </a:cubicBezTo>
                <a:close/>
                <a:moveTo>
                  <a:pt x="565880" y="588731"/>
                </a:moveTo>
                <a:cubicBezTo>
                  <a:pt x="565880" y="596617"/>
                  <a:pt x="559479" y="603018"/>
                  <a:pt x="551592" y="603018"/>
                </a:cubicBezTo>
                <a:lnTo>
                  <a:pt x="477507" y="603018"/>
                </a:lnTo>
                <a:lnTo>
                  <a:pt x="477507" y="677094"/>
                </a:lnTo>
                <a:cubicBezTo>
                  <a:pt x="477507" y="684981"/>
                  <a:pt x="471106" y="691382"/>
                  <a:pt x="463219" y="691382"/>
                </a:cubicBezTo>
                <a:lnTo>
                  <a:pt x="374856" y="691382"/>
                </a:lnTo>
                <a:cubicBezTo>
                  <a:pt x="366969" y="691382"/>
                  <a:pt x="360568" y="684981"/>
                  <a:pt x="360568" y="677094"/>
                </a:cubicBezTo>
                <a:lnTo>
                  <a:pt x="360568" y="603018"/>
                </a:lnTo>
                <a:lnTo>
                  <a:pt x="286483" y="603018"/>
                </a:lnTo>
                <a:cubicBezTo>
                  <a:pt x="278596" y="603018"/>
                  <a:pt x="272195" y="596617"/>
                  <a:pt x="272195" y="588731"/>
                </a:cubicBezTo>
                <a:lnTo>
                  <a:pt x="272195" y="500358"/>
                </a:lnTo>
                <a:cubicBezTo>
                  <a:pt x="272195" y="492471"/>
                  <a:pt x="278596" y="486070"/>
                  <a:pt x="286483" y="486070"/>
                </a:cubicBezTo>
                <a:lnTo>
                  <a:pt x="360568" y="486070"/>
                </a:lnTo>
                <a:lnTo>
                  <a:pt x="360568" y="411985"/>
                </a:lnTo>
                <a:cubicBezTo>
                  <a:pt x="360568" y="404098"/>
                  <a:pt x="366969" y="397697"/>
                  <a:pt x="374856" y="397697"/>
                </a:cubicBezTo>
                <a:lnTo>
                  <a:pt x="463219" y="397697"/>
                </a:lnTo>
                <a:cubicBezTo>
                  <a:pt x="471106" y="397697"/>
                  <a:pt x="477507" y="404098"/>
                  <a:pt x="477507" y="411985"/>
                </a:cubicBezTo>
                <a:lnTo>
                  <a:pt x="477507" y="486061"/>
                </a:lnTo>
                <a:lnTo>
                  <a:pt x="551592" y="486061"/>
                </a:lnTo>
                <a:cubicBezTo>
                  <a:pt x="559479" y="486061"/>
                  <a:pt x="565880" y="492462"/>
                  <a:pt x="565880" y="500348"/>
                </a:cubicBezTo>
                <a:lnTo>
                  <a:pt x="565880" y="588731"/>
                </a:lnTo>
                <a:close/>
                <a:moveTo>
                  <a:pt x="827017" y="270300"/>
                </a:moveTo>
                <a:cubicBezTo>
                  <a:pt x="818111" y="283493"/>
                  <a:pt x="802709" y="291141"/>
                  <a:pt x="786164" y="293446"/>
                </a:cubicBezTo>
                <a:cubicBezTo>
                  <a:pt x="696439" y="305953"/>
                  <a:pt x="589692" y="292132"/>
                  <a:pt x="574709" y="251803"/>
                </a:cubicBezTo>
                <a:cubicBezTo>
                  <a:pt x="570633" y="240830"/>
                  <a:pt x="555354" y="166097"/>
                  <a:pt x="554964" y="165497"/>
                </a:cubicBezTo>
                <a:cubicBezTo>
                  <a:pt x="527351" y="159658"/>
                  <a:pt x="302170" y="158915"/>
                  <a:pt x="283597" y="164687"/>
                </a:cubicBezTo>
                <a:cubicBezTo>
                  <a:pt x="282958" y="165354"/>
                  <a:pt x="265528" y="243040"/>
                  <a:pt x="263204" y="251089"/>
                </a:cubicBezTo>
                <a:cubicBezTo>
                  <a:pt x="250964" y="293665"/>
                  <a:pt x="126520" y="303552"/>
                  <a:pt x="53435" y="293694"/>
                </a:cubicBezTo>
                <a:cubicBezTo>
                  <a:pt x="34470" y="291132"/>
                  <a:pt x="18497" y="283864"/>
                  <a:pt x="11448" y="270300"/>
                </a:cubicBezTo>
                <a:cubicBezTo>
                  <a:pt x="-13602" y="222085"/>
                  <a:pt x="10267" y="147466"/>
                  <a:pt x="10267" y="147466"/>
                </a:cubicBezTo>
                <a:cubicBezTo>
                  <a:pt x="29298" y="67494"/>
                  <a:pt x="194671" y="0"/>
                  <a:pt x="418842" y="0"/>
                </a:cubicBezTo>
                <a:cubicBezTo>
                  <a:pt x="645080" y="0"/>
                  <a:pt x="809158" y="60350"/>
                  <a:pt x="827474" y="147676"/>
                </a:cubicBezTo>
                <a:cubicBezTo>
                  <a:pt x="827608" y="148295"/>
                  <a:pt x="854773" y="229181"/>
                  <a:pt x="827017" y="270300"/>
                </a:cubicBezTo>
                <a:close/>
              </a:path>
            </a:pathLst>
          </a:custGeom>
          <a:solidFill>
            <a:schemeClr val="bg1"/>
          </a:solidFill>
          <a:ln w="9525" cap="flat">
            <a:noFill/>
            <a:prstDash val="solid"/>
            <a:miter/>
          </a:ln>
        </p:spPr>
        <p:txBody>
          <a:bodyPr rtlCol="0" anchor="ctr"/>
          <a:lstStyle/>
          <a:p>
            <a:endParaRPr lang="en-US" dirty="0"/>
          </a:p>
        </p:txBody>
      </p:sp>
      <p:grpSp>
        <p:nvGrpSpPr>
          <p:cNvPr id="58" name="Group 57" descr="Icon Doctor">
            <a:extLst>
              <a:ext uri="{FF2B5EF4-FFF2-40B4-BE49-F238E27FC236}">
                <a16:creationId xmlns:a16="http://schemas.microsoft.com/office/drawing/2014/main" id="{E9DBD697-D950-4E35-9DE5-A0C834127864}"/>
              </a:ext>
            </a:extLst>
          </p:cNvPr>
          <p:cNvGrpSpPr>
            <a:grpSpLocks noChangeAspect="1"/>
          </p:cNvGrpSpPr>
          <p:nvPr/>
        </p:nvGrpSpPr>
        <p:grpSpPr>
          <a:xfrm>
            <a:off x="8097908" y="1963456"/>
            <a:ext cx="306222" cy="372176"/>
            <a:chOff x="6939367" y="37502"/>
            <a:chExt cx="742950" cy="902969"/>
          </a:xfrm>
        </p:grpSpPr>
        <p:sp>
          <p:nvSpPr>
            <p:cNvPr id="54" name="Freeform: Shape 53">
              <a:extLst>
                <a:ext uri="{FF2B5EF4-FFF2-40B4-BE49-F238E27FC236}">
                  <a16:creationId xmlns:a16="http://schemas.microsoft.com/office/drawing/2014/main" id="{48ADB8A8-8157-4E9C-BA76-1F538C33554B}"/>
                </a:ext>
              </a:extLst>
            </p:cNvPr>
            <p:cNvSpPr/>
            <p:nvPr/>
          </p:nvSpPr>
          <p:spPr>
            <a:xfrm>
              <a:off x="7477530" y="594714"/>
              <a:ext cx="57150" cy="57150"/>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3" y="57150"/>
                    <a:pt x="0" y="44357"/>
                    <a:pt x="0" y="28575"/>
                  </a:cubicBezTo>
                  <a:cubicBezTo>
                    <a:pt x="0" y="12793"/>
                    <a:pt x="12793" y="0"/>
                    <a:pt x="28575" y="0"/>
                  </a:cubicBezTo>
                  <a:cubicBezTo>
                    <a:pt x="44357" y="0"/>
                    <a:pt x="57150" y="12793"/>
                    <a:pt x="57150" y="28575"/>
                  </a:cubicBezTo>
                  <a:close/>
                </a:path>
              </a:pathLst>
            </a:custGeom>
            <a:solidFill>
              <a:schemeClr val="bg1"/>
            </a:solid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CA00A7B0-F072-47CC-9356-6E33947D7A4A}"/>
                </a:ext>
              </a:extLst>
            </p:cNvPr>
            <p:cNvSpPr/>
            <p:nvPr/>
          </p:nvSpPr>
          <p:spPr>
            <a:xfrm>
              <a:off x="6939367" y="454696"/>
              <a:ext cx="742950" cy="485775"/>
            </a:xfrm>
            <a:custGeom>
              <a:avLst/>
              <a:gdLst>
                <a:gd name="connsiteX0" fmla="*/ 556260 w 742950"/>
                <a:gd name="connsiteY0" fmla="*/ 0 h 485775"/>
                <a:gd name="connsiteX1" fmla="*/ 531495 w 742950"/>
                <a:gd name="connsiteY1" fmla="*/ 19050 h 485775"/>
                <a:gd name="connsiteX2" fmla="*/ 581025 w 742950"/>
                <a:gd name="connsiteY2" fmla="*/ 112395 h 485775"/>
                <a:gd name="connsiteX3" fmla="*/ 625793 w 742950"/>
                <a:gd name="connsiteY3" fmla="*/ 168593 h 485775"/>
                <a:gd name="connsiteX4" fmla="*/ 567690 w 742950"/>
                <a:gd name="connsiteY4" fmla="*/ 226695 h 485775"/>
                <a:gd name="connsiteX5" fmla="*/ 509587 w 742950"/>
                <a:gd name="connsiteY5" fmla="*/ 168593 h 485775"/>
                <a:gd name="connsiteX6" fmla="*/ 551498 w 742950"/>
                <a:gd name="connsiteY6" fmla="*/ 113348 h 485775"/>
                <a:gd name="connsiteX7" fmla="*/ 505778 w 742950"/>
                <a:gd name="connsiteY7" fmla="*/ 35243 h 485775"/>
                <a:gd name="connsiteX8" fmla="*/ 376237 w 742950"/>
                <a:gd name="connsiteY8" fmla="*/ 67628 h 485775"/>
                <a:gd name="connsiteX9" fmla="*/ 250508 w 742950"/>
                <a:gd name="connsiteY9" fmla="*/ 37148 h 485775"/>
                <a:gd name="connsiteX10" fmla="*/ 204787 w 742950"/>
                <a:gd name="connsiteY10" fmla="*/ 168593 h 485775"/>
                <a:gd name="connsiteX11" fmla="*/ 290512 w 742950"/>
                <a:gd name="connsiteY11" fmla="*/ 269558 h 485775"/>
                <a:gd name="connsiteX12" fmla="*/ 290512 w 742950"/>
                <a:gd name="connsiteY12" fmla="*/ 337185 h 485775"/>
                <a:gd name="connsiteX13" fmla="*/ 275273 w 742950"/>
                <a:gd name="connsiteY13" fmla="*/ 352425 h 485775"/>
                <a:gd name="connsiteX14" fmla="*/ 228600 w 742950"/>
                <a:gd name="connsiteY14" fmla="*/ 352425 h 485775"/>
                <a:gd name="connsiteX15" fmla="*/ 213360 w 742950"/>
                <a:gd name="connsiteY15" fmla="*/ 337185 h 485775"/>
                <a:gd name="connsiteX16" fmla="*/ 228600 w 742950"/>
                <a:gd name="connsiteY16" fmla="*/ 321945 h 485775"/>
                <a:gd name="connsiteX17" fmla="*/ 260985 w 742950"/>
                <a:gd name="connsiteY17" fmla="*/ 321945 h 485775"/>
                <a:gd name="connsiteX18" fmla="*/ 260985 w 742950"/>
                <a:gd name="connsiteY18" fmla="*/ 268605 h 485775"/>
                <a:gd name="connsiteX19" fmla="*/ 188595 w 742950"/>
                <a:gd name="connsiteY19" fmla="*/ 196215 h 485775"/>
                <a:gd name="connsiteX20" fmla="*/ 116205 w 742950"/>
                <a:gd name="connsiteY20" fmla="*/ 268605 h 485775"/>
                <a:gd name="connsiteX21" fmla="*/ 116205 w 742950"/>
                <a:gd name="connsiteY21" fmla="*/ 321945 h 485775"/>
                <a:gd name="connsiteX22" fmla="*/ 148590 w 742950"/>
                <a:gd name="connsiteY22" fmla="*/ 321945 h 485775"/>
                <a:gd name="connsiteX23" fmla="*/ 163830 w 742950"/>
                <a:gd name="connsiteY23" fmla="*/ 337185 h 485775"/>
                <a:gd name="connsiteX24" fmla="*/ 148590 w 742950"/>
                <a:gd name="connsiteY24" fmla="*/ 352425 h 485775"/>
                <a:gd name="connsiteX25" fmla="*/ 100965 w 742950"/>
                <a:gd name="connsiteY25" fmla="*/ 352425 h 485775"/>
                <a:gd name="connsiteX26" fmla="*/ 85725 w 742950"/>
                <a:gd name="connsiteY26" fmla="*/ 337185 h 485775"/>
                <a:gd name="connsiteX27" fmla="*/ 85725 w 742950"/>
                <a:gd name="connsiteY27" fmla="*/ 269558 h 485775"/>
                <a:gd name="connsiteX28" fmla="*/ 174308 w 742950"/>
                <a:gd name="connsiteY28" fmla="*/ 168593 h 485775"/>
                <a:gd name="connsiteX29" fmla="*/ 223837 w 742950"/>
                <a:gd name="connsiteY29" fmla="*/ 21907 h 485775"/>
                <a:gd name="connsiteX30" fmla="*/ 194310 w 742950"/>
                <a:gd name="connsiteY30" fmla="*/ 0 h 485775"/>
                <a:gd name="connsiteX31" fmla="*/ 0 w 742950"/>
                <a:gd name="connsiteY31" fmla="*/ 259080 h 485775"/>
                <a:gd name="connsiteX32" fmla="*/ 0 w 742950"/>
                <a:gd name="connsiteY32" fmla="*/ 429578 h 485775"/>
                <a:gd name="connsiteX33" fmla="*/ 58103 w 742950"/>
                <a:gd name="connsiteY33" fmla="*/ 487680 h 485775"/>
                <a:gd name="connsiteX34" fmla="*/ 693420 w 742950"/>
                <a:gd name="connsiteY34" fmla="*/ 487680 h 485775"/>
                <a:gd name="connsiteX35" fmla="*/ 751523 w 742950"/>
                <a:gd name="connsiteY35" fmla="*/ 429578 h 485775"/>
                <a:gd name="connsiteX36" fmla="*/ 751523 w 742950"/>
                <a:gd name="connsiteY36" fmla="*/ 259080 h 485775"/>
                <a:gd name="connsiteX37" fmla="*/ 556260 w 742950"/>
                <a:gd name="connsiteY37" fmla="*/ 0 h 485775"/>
                <a:gd name="connsiteX38" fmla="*/ 549593 w 742950"/>
                <a:gd name="connsiteY38" fmla="*/ 366713 h 485775"/>
                <a:gd name="connsiteX39" fmla="*/ 541020 w 742950"/>
                <a:gd name="connsiteY39" fmla="*/ 375285 h 485775"/>
                <a:gd name="connsiteX40" fmla="*/ 502920 w 742950"/>
                <a:gd name="connsiteY40" fmla="*/ 375285 h 485775"/>
                <a:gd name="connsiteX41" fmla="*/ 502920 w 742950"/>
                <a:gd name="connsiteY41" fmla="*/ 414338 h 485775"/>
                <a:gd name="connsiteX42" fmla="*/ 494348 w 742950"/>
                <a:gd name="connsiteY42" fmla="*/ 422910 h 485775"/>
                <a:gd name="connsiteX43" fmla="*/ 461010 w 742950"/>
                <a:gd name="connsiteY43" fmla="*/ 422910 h 485775"/>
                <a:gd name="connsiteX44" fmla="*/ 452437 w 742950"/>
                <a:gd name="connsiteY44" fmla="*/ 414338 h 485775"/>
                <a:gd name="connsiteX45" fmla="*/ 452437 w 742950"/>
                <a:gd name="connsiteY45" fmla="*/ 375285 h 485775"/>
                <a:gd name="connsiteX46" fmla="*/ 414337 w 742950"/>
                <a:gd name="connsiteY46" fmla="*/ 375285 h 485775"/>
                <a:gd name="connsiteX47" fmla="*/ 405765 w 742950"/>
                <a:gd name="connsiteY47" fmla="*/ 366713 h 485775"/>
                <a:gd name="connsiteX48" fmla="*/ 405765 w 742950"/>
                <a:gd name="connsiteY48" fmla="*/ 332422 h 485775"/>
                <a:gd name="connsiteX49" fmla="*/ 414337 w 742950"/>
                <a:gd name="connsiteY49" fmla="*/ 323850 h 485775"/>
                <a:gd name="connsiteX50" fmla="*/ 452437 w 742950"/>
                <a:gd name="connsiteY50" fmla="*/ 323850 h 485775"/>
                <a:gd name="connsiteX51" fmla="*/ 452437 w 742950"/>
                <a:gd name="connsiteY51" fmla="*/ 284797 h 485775"/>
                <a:gd name="connsiteX52" fmla="*/ 461010 w 742950"/>
                <a:gd name="connsiteY52" fmla="*/ 276225 h 485775"/>
                <a:gd name="connsiteX53" fmla="*/ 494348 w 742950"/>
                <a:gd name="connsiteY53" fmla="*/ 276225 h 485775"/>
                <a:gd name="connsiteX54" fmla="*/ 502920 w 742950"/>
                <a:gd name="connsiteY54" fmla="*/ 284797 h 485775"/>
                <a:gd name="connsiteX55" fmla="*/ 502920 w 742950"/>
                <a:gd name="connsiteY55" fmla="*/ 323850 h 485775"/>
                <a:gd name="connsiteX56" fmla="*/ 541020 w 742950"/>
                <a:gd name="connsiteY56" fmla="*/ 323850 h 485775"/>
                <a:gd name="connsiteX57" fmla="*/ 549593 w 742950"/>
                <a:gd name="connsiteY57" fmla="*/ 332422 h 485775"/>
                <a:gd name="connsiteX58" fmla="*/ 549593 w 742950"/>
                <a:gd name="connsiteY58" fmla="*/ 36671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42950" h="485775">
                  <a:moveTo>
                    <a:pt x="556260" y="0"/>
                  </a:moveTo>
                  <a:cubicBezTo>
                    <a:pt x="548640" y="7620"/>
                    <a:pt x="540068" y="13335"/>
                    <a:pt x="531495" y="19050"/>
                  </a:cubicBezTo>
                  <a:cubicBezTo>
                    <a:pt x="550545" y="39053"/>
                    <a:pt x="575310" y="73343"/>
                    <a:pt x="581025" y="112395"/>
                  </a:cubicBezTo>
                  <a:cubicBezTo>
                    <a:pt x="606743" y="118110"/>
                    <a:pt x="625793" y="141923"/>
                    <a:pt x="625793" y="168593"/>
                  </a:cubicBezTo>
                  <a:cubicBezTo>
                    <a:pt x="625793" y="200978"/>
                    <a:pt x="600075" y="226695"/>
                    <a:pt x="567690" y="226695"/>
                  </a:cubicBezTo>
                  <a:cubicBezTo>
                    <a:pt x="535305" y="226695"/>
                    <a:pt x="509587" y="200978"/>
                    <a:pt x="509587" y="168593"/>
                  </a:cubicBezTo>
                  <a:cubicBezTo>
                    <a:pt x="509587" y="142875"/>
                    <a:pt x="527685" y="120015"/>
                    <a:pt x="551498" y="113348"/>
                  </a:cubicBezTo>
                  <a:cubicBezTo>
                    <a:pt x="545783" y="80963"/>
                    <a:pt x="521970" y="51435"/>
                    <a:pt x="505778" y="35243"/>
                  </a:cubicBezTo>
                  <a:cubicBezTo>
                    <a:pt x="466725" y="56198"/>
                    <a:pt x="422910" y="67628"/>
                    <a:pt x="376237" y="67628"/>
                  </a:cubicBezTo>
                  <a:cubicBezTo>
                    <a:pt x="331470" y="67628"/>
                    <a:pt x="288608" y="56198"/>
                    <a:pt x="250508" y="37148"/>
                  </a:cubicBezTo>
                  <a:cubicBezTo>
                    <a:pt x="234315" y="61913"/>
                    <a:pt x="208598" y="110490"/>
                    <a:pt x="204787" y="168593"/>
                  </a:cubicBezTo>
                  <a:cubicBezTo>
                    <a:pt x="253365" y="176213"/>
                    <a:pt x="290512" y="218122"/>
                    <a:pt x="290512" y="269558"/>
                  </a:cubicBezTo>
                  <a:lnTo>
                    <a:pt x="290512" y="337185"/>
                  </a:lnTo>
                  <a:cubicBezTo>
                    <a:pt x="290512" y="345758"/>
                    <a:pt x="283845" y="352425"/>
                    <a:pt x="275273" y="352425"/>
                  </a:cubicBezTo>
                  <a:lnTo>
                    <a:pt x="228600" y="352425"/>
                  </a:lnTo>
                  <a:cubicBezTo>
                    <a:pt x="220028" y="352425"/>
                    <a:pt x="213360" y="345758"/>
                    <a:pt x="213360" y="337185"/>
                  </a:cubicBezTo>
                  <a:cubicBezTo>
                    <a:pt x="213360" y="328613"/>
                    <a:pt x="220028" y="321945"/>
                    <a:pt x="228600" y="321945"/>
                  </a:cubicBezTo>
                  <a:lnTo>
                    <a:pt x="260985" y="321945"/>
                  </a:lnTo>
                  <a:lnTo>
                    <a:pt x="260985" y="268605"/>
                  </a:lnTo>
                  <a:cubicBezTo>
                    <a:pt x="260985" y="228600"/>
                    <a:pt x="228600" y="196215"/>
                    <a:pt x="188595" y="196215"/>
                  </a:cubicBezTo>
                  <a:cubicBezTo>
                    <a:pt x="148590" y="196215"/>
                    <a:pt x="116205" y="228600"/>
                    <a:pt x="116205" y="268605"/>
                  </a:cubicBezTo>
                  <a:lnTo>
                    <a:pt x="116205" y="321945"/>
                  </a:lnTo>
                  <a:lnTo>
                    <a:pt x="148590" y="321945"/>
                  </a:lnTo>
                  <a:cubicBezTo>
                    <a:pt x="157163" y="321945"/>
                    <a:pt x="163830" y="328613"/>
                    <a:pt x="163830" y="337185"/>
                  </a:cubicBezTo>
                  <a:cubicBezTo>
                    <a:pt x="163830" y="345758"/>
                    <a:pt x="157163" y="352425"/>
                    <a:pt x="148590" y="352425"/>
                  </a:cubicBezTo>
                  <a:lnTo>
                    <a:pt x="100965" y="352425"/>
                  </a:lnTo>
                  <a:cubicBezTo>
                    <a:pt x="92392" y="352425"/>
                    <a:pt x="85725" y="345758"/>
                    <a:pt x="85725" y="337185"/>
                  </a:cubicBezTo>
                  <a:lnTo>
                    <a:pt x="85725" y="269558"/>
                  </a:lnTo>
                  <a:cubicBezTo>
                    <a:pt x="85725" y="218122"/>
                    <a:pt x="123825" y="175260"/>
                    <a:pt x="174308" y="168593"/>
                  </a:cubicBezTo>
                  <a:cubicBezTo>
                    <a:pt x="178117" y="102870"/>
                    <a:pt x="205740" y="50482"/>
                    <a:pt x="223837" y="21907"/>
                  </a:cubicBezTo>
                  <a:cubicBezTo>
                    <a:pt x="213360" y="15240"/>
                    <a:pt x="203835" y="8573"/>
                    <a:pt x="194310" y="0"/>
                  </a:cubicBezTo>
                  <a:cubicBezTo>
                    <a:pt x="81915" y="33338"/>
                    <a:pt x="0" y="137160"/>
                    <a:pt x="0" y="259080"/>
                  </a:cubicBezTo>
                  <a:lnTo>
                    <a:pt x="0" y="429578"/>
                  </a:lnTo>
                  <a:cubicBezTo>
                    <a:pt x="0" y="461963"/>
                    <a:pt x="25717" y="487680"/>
                    <a:pt x="58103" y="487680"/>
                  </a:cubicBezTo>
                  <a:lnTo>
                    <a:pt x="693420" y="487680"/>
                  </a:lnTo>
                  <a:cubicBezTo>
                    <a:pt x="725805" y="487680"/>
                    <a:pt x="751523" y="461963"/>
                    <a:pt x="751523" y="429578"/>
                  </a:cubicBezTo>
                  <a:lnTo>
                    <a:pt x="751523" y="259080"/>
                  </a:lnTo>
                  <a:cubicBezTo>
                    <a:pt x="750570" y="136208"/>
                    <a:pt x="668655" y="32385"/>
                    <a:pt x="556260" y="0"/>
                  </a:cubicBezTo>
                  <a:close/>
                  <a:moveTo>
                    <a:pt x="549593" y="366713"/>
                  </a:moveTo>
                  <a:cubicBezTo>
                    <a:pt x="549593" y="371475"/>
                    <a:pt x="545783" y="375285"/>
                    <a:pt x="541020" y="375285"/>
                  </a:cubicBezTo>
                  <a:lnTo>
                    <a:pt x="502920" y="375285"/>
                  </a:lnTo>
                  <a:lnTo>
                    <a:pt x="502920" y="414338"/>
                  </a:lnTo>
                  <a:cubicBezTo>
                    <a:pt x="502920" y="419100"/>
                    <a:pt x="499110" y="422910"/>
                    <a:pt x="494348" y="422910"/>
                  </a:cubicBezTo>
                  <a:lnTo>
                    <a:pt x="461010" y="422910"/>
                  </a:lnTo>
                  <a:cubicBezTo>
                    <a:pt x="456248" y="422910"/>
                    <a:pt x="452437" y="419100"/>
                    <a:pt x="452437" y="414338"/>
                  </a:cubicBezTo>
                  <a:lnTo>
                    <a:pt x="452437" y="375285"/>
                  </a:lnTo>
                  <a:lnTo>
                    <a:pt x="414337" y="375285"/>
                  </a:lnTo>
                  <a:cubicBezTo>
                    <a:pt x="409575" y="375285"/>
                    <a:pt x="405765" y="371475"/>
                    <a:pt x="405765" y="366713"/>
                  </a:cubicBezTo>
                  <a:lnTo>
                    <a:pt x="405765" y="332422"/>
                  </a:lnTo>
                  <a:cubicBezTo>
                    <a:pt x="405765" y="327660"/>
                    <a:pt x="409575" y="323850"/>
                    <a:pt x="414337" y="323850"/>
                  </a:cubicBezTo>
                  <a:lnTo>
                    <a:pt x="452437" y="323850"/>
                  </a:lnTo>
                  <a:lnTo>
                    <a:pt x="452437" y="284797"/>
                  </a:lnTo>
                  <a:cubicBezTo>
                    <a:pt x="452437" y="280035"/>
                    <a:pt x="456248" y="276225"/>
                    <a:pt x="461010" y="276225"/>
                  </a:cubicBezTo>
                  <a:lnTo>
                    <a:pt x="494348" y="276225"/>
                  </a:lnTo>
                  <a:cubicBezTo>
                    <a:pt x="499110" y="276225"/>
                    <a:pt x="502920" y="280035"/>
                    <a:pt x="502920" y="284797"/>
                  </a:cubicBezTo>
                  <a:lnTo>
                    <a:pt x="502920" y="323850"/>
                  </a:lnTo>
                  <a:lnTo>
                    <a:pt x="541020" y="323850"/>
                  </a:lnTo>
                  <a:cubicBezTo>
                    <a:pt x="545783" y="323850"/>
                    <a:pt x="549593" y="327660"/>
                    <a:pt x="549593" y="332422"/>
                  </a:cubicBezTo>
                  <a:lnTo>
                    <a:pt x="549593" y="366713"/>
                  </a:lnTo>
                  <a:close/>
                </a:path>
              </a:pathLst>
            </a:custGeom>
            <a:solidFill>
              <a:schemeClr val="bg1"/>
            </a:solid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39EAB1B9-6D19-49E6-B4AE-5D32BC38E444}"/>
                </a:ext>
              </a:extLst>
            </p:cNvPr>
            <p:cNvSpPr/>
            <p:nvPr/>
          </p:nvSpPr>
          <p:spPr>
            <a:xfrm>
              <a:off x="7104150" y="37502"/>
              <a:ext cx="419100" cy="419100"/>
            </a:xfrm>
            <a:custGeom>
              <a:avLst/>
              <a:gdLst>
                <a:gd name="connsiteX0" fmla="*/ 421005 w 419100"/>
                <a:gd name="connsiteY0" fmla="*/ 210503 h 419100"/>
                <a:gd name="connsiteX1" fmla="*/ 210503 w 419100"/>
                <a:gd name="connsiteY1" fmla="*/ 421005 h 419100"/>
                <a:gd name="connsiteX2" fmla="*/ 0 w 419100"/>
                <a:gd name="connsiteY2" fmla="*/ 210503 h 419100"/>
                <a:gd name="connsiteX3" fmla="*/ 210503 w 419100"/>
                <a:gd name="connsiteY3" fmla="*/ 0 h 419100"/>
                <a:gd name="connsiteX4" fmla="*/ 421005 w 419100"/>
                <a:gd name="connsiteY4" fmla="*/ 210503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100" h="419100">
                  <a:moveTo>
                    <a:pt x="421005" y="210503"/>
                  </a:moveTo>
                  <a:cubicBezTo>
                    <a:pt x="421005" y="326760"/>
                    <a:pt x="326760" y="421005"/>
                    <a:pt x="210503" y="421005"/>
                  </a:cubicBezTo>
                  <a:cubicBezTo>
                    <a:pt x="94245" y="421005"/>
                    <a:pt x="0" y="326760"/>
                    <a:pt x="0" y="210503"/>
                  </a:cubicBezTo>
                  <a:cubicBezTo>
                    <a:pt x="0" y="94245"/>
                    <a:pt x="94245" y="0"/>
                    <a:pt x="210503" y="0"/>
                  </a:cubicBezTo>
                  <a:cubicBezTo>
                    <a:pt x="326760" y="0"/>
                    <a:pt x="421005" y="94245"/>
                    <a:pt x="421005" y="210503"/>
                  </a:cubicBezTo>
                  <a:close/>
                </a:path>
              </a:pathLst>
            </a:custGeom>
            <a:solidFill>
              <a:schemeClr val="bg1"/>
            </a:solidFill>
            <a:ln w="9525" cap="flat">
              <a:noFill/>
              <a:prstDash val="solid"/>
              <a:miter/>
            </a:ln>
          </p:spPr>
          <p:txBody>
            <a:bodyPr rtlCol="0" anchor="ctr"/>
            <a:lstStyle/>
            <a:p>
              <a:endParaRPr lang="en-US" dirty="0"/>
            </a:p>
          </p:txBody>
        </p:sp>
      </p:grpSp>
      <p:sp>
        <p:nvSpPr>
          <p:cNvPr id="17" name="Text Placeholder 16">
            <a:extLst>
              <a:ext uri="{FF2B5EF4-FFF2-40B4-BE49-F238E27FC236}">
                <a16:creationId xmlns:a16="http://schemas.microsoft.com/office/drawing/2014/main" id="{4116D37D-3FAC-4AF5-BA09-C9364301088B}"/>
              </a:ext>
            </a:extLst>
          </p:cNvPr>
          <p:cNvSpPr>
            <a:spLocks noGrp="1"/>
          </p:cNvSpPr>
          <p:nvPr>
            <p:ph type="body" sz="quarter" idx="22"/>
          </p:nvPr>
        </p:nvSpPr>
        <p:spPr>
          <a:xfrm>
            <a:off x="5031291" y="3925218"/>
            <a:ext cx="2812282" cy="965971"/>
          </a:xfrm>
        </p:spPr>
        <p:txBody>
          <a:bodyPr/>
          <a:lstStyle/>
          <a:p>
            <a:r>
              <a:rPr lang="en-GB" dirty="0"/>
              <a:t>To detect cancer in early stage.</a:t>
            </a:r>
            <a:endParaRPr lang="en-US" dirty="0"/>
          </a:p>
        </p:txBody>
      </p:sp>
    </p:spTree>
    <p:extLst>
      <p:ext uri="{BB962C8B-B14F-4D97-AF65-F5344CB8AC3E}">
        <p14:creationId xmlns:p14="http://schemas.microsoft.com/office/powerpoint/2010/main" val="368496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anim calcmode="lin" valueType="num">
                                      <p:cBhvr>
                                        <p:cTn id="8" dur="1000" fill="hold"/>
                                        <p:tgtEl>
                                          <p:spTgt spid="49"/>
                                        </p:tgtEl>
                                        <p:attrNameLst>
                                          <p:attrName>ppt_x</p:attrName>
                                        </p:attrNameLst>
                                      </p:cBhvr>
                                      <p:tavLst>
                                        <p:tav tm="0">
                                          <p:val>
                                            <p:strVal val="#ppt_x"/>
                                          </p:val>
                                        </p:tav>
                                        <p:tav tm="100000">
                                          <p:val>
                                            <p:strVal val="#ppt_x"/>
                                          </p:val>
                                        </p:tav>
                                      </p:tavLst>
                                    </p:anim>
                                    <p:anim calcmode="lin" valueType="num">
                                      <p:cBhvr>
                                        <p:cTn id="9" dur="1000" fill="hold"/>
                                        <p:tgtEl>
                                          <p:spTgt spid="4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anim calcmode="lin" valueType="num">
                                      <p:cBhvr additive="base">
                                        <p:cTn id="28" dur="500" fill="hold"/>
                                        <p:tgtEl>
                                          <p:spTgt spid="53"/>
                                        </p:tgtEl>
                                        <p:attrNameLst>
                                          <p:attrName>ppt_x</p:attrName>
                                        </p:attrNameLst>
                                      </p:cBhvr>
                                      <p:tavLst>
                                        <p:tav tm="0">
                                          <p:val>
                                            <p:strVal val="#ppt_x"/>
                                          </p:val>
                                        </p:tav>
                                        <p:tav tm="100000">
                                          <p:val>
                                            <p:strVal val="#ppt_x"/>
                                          </p:val>
                                        </p:tav>
                                      </p:tavLst>
                                    </p:anim>
                                    <p:anim calcmode="lin" valueType="num">
                                      <p:cBhvr additive="base">
                                        <p:cTn id="29" dur="500" fill="hold"/>
                                        <p:tgtEl>
                                          <p:spTgt spid="53"/>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6"/>
                                        </p:tgtEl>
                                        <p:attrNameLst>
                                          <p:attrName>style.visibility</p:attrName>
                                        </p:attrNameLst>
                                      </p:cBhvr>
                                      <p:to>
                                        <p:strVal val="visible"/>
                                      </p:to>
                                    </p:set>
                                    <p:anim calcmode="lin" valueType="num">
                                      <p:cBhvr additive="base">
                                        <p:cTn id="38" dur="500" fill="hold"/>
                                        <p:tgtEl>
                                          <p:spTgt spid="56"/>
                                        </p:tgtEl>
                                        <p:attrNameLst>
                                          <p:attrName>ppt_x</p:attrName>
                                        </p:attrNameLst>
                                      </p:cBhvr>
                                      <p:tavLst>
                                        <p:tav tm="0">
                                          <p:val>
                                            <p:strVal val="#ppt_x"/>
                                          </p:val>
                                        </p:tav>
                                        <p:tav tm="100000">
                                          <p:val>
                                            <p:strVal val="#ppt_x"/>
                                          </p:val>
                                        </p:tav>
                                      </p:tavLst>
                                    </p:anim>
                                    <p:anim calcmode="lin" valueType="num">
                                      <p:cBhvr additive="base">
                                        <p:cTn id="39" dur="500" fill="hold"/>
                                        <p:tgtEl>
                                          <p:spTgt spid="56"/>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58"/>
                                        </p:tgtEl>
                                        <p:attrNameLst>
                                          <p:attrName>style.visibility</p:attrName>
                                        </p:attrNameLst>
                                      </p:cBhvr>
                                      <p:to>
                                        <p:strVal val="visible"/>
                                      </p:to>
                                    </p:set>
                                    <p:anim calcmode="lin" valueType="num">
                                      <p:cBhvr additive="base">
                                        <p:cTn id="42" dur="500" fill="hold"/>
                                        <p:tgtEl>
                                          <p:spTgt spid="58"/>
                                        </p:tgtEl>
                                        <p:attrNameLst>
                                          <p:attrName>ppt_x</p:attrName>
                                        </p:attrNameLst>
                                      </p:cBhvr>
                                      <p:tavLst>
                                        <p:tav tm="0">
                                          <p:val>
                                            <p:strVal val="#ppt_x"/>
                                          </p:val>
                                        </p:tav>
                                        <p:tav tm="100000">
                                          <p:val>
                                            <p:strVal val="#ppt_x"/>
                                          </p:val>
                                        </p:tav>
                                      </p:tavLst>
                                    </p:anim>
                                    <p:anim calcmode="lin" valueType="num">
                                      <p:cBhvr additive="base">
                                        <p:cTn id="43" dur="500" fill="hold"/>
                                        <p:tgtEl>
                                          <p:spTgt spid="58"/>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0">
                                            <p:txEl>
                                              <p:pRg st="0" end="0"/>
                                            </p:txEl>
                                          </p:spTgt>
                                        </p:tgtEl>
                                        <p:attrNameLst>
                                          <p:attrName>style.visibility</p:attrName>
                                        </p:attrNameLst>
                                      </p:cBhvr>
                                      <p:to>
                                        <p:strVal val="visible"/>
                                      </p:to>
                                    </p:set>
                                    <p:anim calcmode="lin" valueType="num">
                                      <p:cBhvr additive="base">
                                        <p:cTn id="4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59"/>
                                        </p:tgtEl>
                                        <p:attrNameLst>
                                          <p:attrName>style.visibility</p:attrName>
                                        </p:attrNameLst>
                                      </p:cBhvr>
                                      <p:to>
                                        <p:strVal val="visible"/>
                                      </p:to>
                                    </p:set>
                                    <p:anim calcmode="lin" valueType="num">
                                      <p:cBhvr additive="base">
                                        <p:cTn id="52" dur="500" fill="hold"/>
                                        <p:tgtEl>
                                          <p:spTgt spid="59"/>
                                        </p:tgtEl>
                                        <p:attrNameLst>
                                          <p:attrName>ppt_x</p:attrName>
                                        </p:attrNameLst>
                                      </p:cBhvr>
                                      <p:tavLst>
                                        <p:tav tm="0">
                                          <p:val>
                                            <p:strVal val="#ppt_x"/>
                                          </p:val>
                                        </p:tav>
                                        <p:tav tm="100000">
                                          <p:val>
                                            <p:strVal val="#ppt_x"/>
                                          </p:val>
                                        </p:tav>
                                      </p:tavLst>
                                    </p:anim>
                                    <p:anim calcmode="lin" valueType="num">
                                      <p:cBhvr additive="base">
                                        <p:cTn id="53" dur="500" fill="hold"/>
                                        <p:tgtEl>
                                          <p:spTgt spid="59"/>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anim calcmode="lin" valueType="num">
                                      <p:cBhvr additive="base">
                                        <p:cTn id="56" dur="500" fill="hold"/>
                                        <p:tgtEl>
                                          <p:spTgt spid="51"/>
                                        </p:tgtEl>
                                        <p:attrNameLst>
                                          <p:attrName>ppt_x</p:attrName>
                                        </p:attrNameLst>
                                      </p:cBhvr>
                                      <p:tavLst>
                                        <p:tav tm="0">
                                          <p:val>
                                            <p:strVal val="#ppt_x"/>
                                          </p:val>
                                        </p:tav>
                                        <p:tav tm="100000">
                                          <p:val>
                                            <p:strVal val="#ppt_x"/>
                                          </p:val>
                                        </p:tav>
                                      </p:tavLst>
                                    </p:anim>
                                    <p:anim calcmode="lin" valueType="num">
                                      <p:cBhvr additive="base">
                                        <p:cTn id="57" dur="500" fill="hold"/>
                                        <p:tgtEl>
                                          <p:spTgt spid="51"/>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2">
                                            <p:txEl>
                                              <p:pRg st="0" end="0"/>
                                            </p:txEl>
                                          </p:spTgt>
                                        </p:tgtEl>
                                        <p:attrNameLst>
                                          <p:attrName>style.visibility</p:attrName>
                                        </p:attrNameLst>
                                      </p:cBhvr>
                                      <p:to>
                                        <p:strVal val="visible"/>
                                      </p:to>
                                    </p:set>
                                    <p:anim calcmode="lin" valueType="num">
                                      <p:cBhvr additive="base">
                                        <p:cTn id="6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62"/>
                                        </p:tgtEl>
                                        <p:attrNameLst>
                                          <p:attrName>style.visibility</p:attrName>
                                        </p:attrNameLst>
                                      </p:cBhvr>
                                      <p:to>
                                        <p:strVal val="visible"/>
                                      </p:to>
                                    </p:set>
                                    <p:anim calcmode="lin" valueType="num">
                                      <p:cBhvr additive="base">
                                        <p:cTn id="66" dur="500" fill="hold"/>
                                        <p:tgtEl>
                                          <p:spTgt spid="62"/>
                                        </p:tgtEl>
                                        <p:attrNameLst>
                                          <p:attrName>ppt_x</p:attrName>
                                        </p:attrNameLst>
                                      </p:cBhvr>
                                      <p:tavLst>
                                        <p:tav tm="0">
                                          <p:val>
                                            <p:strVal val="#ppt_x"/>
                                          </p:val>
                                        </p:tav>
                                        <p:tav tm="100000">
                                          <p:val>
                                            <p:strVal val="#ppt_x"/>
                                          </p:val>
                                        </p:tav>
                                      </p:tavLst>
                                    </p:anim>
                                    <p:anim calcmode="lin" valueType="num">
                                      <p:cBhvr additive="base">
                                        <p:cTn id="67" dur="500" fill="hold"/>
                                        <p:tgtEl>
                                          <p:spTgt spid="62"/>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69"/>
                                        </p:tgtEl>
                                        <p:attrNameLst>
                                          <p:attrName>style.visibility</p:attrName>
                                        </p:attrNameLst>
                                      </p:cBhvr>
                                      <p:to>
                                        <p:strVal val="visible"/>
                                      </p:to>
                                    </p:set>
                                    <p:anim calcmode="lin" valueType="num">
                                      <p:cBhvr additive="base">
                                        <p:cTn id="70" dur="500" fill="hold"/>
                                        <p:tgtEl>
                                          <p:spTgt spid="69"/>
                                        </p:tgtEl>
                                        <p:attrNameLst>
                                          <p:attrName>ppt_x</p:attrName>
                                        </p:attrNameLst>
                                      </p:cBhvr>
                                      <p:tavLst>
                                        <p:tav tm="0">
                                          <p:val>
                                            <p:strVal val="#ppt_x"/>
                                          </p:val>
                                        </p:tav>
                                        <p:tav tm="100000">
                                          <p:val>
                                            <p:strVal val="#ppt_x"/>
                                          </p:val>
                                        </p:tav>
                                      </p:tavLst>
                                    </p:anim>
                                    <p:anim calcmode="lin" valueType="num">
                                      <p:cBhvr additive="base">
                                        <p:cTn id="71" dur="500" fill="hold"/>
                                        <p:tgtEl>
                                          <p:spTgt spid="69"/>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 calcmode="lin" valueType="num">
                                      <p:cBhvr additive="base">
                                        <p:cTn id="7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10" grpId="0" build="p"/>
      <p:bldP spid="12" grpId="0" build="p"/>
      <p:bldP spid="41" grpId="0" animBg="1"/>
      <p:bldP spid="53" grpId="0" animBg="1"/>
      <p:bldP spid="56" grpId="0" animBg="1"/>
      <p:bldP spid="59" grpId="0" animBg="1"/>
      <p:bldP spid="62" grpId="0" animBg="1"/>
      <p:bldP spid="29" grpId="0" animBg="1"/>
      <p:bldP spid="49" grpId="0" animBg="1"/>
      <p:bldP spid="51" grpId="0" animBg="1"/>
      <p:bldP spid="1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108330" y="16496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a:xfrm>
            <a:off x="1399260" y="271345"/>
            <a:ext cx="7738547" cy="718555"/>
          </a:xfrm>
        </p:spPr>
        <p:txBody>
          <a:bodyPr/>
          <a:lstStyle/>
          <a:p>
            <a:pPr algn="ctr">
              <a:lnSpc>
                <a:spcPct val="150000"/>
              </a:lnSpc>
            </a:pPr>
            <a:r>
              <a:rPr lang="en-GB" sz="2800" dirty="0">
                <a:latin typeface="Times New Roman" panose="02020603050405020304" pitchFamily="18" charset="0"/>
                <a:cs typeface="Times New Roman" panose="02020603050405020304" pitchFamily="18" charset="0"/>
              </a:rPr>
              <a:t>Related works</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7</a:t>
            </a:fld>
            <a:endParaRPr lang="en-US" dirty="0"/>
          </a:p>
        </p:txBody>
      </p:sp>
      <p:sp>
        <p:nvSpPr>
          <p:cNvPr id="19" name="object 7" descr="Beige rectangle">
            <a:extLst>
              <a:ext uri="{FF2B5EF4-FFF2-40B4-BE49-F238E27FC236}">
                <a16:creationId xmlns:a16="http://schemas.microsoft.com/office/drawing/2014/main" id="{9B6BE182-7444-49DA-B6FA-215DD68D50CA}"/>
              </a:ext>
            </a:extLst>
          </p:cNvPr>
          <p:cNvSpPr/>
          <p:nvPr/>
        </p:nvSpPr>
        <p:spPr bwMode="white">
          <a:xfrm>
            <a:off x="3171684" y="869781"/>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59" name="Rectangle 58">
            <a:extLst>
              <a:ext uri="{FF2B5EF4-FFF2-40B4-BE49-F238E27FC236}">
                <a16:creationId xmlns:a16="http://schemas.microsoft.com/office/drawing/2014/main" id="{B4767276-9D4D-4D1D-8F42-67F1E3BD7B9E}"/>
              </a:ext>
            </a:extLst>
          </p:cNvPr>
          <p:cNvSpPr/>
          <p:nvPr/>
        </p:nvSpPr>
        <p:spPr>
          <a:xfrm>
            <a:off x="208023" y="1518407"/>
            <a:ext cx="11732307" cy="4993831"/>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q"/>
            </a:pPr>
            <a:r>
              <a:rPr lang="en-US" sz="2400" dirty="0">
                <a:solidFill>
                  <a:schemeClr val="bg1"/>
                </a:solidFill>
                <a:latin typeface="Times New Roman" panose="02020603050405020304" pitchFamily="18" charset="0"/>
                <a:cs typeface="Times New Roman" panose="02020603050405020304" pitchFamily="18" charset="0"/>
              </a:rPr>
              <a:t>M. M. Kamruzzaman works at Architecture of Smart </a:t>
            </a:r>
            <a:r>
              <a:rPr lang="en-GB" sz="2400" dirty="0">
                <a:latin typeface="Times New Roman" panose="02020603050405020304" pitchFamily="18" charset="0"/>
                <a:cs typeface="Times New Roman" panose="02020603050405020304" pitchFamily="18" charset="0"/>
              </a:rPr>
              <a:t>Architecture Of Smart Health Care System Using Artificial Intelligence.</a:t>
            </a:r>
          </a:p>
          <a:p>
            <a:pPr marL="342900" indent="-342900">
              <a:lnSpc>
                <a:spcPct val="150000"/>
              </a:lnSpc>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PATHAI is developing machine learning technology to help more accurate cancer diagnosis with Artificial Intelligence.</a:t>
            </a:r>
          </a:p>
          <a:p>
            <a:pPr marL="342900" indent="-342900">
              <a:lnSpc>
                <a:spcPct val="150000"/>
              </a:lnSpc>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Buoy Health is an Artificial Intelligent based Symptom Checker.</a:t>
            </a:r>
          </a:p>
          <a:p>
            <a:pPr marL="342900" indent="-342900">
              <a:lnSpc>
                <a:spcPct val="150000"/>
              </a:lnSpc>
              <a:buFont typeface="Wingdings" panose="05000000000000000000" pitchFamily="2" charset="2"/>
              <a:buChar char="q"/>
            </a:pPr>
            <a:endParaRPr lang="en-GB" sz="24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GB" sz="2400" dirty="0">
                <a:solidFill>
                  <a:schemeClr val="bg1"/>
                </a:solidFill>
                <a:latin typeface="Times New Roman" panose="02020603050405020304" pitchFamily="18" charset="0"/>
                <a:cs typeface="Times New Roman" panose="02020603050405020304" pitchFamily="18" charset="0"/>
              </a:rPr>
              <a:t>BETH ISRAEL DEACONESS MEDICAL CENTER is using Artificial Intelligence to diagnose potentially deadly blood diseases.</a:t>
            </a:r>
          </a:p>
          <a:p>
            <a:r>
              <a:rPr lang="en-GB" dirty="0"/>
              <a:t>  </a:t>
            </a:r>
            <a:endParaRPr lang="en-US" dirty="0"/>
          </a:p>
        </p:txBody>
      </p:sp>
    </p:spTree>
    <p:extLst>
      <p:ext uri="{BB962C8B-B14F-4D97-AF65-F5344CB8AC3E}">
        <p14:creationId xmlns:p14="http://schemas.microsoft.com/office/powerpoint/2010/main" val="119783732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108330" y="16496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a:xfrm>
            <a:off x="1399260" y="271345"/>
            <a:ext cx="7738547" cy="718555"/>
          </a:xfrm>
        </p:spPr>
        <p:txBody>
          <a:bodyPr/>
          <a:lstStyle/>
          <a:p>
            <a:pPr algn="ctr">
              <a:lnSpc>
                <a:spcPct val="150000"/>
              </a:lnSpc>
            </a:pPr>
            <a:r>
              <a:rPr lang="en-GB" sz="2800" dirty="0">
                <a:latin typeface="Times New Roman" panose="02020603050405020304" pitchFamily="18" charset="0"/>
                <a:cs typeface="Times New Roman" panose="02020603050405020304" pitchFamily="18" charset="0"/>
              </a:rPr>
              <a:t>Problem  Statement</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8</a:t>
            </a:fld>
            <a:endParaRPr lang="en-US" dirty="0"/>
          </a:p>
        </p:txBody>
      </p:sp>
      <p:sp>
        <p:nvSpPr>
          <p:cNvPr id="19" name="object 7" descr="Beige rectangle">
            <a:extLst>
              <a:ext uri="{FF2B5EF4-FFF2-40B4-BE49-F238E27FC236}">
                <a16:creationId xmlns:a16="http://schemas.microsoft.com/office/drawing/2014/main" id="{9B6BE182-7444-49DA-B6FA-215DD68D50CA}"/>
              </a:ext>
            </a:extLst>
          </p:cNvPr>
          <p:cNvSpPr/>
          <p:nvPr/>
        </p:nvSpPr>
        <p:spPr bwMode="white">
          <a:xfrm>
            <a:off x="3171684" y="869781"/>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59" name="Rectangle 58">
            <a:extLst>
              <a:ext uri="{FF2B5EF4-FFF2-40B4-BE49-F238E27FC236}">
                <a16:creationId xmlns:a16="http://schemas.microsoft.com/office/drawing/2014/main" id="{B4767276-9D4D-4D1D-8F42-67F1E3BD7B9E}"/>
              </a:ext>
            </a:extLst>
          </p:cNvPr>
          <p:cNvSpPr/>
          <p:nvPr/>
        </p:nvSpPr>
        <p:spPr>
          <a:xfrm>
            <a:off x="208023" y="1518407"/>
            <a:ext cx="11732307" cy="4993831"/>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q"/>
            </a:pPr>
            <a:r>
              <a:rPr lang="en-US" sz="2400" dirty="0">
                <a:effectLst/>
                <a:latin typeface="Times New Roman" panose="02020603050405020304" pitchFamily="18" charset="0"/>
                <a:ea typeface="Calibri" panose="020F0502020204030204" pitchFamily="34" charset="0"/>
              </a:rPr>
              <a:t>Bringing a large population under healthcare is a big challenge in Bangladesh. Moreover, many people in this huge population die because some diseases are not detected at an early stage.</a:t>
            </a:r>
          </a:p>
          <a:p>
            <a:pPr marL="342900" lvl="0" indent="-342900" rtl="0">
              <a:lnSpc>
                <a:spcPct val="150000"/>
              </a:lnSpc>
              <a:buFont typeface="Wingdings" panose="05000000000000000000" pitchFamily="2" charset="2"/>
              <a:buChar char="q"/>
            </a:pPr>
            <a:r>
              <a:rPr lang="en-US" sz="2400" dirty="0">
                <a:solidFill>
                  <a:schemeClr val="bg1"/>
                </a:solidFill>
                <a:latin typeface="Times New Roman" panose="02020603050405020304" pitchFamily="18" charset="0"/>
                <a:cs typeface="Times New Roman" panose="02020603050405020304" pitchFamily="18" charset="0"/>
              </a:rPr>
              <a:t>Unmanageable patient load in hospitals.</a:t>
            </a: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indent="-342900">
              <a:lnSpc>
                <a:spcPct val="150000"/>
              </a:lnSpc>
              <a:buFont typeface="Wingdings" panose="05000000000000000000" pitchFamily="2" charset="2"/>
              <a:buChar char="q"/>
            </a:pPr>
            <a:r>
              <a:rPr lang="en-US" sz="2400" b="0" dirty="0">
                <a:solidFill>
                  <a:schemeClr val="bg1"/>
                </a:solidFill>
                <a:latin typeface="Times New Roman" panose="02020603050405020304" pitchFamily="18" charset="0"/>
                <a:cs typeface="Times New Roman" panose="02020603050405020304" pitchFamily="18" charset="0"/>
              </a:rPr>
              <a:t>Political uncertainty and lack of a disciplined regulatory process.</a:t>
            </a:r>
          </a:p>
          <a:p>
            <a:pPr marL="342900" indent="-342900">
              <a:lnSpc>
                <a:spcPct val="150000"/>
              </a:lnSpc>
              <a:buFont typeface="Wingdings" panose="05000000000000000000" pitchFamily="2" charset="2"/>
              <a:buChar char="q"/>
            </a:pPr>
            <a:r>
              <a:rPr lang="en-US" sz="2400" dirty="0">
                <a:effectLst/>
                <a:latin typeface="Times New Roman" panose="02020603050405020304" pitchFamily="18" charset="0"/>
                <a:ea typeface="Calibri" panose="020F0502020204030204" pitchFamily="34" charset="0"/>
              </a:rPr>
              <a:t>Many people come from far and wide by transport. As a result, both their time and money are wasted. </a:t>
            </a:r>
            <a:endParaRPr lang="en-US" sz="2400" b="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 effective efficient platform is needed to reduce the d</a:t>
            </a:r>
            <a:r>
              <a:rPr lang="en-US" sz="2400" dirty="0">
                <a:solidFill>
                  <a:schemeClr val="bg1"/>
                </a:solidFill>
                <a:latin typeface="Times New Roman" panose="02020603050405020304" pitchFamily="18" charset="0"/>
                <a:cs typeface="Times New Roman" panose="02020603050405020304" pitchFamily="18" charset="0"/>
              </a:rPr>
              <a:t>iagnostic errors.</a:t>
            </a:r>
          </a:p>
          <a:p>
            <a:pPr lvl="0" rtl="0"/>
            <a:endParaRPr lang="en-GB" sz="2400" dirty="0">
              <a:solidFill>
                <a:schemeClr val="bg1"/>
              </a:solidFill>
              <a:latin typeface="Times New Roman" panose="02020603050405020304" pitchFamily="18" charset="0"/>
              <a:cs typeface="Times New Roman" panose="02020603050405020304" pitchFamily="18" charset="0"/>
            </a:endParaRPr>
          </a:p>
          <a:p>
            <a:r>
              <a:rPr lang="en-GB" dirty="0"/>
              <a:t>  </a:t>
            </a:r>
            <a:endParaRPr lang="en-US" dirty="0"/>
          </a:p>
        </p:txBody>
      </p:sp>
    </p:spTree>
    <p:extLst>
      <p:ext uri="{BB962C8B-B14F-4D97-AF65-F5344CB8AC3E}">
        <p14:creationId xmlns:p14="http://schemas.microsoft.com/office/powerpoint/2010/main" val="211153104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3927B38-2109-4A32-9B61-7046301BA0E5}"/>
              </a:ext>
            </a:extLst>
          </p:cNvPr>
          <p:cNvSpPr>
            <a:spLocks noGrp="1"/>
          </p:cNvSpPr>
          <p:nvPr>
            <p:ph type="sldNum" sz="quarter" idx="11"/>
          </p:nvPr>
        </p:nvSpPr>
        <p:spPr/>
        <p:txBody>
          <a:bodyPr/>
          <a:lstStyle/>
          <a:p>
            <a:fld id="{EECC7194-A4D0-457B-9D3E-53681723AFF7}" type="slidenum">
              <a:rPr lang="en-US" smtClean="0"/>
              <a:pPr/>
              <a:t>9</a:t>
            </a:fld>
            <a:endParaRPr lang="en-US" dirty="0"/>
          </a:p>
        </p:txBody>
      </p:sp>
      <p:pic>
        <p:nvPicPr>
          <p:cNvPr id="4" name="Picture 3">
            <a:extLst>
              <a:ext uri="{FF2B5EF4-FFF2-40B4-BE49-F238E27FC236}">
                <a16:creationId xmlns:a16="http://schemas.microsoft.com/office/drawing/2014/main" id="{D76F19C3-A7A6-44A8-8AD2-758A42BAE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368" y="100089"/>
            <a:ext cx="9842924" cy="6657822"/>
          </a:xfrm>
          <a:prstGeom prst="rect">
            <a:avLst/>
          </a:prstGeom>
        </p:spPr>
      </p:pic>
      <p:sp>
        <p:nvSpPr>
          <p:cNvPr id="6" name="Rectangle 5">
            <a:extLst>
              <a:ext uri="{FF2B5EF4-FFF2-40B4-BE49-F238E27FC236}">
                <a16:creationId xmlns:a16="http://schemas.microsoft.com/office/drawing/2014/main" id="{D5A607B5-67C1-467B-A7D4-1DE91FE6E0D9}"/>
              </a:ext>
            </a:extLst>
          </p:cNvPr>
          <p:cNvSpPr/>
          <p:nvPr/>
        </p:nvSpPr>
        <p:spPr>
          <a:xfrm>
            <a:off x="1389368" y="4559642"/>
            <a:ext cx="7302843" cy="1000898"/>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Architecture of the Healthcare System</a:t>
            </a:r>
          </a:p>
        </p:txBody>
      </p:sp>
    </p:spTree>
    <p:extLst>
      <p:ext uri="{BB962C8B-B14F-4D97-AF65-F5344CB8AC3E}">
        <p14:creationId xmlns:p14="http://schemas.microsoft.com/office/powerpoint/2010/main" val="61998529"/>
      </p:ext>
    </p:extLst>
  </p:cSld>
  <p:clrMapOvr>
    <a:masterClrMapping/>
  </p:clrMapOvr>
  <p:transition spd="slow">
    <p:wipe/>
  </p:transition>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C66BDC7-24D2-4343-8D41-18F9C23F86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6544</TotalTime>
  <Words>939</Words>
  <Application>Microsoft Office PowerPoint</Application>
  <PresentationFormat>Widescreen</PresentationFormat>
  <Paragraphs>122</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 </vt:lpstr>
      <vt:lpstr>Arial Black</vt:lpstr>
      <vt:lpstr>Calibri</vt:lpstr>
      <vt:lpstr>Century Gothic</vt:lpstr>
      <vt:lpstr>Courier New</vt:lpstr>
      <vt:lpstr>Gill Sans MT</vt:lpstr>
      <vt:lpstr>Times New Roman</vt:lpstr>
      <vt:lpstr>Wingdings</vt:lpstr>
      <vt:lpstr>Office Theme</vt:lpstr>
      <vt:lpstr>Utilizing Artificial Intelligence  for  Sustaining Fast and accurate Healthcare System </vt:lpstr>
      <vt:lpstr>THE TEAM</vt:lpstr>
      <vt:lpstr>PowerPoint Presentation</vt:lpstr>
      <vt:lpstr>Introduction  of   fast  and  accurate  health care  system</vt:lpstr>
      <vt:lpstr>What  is  Fast  and  accurate  Health care System? </vt:lpstr>
      <vt:lpstr>Objectives</vt:lpstr>
      <vt:lpstr>Related works</vt:lpstr>
      <vt:lpstr>Problem  Statement</vt:lpstr>
      <vt:lpstr>PowerPoint Presentation</vt:lpstr>
      <vt:lpstr>Background</vt:lpstr>
      <vt:lpstr>Proposed Model:</vt:lpstr>
      <vt:lpstr>Tools and Algorithms:</vt:lpstr>
      <vt:lpstr>  Training the Models (Dense Net Architecture):</vt:lpstr>
      <vt:lpstr>Random Forest Architecture:</vt:lpstr>
      <vt:lpstr>Proposed Solution:</vt:lpstr>
      <vt:lpstr>OUTCOME OF  THE  Fast and accurate  Healthcare System </vt:lpstr>
      <vt:lpstr>OUTCOME OF THE  Fast and accurate Healthcare System </vt:lpstr>
      <vt:lpstr>OUTCOME OF THE Fast and accurate Healthcare System </vt:lpstr>
      <vt:lpstr>PowerPoint Presentation</vt:lpstr>
      <vt:lpstr>Flowchart of the healthcare system</vt:lpstr>
      <vt:lpstr>Conclusion And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healthcare OFFICE solution</dc:title>
  <dc:creator>Jainab</dc:creator>
  <cp:lastModifiedBy>Kamrul Huq Maroof</cp:lastModifiedBy>
  <cp:revision>59</cp:revision>
  <dcterms:created xsi:type="dcterms:W3CDTF">2021-05-01T12:57:41Z</dcterms:created>
  <dcterms:modified xsi:type="dcterms:W3CDTF">2021-05-26T15:03:32Z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