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7"/>
  </p:notesMasterIdLst>
  <p:sldIdLst>
    <p:sldId id="259" r:id="rId2"/>
    <p:sldId id="271" r:id="rId3"/>
    <p:sldId id="266" r:id="rId4"/>
    <p:sldId id="269" r:id="rId5"/>
    <p:sldId id="270" r:id="rId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2" autoAdjust="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64016-F968-8F43-B56F-6442182D4A9A}" type="datetimeFigureOut">
              <a:rPr lang="en-US" smtClean="0"/>
              <a:t>8/16/11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6D095-0DC3-4040-8C4F-C564D34D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C10B14-6938-47C6-82AC-94E6F7489E9C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13620"/>
            <a:ext cx="9144000" cy="138499"/>
          </a:xfrm>
          <a:prstGeom prst="rect">
            <a:avLst/>
          </a:prstGeom>
          <a:solidFill>
            <a:srgbClr val="C0C0C0">
              <a:alpha val="46001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3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10594" name="Title Placeholder 1"/>
          <p:cNvSpPr>
            <a:spLocks noGrp="1"/>
          </p:cNvSpPr>
          <p:nvPr>
            <p:ph type="ctrTitle"/>
          </p:nvPr>
        </p:nvSpPr>
        <p:spPr>
          <a:xfrm>
            <a:off x="999797" y="2382216"/>
            <a:ext cx="5754687" cy="433387"/>
          </a:xfr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ct val="90000"/>
              </a:spcBef>
              <a:spcAft>
                <a:spcPct val="0"/>
              </a:spcAft>
              <a:buFontTx/>
              <a:buNone/>
              <a:defRPr lang="en-US" sz="3200" b="0" kern="1200" dirty="0" smtClean="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0595" name="Text Placeholder 2"/>
          <p:cNvSpPr>
            <a:spLocks noGrp="1"/>
          </p:cNvSpPr>
          <p:nvPr>
            <p:ph type="subTitle" idx="1"/>
          </p:nvPr>
        </p:nvSpPr>
        <p:spPr>
          <a:xfrm>
            <a:off x="978272" y="2972101"/>
            <a:ext cx="6400800" cy="35394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 smtClean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2228" y="6699888"/>
            <a:ext cx="3540125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/>
            <a:r>
              <a:rPr lang="en-US" sz="800" dirty="0">
                <a:solidFill>
                  <a:srgbClr val="7F7F7F"/>
                </a:solidFill>
                <a:latin typeface="Calibri" pitchFamily="34" charset="0"/>
                <a:ea typeface="ＭＳ Ｐゴシック" charset="-128"/>
              </a:rPr>
              <a:t>Comcast Confidential – For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1" y="344807"/>
            <a:ext cx="8659813" cy="350839"/>
          </a:xfrm>
        </p:spPr>
        <p:txBody>
          <a:bodyPr/>
          <a:lstStyle>
            <a:lvl1pPr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5549" y="1265239"/>
            <a:ext cx="8382000" cy="4525963"/>
          </a:xfrm>
          <a:prstGeom prst="rect">
            <a:avLst/>
          </a:prstGeom>
        </p:spPr>
        <p:txBody>
          <a:bodyPr/>
          <a:lstStyle>
            <a:lvl1pPr marL="231775" indent="-231775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lang="en-US" sz="16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231775" indent="-231775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  <a:defRPr lang="en-US" sz="1600" b="1" kern="1200" baseline="0" dirty="0" smtClean="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2pPr>
            <a:lvl3pPr marL="461963" indent="-2301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400" b="0" kern="1200" baseline="0" dirty="0" smtClean="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3pPr>
            <a:lvl4pPr marL="682625" indent="-22066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lang="en-US" sz="1200" b="0" kern="1200" baseline="0" dirty="0" smtClean="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4pPr>
            <a:lvl5pPr marL="914400" indent="-231775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200" b="0" kern="1200" baseline="0" dirty="0" smtClean="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5pPr>
            <a:lvl6pPr marL="1146175" indent="-231775">
              <a:spcBef>
                <a:spcPts val="200"/>
              </a:spcBef>
              <a:spcAft>
                <a:spcPts val="200"/>
              </a:spcAft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562228" y="6699888"/>
            <a:ext cx="3540125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/>
            <a:r>
              <a:rPr lang="en-US" sz="800" dirty="0">
                <a:solidFill>
                  <a:srgbClr val="7F7F7F"/>
                </a:solidFill>
                <a:latin typeface="Calibri" pitchFamily="34" charset="0"/>
                <a:ea typeface="ＭＳ Ｐゴシック" charset="-128"/>
              </a:rPr>
              <a:t>Comcast Confidential – For Internal Use Only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28" y="6699888"/>
            <a:ext cx="3540125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/>
            <a:r>
              <a:rPr lang="en-US" sz="800" dirty="0">
                <a:solidFill>
                  <a:srgbClr val="7F7F7F"/>
                </a:solidFill>
                <a:latin typeface="Calibri" pitchFamily="34" charset="0"/>
                <a:ea typeface="ＭＳ Ｐゴシック" charset="-128"/>
              </a:rPr>
              <a:t>Comcast Confidential – For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1" y="344807"/>
            <a:ext cx="8659813" cy="350839"/>
          </a:xfrm>
        </p:spPr>
        <p:txBody>
          <a:bodyPr/>
          <a:lstStyle>
            <a:lvl1pPr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2228" y="6699888"/>
            <a:ext cx="3540125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/>
            <a:r>
              <a:rPr lang="en-US" sz="800" dirty="0">
                <a:solidFill>
                  <a:srgbClr val="7F7F7F"/>
                </a:solidFill>
                <a:latin typeface="Calibri" pitchFamily="34" charset="0"/>
                <a:ea typeface="ＭＳ Ｐゴシック" charset="-128"/>
              </a:rPr>
              <a:t>Comcast Confidential – For Internal Use Only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28" y="6699888"/>
            <a:ext cx="3540125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/>
            <a:r>
              <a:rPr lang="en-US" sz="800" dirty="0">
                <a:solidFill>
                  <a:srgbClr val="7F7F7F"/>
                </a:solidFill>
                <a:latin typeface="Calibri"/>
                <a:ea typeface="ＭＳ Ｐゴシック" charset="-128"/>
                <a:cs typeface="Calibri"/>
              </a:rPr>
              <a:t>Comcast Confidential – For Internal Use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44856"/>
            <a:ext cx="9144000" cy="4743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1" y="3037206"/>
            <a:ext cx="8659813" cy="350839"/>
          </a:xfrm>
        </p:spPr>
        <p:txBody>
          <a:bodyPr/>
          <a:lstStyle>
            <a:lvl1pPr>
              <a:defRPr sz="2000" b="0" baseline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562228" y="6699888"/>
            <a:ext cx="3540125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/>
            <a:r>
              <a:rPr lang="en-US" sz="800" dirty="0">
                <a:solidFill>
                  <a:srgbClr val="7F7F7F"/>
                </a:solidFill>
                <a:latin typeface="Calibri"/>
                <a:ea typeface="ＭＳ Ｐゴシック" charset="-128"/>
                <a:cs typeface="Calibri"/>
              </a:rPr>
              <a:t>Comcast Confidential – For Internal Use Only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744856"/>
            <a:ext cx="9144000" cy="4743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Calibri"/>
              <a:ea typeface="ＭＳ Ｐゴシック" charset="-128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3"/>
            <a:ext cx="1295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Calibri" charset="0"/>
              </a:defRPr>
            </a:lvl1pPr>
          </a:lstStyle>
          <a:p>
            <a:fld id="{F1B7B740-C0D8-E04C-8E94-F2355A47C6EA}" type="datetimeFigureOut">
              <a:rPr lang="en-US" smtClean="0"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356353"/>
            <a:ext cx="12192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356353"/>
            <a:ext cx="838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Calibri" charset="0"/>
              </a:defRPr>
            </a:lvl1pPr>
          </a:lstStyle>
          <a:p>
            <a:fld id="{504F4C82-9228-C641-AC3F-680F610F87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62228" y="6699888"/>
            <a:ext cx="3540125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/>
            <a:r>
              <a:rPr lang="en-US" sz="800" dirty="0">
                <a:solidFill>
                  <a:srgbClr val="7F7F7F"/>
                </a:solidFill>
                <a:latin typeface="Calibri" pitchFamily="34" charset="0"/>
                <a:ea typeface="ＭＳ Ｐゴシック" charset="-128"/>
              </a:rPr>
              <a:t>Comcast Confidential – For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1" y="344807"/>
            <a:ext cx="8659813" cy="350839"/>
          </a:xfrm>
        </p:spPr>
        <p:txBody>
          <a:bodyPr/>
          <a:lstStyle>
            <a:lvl1pPr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5549" y="1265239"/>
            <a:ext cx="8382000" cy="4525963"/>
          </a:xfrm>
          <a:prstGeom prst="rect">
            <a:avLst/>
          </a:prstGeom>
        </p:spPr>
        <p:txBody>
          <a:bodyPr/>
          <a:lstStyle>
            <a:lvl1pPr marL="231775" indent="-231775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lang="en-US" sz="16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231775" indent="-231775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/>
              <a:buChar char="•"/>
              <a:defRPr lang="en-US" sz="1600" b="1" kern="1200" baseline="0" dirty="0" smtClean="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2pPr>
            <a:lvl3pPr marL="461963" indent="-2301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400" b="0" kern="1200" baseline="0" dirty="0" smtClean="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3pPr>
            <a:lvl4pPr marL="682625" indent="-22066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lang="en-US" sz="1200" b="0" kern="1200" baseline="0" dirty="0" smtClean="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4pPr>
            <a:lvl5pPr marL="914400" indent="-231775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200" b="0" kern="1200" baseline="0" dirty="0" smtClean="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5pPr>
            <a:lvl6pPr marL="1146175" indent="-231775">
              <a:spcBef>
                <a:spcPts val="200"/>
              </a:spcBef>
              <a:spcAft>
                <a:spcPts val="200"/>
              </a:spcAft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562228" y="6699888"/>
            <a:ext cx="3540125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/>
            <a:r>
              <a:rPr lang="en-US" sz="800" dirty="0">
                <a:solidFill>
                  <a:srgbClr val="7F7F7F"/>
                </a:solidFill>
                <a:latin typeface="Calibri" pitchFamily="34" charset="0"/>
                <a:ea typeface="ＭＳ Ｐゴシック" charset="-128"/>
              </a:rPr>
              <a:t>Comcast Confidential – For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1" y="344807"/>
            <a:ext cx="8659813" cy="350839"/>
          </a:xfrm>
        </p:spPr>
        <p:txBody>
          <a:bodyPr/>
          <a:lstStyle>
            <a:lvl1pPr>
              <a:defRPr sz="2000" b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562228" y="6699888"/>
            <a:ext cx="3540125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/>
            <a:r>
              <a:rPr lang="en-US" sz="800" dirty="0">
                <a:solidFill>
                  <a:srgbClr val="7F7F7F"/>
                </a:solidFill>
                <a:latin typeface="Calibri"/>
                <a:ea typeface="ＭＳ Ｐゴシック" charset="-128"/>
                <a:cs typeface="Calibri"/>
              </a:rPr>
              <a:t>Comcast Confidential – For Internal Use Only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744856"/>
            <a:ext cx="9144000" cy="4743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1" y="3037206"/>
            <a:ext cx="8659813" cy="350839"/>
          </a:xfrm>
        </p:spPr>
        <p:txBody>
          <a:bodyPr/>
          <a:lstStyle>
            <a:lvl1pPr>
              <a:defRPr sz="2000" b="0" baseline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3678" y="365760"/>
            <a:ext cx="8659813" cy="3505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>
            <a:off x="-1588" y="935356"/>
            <a:ext cx="8805863" cy="19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7"/>
          <p:cNvSpPr txBox="1">
            <a:spLocks/>
          </p:cNvSpPr>
          <p:nvPr/>
        </p:nvSpPr>
        <p:spPr>
          <a:xfrm>
            <a:off x="6840538" y="6444616"/>
            <a:ext cx="2133600" cy="363854"/>
          </a:xfrm>
          <a:prstGeom prst="rect">
            <a:avLst/>
          </a:prstGeom>
        </p:spPr>
        <p:txBody>
          <a:bodyPr anchor="ctr"/>
          <a:lstStyle/>
          <a:p>
            <a:pPr algn="r"/>
            <a:fld id="{705FB566-6D3F-4B1D-9B0F-5D626E430AB6}" type="slidenum">
              <a:rPr lang="en-US" sz="1000">
                <a:solidFill>
                  <a:srgbClr val="A7A7A7"/>
                </a:solidFill>
                <a:latin typeface="Calibri" pitchFamily="34" charset="0"/>
                <a:ea typeface="ＭＳ Ｐゴシック" charset="-128"/>
              </a:rPr>
              <a:pPr algn="r"/>
              <a:t>‹#›</a:t>
            </a:fld>
            <a:endParaRPr lang="en-US" sz="1000" dirty="0">
              <a:solidFill>
                <a:srgbClr val="A7A7A7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0" y="12741"/>
            <a:ext cx="9144000" cy="123111"/>
          </a:xfrm>
          <a:prstGeom prst="rect">
            <a:avLst/>
          </a:prstGeom>
          <a:solidFill>
            <a:srgbClr val="C0C0C0">
              <a:alpha val="46001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12" name="Picture 11" descr="167rev1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54573" y="5846372"/>
            <a:ext cx="1566793" cy="8843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885" r:id="rId6"/>
    <p:sldLayoutId id="2147483886" r:id="rId7"/>
    <p:sldLayoutId id="2147483887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kern="1200">
          <a:solidFill>
            <a:schemeClr val="tx2"/>
          </a:solidFill>
          <a:latin typeface="Calibri"/>
          <a:ea typeface="ＭＳ Ｐゴシック" pitchFamily="-111" charset="-128"/>
          <a:cs typeface="Calibri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9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00" kern="1200">
          <a:solidFill>
            <a:schemeClr val="tx1"/>
          </a:solidFill>
          <a:latin typeface="Arial" charset="0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600" kern="1200">
          <a:solidFill>
            <a:schemeClr val="tx1"/>
          </a:solidFill>
          <a:latin typeface="Arial" charset="0"/>
          <a:ea typeface="ＭＳ Ｐゴシック" pitchFamily="-111" charset="-128"/>
          <a:cs typeface="+mn-cs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-"/>
        <a:defRPr sz="1400" kern="1200">
          <a:solidFill>
            <a:schemeClr val="tx1"/>
          </a:solidFill>
          <a:latin typeface="Arial" charset="0"/>
          <a:ea typeface="ＭＳ Ｐゴシック" pitchFamily="-111" charset="-128"/>
          <a:cs typeface="+mn-cs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kern="1200">
          <a:solidFill>
            <a:schemeClr val="tx1"/>
          </a:solidFill>
          <a:latin typeface="Arial" charset="0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ctrTitle"/>
          </p:nvPr>
        </p:nvSpPr>
        <p:spPr>
          <a:xfrm>
            <a:off x="890540" y="2223341"/>
            <a:ext cx="7267497" cy="777240"/>
          </a:xfrm>
        </p:spPr>
        <p:txBody>
          <a:bodyPr lIns="91440" tIns="45720" rIns="91440" bIns="45720" anchor="t"/>
          <a:lstStyle/>
          <a:p>
            <a:r>
              <a:rPr lang="en-US" sz="3600" dirty="0" err="1" smtClean="0">
                <a:solidFill>
                  <a:srgbClr val="404040"/>
                </a:solidFill>
                <a:latin typeface="Calibri" pitchFamily="34" charset="0"/>
                <a:ea typeface="ＭＳ Ｐゴシック" charset="-128"/>
              </a:rPr>
              <a:t>Xcalibur</a:t>
            </a:r>
            <a:r>
              <a:rPr lang="en-US" sz="3600" dirty="0" smtClean="0">
                <a:solidFill>
                  <a:srgbClr val="404040"/>
                </a:solidFill>
                <a:latin typeface="Calibri" pitchFamily="34" charset="0"/>
                <a:ea typeface="ＭＳ Ｐゴシック" charset="-128"/>
              </a:rPr>
              <a:t> Advertising Architecture</a:t>
            </a:r>
            <a:endParaRPr sz="3600" dirty="0">
              <a:solidFill>
                <a:srgbClr val="40404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 bwMode="auto">
          <a:xfrm>
            <a:off x="911709" y="2979625"/>
            <a:ext cx="3552825" cy="98488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404040"/>
                </a:solidFill>
                <a:latin typeface="Calibri" pitchFamily="34" charset="0"/>
                <a:ea typeface="ＭＳ Ｐゴシック" charset="-128"/>
              </a:rPr>
              <a:t>August 15, 2011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404040"/>
              </a:solidFill>
              <a:latin typeface="Calibri" pitchFamily="34" charset="0"/>
              <a:ea typeface="ＭＳ Ｐゴシック" charset="-128"/>
            </a:endParaRP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40404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84250" y="2984502"/>
            <a:ext cx="7173788" cy="200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167rev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1086" y="3081925"/>
            <a:ext cx="2610278" cy="147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6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Short-term Advertising Architecture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1" y="828412"/>
            <a:ext cx="5742222" cy="60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19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6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Long-term Advertising Architecture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7175"/>
            <a:ext cx="7642003" cy="55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25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6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Advertising Architecture Timeline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i="1" dirty="0" smtClean="0"/>
          </a:p>
        </p:txBody>
      </p:sp>
      <p:graphicFrame>
        <p:nvGraphicFramePr>
          <p:cNvPr id="4" name="Group 4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74262"/>
              </p:ext>
            </p:extLst>
          </p:nvPr>
        </p:nvGraphicFramePr>
        <p:xfrm>
          <a:off x="1456087" y="1796423"/>
          <a:ext cx="6895520" cy="31971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9104"/>
                <a:gridCol w="1379104"/>
                <a:gridCol w="1379104"/>
                <a:gridCol w="1379104"/>
                <a:gridCol w="1379104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Q4 - 2011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91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Q1 - 2012</a:t>
                      </a:r>
                    </a:p>
                  </a:txBody>
                  <a:tcPr marL="0" marR="0" marT="91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Q2 - 2012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91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Q3 - 2012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91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Q4 - 2012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91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25K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91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400K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91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800K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91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1.2M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91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1.6M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9144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88283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Limited Ad Support National Channels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POIS Dual Ingest Support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Microsoft MVP code integration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 Ads on National Channels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Signal ID support added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Cache added to ACR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EBIF support added to frag/ingest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 Ads on Local Channels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EBIF support added to player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8283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Black Arrow Integration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VOD support added to player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Pre/Post Ad Support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Metadata ingest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VOD POIS ingest of metadata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 roll Ad Support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Black Arrow integration with VOD POIS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Local VOD Ad Support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8283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2868508" y="4139253"/>
            <a:ext cx="5443268" cy="170392"/>
          </a:xfrm>
          <a:prstGeom prst="rect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cs typeface="Arial" pitchFamily="34" charset="0"/>
              </a:rPr>
              <a:t>N-DVR </a:t>
            </a:r>
            <a:r>
              <a:rPr lang="en-US" sz="1000" b="1" dirty="0" smtClean="0">
                <a:solidFill>
                  <a:srgbClr val="000000"/>
                </a:solidFill>
                <a:cs typeface="Arial" pitchFamily="34" charset="0"/>
              </a:rPr>
              <a:t>Trial</a:t>
            </a:r>
            <a:endParaRPr lang="en-US" sz="1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24285" y="3264895"/>
            <a:ext cx="1312653" cy="182880"/>
          </a:xfrm>
          <a:prstGeom prst="rect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cs typeface="Arial" pitchFamily="34" charset="0"/>
              </a:rPr>
              <a:t>Local VOD</a:t>
            </a:r>
            <a:endParaRPr lang="en-US" sz="1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56087" y="2366017"/>
            <a:ext cx="1329906" cy="182880"/>
          </a:xfrm>
          <a:prstGeom prst="rect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cs typeface="Arial" pitchFamily="34" charset="0"/>
              </a:rPr>
              <a:t>MIT - XRE</a:t>
            </a:r>
            <a:endParaRPr lang="en-US" sz="1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286" y="2372145"/>
            <a:ext cx="1042416" cy="860528"/>
          </a:xfrm>
          <a:prstGeom prst="rect">
            <a:avLst/>
          </a:prstGeom>
          <a:gradFill>
            <a:gsLst>
              <a:gs pos="0">
                <a:schemeClr val="accent4"/>
              </a:gs>
              <a:gs pos="35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/>
            </a:solidFill>
            <a:headEnd type="oval" w="sm" len="sm"/>
            <a:tailEnd type="oval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cs typeface="Arial" pitchFamily="34" charset="0"/>
              </a:rPr>
              <a:t>Linear</a:t>
            </a:r>
            <a:endParaRPr lang="en-US" sz="11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8286" y="3240541"/>
            <a:ext cx="1042416" cy="860528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cs typeface="Arial" pitchFamily="34" charset="0"/>
              </a:rPr>
              <a:t>VOD</a:t>
            </a:r>
            <a:endParaRPr lang="en-US" sz="11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8286" y="4111814"/>
            <a:ext cx="1042416" cy="860528"/>
          </a:xfrm>
          <a:prstGeom prst="rect">
            <a:avLst/>
          </a:prstGeom>
          <a:gradFill>
            <a:gsLst>
              <a:gs pos="0">
                <a:schemeClr val="accent6"/>
              </a:gs>
              <a:gs pos="35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solidFill>
              <a:schemeClr val="accent6"/>
            </a:solidFill>
            <a:headEnd type="oval" w="sm" len="sm"/>
            <a:tailEnd type="oval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cs typeface="Arial" pitchFamily="34" charset="0"/>
              </a:rPr>
              <a:t>N-DVR</a:t>
            </a:r>
            <a:endParaRPr lang="en-US" sz="11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78129" y="2366017"/>
            <a:ext cx="2687129" cy="182880"/>
          </a:xfrm>
          <a:prstGeom prst="rect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cs typeface="Arial" pitchFamily="34" charset="0"/>
              </a:rPr>
              <a:t>Market Trial</a:t>
            </a:r>
            <a:endParaRPr lang="en-US" sz="1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681386" y="3260586"/>
            <a:ext cx="2883872" cy="182880"/>
          </a:xfrm>
          <a:prstGeom prst="rect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cs typeface="Arial" pitchFamily="34" charset="0"/>
              </a:rPr>
              <a:t>National VOD</a:t>
            </a:r>
            <a:endParaRPr lang="en-US" sz="1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8286" y="2059085"/>
            <a:ext cx="1042416" cy="306931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cs typeface="Arial" pitchFamily="34" charset="0"/>
              </a:rPr>
              <a:t>Subscribers</a:t>
            </a:r>
            <a:endParaRPr lang="en-US" sz="1100" b="1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701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6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Advertising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Milestone Benefits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Q4 2011 Milestones</a:t>
            </a:r>
          </a:p>
          <a:p>
            <a:pPr marL="515938" lvl="2" indent="-285750"/>
            <a:r>
              <a:rPr lang="en-US" dirty="0" smtClean="0"/>
              <a:t>Validation of the scale the advertising infrastructure can support</a:t>
            </a:r>
          </a:p>
          <a:p>
            <a:pPr marL="515938" lvl="2" indent="-285750"/>
            <a:r>
              <a:rPr lang="en-US" dirty="0" smtClean="0"/>
              <a:t>MVP brings improved ad support including trick-play </a:t>
            </a:r>
          </a:p>
          <a:p>
            <a:pPr marL="515938" lvl="2" indent="-285750"/>
            <a:r>
              <a:rPr lang="en-US" dirty="0" smtClean="0"/>
              <a:t>Dual ingest allows validation of redundancy/failover models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Q1 </a:t>
            </a:r>
            <a:r>
              <a:rPr lang="en-US" dirty="0" smtClean="0"/>
              <a:t>2012 Milestones</a:t>
            </a:r>
          </a:p>
          <a:p>
            <a:pPr marL="515938" lvl="2" indent="-285750"/>
            <a:r>
              <a:rPr lang="en-US" dirty="0" smtClean="0"/>
              <a:t>Signal ID support allows for common infrastructure to be used to support QAM N-DVR and Linear IP video</a:t>
            </a:r>
          </a:p>
          <a:p>
            <a:pPr marL="736600" lvl="3" indent="-285750"/>
            <a:r>
              <a:rPr lang="en-US" dirty="0" smtClean="0"/>
              <a:t>Also allows improved redundancy/failover</a:t>
            </a:r>
          </a:p>
          <a:p>
            <a:pPr marL="515938" lvl="2" indent="-285750"/>
            <a:r>
              <a:rPr lang="en-US" dirty="0" smtClean="0"/>
              <a:t>Cache addition to ACR allows shared VOD and Linear ad assets to be streamlined</a:t>
            </a:r>
          </a:p>
          <a:p>
            <a:pPr marL="515938" lvl="2" indent="-285750"/>
            <a:r>
              <a:rPr lang="en-US" dirty="0" smtClean="0"/>
              <a:t>Metadata support for VOD allows multiple ADSs to be used for VOD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Q2 2012 Milestones</a:t>
            </a:r>
          </a:p>
          <a:p>
            <a:pPr marL="515938" lvl="2" indent="-285750"/>
            <a:r>
              <a:rPr lang="en-US" dirty="0" smtClean="0"/>
              <a:t>EBIF support addition allows for integration work to begin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Q3 2012 Milestones</a:t>
            </a:r>
          </a:p>
          <a:p>
            <a:pPr marL="515938" lvl="2" indent="-285750"/>
            <a:r>
              <a:rPr lang="en-US" dirty="0" smtClean="0"/>
              <a:t>EBIF support added to player to bring IP to QAM parity on VOD and Linear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74627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iji  4-12-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Fiji  4-12-2011.thmx</Template>
  <TotalTime>7152</TotalTime>
  <Words>255</Words>
  <Application>Microsoft Macintosh PowerPoint</Application>
  <PresentationFormat>On-screen Show (4:3)</PresentationFormat>
  <Paragraphs>61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Fiji  4-12-2011</vt:lpstr>
      <vt:lpstr>Xcalibur Advertising Architecture</vt:lpstr>
      <vt:lpstr>Short-term Advertising Architecture </vt:lpstr>
      <vt:lpstr>Long-term Advertising Architecture </vt:lpstr>
      <vt:lpstr>Advertising Architecture Timeline </vt:lpstr>
      <vt:lpstr>Advertising Milestone Benefits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Xcalibur </dc:title>
  <dc:creator>Tedd Dawson</dc:creator>
  <cp:lastModifiedBy>Tedd Dawson</cp:lastModifiedBy>
  <cp:revision>31</cp:revision>
  <dcterms:created xsi:type="dcterms:W3CDTF">2011-07-14T10:51:50Z</dcterms:created>
  <dcterms:modified xsi:type="dcterms:W3CDTF">2011-08-16T18:26:42Z</dcterms:modified>
</cp:coreProperties>
</file>