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5" r:id="rId4"/>
  </p:sldMasterIdLst>
  <p:notesMasterIdLst>
    <p:notesMasterId r:id="rId43"/>
  </p:notesMasterIdLst>
  <p:handoutMasterIdLst>
    <p:handoutMasterId r:id="rId44"/>
  </p:handoutMasterIdLst>
  <p:sldIdLst>
    <p:sldId id="403" r:id="rId5"/>
    <p:sldId id="257" r:id="rId6"/>
    <p:sldId id="376" r:id="rId7"/>
    <p:sldId id="354" r:id="rId8"/>
    <p:sldId id="405" r:id="rId9"/>
    <p:sldId id="410" r:id="rId10"/>
    <p:sldId id="398" r:id="rId11"/>
    <p:sldId id="396" r:id="rId12"/>
    <p:sldId id="399" r:id="rId13"/>
    <p:sldId id="400" r:id="rId14"/>
    <p:sldId id="401" r:id="rId15"/>
    <p:sldId id="402" r:id="rId16"/>
    <p:sldId id="404" r:id="rId17"/>
    <p:sldId id="391" r:id="rId18"/>
    <p:sldId id="411" r:id="rId19"/>
    <p:sldId id="412" r:id="rId20"/>
    <p:sldId id="295" r:id="rId21"/>
    <p:sldId id="370" r:id="rId22"/>
    <p:sldId id="369" r:id="rId23"/>
    <p:sldId id="296" r:id="rId24"/>
    <p:sldId id="297" r:id="rId25"/>
    <p:sldId id="379" r:id="rId26"/>
    <p:sldId id="303" r:id="rId27"/>
    <p:sldId id="409" r:id="rId28"/>
    <p:sldId id="407" r:id="rId29"/>
    <p:sldId id="408" r:id="rId30"/>
    <p:sldId id="413" r:id="rId31"/>
    <p:sldId id="305" r:id="rId32"/>
    <p:sldId id="306" r:id="rId33"/>
    <p:sldId id="307" r:id="rId34"/>
    <p:sldId id="309" r:id="rId35"/>
    <p:sldId id="310" r:id="rId36"/>
    <p:sldId id="312" r:id="rId37"/>
    <p:sldId id="311" r:id="rId38"/>
    <p:sldId id="374" r:id="rId39"/>
    <p:sldId id="315" r:id="rId40"/>
    <p:sldId id="316" r:id="rId41"/>
    <p:sldId id="319" r:id="rId42"/>
  </p:sldIdLst>
  <p:sldSz cx="9144000" cy="5715000" type="screen16x10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Brenna" initials="cy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66"/>
    <a:srgbClr val="FF0000"/>
    <a:srgbClr val="1E96C0"/>
    <a:srgbClr val="60B000"/>
    <a:srgbClr val="B8B8B8"/>
    <a:srgbClr val="F2F2F2"/>
    <a:srgbClr val="FF6600"/>
    <a:srgbClr val="666666"/>
    <a:srgbClr val="C8D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6" autoAdjust="0"/>
    <p:restoredTop sz="97574" autoAdjust="0"/>
  </p:normalViewPr>
  <p:slideViewPr>
    <p:cSldViewPr snapToGrid="0">
      <p:cViewPr varScale="1">
        <p:scale>
          <a:sx n="130" d="100"/>
          <a:sy n="130" d="100"/>
        </p:scale>
        <p:origin x="-1304" y="-104"/>
      </p:cViewPr>
      <p:guideLst>
        <p:guide orient="horz" pos="1193"/>
        <p:guide pos="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2640" y="-84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 smtClean="0"/>
            </a:lvl1pPr>
          </a:lstStyle>
          <a:p>
            <a:pPr>
              <a:defRPr/>
            </a:pPr>
            <a:r>
              <a:rPr lang="en-US" dirty="0"/>
              <a:t>As of 9/2/09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9" y="0"/>
            <a:ext cx="3011699" cy="4621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12646EA-BAED-498F-AF1C-D0D575A6D451}" type="datetimeFigureOut">
              <a:rPr lang="en-US"/>
              <a:pPr>
                <a:defRPr/>
              </a:pPr>
              <a:t>10/12/15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9"/>
            <a:ext cx="3011699" cy="462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9" y="8772379"/>
            <a:ext cx="3011699" cy="462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383B076-9F87-4A5A-A9E0-CCE8E95FB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4422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21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As of 9/2/09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9" y="0"/>
            <a:ext cx="3011699" cy="462121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C6C930-1362-4041-8FAB-D5C23DA67995}" type="datetimeFigureOut">
              <a:rPr lang="en-US"/>
              <a:pPr>
                <a:defRPr/>
              </a:pPr>
              <a:t>10/12/15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692150"/>
            <a:ext cx="554037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3" rIns="93166" bIns="4658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769"/>
            <a:ext cx="5560060" cy="4155919"/>
          </a:xfrm>
          <a:prstGeom prst="rect">
            <a:avLst/>
          </a:prstGeom>
        </p:spPr>
        <p:txBody>
          <a:bodyPr vert="horz" lIns="93166" tIns="46583" rIns="93166" bIns="4658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79"/>
            <a:ext cx="3011699" cy="462121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9" y="8772379"/>
            <a:ext cx="3011699" cy="462121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5EC6A-A8F8-4580-934C-F637062FC9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13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 of 9/2/09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A5EC6A-A8F8-4580-934C-F637062FC98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0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 of 9/2/09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A5EC6A-A8F8-4580-934C-F637062FC98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1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 of 9/2/09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A5EC6A-A8F8-4580-934C-F637062FC98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78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 of 9/2/09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A5EC6A-A8F8-4580-934C-F637062FC98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 of 9/2/09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A5EC6A-A8F8-4580-934C-F637062FC98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F8A68-51F5-4523-81D2-030F432213D9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37718"/>
            <a:ext cx="9144000" cy="127396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90514" y="4"/>
            <a:ext cx="592137" cy="107553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90514" y="2473860"/>
            <a:ext cx="592137" cy="324114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436173" y="536984"/>
            <a:ext cx="1075532" cy="15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-626798" y="4073800"/>
            <a:ext cx="3201459" cy="15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94" name="Title Placeholder 1"/>
          <p:cNvSpPr>
            <a:spLocks noGrp="1"/>
          </p:cNvSpPr>
          <p:nvPr>
            <p:ph type="ctrTitle"/>
          </p:nvPr>
        </p:nvSpPr>
        <p:spPr>
          <a:xfrm>
            <a:off x="999799" y="1227771"/>
            <a:ext cx="5754687" cy="361156"/>
          </a:xfrm>
        </p:spPr>
        <p:txBody>
          <a:bodyPr anchor="t"/>
          <a:lstStyle>
            <a:lvl1pPr>
              <a:defRPr sz="260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10595" name="Text Placeholder 2"/>
          <p:cNvSpPr>
            <a:spLocks noGrp="1"/>
          </p:cNvSpPr>
          <p:nvPr>
            <p:ph type="subTitle" idx="1"/>
          </p:nvPr>
        </p:nvSpPr>
        <p:spPr>
          <a:xfrm>
            <a:off x="978272" y="2515010"/>
            <a:ext cx="6400800" cy="2949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 smtClean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 descr="Comcast-NBCU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383" y="5038879"/>
            <a:ext cx="1247636" cy="541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2"/>
            <a:ext cx="2133600" cy="148167"/>
          </a:xfrm>
          <a:prstGeom prst="rect">
            <a:avLst/>
          </a:prstGeom>
        </p:spPr>
        <p:txBody>
          <a:bodyPr/>
          <a:lstStyle/>
          <a:p>
            <a:fld id="{733A6598-D2CE-BB41-8B87-81A71DA4BA98}" type="datetime1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"/>
            <a:ext cx="9144000" cy="148166"/>
          </a:xfrm>
          <a:prstGeom prst="rect">
            <a:avLst/>
          </a:prstGeom>
        </p:spPr>
        <p:txBody>
          <a:bodyPr/>
          <a:lstStyle/>
          <a:p>
            <a:fld id="{E4E8E592-F2E3-49A5-8A61-E2DF1BAE4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81000" y="571502"/>
            <a:ext cx="8382000" cy="8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6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ab Blu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57200" y="381000"/>
            <a:ext cx="6288807" cy="10424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400">
                <a:solidFill>
                  <a:srgbClr val="5F5F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F5F5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57200" y="1423458"/>
            <a:ext cx="3767137" cy="4132792"/>
          </a:xfrm>
          <a:prstGeom prst="rect">
            <a:avLst/>
          </a:prstGeom>
        </p:spPr>
        <p:txBody>
          <a:bodyPr lIns="35652" tIns="17826" rIns="35652" bIns="17826"/>
          <a:lstStyle>
            <a:lvl1pPr>
              <a:defRPr sz="2500">
                <a:solidFill>
                  <a:srgbClr val="FFFFFF"/>
                </a:solidFill>
              </a:defRPr>
            </a:lvl1pPr>
            <a:lvl2pPr marL="198069" indent="-198069">
              <a:buSzPct val="125000"/>
              <a:buChar char="•"/>
              <a:defRPr sz="2500">
                <a:solidFill>
                  <a:srgbClr val="FFFFFF"/>
                </a:solidFill>
              </a:defRPr>
            </a:lvl2pPr>
            <a:lvl3pPr marL="445656" indent="-198069">
              <a:buSzPct val="125000"/>
              <a:buChar char="-"/>
              <a:defRPr sz="2500">
                <a:solidFill>
                  <a:srgbClr val="FFFFFF"/>
                </a:solidFill>
              </a:defRPr>
            </a:lvl3pPr>
            <a:lvl4pPr marL="693242" indent="-198069">
              <a:buSzPct val="125000"/>
              <a:buChar char="•"/>
              <a:defRPr sz="2500">
                <a:solidFill>
                  <a:srgbClr val="FFFFFF"/>
                </a:solidFill>
              </a:defRPr>
            </a:lvl4pPr>
            <a:lvl5pPr marL="940829" indent="-198069">
              <a:buSzPct val="125000"/>
              <a:buChar char="-"/>
              <a:defRPr sz="25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485745" y="1029194"/>
            <a:ext cx="8172512" cy="0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0" tIns="0" rIns="0" bIns="0"/>
          <a:lstStyle/>
          <a:p>
            <a:pPr defTabSz="178262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50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64571" y="5347345"/>
            <a:ext cx="4780254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B2B2B2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700" dirty="0"/>
              <a:t>Comcast Internal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8328214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9" y="625675"/>
            <a:ext cx="8728776" cy="292366"/>
          </a:xfrm>
        </p:spPr>
        <p:txBody>
          <a:bodyPr/>
          <a:lstStyle>
            <a:lvl1pPr>
              <a:defRPr sz="2000" b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5549" y="1054369"/>
            <a:ext cx="8382000" cy="3771636"/>
          </a:xfrm>
          <a:prstGeom prst="rect">
            <a:avLst/>
          </a:prstGeom>
        </p:spPr>
        <p:txBody>
          <a:bodyPr/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600" b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31775" indent="-231775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lang="en-US" sz="1600" b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461963" indent="-2301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-22066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31775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146175" indent="-231775">
              <a:spcBef>
                <a:spcPts val="200"/>
              </a:spcBef>
              <a:spcAft>
                <a:spcPts val="200"/>
              </a:spcAft>
              <a:defRPr sz="12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8" name="Content Placeholder 31"/>
          <p:cNvSpPr>
            <a:spLocks noGrp="1"/>
          </p:cNvSpPr>
          <p:nvPr>
            <p:ph sz="quarter" idx="10"/>
          </p:nvPr>
        </p:nvSpPr>
        <p:spPr>
          <a:xfrm>
            <a:off x="4589464" y="5539"/>
            <a:ext cx="3609658" cy="220133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buNone/>
              <a:defRPr lang="en-US" sz="1200" b="0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113" y="0"/>
            <a:ext cx="762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DAB6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915400" y="0"/>
            <a:ext cx="228600" cy="571500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48868" y="837812"/>
            <a:ext cx="429933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0" i="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07485" y="1651002"/>
            <a:ext cx="5181600" cy="3744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05647" y="2138341"/>
            <a:ext cx="5181600" cy="381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using gree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4" y="628389"/>
            <a:ext cx="8728076" cy="296628"/>
          </a:xfrm>
        </p:spPr>
        <p:txBody>
          <a:bodyPr/>
          <a:lstStyle>
            <a:lvl1pPr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49" y="1054369"/>
            <a:ext cx="8549640" cy="3771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lang="en-US" sz="1600" b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112713" indent="-11271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4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344488" indent="-11271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3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569913" indent="-107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01688" indent="-11906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27113" indent="-112713">
              <a:spcBef>
                <a:spcPts val="200"/>
              </a:spcBef>
              <a:spcAft>
                <a:spcPts val="200"/>
              </a:spcAft>
              <a:defRPr sz="1200">
                <a:latin typeface="+mn-lt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1"/>
          <p:cNvSpPr>
            <a:spLocks noGrp="1"/>
          </p:cNvSpPr>
          <p:nvPr>
            <p:ph sz="quarter" idx="10"/>
          </p:nvPr>
        </p:nvSpPr>
        <p:spPr>
          <a:xfrm>
            <a:off x="4589464" y="5539"/>
            <a:ext cx="3609658" cy="220133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buNone/>
              <a:defRPr lang="en-US" sz="1200" b="0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ayout with bullets-no gree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105797" y="15883"/>
            <a:ext cx="676275" cy="238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950" b="1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E383AE05-3BA2-4C5E-B1F9-E9067E7E85A6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571" y="1095375"/>
            <a:ext cx="8549640" cy="3873500"/>
          </a:xfrm>
          <a:prstGeom prst="rect">
            <a:avLst/>
          </a:prstGeom>
        </p:spPr>
        <p:txBody>
          <a:bodyPr/>
          <a:lstStyle>
            <a:lvl1pPr marL="112713" indent="-112713">
              <a:defRPr sz="1600">
                <a:solidFill>
                  <a:schemeClr val="tx1"/>
                </a:solidFill>
                <a:latin typeface="+mn-lt"/>
              </a:defRPr>
            </a:lvl1pPr>
            <a:lvl2pPr marL="344488" indent="-111125">
              <a:defRPr sz="1400">
                <a:latin typeface="+mn-lt"/>
              </a:defRPr>
            </a:lvl2pPr>
            <a:lvl3pPr marL="569913" indent="-112713">
              <a:defRPr sz="1200">
                <a:latin typeface="+mn-lt"/>
              </a:defRPr>
            </a:lvl3pPr>
            <a:lvl4pPr marL="801688" indent="-111125">
              <a:defRPr sz="1200">
                <a:latin typeface="+mn-lt"/>
              </a:defRPr>
            </a:lvl4pPr>
            <a:lvl5pPr marL="1027113" indent="-112713">
              <a:buFont typeface="Arial" pitchFamily="34" charset="0"/>
              <a:buChar char="•"/>
              <a:defRPr sz="12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1"/>
          <p:cNvSpPr>
            <a:spLocks noGrp="1"/>
          </p:cNvSpPr>
          <p:nvPr>
            <p:ph sz="quarter" idx="11"/>
          </p:nvPr>
        </p:nvSpPr>
        <p:spPr>
          <a:xfrm>
            <a:off x="4589464" y="5539"/>
            <a:ext cx="3609658" cy="220133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buNone/>
              <a:defRPr lang="en-US" sz="1200" b="0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5549" y="1060120"/>
            <a:ext cx="8549640" cy="34541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lang="en-US" sz="1600" b="1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112713" indent="-11271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4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344488" indent="-11271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3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569913" indent="-107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01688" indent="-11906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27113" indent="-112713">
              <a:spcBef>
                <a:spcPts val="200"/>
              </a:spcBef>
              <a:spcAft>
                <a:spcPts val="200"/>
              </a:spcAft>
              <a:defRPr sz="1200">
                <a:latin typeface="+mn-lt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/>
          </p:nvPr>
        </p:nvSpPr>
        <p:spPr>
          <a:xfrm>
            <a:off x="-7505" y="4682044"/>
            <a:ext cx="8808605" cy="640292"/>
          </a:xfrm>
          <a:prstGeom prst="rect">
            <a:avLst/>
          </a:prstGeom>
          <a:solidFill>
            <a:srgbClr val="CDCDCD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45720" anchor="ctr" anchorCtr="0"/>
          <a:lstStyle>
            <a:lvl1pPr marL="233363" indent="0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1"/>
          <p:cNvSpPr>
            <a:spLocks noGrp="1"/>
          </p:cNvSpPr>
          <p:nvPr>
            <p:ph sz="quarter" idx="11"/>
          </p:nvPr>
        </p:nvSpPr>
        <p:spPr>
          <a:xfrm>
            <a:off x="4589464" y="5539"/>
            <a:ext cx="3609658" cy="220133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buNone/>
              <a:defRPr lang="en-US" sz="1200" b="0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2"/>
          </p:nvPr>
        </p:nvSpPr>
        <p:spPr>
          <a:xfrm>
            <a:off x="-7505" y="4682044"/>
            <a:ext cx="8808605" cy="640292"/>
          </a:xfrm>
          <a:prstGeom prst="rect">
            <a:avLst/>
          </a:prstGeom>
          <a:solidFill>
            <a:srgbClr val="CDCDCD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45720" anchor="ctr" anchorCtr="0"/>
          <a:lstStyle>
            <a:lvl1pPr marL="233363" indent="0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1"/>
          <p:cNvSpPr>
            <a:spLocks noGrp="1"/>
          </p:cNvSpPr>
          <p:nvPr>
            <p:ph sz="quarter" idx="10"/>
          </p:nvPr>
        </p:nvSpPr>
        <p:spPr>
          <a:xfrm>
            <a:off x="4589464" y="5539"/>
            <a:ext cx="3609658" cy="220133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buNone/>
              <a:defRPr lang="en-US" sz="1200" b="0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1"/>
          <p:cNvSpPr>
            <a:spLocks noGrp="1"/>
          </p:cNvSpPr>
          <p:nvPr>
            <p:ph sz="quarter" idx="10"/>
          </p:nvPr>
        </p:nvSpPr>
        <p:spPr>
          <a:xfrm>
            <a:off x="4589464" y="5539"/>
            <a:ext cx="3609658" cy="220133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buNone/>
              <a:defRPr lang="en-US" sz="1200" b="0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6169"/>
            <a:ext cx="8229600" cy="44873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5397499"/>
            <a:ext cx="3733800" cy="20373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Comcast 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"/>
            <a:ext cx="9144000" cy="148166"/>
          </a:xfrm>
          <a:prstGeom prst="rect">
            <a:avLst/>
          </a:prstGeom>
        </p:spPr>
        <p:txBody>
          <a:bodyPr/>
          <a:lstStyle/>
          <a:p>
            <a:fld id="{E4E8E592-F2E3-49A5-8A61-E2DF1BAE44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915400" y="0"/>
            <a:ext cx="228600" cy="5715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25414" y="628389"/>
            <a:ext cx="8728076" cy="2966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6411261" y="3320388"/>
            <a:ext cx="478763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-1588" y="941827"/>
            <a:ext cx="8805863" cy="1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20" y="1330"/>
            <a:ext cx="4221163" cy="247386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2247" y="5552380"/>
            <a:ext cx="354012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charset="0"/>
              </a:rPr>
              <a:t>Comcast Confidential – For Internal Use Only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5797" y="15883"/>
            <a:ext cx="676275" cy="238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950" b="1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DFB3E53B-AA36-4301-AB7B-6CB88D770011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5797" y="15883"/>
            <a:ext cx="676275" cy="238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950" b="1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DA110884-76A1-4E35-9368-71BAF7696A01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pic>
        <p:nvPicPr>
          <p:cNvPr id="12" name="Picture 11" descr="Comcast-NBCU.png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748" y="5038879"/>
            <a:ext cx="1247636" cy="541786"/>
          </a:xfrm>
          <a:prstGeom prst="rect">
            <a:avLst/>
          </a:prstGeom>
        </p:spPr>
      </p:pic>
      <p:sp>
        <p:nvSpPr>
          <p:cNvPr id="14" name="Rounded Rectangle 13">
            <a:hlinkClick r:id="rId14" action="ppaction://hlinksldjump"/>
          </p:cNvPr>
          <p:cNvSpPr/>
          <p:nvPr userDrawn="1"/>
        </p:nvSpPr>
        <p:spPr bwMode="auto">
          <a:xfrm>
            <a:off x="7703651" y="329831"/>
            <a:ext cx="1092518" cy="2211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cs typeface="Arial" pitchFamily="34" charset="0"/>
              </a:rPr>
              <a:t>Return to TOC</a:t>
            </a:r>
            <a:endParaRPr lang="en-US" sz="1100" b="1" dirty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8" r:id="rId1"/>
    <p:sldLayoutId id="2147486809" r:id="rId2"/>
    <p:sldLayoutId id="2147486810" r:id="rId3"/>
    <p:sldLayoutId id="2147486811" r:id="rId4"/>
    <p:sldLayoutId id="2147486812" r:id="rId5"/>
    <p:sldLayoutId id="2147486813" r:id="rId6"/>
    <p:sldLayoutId id="2147486814" r:id="rId7"/>
    <p:sldLayoutId id="2147486815" r:id="rId8"/>
    <p:sldLayoutId id="2147486816" r:id="rId9"/>
    <p:sldLayoutId id="2147486817" r:id="rId10"/>
    <p:sldLayoutId id="214748681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kern="1200" baseline="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9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-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teamccp.com/confluence/display/VIP/Operations+Support+Models+by+Platfor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o.comcast.net/display/VIDSS/Uni+Architectural+Summary" TargetMode="External"/><Relationship Id="rId4" Type="http://schemas.openxmlformats.org/officeDocument/2006/relationships/hyperlink" Target="https://wiki.io.comcast.net/display/VIDSS/CIM+Ingest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iki.io.comcast.net/display/VIDSS/CCDN+Ingest+2.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teamccp.com/jira/secure/Dashboard.jspa?selectPageId=19794" TargetMode="External"/><Relationship Id="rId3" Type="http://schemas.openxmlformats.org/officeDocument/2006/relationships/hyperlink" Target="https://www.teamccp.com/jira/secure/Dashboard.jspa?selectPageId=2559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mccp.com/jira/secure/Dashboard.jspa?selectPageId=25595" TargetMode="External"/><Relationship Id="rId4" Type="http://schemas.openxmlformats.org/officeDocument/2006/relationships/hyperlink" Target="https://xcal.campfirenow.com/room/577867" TargetMode="External"/><Relationship Id="rId5" Type="http://schemas.openxmlformats.org/officeDocument/2006/relationships/hyperlink" Target="https://xcal.campfirenow.com/e0fd2" TargetMode="External"/><Relationship Id="rId6" Type="http://schemas.openxmlformats.org/officeDocument/2006/relationships/hyperlink" Target="https://wiki.io.comcast.net/display/VIDSS/Jabber+-+Connectivity" TargetMode="External"/><Relationship Id="rId7" Type="http://schemas.openxmlformats.org/officeDocument/2006/relationships/hyperlink" Target="https://www.teamccp.com/jira/secure/CreateIssue!default.jsp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amccp.com/jira/secure/Dashboard.jspa?selectPageId=1979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13.xml"/><Relationship Id="rId6" Type="http://schemas.openxmlformats.org/officeDocument/2006/relationships/slide" Target="slide17.xml"/><Relationship Id="rId7" Type="http://schemas.openxmlformats.org/officeDocument/2006/relationships/slide" Target="slide37.xml"/><Relationship Id="rId8" Type="http://schemas.openxmlformats.org/officeDocument/2006/relationships/hyperlink" Target="https://www.teamccp.com/confluence/display/VIP/Operations+Support+Models+by+Platform" TargetMode="Externa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cpProd_Support@cable.comcast.com" TargetMode="External"/><Relationship Id="rId4" Type="http://schemas.openxmlformats.org/officeDocument/2006/relationships/hyperlink" Target="mailto:Sean_Wechter@comcast.com" TargetMode="External"/><Relationship Id="rId5" Type="http://schemas.openxmlformats.org/officeDocument/2006/relationships/hyperlink" Target="https://www.teamccp.com/confluence/display/xcal/Production+Support+Escalation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servicecatalog.cable.comcast.com/sc/catalog.product.asp?parent_category_id=&amp;category_id=ReportIncident&amp;product_id=CNOC_PE_OIV" TargetMode="External"/><Relationship Id="rId3" Type="http://schemas.openxmlformats.org/officeDocument/2006/relationships/hyperlink" Target="https://wiki.io.comcast.net/display/PSC/CNOC+-+Product+Services+Cente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xcal.campfirenow.com/e0fd2" TargetMode="External"/><Relationship Id="rId4" Type="http://schemas.openxmlformats.org/officeDocument/2006/relationships/hyperlink" Target="https://www.teamccp.com/confluence/pages/viewpage.action?pageId=18092999" TargetMode="External"/><Relationship Id="rId5" Type="http://schemas.openxmlformats.org/officeDocument/2006/relationships/hyperlink" Target="mailto:Brian_Valle@cable.comcast.com" TargetMode="External"/><Relationship Id="rId6" Type="http://schemas.openxmlformats.org/officeDocument/2006/relationships/hyperlink" Target="mailto:dave_greenwald@cable.comcast.com" TargetMode="External"/><Relationship Id="rId7" Type="http://schemas.openxmlformats.org/officeDocument/2006/relationships/hyperlink" Target="mailto:Erik_Kleinfelder@cable.comcast.com" TargetMode="External"/><Relationship Id="rId8" Type="http://schemas.openxmlformats.org/officeDocument/2006/relationships/hyperlink" Target="mailto:Allen_Broome@cable.comcast.com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_CNOC_VIDEO_NVOC_@cable.comcast.com" TargetMode="External"/><Relationship Id="rId4" Type="http://schemas.openxmlformats.org/officeDocument/2006/relationships/hyperlink" Target="mailto:Chris_Pinkerton@cable.comcast.com" TargetMode="External"/><Relationship Id="rId5" Type="http://schemas.openxmlformats.org/officeDocument/2006/relationships/hyperlink" Target="mailto:Jon_Kirkovich@cable.comcast.com" TargetMode="External"/><Relationship Id="rId6" Type="http://schemas.openxmlformats.org/officeDocument/2006/relationships/hyperlink" Target="mailto:Malcomb_Peckham@cable.comcast.com" TargetMode="External"/><Relationship Id="rId7" Type="http://schemas.openxmlformats.org/officeDocument/2006/relationships/hyperlink" Target="mailto:Charles_Cannon@cable.comcast.com" TargetMode="External"/><Relationship Id="rId8" Type="http://schemas.openxmlformats.org/officeDocument/2006/relationships/hyperlink" Target="mailto:Julio_Cardiel@cable.comcast.com" TargetMode="External"/><Relationship Id="rId9" Type="http://schemas.openxmlformats.org/officeDocument/2006/relationships/hyperlink" Target="mailto:John_Roy@cable.comcast.com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Joe_Straub@cable.comcast.com" TargetMode="External"/><Relationship Id="rId4" Type="http://schemas.openxmlformats.org/officeDocument/2006/relationships/hyperlink" Target="mailto:Timojhen_mark@cable.comcast.com" TargetMode="External"/><Relationship Id="rId5" Type="http://schemas.openxmlformats.org/officeDocument/2006/relationships/hyperlink" Target="mailto:https://wiki.io.comcast.net/display/VIDSS/Contact+Information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an_David@cable.comcast.com" TargetMode="External"/><Relationship Id="rId4" Type="http://schemas.openxmlformats.org/officeDocument/2006/relationships/hyperlink" Target="mailto:Timojhen_mark@cable.comcast.com" TargetMode="External"/><Relationship Id="rId5" Type="http://schemas.openxmlformats.org/officeDocument/2006/relationships/hyperlink" Target="mailto:https://wiki.io.comcast.net/display/VIDSS/Contact+Information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o.comcast.net/display/VIDSS/Spotlight,+LIVEcut+Assets+Contacts" TargetMode="External"/><Relationship Id="rId4" Type="http://schemas.openxmlformats.org/officeDocument/2006/relationships/hyperlink" Target="mailto:Stephan_David@cable.comcast.com" TargetMode="External"/><Relationship Id="rId5" Type="http://schemas.openxmlformats.org/officeDocument/2006/relationships/hyperlink" Target="mailto:Timojhen_mark@cable.comcast.com" TargetMode="External"/><Relationship Id="rId6" Type="http://schemas.openxmlformats.org/officeDocument/2006/relationships/hyperlink" Target="mailto:https://wiki.io.comcast.net/display/VIDSS/Contact+Information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oel_mcclung@cable.comcast.com" TargetMode="External"/><Relationship Id="rId4" Type="http://schemas.openxmlformats.org/officeDocument/2006/relationships/hyperlink" Target="mailto:Timojhen_mark@cable.comcast.com" TargetMode="External"/><Relationship Id="rId5" Type="http://schemas.openxmlformats.org/officeDocument/2006/relationships/hyperlink" Target="mailto:https://wiki.io.comcast.net/display/VIDSS/Contact+Information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https://wiki.io.comcast.net/display/VIDSS/Contact+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_Deschenes@cable.comcast.com" TargetMode="External"/><Relationship Id="rId4" Type="http://schemas.openxmlformats.org/officeDocument/2006/relationships/hyperlink" Target="mailto:Steven_Tartamella@cable.comcast.com" TargetMode="External"/><Relationship Id="rId5" Type="http://schemas.openxmlformats.org/officeDocument/2006/relationships/hyperlink" Target="mailto:Jeff_Kukuk@cable.comcast.com" TargetMode="External"/><Relationship Id="rId6" Type="http://schemas.openxmlformats.org/officeDocument/2006/relationships/hyperlink" Target="mailto:Timojhen_mark@cable.comcast.com" TargetMode="External"/><Relationship Id="rId7" Type="http://schemas.openxmlformats.org/officeDocument/2006/relationships/hyperlink" Target="mailto:https://wiki.io.comcast.net/display/VIDSS/Contact+Information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Joseph_Myshko@cable.comcast.com" TargetMode="External"/><Relationship Id="rId4" Type="http://schemas.openxmlformats.org/officeDocument/2006/relationships/hyperlink" Target="Marcus_Yoo@cable.comcast.com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dan.donnelly@tektronix.co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support@rgbnetworks.com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799" y="1227771"/>
            <a:ext cx="7001947" cy="361156"/>
          </a:xfrm>
        </p:spPr>
        <p:txBody>
          <a:bodyPr/>
          <a:lstStyle/>
          <a:p>
            <a:r>
              <a:rPr lang="en-US" dirty="0"/>
              <a:t>Operations Support Model:  IP VOD Title-VI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i="1" dirty="0" smtClean="0"/>
              <a:t>Traditional </a:t>
            </a:r>
            <a:r>
              <a:rPr lang="en-US" sz="2000" i="1" dirty="0"/>
              <a:t>E</a:t>
            </a:r>
            <a:r>
              <a:rPr lang="en-US" sz="2000" i="1" dirty="0" smtClean="0"/>
              <a:t>ntertainment + Dynamic Advertising Assets</a:t>
            </a:r>
            <a:endParaRPr lang="en-US" sz="2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272" y="2515010"/>
            <a:ext cx="6908428" cy="294952"/>
          </a:xfrm>
        </p:spPr>
        <p:txBody>
          <a:bodyPr/>
          <a:lstStyle/>
          <a:p>
            <a:r>
              <a:rPr lang="en-US" sz="1400" dirty="0" smtClean="0"/>
              <a:t>2015 April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294505" y="3903392"/>
            <a:ext cx="2717292" cy="91514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  <a:cs typeface="Arial" pitchFamily="34" charset="0"/>
              </a:rPr>
              <a:t>This deck contains hyperlinks.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Enter ‘presentation mode’ and click links for faster navigation.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11940" y="2841814"/>
            <a:ext cx="3688414" cy="91514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More up-to-date models may be on crowd documentation wiki 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  <a:hlinkClick r:id="rId2"/>
              </a:rPr>
              <a:t>here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  <a:endParaRPr lang="en-US" sz="1600" b="1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3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Escalation Model:  </a:t>
            </a:r>
            <a:r>
              <a:rPr lang="en-US" b="1" dirty="0" smtClean="0"/>
              <a:t>Control Plane Applications  </a:t>
            </a:r>
            <a:r>
              <a:rPr lang="en-US" dirty="0" smtClean="0"/>
              <a:t>(1 of 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55194"/>
              </p:ext>
            </p:extLst>
          </p:nvPr>
        </p:nvGraphicFramePr>
        <p:xfrm>
          <a:off x="63084" y="1355888"/>
          <a:ext cx="8635710" cy="38891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2116"/>
                <a:gridCol w="1148080"/>
                <a:gridCol w="1330960"/>
                <a:gridCol w="751840"/>
                <a:gridCol w="798056"/>
                <a:gridCol w="1119667"/>
                <a:gridCol w="1178028"/>
                <a:gridCol w="1406963"/>
              </a:tblGrid>
              <a:tr h="60561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Service Hosted Site</a:t>
                      </a:r>
                      <a:r>
                        <a:rPr lang="en-US" sz="1100" i="1" baseline="30000" dirty="0" smtClean="0"/>
                        <a:t> 1</a:t>
                      </a:r>
                      <a:endParaRPr lang="en-US" sz="1050" b="1" i="1" baseline="30000" dirty="0"/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Product</a:t>
                      </a:r>
                    </a:p>
                    <a:p>
                      <a:pPr algn="ctr"/>
                      <a:r>
                        <a:rPr lang="en-US" sz="1050" b="1" dirty="0" smtClean="0"/>
                        <a:t>Function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Infrastructure/ Application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Components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(NCO/X1 COE)</a:t>
                      </a:r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Escalation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(NASR)</a:t>
                      </a:r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Monitoring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&amp;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Incident Mgmt.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Operations </a:t>
                      </a:r>
                      <a:r>
                        <a:rPr lang="en-US" sz="1050" baseline="0" dirty="0" smtClean="0"/>
                        <a:t>Support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SMEs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7861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X1 DCs (Potomac &amp; Broad)</a:t>
                      </a:r>
                      <a:endParaRPr lang="en-US" sz="1100" dirty="0" smtClean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Client to Backend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XTVAPI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NCO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NASR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T&amp;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Prod Support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Dev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(Campbell, </a:t>
                      </a:r>
                      <a:r>
                        <a:rPr lang="en-US" sz="1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Eggert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Dev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(Campbell, </a:t>
                      </a:r>
                      <a:r>
                        <a:rPr lang="en-US" sz="1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Eggert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1593">
                <a:tc vMerge="1"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</a:txBody>
                  <a:tcPr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asset metadata, media references &amp; entitlement</a:t>
                      </a:r>
                      <a:endParaRPr lang="en-US" sz="1050" b="1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MPX Web services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en-US" sz="10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MOPS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Merlin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thePlatform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8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Merlin Data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Services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Discovery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XRE Server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XRE Dev/Ops</a:t>
                      </a:r>
                      <a:endParaRPr lang="en-US" sz="105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XRE Dev/Ops</a:t>
                      </a:r>
                      <a:endParaRPr lang="en-US" sz="105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</a:tr>
              <a:tr h="194108">
                <a:tc vMerge="1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Parental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Controls</a:t>
                      </a:r>
                      <a:endParaRPr 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</a:tr>
              <a:tr h="1941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Preference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Service</a:t>
                      </a:r>
                      <a:endParaRPr 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868"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CH2, DC, WC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REX (Search)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REX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REX</a:t>
                      </a:r>
                    </a:p>
                  </a:txBody>
                  <a:tcPr marT="0" marB="0" anchor="ctr">
                    <a:noFill/>
                  </a:tcPr>
                </a:tc>
              </a:tr>
              <a:tr h="38821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Universal Resume Point Service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CNOC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VADER / UDB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UDB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8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Availability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Resolution Service (ARS)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</a:tr>
              <a:tr h="38821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Content Resolution Service (CRS)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T&amp;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Prod Support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en-US" sz="10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MOPS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Merlin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589464" y="5539"/>
            <a:ext cx="3609658" cy="220133"/>
          </a:xfrm>
        </p:spPr>
        <p:txBody>
          <a:bodyPr>
            <a:noAutofit/>
          </a:bodyPr>
          <a:lstStyle/>
          <a:p>
            <a:pPr marL="285750" indent="-285750"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Operations Support Model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34080" y="952500"/>
            <a:ext cx="5268710" cy="392208"/>
            <a:chOff x="2866692" y="952500"/>
            <a:chExt cx="5836099" cy="392208"/>
          </a:xfrm>
        </p:grpSpPr>
        <p:sp>
          <p:nvSpPr>
            <p:cNvPr id="9" name="Right Arrow 8"/>
            <p:cNvSpPr/>
            <p:nvPr/>
          </p:nvSpPr>
          <p:spPr bwMode="auto">
            <a:xfrm>
              <a:off x="2866692" y="952500"/>
              <a:ext cx="5836099" cy="392208"/>
            </a:xfrm>
            <a:prstGeom prst="rightArrow">
              <a:avLst/>
            </a:prstGeom>
            <a:solidFill>
              <a:srgbClr val="F0FFC2"/>
            </a:solidFill>
            <a:ln>
              <a:headEnd type="oval" w="sm" len="sm"/>
              <a:tailEnd type="oval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5775" y="1073896"/>
              <a:ext cx="12792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Escalation Path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378" y="121396"/>
            <a:ext cx="10458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2357" y="5546845"/>
            <a:ext cx="7490585" cy="13849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/>
              <a:t>*  PO = Potomac  |  BR = Broad Street  |  WC </a:t>
            </a:r>
            <a:r>
              <a:rPr lang="en-US" sz="900" dirty="0"/>
              <a:t>= West Chester  |  CH2 = Chicago  |  </a:t>
            </a:r>
            <a:r>
              <a:rPr lang="en-US" sz="900" dirty="0" smtClean="0"/>
              <a:t>CIM = Broad Street  |  DCF </a:t>
            </a:r>
            <a:r>
              <a:rPr lang="en-US" sz="900" dirty="0"/>
              <a:t>= Dry </a:t>
            </a:r>
            <a:r>
              <a:rPr lang="en-US" sz="900" dirty="0" smtClean="0"/>
              <a:t>Creek Facility  |  V = Vinings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4044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Escalation Model:  </a:t>
            </a:r>
            <a:r>
              <a:rPr lang="en-US" b="1" dirty="0" smtClean="0"/>
              <a:t>Control Plane Applications  </a:t>
            </a:r>
            <a:r>
              <a:rPr lang="en-US" dirty="0" smtClean="0"/>
              <a:t>(2 of 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66763"/>
              </p:ext>
            </p:extLst>
          </p:nvPr>
        </p:nvGraphicFramePr>
        <p:xfrm>
          <a:off x="63084" y="1355886"/>
          <a:ext cx="8635710" cy="3307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0108"/>
                <a:gridCol w="889225"/>
                <a:gridCol w="1387490"/>
                <a:gridCol w="853472"/>
                <a:gridCol w="970757"/>
                <a:gridCol w="1119667"/>
                <a:gridCol w="1178028"/>
                <a:gridCol w="1406963"/>
              </a:tblGrid>
              <a:tr h="60499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Service Hosted Site</a:t>
                      </a:r>
                      <a:r>
                        <a:rPr lang="en-US" sz="1100" i="1" baseline="30000" dirty="0" smtClean="0"/>
                        <a:t> 1</a:t>
                      </a:r>
                      <a:endParaRPr lang="en-US" sz="1050" b="1" i="1" baseline="30000" dirty="0"/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Product</a:t>
                      </a:r>
                    </a:p>
                    <a:p>
                      <a:pPr algn="ctr"/>
                      <a:r>
                        <a:rPr lang="en-US" sz="1050" b="1" dirty="0" smtClean="0"/>
                        <a:t>Function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Infrastructure/ Application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Components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(NCO/X1 COE)</a:t>
                      </a:r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Escalation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(NASR)</a:t>
                      </a:r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Monitoring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&amp;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Incident Mgmt.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Operations </a:t>
                      </a:r>
                      <a:r>
                        <a:rPr lang="en-US" sz="1050" baseline="0" dirty="0" smtClean="0"/>
                        <a:t>Support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SMEs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57334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X1 DCs (Potomac &amp; Broad)</a:t>
                      </a:r>
                      <a:endParaRPr lang="en-US" sz="1100" dirty="0" smtClean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Scheduling</a:t>
                      </a:r>
                      <a:endParaRPr lang="en-US" sz="1050" b="1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Scheduler, </a:t>
                      </a:r>
                      <a:r>
                        <a:rPr lang="en-US" sz="1050" dirty="0" smtClean="0"/>
                        <a:t>Quota</a:t>
                      </a:r>
                      <a:r>
                        <a:rPr lang="en-US" sz="1050" baseline="0" dirty="0" smtClean="0"/>
                        <a:t> Mgmt. Service, </a:t>
                      </a:r>
                      <a:endParaRPr lang="en-US" sz="105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Device Service, etc. 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NCO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NASR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T&amp;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Prod Support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TVX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Tech Ops</a:t>
                      </a:r>
                      <a:endParaRPr 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DVR Dev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Team</a:t>
                      </a:r>
                      <a:endParaRPr 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5733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Provisioning</a:t>
                      </a:r>
                      <a:endParaRPr lang="en-US" sz="1050" b="1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XBO</a:t>
                      </a:r>
                    </a:p>
                    <a:p>
                      <a:pPr algn="ctr"/>
                      <a:r>
                        <a:rPr lang="en-US" sz="1050" dirty="0" smtClean="0"/>
                        <a:t>(Device, Provisioning,</a:t>
                      </a:r>
                      <a:r>
                        <a:rPr lang="en-US" sz="1050" baseline="0" dirty="0" smtClean="0"/>
                        <a:t> </a:t>
                      </a:r>
                    </a:p>
                    <a:p>
                      <a:pPr algn="ctr"/>
                      <a:r>
                        <a:rPr lang="en-US" sz="1050" baseline="0" dirty="0" smtClean="0"/>
                        <a:t>Session Services)</a:t>
                      </a:r>
                      <a:endParaRPr lang="en-US" sz="1050" dirty="0"/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XBO Dev Team</a:t>
                      </a:r>
                      <a:endParaRPr lang="en-US" sz="105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</a:tr>
              <a:tr h="5048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DC &amp; WC</a:t>
                      </a:r>
                      <a:endParaRPr lang="en-US" sz="1800" dirty="0"/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Entitlement Service (UES)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CNOC-PE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VADER/UDB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UDB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83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X1 DCs (Potomac &amp; Broad)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CAM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T&amp;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Prod Support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Dev Team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(Campbell, </a:t>
                      </a:r>
                      <a:r>
                        <a:rPr lang="en-US" sz="105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Eggert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Dev Team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(Campbell, </a:t>
                      </a:r>
                      <a:r>
                        <a:rPr lang="en-US" sz="105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Eggert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589464" y="5539"/>
            <a:ext cx="3609658" cy="220133"/>
          </a:xfrm>
        </p:spPr>
        <p:txBody>
          <a:bodyPr>
            <a:noAutofit/>
          </a:bodyPr>
          <a:lstStyle/>
          <a:p>
            <a:pPr marL="285750" indent="-285750"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Operations Support Model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65929" y="952500"/>
            <a:ext cx="5536862" cy="392208"/>
            <a:chOff x="2866692" y="952500"/>
            <a:chExt cx="5836099" cy="392208"/>
          </a:xfrm>
        </p:grpSpPr>
        <p:sp>
          <p:nvSpPr>
            <p:cNvPr id="9" name="Right Arrow 8"/>
            <p:cNvSpPr/>
            <p:nvPr/>
          </p:nvSpPr>
          <p:spPr bwMode="auto">
            <a:xfrm>
              <a:off x="2866692" y="952500"/>
              <a:ext cx="5836099" cy="392208"/>
            </a:xfrm>
            <a:prstGeom prst="rightArrow">
              <a:avLst/>
            </a:prstGeom>
            <a:solidFill>
              <a:srgbClr val="F0FFC2"/>
            </a:solidFill>
            <a:ln>
              <a:headEnd type="oval" w="sm" len="sm"/>
              <a:tailEnd type="oval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5775" y="1073896"/>
              <a:ext cx="12792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Escalation Path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378" y="121396"/>
            <a:ext cx="10458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2357" y="5546845"/>
            <a:ext cx="7490585" cy="13849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/>
              <a:t>*  PO = Potomac  |  BR = Broad Street  |  WC </a:t>
            </a:r>
            <a:r>
              <a:rPr lang="en-US" sz="900" dirty="0"/>
              <a:t>= West Chester  |  CH2 = Chicago  |  </a:t>
            </a:r>
            <a:r>
              <a:rPr lang="en-US" sz="900" dirty="0" smtClean="0"/>
              <a:t>CIM = Broad Street  |  DCF </a:t>
            </a:r>
            <a:r>
              <a:rPr lang="en-US" sz="900" dirty="0"/>
              <a:t>= Dry </a:t>
            </a:r>
            <a:r>
              <a:rPr lang="en-US" sz="900" dirty="0" smtClean="0"/>
              <a:t>Creek Facility  |  V = Vinings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183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Escalation Model:  </a:t>
            </a:r>
            <a:r>
              <a:rPr lang="en-US" b="1" dirty="0" smtClean="0"/>
              <a:t>Control Plane Applications  </a:t>
            </a:r>
            <a:r>
              <a:rPr lang="en-US" dirty="0" smtClean="0"/>
              <a:t>(3 of 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63772"/>
              </p:ext>
            </p:extLst>
          </p:nvPr>
        </p:nvGraphicFramePr>
        <p:xfrm>
          <a:off x="63084" y="1355884"/>
          <a:ext cx="8626163" cy="33670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5214"/>
                <a:gridCol w="821462"/>
                <a:gridCol w="1287972"/>
                <a:gridCol w="797948"/>
                <a:gridCol w="1039688"/>
                <a:gridCol w="1400282"/>
                <a:gridCol w="853105"/>
                <a:gridCol w="1510492"/>
              </a:tblGrid>
              <a:tr h="57165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Service Hosted Site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Product</a:t>
                      </a:r>
                    </a:p>
                    <a:p>
                      <a:pPr algn="ctr"/>
                      <a:r>
                        <a:rPr lang="en-US" sz="1050" b="1" dirty="0" smtClean="0"/>
                        <a:t>Function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Infrastructure/ Application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Components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(NCO/X1 COE)</a:t>
                      </a:r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Escalation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(NASR)</a:t>
                      </a:r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Monitoring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&amp;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Incident Mgmt.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Operations </a:t>
                      </a:r>
                      <a:r>
                        <a:rPr lang="en-US" sz="1050" baseline="0" dirty="0" smtClean="0"/>
                        <a:t>Support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SMEs</a:t>
                      </a:r>
                      <a:endParaRPr lang="en-US" sz="1050" b="1" dirty="0"/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9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Devices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IP</a:t>
                      </a:r>
                      <a:r>
                        <a:rPr lang="en-US" sz="1050" baseline="0" dirty="0" smtClean="0"/>
                        <a:t> Clients</a:t>
                      </a:r>
                      <a:endParaRPr lang="en-US" sz="1050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X2 Cloud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DVR Application</a:t>
                      </a:r>
                      <a:endParaRPr 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NCO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NASR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T&amp;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Prod Support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CIM OPS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(Sean Brown)</a:t>
                      </a:r>
                      <a:endParaRPr 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</a:tr>
              <a:tr h="3664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X1 DCs (Potomac &amp; Broad)</a:t>
                      </a:r>
                      <a:endParaRPr lang="en-US" sz="1100" dirty="0" smtClean="0"/>
                    </a:p>
                  </a:txBody>
                  <a:tcPr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Playback</a:t>
                      </a:r>
                      <a:endParaRPr lang="en-US" sz="105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License</a:t>
                      </a:r>
                      <a:r>
                        <a:rPr lang="en-US" sz="1050" baseline="0" dirty="0" smtClean="0"/>
                        <a:t> Server &amp; Key Manager</a:t>
                      </a:r>
                      <a:endParaRPr lang="en-US" sz="1050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VIPER Operations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VIPER</a:t>
                      </a:r>
                      <a:endParaRPr lang="en-US" sz="105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Kyong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Park’s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team)</a:t>
                      </a:r>
                      <a:endParaRPr 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6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Content Playback Location Services (CPLS)</a:t>
                      </a:r>
                      <a:endParaRPr 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Scheduler Team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Ahanger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9090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CMC &amp; West Chester </a:t>
                      </a:r>
                      <a:endParaRPr lang="en-US" sz="1100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NG-VCP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CNOC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VADER / 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 Office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VADER BO / vendors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UDB</a:t>
                      </a:r>
                      <a:endParaRPr lang="en-US" sz="1050" dirty="0"/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VSS-UDB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en-US" sz="105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5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UDB</a:t>
                      </a:r>
                    </a:p>
                  </a:txBody>
                  <a:tcPr marT="0" marB="0" anchor="ctr">
                    <a:noFill/>
                  </a:tcPr>
                </a:tc>
              </a:tr>
              <a:tr h="74990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X1 Broad DC &amp; Regional</a:t>
                      </a:r>
                      <a:r>
                        <a:rPr lang="en-US" sz="1100" baseline="0" dirty="0" smtClean="0"/>
                        <a:t> DCs</a:t>
                      </a:r>
                      <a:endParaRPr lang="en-US" sz="1100" dirty="0" smtClean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Tools</a:t>
                      </a:r>
                      <a:endParaRPr lang="en-US" sz="105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/>
                        <a:t>Splunk</a:t>
                      </a:r>
                      <a:endParaRPr lang="en-US" sz="105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05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05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T&amp;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Prod Support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TVX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Tech Ops</a:t>
                      </a:r>
                      <a:endParaRPr 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TVX</a:t>
                      </a: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Tech Ops / vendors</a:t>
                      </a:r>
                      <a:endParaRPr 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589464" y="5539"/>
            <a:ext cx="3609658" cy="220133"/>
          </a:xfrm>
        </p:spPr>
        <p:txBody>
          <a:bodyPr>
            <a:noAutofit/>
          </a:bodyPr>
          <a:lstStyle/>
          <a:p>
            <a:pPr marL="285750" indent="-285750"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Operations Support Model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84286" y="952500"/>
            <a:ext cx="5618505" cy="392208"/>
            <a:chOff x="2866692" y="952500"/>
            <a:chExt cx="5836099" cy="392208"/>
          </a:xfrm>
        </p:grpSpPr>
        <p:sp>
          <p:nvSpPr>
            <p:cNvPr id="3" name="Right Arrow 2"/>
            <p:cNvSpPr/>
            <p:nvPr/>
          </p:nvSpPr>
          <p:spPr bwMode="auto">
            <a:xfrm>
              <a:off x="2866692" y="952500"/>
              <a:ext cx="5836099" cy="392208"/>
            </a:xfrm>
            <a:prstGeom prst="rightArrow">
              <a:avLst/>
            </a:prstGeom>
            <a:solidFill>
              <a:srgbClr val="F0FFC2"/>
            </a:solidFill>
            <a:ln>
              <a:headEnd type="oval" w="sm" len="sm"/>
              <a:tailEnd type="oval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35775" y="1073896"/>
              <a:ext cx="12792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Escalation Path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378" y="121396"/>
            <a:ext cx="10458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2357" y="5546845"/>
            <a:ext cx="7490585" cy="13849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/>
              <a:t>*  PO = Potomac  |  BR = Broad Street  |  WC </a:t>
            </a:r>
            <a:r>
              <a:rPr lang="en-US" sz="900" dirty="0"/>
              <a:t>= West Chester  |  CH2 = Chicago  |  </a:t>
            </a:r>
            <a:r>
              <a:rPr lang="en-US" sz="900" dirty="0" smtClean="0"/>
              <a:t>CIM = Broad Street  |  DCF </a:t>
            </a:r>
            <a:r>
              <a:rPr lang="en-US" sz="900" dirty="0"/>
              <a:t>= Dry </a:t>
            </a:r>
            <a:r>
              <a:rPr lang="en-US" sz="900" dirty="0" smtClean="0"/>
              <a:t>Creek Facility  |  V = Vinings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6011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8867" y="837812"/>
            <a:ext cx="7438823" cy="381000"/>
          </a:xfrm>
        </p:spPr>
        <p:txBody>
          <a:bodyPr/>
          <a:lstStyle/>
          <a:p>
            <a:r>
              <a:rPr lang="en-US" dirty="0" smtClean="0"/>
              <a:t>Architecture &amp; Coverage Scope</a:t>
            </a:r>
          </a:p>
        </p:txBody>
      </p:sp>
    </p:spTree>
    <p:extLst>
      <p:ext uri="{BB962C8B-B14F-4D97-AF65-F5344CB8AC3E}">
        <p14:creationId xmlns:p14="http://schemas.microsoft.com/office/powerpoint/2010/main" val="3471794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2855" y="1136840"/>
            <a:ext cx="8442813" cy="4355047"/>
            <a:chOff x="1074420" y="2862884"/>
            <a:chExt cx="22517100" cy="10452112"/>
          </a:xfrm>
        </p:grpSpPr>
        <p:pic>
          <p:nvPicPr>
            <p:cNvPr id="1027" name="Picture 3" descr="C:\Users\rcheemalak001\Desktop\ipvod_ingest_overview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420" y="2862884"/>
              <a:ext cx="22517100" cy="10452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le 2"/>
            <p:cNvSpPr/>
            <p:nvPr/>
          </p:nvSpPr>
          <p:spPr bwMode="auto">
            <a:xfrm>
              <a:off x="18472947" y="6548042"/>
              <a:ext cx="4918266" cy="56498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56525" eaLnBrk="0" hangingPunct="0"/>
              <a:endParaRPr lang="en-US" sz="9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VIPER Ops’ Scope within </a:t>
            </a:r>
            <a:r>
              <a:rPr lang="en-US" sz="2600" dirty="0"/>
              <a:t>IP VOD Architecture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19081" y="4905102"/>
            <a:ext cx="1555471" cy="3389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92" tIns="42446" rIns="84892" bIns="42446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VIPER Ops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5543" y="1346390"/>
            <a:ext cx="2657971" cy="240758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92" tIns="42446" rIns="84892" bIns="42446"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4265" y="4760447"/>
            <a:ext cx="828278" cy="76382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92" tIns="42446" rIns="84892" bIns="42446"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499235" y="1628393"/>
            <a:ext cx="216540" cy="2205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5652" tIns="17826" rIns="35652" bIns="17826" numCol="1" rtlCol="0" anchor="t" anchorCtr="0" compatLnSpc="1">
            <a:prstTxWarp prst="textNoShape">
              <a:avLst/>
            </a:prstTxWarp>
          </a:bodyPr>
          <a:lstStyle/>
          <a:p>
            <a:pPr defTabSz="356525" eaLnBrk="0" hangingPunct="0"/>
            <a:endParaRPr lang="en-US" sz="9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775925" y="3334416"/>
            <a:ext cx="216540" cy="2205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5652" tIns="17826" rIns="35652" bIns="17826" numCol="1" rtlCol="0" anchor="t" anchorCtr="0" compatLnSpc="1">
            <a:prstTxWarp prst="textNoShape">
              <a:avLst/>
            </a:prstTxWarp>
          </a:bodyPr>
          <a:lstStyle/>
          <a:p>
            <a:pPr defTabSz="356525" eaLnBrk="0" hangingPunct="0"/>
            <a:endParaRPr lang="en-US" sz="9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54878" y="4007728"/>
            <a:ext cx="216540" cy="2205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5652" tIns="17826" rIns="35652" bIns="17826" numCol="1" rtlCol="0" anchor="t" anchorCtr="0" compatLnSpc="1">
            <a:prstTxWarp prst="textNoShape">
              <a:avLst/>
            </a:prstTxWarp>
          </a:bodyPr>
          <a:lstStyle/>
          <a:p>
            <a:pPr defTabSz="356525" eaLnBrk="0" hangingPunct="0"/>
            <a:endParaRPr lang="en-US" sz="9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138605" y="4072532"/>
            <a:ext cx="216540" cy="2205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5652" tIns="17826" rIns="35652" bIns="17826" numCol="1" rtlCol="0" anchor="t" anchorCtr="0" compatLnSpc="1">
            <a:prstTxWarp prst="textNoShape">
              <a:avLst/>
            </a:prstTxWarp>
          </a:bodyPr>
          <a:lstStyle/>
          <a:p>
            <a:pPr defTabSz="356525" eaLnBrk="0" hangingPunct="0"/>
            <a:endParaRPr lang="en-US" sz="9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0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Ingest Flow Links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CCDN Arch: </a:t>
            </a:r>
            <a:r>
              <a:rPr lang="en-US" b="0" u="sng" dirty="0">
                <a:hlinkClick r:id="rId2"/>
              </a:rPr>
              <a:t>https://wiki.io.comcast.net/display/VIDSS/CCDN+Ingest+2.0</a:t>
            </a:r>
            <a:endParaRPr lang="en-US" dirty="0"/>
          </a:p>
          <a:p>
            <a:r>
              <a:rPr lang="en-US" b="0" dirty="0"/>
              <a:t>Unified Ingest Arch:  </a:t>
            </a:r>
            <a:r>
              <a:rPr lang="en-US" b="0" u="sng" dirty="0">
                <a:hlinkClick r:id="rId3"/>
              </a:rPr>
              <a:t>https://wiki.io.comcast.net/display/VIDSS/Uni+Architectural+Summary</a:t>
            </a:r>
          </a:p>
          <a:p>
            <a:pPr lvl="0"/>
            <a:r>
              <a:rPr lang="en-US" b="0" dirty="0" smtClean="0">
                <a:solidFill>
                  <a:srgbClr val="000000"/>
                </a:solidFill>
              </a:rPr>
              <a:t>CIM (</a:t>
            </a:r>
            <a:r>
              <a:rPr lang="en-US" b="0" dirty="0" err="1" smtClean="0">
                <a:solidFill>
                  <a:srgbClr val="000000"/>
                </a:solidFill>
              </a:rPr>
              <a:t>thePlatform</a:t>
            </a:r>
            <a:r>
              <a:rPr lang="en-US" b="0" dirty="0" smtClean="0">
                <a:solidFill>
                  <a:srgbClr val="000000"/>
                </a:solidFill>
              </a:rPr>
              <a:t> ASP):  </a:t>
            </a:r>
            <a:r>
              <a:rPr lang="en-US" b="0" u="sng" dirty="0" smtClean="0">
                <a:hlinkClick r:id="rId4"/>
              </a:rPr>
              <a:t>https</a:t>
            </a:r>
            <a:r>
              <a:rPr lang="en-US" b="0" u="sng" dirty="0">
                <a:hlinkClick r:id="rId4"/>
              </a:rPr>
              <a:t>://wiki.io.comcast.net/display/VIDSS/CIM+</a:t>
            </a:r>
            <a:r>
              <a:rPr lang="en-US" b="0" u="sng" dirty="0" smtClean="0">
                <a:hlinkClick r:id="rId4"/>
              </a:rPr>
              <a:t>Ingest</a:t>
            </a:r>
            <a:endParaRPr lang="en-US" b="0" u="sng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5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 to </a:t>
            </a:r>
            <a:r>
              <a:rPr lang="en-US" dirty="0" err="1" smtClean="0"/>
              <a:t>thePlatform’s</a:t>
            </a:r>
            <a:r>
              <a:rPr lang="en-US" dirty="0" smtClean="0"/>
              <a:t> ASP (“CIM ingest”, feeding TVE/</a:t>
            </a:r>
            <a:r>
              <a:rPr lang="en-US" dirty="0" err="1" smtClean="0"/>
              <a:t>TVGo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78" b="-278"/>
          <a:stretch/>
        </p:blipFill>
        <p:spPr>
          <a:xfrm>
            <a:off x="756358" y="989854"/>
            <a:ext cx="7274114" cy="4571884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5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8867" y="837812"/>
            <a:ext cx="5599285" cy="381000"/>
          </a:xfrm>
        </p:spPr>
        <p:txBody>
          <a:bodyPr/>
          <a:lstStyle/>
          <a:p>
            <a:r>
              <a:rPr lang="en-US" dirty="0" smtClean="0"/>
              <a:t>Contact Lists for Escalations  </a:t>
            </a:r>
          </a:p>
          <a:p>
            <a:r>
              <a:rPr lang="en-US" sz="2400" dirty="0" smtClean="0"/>
              <a:t>(Operations, Engineering, vendors)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39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Management</a:t>
            </a:r>
            <a:r>
              <a:rPr lang="en-US" dirty="0" smtClean="0"/>
              <a:t> </a:t>
            </a:r>
            <a:r>
              <a:rPr lang="en-US" b="1" dirty="0" smtClean="0"/>
              <a:t>Contacts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91102"/>
              </p:ext>
            </p:extLst>
          </p:nvPr>
        </p:nvGraphicFramePr>
        <p:xfrm>
          <a:off x="732597" y="1171931"/>
          <a:ext cx="3544105" cy="17023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8716"/>
                <a:gridCol w="2625389"/>
              </a:tblGrid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Team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X1 Platform CM</a:t>
                      </a:r>
                    </a:p>
                  </a:txBody>
                  <a:tcPr marL="0" marR="0" marT="0" marB="0" anchor="ctr" horzOverflow="overflow"/>
                </a:tc>
              </a:tr>
              <a:tr h="540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Lead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Lisi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David_Lisi@cable.comcast.com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215-286-7226 w  |  610-590-4872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0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Manager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	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Joanne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Sibony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Joanne_Sibony@cable.comcast.com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215-286-3166 w  |  215-908-1520 c 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70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CM Dashboard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 Platform CM change dashboard is 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here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52074"/>
              </p:ext>
            </p:extLst>
          </p:nvPr>
        </p:nvGraphicFramePr>
        <p:xfrm>
          <a:off x="4848499" y="1165430"/>
          <a:ext cx="3544105" cy="17023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9981"/>
                <a:gridCol w="2774124"/>
              </a:tblGrid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Team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VIPER Operations CM</a:t>
                      </a:r>
                    </a:p>
                  </a:txBody>
                  <a:tcPr marL="0" marR="0" marT="0" marB="0" anchor="ctr" horzOverflow="overflow"/>
                </a:tc>
              </a:tr>
              <a:tr h="540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Lead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Arun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Karthikeyan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Arun_Karthikeyan@cable.comcast.com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215-286-2894 w  |  301-538-6994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0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Manager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	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 Waldman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Edward_Waldmann@cable.comcast.com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5475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215-286-2968 w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70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CM Dashboard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VOPS change dashboard is 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here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2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Management Contacts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49" y="1828800"/>
            <a:ext cx="8382000" cy="299720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tabLst>
                <a:tab pos="2176463" algn="l"/>
              </a:tabLst>
            </a:pPr>
            <a:r>
              <a:rPr lang="en-US" dirty="0"/>
              <a:t>X1 cDVR Change Dashboard:</a:t>
            </a:r>
            <a:endParaRPr lang="en-US" b="0" dirty="0"/>
          </a:p>
          <a:p>
            <a:pPr>
              <a:lnSpc>
                <a:spcPct val="90000"/>
              </a:lnSpc>
              <a:tabLst>
                <a:tab pos="2176463" algn="l"/>
              </a:tabLst>
            </a:pPr>
            <a:r>
              <a:rPr lang="en-US" b="0" u="sng" dirty="0">
                <a:hlinkClick r:id="rId2"/>
              </a:rPr>
              <a:t>https://www.teamccp.com/jira/secure/Dashboard.jspa?selectPageId=19794</a:t>
            </a:r>
          </a:p>
          <a:p>
            <a:pPr marL="0" indent="0">
              <a:lnSpc>
                <a:spcPct val="90000"/>
              </a:lnSpc>
              <a:buNone/>
              <a:tabLst>
                <a:tab pos="2176463" algn="l"/>
              </a:tabLst>
            </a:pPr>
            <a:r>
              <a:rPr lang="en-US" b="0" dirty="0"/>
              <a:t> </a:t>
            </a:r>
          </a:p>
          <a:p>
            <a:pPr marL="0" indent="0">
              <a:lnSpc>
                <a:spcPct val="90000"/>
              </a:lnSpc>
              <a:buNone/>
              <a:tabLst>
                <a:tab pos="2176463" algn="l"/>
              </a:tabLst>
            </a:pPr>
            <a:r>
              <a:rPr lang="en-US" dirty="0" smtClean="0"/>
              <a:t>VIPER Operations Change </a:t>
            </a:r>
            <a:r>
              <a:rPr lang="en-US" dirty="0"/>
              <a:t>Dashboard:</a:t>
            </a:r>
            <a:endParaRPr lang="en-US" b="0" dirty="0"/>
          </a:p>
          <a:p>
            <a:pPr>
              <a:lnSpc>
                <a:spcPct val="90000"/>
              </a:lnSpc>
              <a:tabLst>
                <a:tab pos="2176463" algn="l"/>
              </a:tabLst>
            </a:pPr>
            <a:r>
              <a:rPr lang="en-US" b="0" u="sng" dirty="0">
                <a:hlinkClick r:id="rId3"/>
              </a:rPr>
              <a:t>https://www.teamccp.com/jira/secure/Dashboard.jspa?selectPageId=</a:t>
            </a:r>
            <a:r>
              <a:rPr lang="en-US" b="0" u="sng" dirty="0" smtClean="0">
                <a:hlinkClick r:id="rId3"/>
              </a:rPr>
              <a:t>25595</a:t>
            </a:r>
            <a:endParaRPr lang="en-US" b="0" u="sng" dirty="0" smtClean="0"/>
          </a:p>
          <a:p>
            <a:pPr>
              <a:lnSpc>
                <a:spcPct val="90000"/>
              </a:lnSpc>
              <a:tabLst>
                <a:tab pos="2176463" algn="l"/>
              </a:tabLst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  <a:tabLst>
                <a:tab pos="2176463" algn="l"/>
              </a:tabLst>
            </a:pPr>
            <a:r>
              <a:rPr lang="en-US" dirty="0" smtClean="0"/>
              <a:t>VIPER Operations Campfire</a:t>
            </a:r>
            <a:r>
              <a:rPr lang="en-US" dirty="0"/>
              <a:t>:</a:t>
            </a:r>
            <a:endParaRPr lang="en-US" b="0" dirty="0"/>
          </a:p>
          <a:p>
            <a:pPr>
              <a:lnSpc>
                <a:spcPct val="90000"/>
              </a:lnSpc>
              <a:tabLst>
                <a:tab pos="2176463" algn="l"/>
              </a:tabLst>
            </a:pPr>
            <a:r>
              <a:rPr lang="en-US" b="0" dirty="0" smtClean="0"/>
              <a:t>Member:	</a:t>
            </a:r>
            <a:r>
              <a:rPr lang="en-US" b="0" u="sng" dirty="0" smtClean="0">
                <a:hlinkClick r:id="rId4"/>
              </a:rPr>
              <a:t>https</a:t>
            </a:r>
            <a:r>
              <a:rPr lang="en-US" b="0" u="sng" dirty="0">
                <a:hlinkClick r:id="rId4"/>
              </a:rPr>
              <a:t>://xcal.campfirenow.com/room/577867</a:t>
            </a:r>
          </a:p>
          <a:p>
            <a:pPr>
              <a:lnSpc>
                <a:spcPct val="90000"/>
              </a:lnSpc>
              <a:tabLst>
                <a:tab pos="2176463" algn="l"/>
              </a:tabLst>
            </a:pPr>
            <a:r>
              <a:rPr lang="en-US" b="0" dirty="0" smtClean="0"/>
              <a:t>Guest:	</a:t>
            </a:r>
            <a:r>
              <a:rPr lang="en-US" b="0" u="sng" dirty="0" smtClean="0">
                <a:hlinkClick r:id="rId5"/>
              </a:rPr>
              <a:t>https</a:t>
            </a:r>
            <a:r>
              <a:rPr lang="en-US" b="0" u="sng" dirty="0">
                <a:hlinkClick r:id="rId5"/>
              </a:rPr>
              <a:t>://xcal.campfirenow.com/e0fd2</a:t>
            </a:r>
          </a:p>
          <a:p>
            <a:pPr marL="0" indent="0">
              <a:lnSpc>
                <a:spcPct val="90000"/>
              </a:lnSpc>
              <a:buNone/>
              <a:tabLst>
                <a:tab pos="2176463" algn="l"/>
              </a:tabLst>
            </a:pPr>
            <a:endParaRPr lang="en-US" b="0" dirty="0"/>
          </a:p>
          <a:p>
            <a:pPr marL="0" indent="0">
              <a:lnSpc>
                <a:spcPct val="90000"/>
              </a:lnSpc>
              <a:buNone/>
              <a:tabLst>
                <a:tab pos="2176463" algn="l"/>
              </a:tabLst>
            </a:pPr>
            <a:r>
              <a:rPr lang="en-US" dirty="0"/>
              <a:t>Jabber</a:t>
            </a:r>
            <a:r>
              <a:rPr lang="en-US" dirty="0" smtClean="0"/>
              <a:t>:</a:t>
            </a:r>
            <a:endParaRPr lang="en-US" b="0" dirty="0" smtClean="0"/>
          </a:p>
          <a:p>
            <a:pPr>
              <a:lnSpc>
                <a:spcPct val="90000"/>
              </a:lnSpc>
              <a:tabLst>
                <a:tab pos="2176463" algn="l"/>
              </a:tabLst>
            </a:pPr>
            <a:r>
              <a:rPr lang="en-US" b="0" dirty="0" smtClean="0"/>
              <a:t>How to join Jabber:</a:t>
            </a:r>
            <a:r>
              <a:rPr lang="en-US" b="0" dirty="0"/>
              <a:t>	</a:t>
            </a:r>
            <a:r>
              <a:rPr lang="en-US" b="0" dirty="0">
                <a:hlinkClick r:id="rId6"/>
              </a:rPr>
              <a:t>https://wiki.io.comcast.net/display/VIDSS/Jabber+-+</a:t>
            </a:r>
            <a:r>
              <a:rPr lang="en-US" b="0" dirty="0" smtClean="0">
                <a:hlinkClick r:id="rId6"/>
              </a:rPr>
              <a:t>Connectivity</a:t>
            </a:r>
            <a:r>
              <a:rPr lang="en-US" b="0" dirty="0" smtClean="0"/>
              <a:t> </a:t>
            </a:r>
            <a:endParaRPr lang="en-US" b="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426938" y="1059088"/>
            <a:ext cx="5979702" cy="678272"/>
          </a:xfrm>
          <a:prstGeom prst="rect">
            <a:avLst/>
          </a:prstGeom>
          <a:solidFill>
            <a:srgbClr val="FFFF66"/>
          </a:solidFill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Changes to ANY components, services, networks or systems used by IP VOD require a CHANGE ticket.  (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  <a:hlinkClick r:id="rId7"/>
              </a:rPr>
              <a:t>click here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endParaRPr lang="en-US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509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	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Mission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3" action="ppaction://hlinksldjump"/>
              </a:rPr>
              <a:t>Structure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4" action="ppaction://hlinksldjump"/>
              </a:rPr>
              <a:t>Escalation Model by Component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5" action="ppaction://hlinksldjump"/>
              </a:rPr>
              <a:t>Architecture &amp; Coverage Scope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6" action="ppaction://hlinksldjump"/>
              </a:rPr>
              <a:t>Contact Lists for Escalations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7" action="ppaction://hlinksldjump"/>
              </a:rPr>
              <a:t>APPENDIX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15938" lvl="2" indent="-285750">
              <a:buFont typeface="Courier New"/>
              <a:buChar char="o"/>
            </a:pPr>
            <a:r>
              <a:rPr lang="en-US" b="0" dirty="0" smtClean="0">
                <a:solidFill>
                  <a:schemeClr val="accent4">
                    <a:lumMod val="75000"/>
                  </a:schemeClr>
                </a:solidFill>
                <a:hlinkClick r:id="" action="ppaction://noaction"/>
              </a:rPr>
              <a:t>Reference Architecture</a:t>
            </a:r>
            <a:endParaRPr lang="en-US" b="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15938" lvl="2" indent="-285750">
              <a:buFont typeface="Courier New"/>
              <a:buChar char="o"/>
            </a:pPr>
            <a:r>
              <a:rPr lang="en-US" b="0" dirty="0" smtClean="0">
                <a:solidFill>
                  <a:schemeClr val="accent4">
                    <a:lumMod val="75000"/>
                  </a:schemeClr>
                </a:solidFill>
                <a:hlinkClick r:id="" action="ppaction://noaction"/>
              </a:rPr>
              <a:t>VCP Operational Oversight at Launch</a:t>
            </a:r>
            <a:endParaRPr lang="en-US" b="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15938" lvl="2" indent="-285750">
              <a:buFont typeface="Courier New"/>
              <a:buChar char="o"/>
            </a:pPr>
            <a:r>
              <a:rPr lang="en-US" b="0" dirty="0" smtClean="0">
                <a:solidFill>
                  <a:schemeClr val="accent4">
                    <a:lumMod val="75000"/>
                  </a:schemeClr>
                </a:solidFill>
                <a:hlinkClick r:id="" action="ppaction://noaction"/>
              </a:rPr>
              <a:t>Vendor Matrix by Component</a:t>
            </a:r>
            <a:endParaRPr lang="en-US"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4811940" y="2841814"/>
            <a:ext cx="3688414" cy="91514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More up-to-date models may be on crowd documentation wiki 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  <a:hlinkClick r:id="rId8"/>
              </a:rPr>
              <a:t>here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  <a:endParaRPr lang="en-US" sz="16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94505" y="3903392"/>
            <a:ext cx="2717292" cy="91514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  <a:cs typeface="Arial" pitchFamily="34" charset="0"/>
              </a:rPr>
              <a:t>This deck contains hyperlinks.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Enter ‘presentation mode’ and click links for faster navigation.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78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414" y="628389"/>
            <a:ext cx="8728076" cy="296628"/>
          </a:xfrm>
        </p:spPr>
        <p:txBody>
          <a:bodyPr/>
          <a:lstStyle/>
          <a:p>
            <a:r>
              <a:rPr lang="en-US" dirty="0" smtClean="0"/>
              <a:t>Comcast:  </a:t>
            </a:r>
            <a:r>
              <a:rPr lang="en-US" b="1" dirty="0" smtClean="0"/>
              <a:t>T&amp;P Production Support </a:t>
            </a:r>
            <a:r>
              <a:rPr lang="en-US" dirty="0" smtClean="0"/>
              <a:t>contacts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45436"/>
              </p:ext>
            </p:extLst>
          </p:nvPr>
        </p:nvGraphicFramePr>
        <p:xfrm>
          <a:off x="387092" y="1171928"/>
          <a:ext cx="5280283" cy="36799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53035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129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CCP Production Support Center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Issue acknowledgement within 10 minutes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Main Number: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1-973-368-9502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Available 24x7x365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Send support email to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3"/>
                        </a:rPr>
                        <a:t>ccpProd_Support@cable.comcast.com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TTS Queue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CCP Production Support (National Technical Operations)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93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On-Call </a:t>
                      </a:r>
                      <a:r>
                        <a:rPr lang="fr-FR" sz="1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</a:rPr>
                        <a:t>Incident Manager</a:t>
                      </a:r>
                      <a:endParaRPr lang="fr-FR" sz="1000" b="0" i="0" u="none" strike="noStrike" dirty="0"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800 601 0780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18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Mgr</a:t>
                      </a: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</a:rPr>
                        <a:t>Production Support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Rod Bodegas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Rod_Bodegas@cable.comcast.com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267 535 0431 c  |  215 286 4988 w</a:t>
                      </a:r>
                      <a:endParaRPr kumimoji="0" lang="en-US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18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Sr. Director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endParaRPr lang="en-US" sz="1000" b="0" i="0" u="none" strike="noStrike" dirty="0">
                        <a:latin typeface="+mj-lt"/>
                      </a:endParaRPr>
                    </a:p>
                    <a:p>
                      <a:pPr marL="0" marR="0" indent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</a:rPr>
                        <a:t>Production Support</a:t>
                      </a:r>
                      <a:endParaRPr lang="en-US" sz="1000" b="0" i="0" u="none" strike="noStrike" dirty="0"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Madhav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Gopal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Madhav_Gopal@comcast.com</a:t>
                      </a:r>
                      <a:endParaRPr kumimoji="0" lang="en-US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856-906-9067 c  |  215-286-5116 w</a:t>
                      </a:r>
                      <a:endParaRPr kumimoji="0" lang="fr-F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18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Vice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</a:rPr>
                        <a:t>President,</a:t>
                      </a:r>
                      <a:endParaRPr lang="en-US" sz="1000" b="0" i="0" u="none" strike="noStrike" dirty="0">
                        <a:latin typeface="+mj-lt"/>
                      </a:endParaRPr>
                    </a:p>
                    <a:p>
                      <a:pPr marL="0" marR="0" indent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000" b="0" i="0" u="none" strike="noStrike" kern="1200" baseline="0">
                          <a:solidFill>
                            <a:schemeClr val="tx1"/>
                          </a:solidFill>
                          <a:latin typeface="+mj-lt"/>
                        </a:rPr>
                        <a:t>CCP </a:t>
                      </a:r>
                      <a:r>
                        <a:rPr lang="en-US" sz="1000" b="0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</a:rPr>
                        <a:t>Operations</a:t>
                      </a: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Sean 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Wechter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hlinkClick r:id="rId4"/>
                        </a:rPr>
                        <a:t>Sean_Wechter@comcast.com</a:t>
                      </a:r>
                      <a:endParaRPr kumimoji="0" lang="en-US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484 422 8333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22127"/>
              </p:ext>
            </p:extLst>
          </p:nvPr>
        </p:nvGraphicFramePr>
        <p:xfrm>
          <a:off x="5810250" y="1171928"/>
          <a:ext cx="2847975" cy="21231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 hours</a:t>
                      </a:r>
                    </a:p>
                  </a:txBody>
                  <a:tcPr marT="38100" marB="38100" anchor="ctr"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152400" y="4975749"/>
            <a:ext cx="8660524" cy="568657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0" rIns="91440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T&amp;P Production Support escalation wiki is found here:  </a:t>
            </a:r>
          </a:p>
          <a:p>
            <a:pPr algn="ctr"/>
            <a:r>
              <a:rPr lang="en-US" sz="1200" u="sng" dirty="0" smtClean="0">
                <a:hlinkClick r:id="rId5"/>
              </a:rPr>
              <a:t>https</a:t>
            </a:r>
            <a:r>
              <a:rPr lang="en-US" sz="1200" u="sng" dirty="0">
                <a:hlinkClick r:id="rId5"/>
              </a:rPr>
              <a:t>://www.teamccp.com/confluence/display/xcal/Production+Support+Escalation</a:t>
            </a:r>
            <a:endParaRPr lang="en-US" sz="120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4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Comcast:  </a:t>
            </a:r>
            <a:r>
              <a:rPr lang="en-US" b="1" dirty="0" smtClean="0"/>
              <a:t>CNOC </a:t>
            </a:r>
            <a:r>
              <a:rPr lang="en-US" dirty="0"/>
              <a:t>contacts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88361"/>
              </p:ext>
            </p:extLst>
          </p:nvPr>
        </p:nvGraphicFramePr>
        <p:xfrm>
          <a:off x="387092" y="1171931"/>
          <a:ext cx="5280283" cy="18349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59201"/>
                <a:gridCol w="1277832"/>
                <a:gridCol w="3143250"/>
              </a:tblGrid>
              <a:tr h="23397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343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CNOC-PE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CNOC-PE Toll Free: 855-837-6989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 smtClean="0"/>
                        <a:t>(Open</a:t>
                      </a:r>
                      <a:r>
                        <a:rPr lang="en-US" sz="1000" baseline="0" dirty="0" smtClean="0"/>
                        <a:t> Service Request – </a:t>
                      </a:r>
                      <a:r>
                        <a:rPr lang="en-US" sz="1000" baseline="0" dirty="0" smtClean="0">
                          <a:hlinkClick r:id="rId2"/>
                        </a:rPr>
                        <a:t>Click Here</a:t>
                      </a:r>
                      <a:r>
                        <a:rPr lang="en-US" sz="1000" baseline="0" dirty="0" smtClean="0"/>
                        <a:t>)  URL below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343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CNOC-PE Service Delivery Lead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Mark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Bogle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(856) 792-2714 O  |  610-715-3636 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Mark_Bogle@cable.comcast.com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343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CNOC-PE Manager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Maria Posada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(856) 792-2673 O  |  609-868-9504 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Maria_Posada@cable.comcast.com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343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CNOC-PE Sr. Manager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 smtClean="0"/>
                        <a:t>Jesse </a:t>
                      </a:r>
                      <a:r>
                        <a:rPr lang="en-US" sz="1000" dirty="0" err="1" smtClean="0"/>
                        <a:t>Prowisor</a:t>
                      </a:r>
                      <a:r>
                        <a:rPr lang="en-US" sz="1000" dirty="0" smtClean="0"/>
                        <a:t>, Sr. Manager</a:t>
                      </a:r>
                      <a:r>
                        <a:rPr lang="en-US" sz="1000" baseline="0" dirty="0" smtClean="0"/>
                        <a:t> | </a:t>
                      </a:r>
                      <a:r>
                        <a:rPr lang="en-US" sz="1000" dirty="0" smtClean="0"/>
                        <a:t>856-952-3157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 err="1" smtClean="0"/>
                        <a:t>Jesse_Prowisor@cable.comcast.com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36885"/>
              </p:ext>
            </p:extLst>
          </p:nvPr>
        </p:nvGraphicFramePr>
        <p:xfrm>
          <a:off x="387092" y="3634052"/>
          <a:ext cx="5280283" cy="8558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9201"/>
                <a:gridCol w="1277832"/>
                <a:gridCol w="3143250"/>
              </a:tblGrid>
              <a:tr h="35121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Escalation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Business Level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Contact Information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/>
                </a:tc>
              </a:tr>
              <a:tr h="504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Level 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Manager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Manager1 Engineering Operation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Paul </a:t>
                      </a:r>
                      <a:r>
                        <a:rPr kumimoji="0" lang="en-US" sz="1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Dziewisz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215-680-6066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9721" y="3355342"/>
            <a:ext cx="38291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u="sng" dirty="0" smtClean="0"/>
              <a:t>Trial “Intake Team”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5480"/>
              </p:ext>
            </p:extLst>
          </p:nvPr>
        </p:nvGraphicFramePr>
        <p:xfrm>
          <a:off x="6016178" y="1171928"/>
          <a:ext cx="2642046" cy="21231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56426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 hours</a:t>
                      </a:r>
                    </a:p>
                  </a:txBody>
                  <a:tcPr marT="38100" marB="38100"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04632" y="3883094"/>
            <a:ext cx="21472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Wiki available </a:t>
            </a:r>
            <a:r>
              <a:rPr lang="en-US" sz="1400" dirty="0" smtClean="0">
                <a:hlinkClick r:id="rId3"/>
              </a:rPr>
              <a:t>here</a:t>
            </a:r>
            <a:r>
              <a:rPr lang="en-US" sz="1400" dirty="0" smtClean="0"/>
              <a:t>.</a:t>
            </a:r>
          </a:p>
          <a:p>
            <a:pPr algn="ctr"/>
            <a:endParaRPr lang="en-US" sz="1400" dirty="0"/>
          </a:p>
          <a:p>
            <a:pPr algn="ctr"/>
            <a:r>
              <a:rPr lang="en-US" sz="700" dirty="0">
                <a:hlinkClick r:id="rId3"/>
              </a:rPr>
              <a:t>https://wiki.io.comcast.net/display/PSC/CNOC+-+Product+Services+</a:t>
            </a:r>
            <a:r>
              <a:rPr lang="en-US" sz="700" dirty="0" smtClean="0">
                <a:hlinkClick r:id="rId3"/>
              </a:rPr>
              <a:t>Center</a:t>
            </a:r>
            <a:r>
              <a:rPr lang="en-US" sz="700" dirty="0" smtClean="0"/>
              <a:t> 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2704" y="4960699"/>
            <a:ext cx="8630656" cy="353943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/>
              <a:t>CNOC-PE ticket URL: </a:t>
            </a:r>
            <a:r>
              <a:rPr lang="en-US" sz="1100" dirty="0" smtClean="0"/>
              <a:t>https</a:t>
            </a:r>
            <a:r>
              <a:rPr lang="en-US" sz="1100" dirty="0"/>
              <a:t>://servicecatalog.cable.comcast.com/sc/catalog.product.asp?parent_category_id=&amp;category_id=ReportIncident&amp;product_id=CNOC_PE_OIV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84518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414" y="628389"/>
            <a:ext cx="8728076" cy="296628"/>
          </a:xfrm>
        </p:spPr>
        <p:txBody>
          <a:bodyPr/>
          <a:lstStyle/>
          <a:p>
            <a:r>
              <a:rPr lang="en-US" dirty="0" smtClean="0"/>
              <a:t>Comcast:  </a:t>
            </a:r>
            <a:r>
              <a:rPr lang="en-US" b="1" dirty="0" smtClean="0"/>
              <a:t>VIPER Operations </a:t>
            </a:r>
            <a:r>
              <a:rPr lang="en-US" dirty="0"/>
              <a:t>contacts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86665"/>
              </p:ext>
            </p:extLst>
          </p:nvPr>
        </p:nvGraphicFramePr>
        <p:xfrm>
          <a:off x="387092" y="1171928"/>
          <a:ext cx="5280284" cy="330509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367738"/>
                <a:gridCol w="1685419"/>
                <a:gridCol w="1609589"/>
              </a:tblGrid>
              <a:tr h="53035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VIPER Operations Team / On-Call Calendar</a:t>
                      </a: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Team </a:t>
                      </a:r>
                      <a:r>
                        <a:rPr lang="en-US" sz="1000" b="1" dirty="0" err="1" smtClean="0"/>
                        <a:t>Distro</a:t>
                      </a:r>
                      <a:r>
                        <a:rPr lang="en-US" sz="1000" dirty="0" smtClean="0"/>
                        <a:t>: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[TVX - VIPER OPS]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Campfire: </a:t>
                      </a:r>
                      <a:r>
                        <a:rPr lang="en-US" sz="1000" dirty="0" smtClean="0">
                          <a:hlinkClick r:id="rId3"/>
                        </a:rPr>
                        <a:t>https://xcal.campfirenow.com/e0fd2</a:t>
                      </a:r>
                      <a:endParaRPr lang="en-US" sz="1000" dirty="0" smtClean="0"/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T&amp;P Production On Call Calendar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smtClean="0">
                          <a:hlinkClick r:id="rId4"/>
                        </a:rPr>
                        <a:t>https://www.teamccp.com/confluence/pages/viewpage.action?pageId=18092999</a:t>
                      </a:r>
                      <a:endParaRPr lang="en-US" sz="1000" dirty="0" smtClean="0"/>
                    </a:p>
                  </a:txBody>
                  <a:tcPr marL="45720" marR="4572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 err="1" smtClean="0">
                          <a:latin typeface="+mj-lt"/>
                        </a:rPr>
                        <a:t>Director</a:t>
                      </a:r>
                      <a:r>
                        <a:rPr lang="fr-FR" sz="1000" b="0" i="0" u="none" strike="noStrike" dirty="0" smtClean="0">
                          <a:latin typeface="+mj-lt"/>
                        </a:rPr>
                        <a:t>,</a:t>
                      </a:r>
                      <a:r>
                        <a:rPr lang="fr-FR" sz="1000" b="0" i="0" u="none" strike="noStrike" baseline="0" dirty="0" smtClean="0">
                          <a:latin typeface="+mj-lt"/>
                        </a:rPr>
                        <a:t> </a:t>
                      </a:r>
                      <a:r>
                        <a:rPr lang="fr-FR" sz="1000" b="0" i="0" u="none" strike="noStrike" dirty="0" smtClean="0">
                          <a:latin typeface="+mj-lt"/>
                        </a:rPr>
                        <a:t>VIPER Operations</a:t>
                      </a:r>
                      <a:endParaRPr lang="fr-FR" sz="1000" b="0" i="0" u="none" strike="noStrike" baseline="0" dirty="0" smtClean="0"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Brian Valle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hlinkClick r:id="rId5"/>
                        </a:rPr>
                        <a:t>Brian_Valle@cable.comcast.com</a:t>
                      </a:r>
                      <a:endParaRPr lang="en-US" sz="800" dirty="0" smtClean="0"/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M: </a:t>
                      </a:r>
                      <a:r>
                        <a:rPr lang="en-US" sz="1000" dirty="0" smtClean="0"/>
                        <a:t>415-599-5763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Dave Greenwald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hlinkClick r:id="rId6"/>
                        </a:rPr>
                        <a:t>dave_greenwald@cable.comcast.com</a:t>
                      </a:r>
                      <a:endParaRPr lang="en-US" sz="800" dirty="0" smtClean="0"/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M: 609-634-9226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</a:tr>
              <a:tr h="518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Sr. Director,</a:t>
                      </a:r>
                    </a:p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VIPER Operations</a:t>
                      </a: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Erik </a:t>
                      </a:r>
                      <a:r>
                        <a:rPr lang="en-US" sz="1000" b="1" dirty="0" err="1" smtClean="0"/>
                        <a:t>Kleinfelder</a:t>
                      </a:r>
                      <a:endParaRPr lang="en-US" sz="1000" b="1" dirty="0" smtClean="0"/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hlinkClick r:id="rId7"/>
                        </a:rPr>
                        <a:t>Erik_Kleinfelder@cable.comcast.com</a:t>
                      </a:r>
                      <a:endParaRPr lang="en-US" sz="1000" b="0" dirty="0" smtClean="0"/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M: 609-685-4448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Vice President,</a:t>
                      </a:r>
                    </a:p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Xfinity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Business Operations</a:t>
                      </a:r>
                      <a:endParaRPr lang="en-US" sz="1000" b="0" i="0" u="none" strike="noStrike" kern="120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Allen Broome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hlinkClick r:id="rId8"/>
                        </a:rPr>
                        <a:t>Allen_Broome@cable.</a:t>
                      </a:r>
                      <a:r>
                        <a:rPr lang="en-US" sz="1000" b="0" dirty="0" smtClean="0">
                          <a:hlinkClick r:id="rId8"/>
                        </a:rPr>
                        <a:t>comcast.com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 </a:t>
                      </a:r>
                      <a:r>
                        <a:rPr lang="en-US" sz="1000" b="0" dirty="0" smtClean="0"/>
                        <a:t>720.257.9711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31018"/>
              </p:ext>
            </p:extLst>
          </p:nvPr>
        </p:nvGraphicFramePr>
        <p:xfrm>
          <a:off x="5810250" y="1171928"/>
          <a:ext cx="2847975" cy="148724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8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62168"/>
              </p:ext>
            </p:extLst>
          </p:nvPr>
        </p:nvGraphicFramePr>
        <p:xfrm>
          <a:off x="387092" y="1171930"/>
          <a:ext cx="5280283" cy="414985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53035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59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NVOC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National Video Operations Center 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Main Number: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303-486-3600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Available 24x7x365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Email: 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3"/>
                        </a:rPr>
                        <a:t>[CNOC_VIDEO_NVOC] &lt;_CNOC_VIDEO_NVOC_@cable.comcast.com&gt;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1374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Assistant Managers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NVOC, NVDO, Titan</a:t>
                      </a:r>
                      <a:endParaRPr kumimoji="0" lang="fr-F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NVOC - 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 Pinkerton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email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fontAlgn="t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(303) 453-9743 m | (303) 712-3124 w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t"/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t"/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NVDO - Jon 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Kirkovich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5"/>
                        </a:rPr>
                        <a:t>email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303-267-5233 | 303-587-2918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Titan 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Malcomb</a:t>
                      </a: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Peckham</a:t>
                      </a: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email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303-486-3908 | 303-944-8376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7938" marB="0" anchor="ctr">
                    <a:noFill/>
                  </a:tcPr>
                </a:tc>
              </a:tr>
              <a:tr h="494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Senior Manager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National Vidéo Distribution Operations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Charles Cannon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hlinkClick r:id="rId7"/>
                        </a:rPr>
                        <a:t>Charles_Cannon@cable.comcast.com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303-712-3086 / 303-944-655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494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Director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National Vidéo Distribution Operations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Julio Cardiel</a:t>
                      </a:r>
                      <a:endParaRPr kumimoji="0" lang="en-US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hlinkClick r:id="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hlinkClick r:id="rId8"/>
                        </a:rPr>
                        <a:t>Julio_Cardiel@cable.comcast.com</a:t>
                      </a:r>
                      <a:endParaRPr kumimoji="0" lang="en-US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494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Vice President,                         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National Video Operations and Engineering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John Roy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hlinkClick r:id="rId9"/>
                        </a:rPr>
                        <a:t>John_Roy@cable.comcast.com</a:t>
                      </a:r>
                      <a:endParaRPr kumimoji="0" lang="en-US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r>
                        <a:rPr lang="en-US" sz="1000" dirty="0" smtClean="0">
                          <a:latin typeface="+mj-lt"/>
                        </a:rPr>
                        <a:t>03-486-3838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</a:t>
                      </a:r>
                      <a:r>
                        <a:rPr lang="en-US" sz="1000" dirty="0" smtClean="0">
                          <a:latin typeface="+mj-lt"/>
                        </a:rPr>
                        <a:t>303 704-3253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54223"/>
              </p:ext>
            </p:extLst>
          </p:nvPr>
        </p:nvGraphicFramePr>
        <p:xfrm>
          <a:off x="5810250" y="1171928"/>
          <a:ext cx="2847975" cy="21231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National </a:t>
            </a:r>
            <a:r>
              <a:rPr lang="fr-FR" sz="2000" b="1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Video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sz="2000" b="1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Ops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(NVOC, NVDO, Titan)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135680"/>
                </a:solidFill>
                <a:latin typeface="Calibri" pitchFamily="34" charset="0"/>
                <a:ea typeface="+mj-ea"/>
                <a:cs typeface="+mj-cs"/>
              </a:rPr>
              <a:t>contacts</a:t>
            </a:r>
            <a:endParaRPr lang="fr-FR" sz="2000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331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50264"/>
              </p:ext>
            </p:extLst>
          </p:nvPr>
        </p:nvGraphicFramePr>
        <p:xfrm>
          <a:off x="387092" y="1171929"/>
          <a:ext cx="5280283" cy="32971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41557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127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Support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Number: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888-662-6386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Option 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Available 24x7x365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Send support email to ODOL team via: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[NETO-VSS-ODOL]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NETO-VSS-ODOL@cable.comcast.com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6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Sr.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Globelnick Anthony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Anthony_Globelnik@cable.comcast.com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303.486.3811 W  |  303.495.8783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6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Director</a:t>
                      </a: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SKYWALKER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William Calton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(303) 712-3090 W  |  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(303) 901-4096 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William_Calton@cable.comcast.com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10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VP, VADER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 McConnell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Matt_McConnell@cable.comcast.com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720-573-3236 W  |  303-818-5991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76312"/>
              </p:ext>
            </p:extLst>
          </p:nvPr>
        </p:nvGraphicFramePr>
        <p:xfrm>
          <a:off x="5810250" y="1171928"/>
          <a:ext cx="2847975" cy="18051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SUMMIT / ESP </a:t>
            </a:r>
            <a:r>
              <a:rPr lang="en-US" sz="2000" dirty="0" smtClean="0">
                <a:solidFill>
                  <a:srgbClr val="135680"/>
                </a:solidFill>
                <a:latin typeface="Calibri" pitchFamily="34" charset="0"/>
              </a:rPr>
              <a:t>contacts</a:t>
            </a:r>
            <a:endParaRPr lang="fr-FR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4587162"/>
            <a:ext cx="8660524" cy="464403"/>
          </a:xfrm>
          <a:prstGeom prst="rect">
            <a:avLst/>
          </a:prstGeom>
          <a:solidFill>
            <a:srgbClr val="FFFF66"/>
          </a:solidFill>
          <a:ln>
            <a:noFill/>
            <a:headEnd type="oval" w="sm" len="sm"/>
            <a:tailEnd type="oval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0" rIns="914400" rtlCol="0" anchor="ctr"/>
          <a:lstStyle/>
          <a:p>
            <a:pPr algn="ctr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Team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coordinates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content planning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with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Comcast’s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content providers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e.g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. HBO.</a:t>
            </a:r>
          </a:p>
        </p:txBody>
      </p:sp>
    </p:spTree>
    <p:extLst>
      <p:ext uri="{BB962C8B-B14F-4D97-AF65-F5344CB8AC3E}">
        <p14:creationId xmlns:p14="http://schemas.microsoft.com/office/powerpoint/2010/main" val="380814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80985"/>
              </p:ext>
            </p:extLst>
          </p:nvPr>
        </p:nvGraphicFramePr>
        <p:xfrm>
          <a:off x="387092" y="1171929"/>
          <a:ext cx="5280283" cy="32971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41557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127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Support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Number: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888-662-6386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Option 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Available 24x7x365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Send support email to ODOL team via: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[NETO-VSS-ODOL]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NETO-VSS-ODOL@cable.comcast.com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6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SKYWALKER / BATMAN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Tad Bowman</a:t>
                      </a:r>
                    </a:p>
                    <a:p>
                      <a:pPr algn="ctr" fontAlgn="t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303-712-3107</a:t>
                      </a:r>
                    </a:p>
                    <a:p>
                      <a:pPr algn="ctr" fontAlgn="t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Tad_Bowman@cable.comcast.com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6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Director</a:t>
                      </a: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SKYWALKER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Joe Straub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(303) 267-5103 W  |  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303-994-4994 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3"/>
                        </a:rPr>
                        <a:t>Joe_Straub@cable.comcast.com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10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VP, VADER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Timojhen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Timojhen_Mark@cable.comcast.com</a:t>
                      </a:r>
                      <a:endParaRPr kumimoji="0" lang="en-US" sz="10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703-939-8438 W  |  571-294-0545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71726"/>
              </p:ext>
            </p:extLst>
          </p:nvPr>
        </p:nvGraphicFramePr>
        <p:xfrm>
          <a:off x="5810250" y="1171928"/>
          <a:ext cx="2847975" cy="18051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VADER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SKYWALKER &amp; BATMAN </a:t>
            </a:r>
            <a:r>
              <a:rPr lang="fr-FR" sz="20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ontacts</a:t>
            </a:r>
            <a:endParaRPr lang="fr-FR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4602708"/>
            <a:ext cx="8660524" cy="723710"/>
          </a:xfrm>
          <a:prstGeom prst="rect">
            <a:avLst/>
          </a:prstGeom>
          <a:solidFill>
            <a:srgbClr val="FFFF66"/>
          </a:solidFill>
          <a:ln>
            <a:noFill/>
            <a:headEnd type="oval" w="sm" len="sm"/>
            <a:tailEnd type="oval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0" rIns="914400"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Team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provides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ExpressLane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Dev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/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Ops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support,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e.g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asset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&amp; XML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health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…</a:t>
            </a:r>
          </a:p>
          <a:p>
            <a:pPr algn="ctr">
              <a:spcBef>
                <a:spcPts val="600"/>
              </a:spcBef>
            </a:pP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(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both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entertainment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assets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+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dynamic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advertising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, DAI)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9118" y="3847910"/>
            <a:ext cx="24643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Contact is maintained by these teams on their wiki.  Visit </a:t>
            </a:r>
            <a:r>
              <a:rPr lang="en-US" sz="1200" dirty="0" smtClean="0">
                <a:solidFill>
                  <a:srgbClr val="FF0000"/>
                </a:solidFill>
                <a:hlinkClick r:id="rId5"/>
              </a:rPr>
              <a:t>this page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79265"/>
              </p:ext>
            </p:extLst>
          </p:nvPr>
        </p:nvGraphicFramePr>
        <p:xfrm>
          <a:off x="387092" y="1171929"/>
          <a:ext cx="5280283" cy="32971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41557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127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Support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Number: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888-662-6386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Option 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Available 24x7x365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Send support email to ODOL team via: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[NETO-VSS-ODOL]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NETO-VSS-ODOL@cable.comcast.com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6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Sr.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Scott McGill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Scott_McGill@cable.comcast.com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215-286-3275 W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6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Director</a:t>
                      </a: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SKYWALKER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Stephan David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703-939-8522 W  |  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571-393-0064 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3"/>
                        </a:rPr>
                        <a:t>Stephan_David@cable.comcast.com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10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VP, VADER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Timojhen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Timojhen_Mark@cable.comcast.com</a:t>
                      </a:r>
                      <a:endParaRPr kumimoji="0" lang="en-US" sz="10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703-939-8438 W  |  571-294-0545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55576"/>
              </p:ext>
            </p:extLst>
          </p:nvPr>
        </p:nvGraphicFramePr>
        <p:xfrm>
          <a:off x="5810250" y="1171928"/>
          <a:ext cx="2847975" cy="18051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VADER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Content Engineering </a:t>
            </a:r>
            <a:r>
              <a:rPr lang="fr-FR" sz="20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ontacts</a:t>
            </a:r>
            <a:endParaRPr lang="fr-FR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4536362"/>
            <a:ext cx="8660524" cy="799534"/>
          </a:xfrm>
          <a:prstGeom prst="rect">
            <a:avLst/>
          </a:prstGeom>
          <a:solidFill>
            <a:srgbClr val="FFFF66"/>
          </a:solidFill>
          <a:ln>
            <a:noFill/>
            <a:headEnd type="oval" w="sm" len="sm"/>
            <a:tailEnd type="oval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0" rIns="914400" rtlCol="0" anchor="ctr"/>
          <a:lstStyle/>
          <a:p>
            <a:pPr algn="ctr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Team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oversees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successful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movement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processing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of VOD files (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assets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&amp; XML)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</a:p>
          <a:p>
            <a:pPr algn="ctr">
              <a:spcBef>
                <a:spcPts val="600"/>
              </a:spcBef>
            </a:pP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e.g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RMPs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 &amp;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WatchFolder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 components for the QAM &amp; IP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product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ingest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9118" y="3847910"/>
            <a:ext cx="24643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Contact is maintained by these teams on their wiki.  Visit </a:t>
            </a:r>
            <a:r>
              <a:rPr lang="en-US" sz="1200" dirty="0" smtClean="0">
                <a:solidFill>
                  <a:srgbClr val="FF0000"/>
                </a:solidFill>
                <a:hlinkClick r:id="rId5"/>
              </a:rPr>
              <a:t>this page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14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97755"/>
              </p:ext>
            </p:extLst>
          </p:nvPr>
        </p:nvGraphicFramePr>
        <p:xfrm>
          <a:off x="387092" y="1171929"/>
          <a:ext cx="5280283" cy="32971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41557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127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Support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Number: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888-662-6386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Option 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Available 24x7x365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Send support email to ODOL team via: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[NETO-VSS-ODOL]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NETO-VSS-ODOL@cable.comcast.com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6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Regional</a:t>
                      </a: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&amp; </a:t>
                      </a: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Divisional</a:t>
                      </a:r>
                      <a:endParaRPr kumimoji="0" lang="fr-F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Wiki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3"/>
                        </a:rPr>
                        <a:t>here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3"/>
                        </a:rPr>
                        <a:t>https://wiki.io.comcast.net/display/VIDSS/Spotlight%2C+LIVEcut+Assets+Contacts</a:t>
                      </a:r>
                      <a:r>
                        <a:rPr kumimoji="0" 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6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Director</a:t>
                      </a: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SKYWALKER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Stephan David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703-939-8522 W  |  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571-393-0064 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4"/>
                        </a:rPr>
                        <a:t>Stephan_David@cable.comcast.com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10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VP, VADER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Timojhen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Timojhen_Mark@cable.comcast.com</a:t>
                      </a:r>
                      <a:endParaRPr kumimoji="0" lang="en-US" sz="10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703-939-8438 W  |  571-294-0545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34504"/>
              </p:ext>
            </p:extLst>
          </p:nvPr>
        </p:nvGraphicFramePr>
        <p:xfrm>
          <a:off x="5810250" y="1171928"/>
          <a:ext cx="2847975" cy="18051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</a:t>
            </a:r>
            <a:r>
              <a:rPr lang="fr-FR" sz="2000" b="1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LiveCut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contacts</a:t>
            </a:r>
            <a:endParaRPr lang="fr-FR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4536362"/>
            <a:ext cx="8660524" cy="799534"/>
          </a:xfrm>
          <a:prstGeom prst="rect">
            <a:avLst/>
          </a:prstGeom>
          <a:solidFill>
            <a:srgbClr val="FFFF66"/>
          </a:solidFill>
          <a:ln>
            <a:noFill/>
            <a:headEnd type="oval" w="sm" len="sm"/>
            <a:tailEnd type="oval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0" rIns="914400" rtlCol="0" anchor="ctr"/>
          <a:lstStyle/>
          <a:p>
            <a:pPr algn="ctr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Team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oversees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successful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movement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processing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of VOD files (</a:t>
            </a:r>
            <a:r>
              <a:rPr lang="fr-FR" sz="1600" b="1" dirty="0" err="1" smtClean="0">
                <a:solidFill>
                  <a:schemeClr val="tx1"/>
                </a:solidFill>
                <a:latin typeface="Calibri" pitchFamily="34" charset="0"/>
              </a:rPr>
              <a:t>assets</a:t>
            </a:r>
            <a:r>
              <a:rPr lang="fr-FR" sz="1600" b="1" dirty="0" smtClean="0">
                <a:solidFill>
                  <a:schemeClr val="tx1"/>
                </a:solidFill>
                <a:latin typeface="Calibri" pitchFamily="34" charset="0"/>
              </a:rPr>
              <a:t> &amp; XML)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</a:p>
          <a:p>
            <a:pPr algn="ctr">
              <a:spcBef>
                <a:spcPts val="600"/>
              </a:spcBef>
            </a:pP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e.g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RMPs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 &amp;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WatchFolder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 components for the QAM &amp; IP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product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Calibri" pitchFamily="34" charset="0"/>
              </a:rPr>
              <a:t>ingest</a:t>
            </a: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9118" y="3847910"/>
            <a:ext cx="24643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Contact is maintained by these teams on their wiki.  Visit </a:t>
            </a:r>
            <a:r>
              <a:rPr lang="en-US" sz="1200" dirty="0" smtClean="0">
                <a:solidFill>
                  <a:srgbClr val="FF0000"/>
                </a:solidFill>
                <a:hlinkClick r:id="rId6"/>
              </a:rPr>
              <a:t>this page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28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88352"/>
              </p:ext>
            </p:extLst>
          </p:nvPr>
        </p:nvGraphicFramePr>
        <p:xfrm>
          <a:off x="387092" y="1171929"/>
          <a:ext cx="5280283" cy="27507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41557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1278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Support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Number: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888-662-6386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Option 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Available 24x7x365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Send support email to ODOL team via: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[NETO-VSS-ODOL]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NETO-VSS-ODOL@cable.comcast.com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6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Manager,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Comcast ODOL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Joel McClung</a:t>
                      </a:r>
                    </a:p>
                    <a:p>
                      <a:pPr algn="ctr" fontAlgn="t"/>
                      <a:r>
                        <a:rPr lang="en-US" sz="1000" b="0" i="0" u="sng" strike="noStrike" dirty="0" smtClean="0">
                          <a:solidFill>
                            <a:srgbClr val="0000FF"/>
                          </a:solidFill>
                          <a:latin typeface="+mj-lt"/>
                          <a:hlinkClick r:id="rId3"/>
                        </a:rPr>
                        <a:t>Joel_Mcclung@cable.comcast.com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latin typeface="+mj-lt"/>
                      </a:endParaRPr>
                    </a:p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703-939-8444  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/  571-882-0617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10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Sr. Manager, Comcast  VSS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Timojhen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Timojhen_Mark@cable.comcast.com</a:t>
                      </a:r>
                      <a:endParaRPr kumimoji="0" lang="en-US" sz="10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703-939-8438  /  571-294-0545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4566"/>
              </p:ext>
            </p:extLst>
          </p:nvPr>
        </p:nvGraphicFramePr>
        <p:xfrm>
          <a:off x="5810250" y="1171928"/>
          <a:ext cx="2847975" cy="18051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VADER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ODOL </a:t>
            </a:r>
            <a:r>
              <a:rPr lang="fr-FR" sz="20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ontacts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9118" y="3847910"/>
            <a:ext cx="24643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Contact is maintained by these teams on their wiki.  Visit </a:t>
            </a:r>
            <a:r>
              <a:rPr lang="en-US" sz="1200" dirty="0" smtClean="0">
                <a:solidFill>
                  <a:srgbClr val="FF0000"/>
                </a:solidFill>
                <a:hlinkClick r:id="rId5"/>
              </a:rPr>
              <a:t>this page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03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36984"/>
              </p:ext>
            </p:extLst>
          </p:nvPr>
        </p:nvGraphicFramePr>
        <p:xfrm>
          <a:off x="387092" y="1171928"/>
          <a:ext cx="5280283" cy="36521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22055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120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Support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Number (24x7x365):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888-662-6386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/>
                        </a:rPr>
                        <a:t>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Option 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Send support email to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[NETO-VSS-UDB]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NETO_VSS-UDB@cable.comcast.com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857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Manager,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Comcast VSS-UDB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Ishaq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Osman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Ishaq_Osman@cable.comcast.com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(703) 656-6482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857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Sr. Manager,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Comcast VSS-UDB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Jaswanth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Ravirala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Jaswanth_Ravirala@cable.comcast.com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703-939-8459 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/  703-789-3673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14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Director,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Comcast  VSS                    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Timojhen Mark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Timojhen_Mark@cable.comcast.com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703-939-8438  /  571-294-0545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91281"/>
              </p:ext>
            </p:extLst>
          </p:nvPr>
        </p:nvGraphicFramePr>
        <p:xfrm>
          <a:off x="5810250" y="1171928"/>
          <a:ext cx="2847975" cy="18051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VADER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UDB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</a:rPr>
              <a:t>contacts</a:t>
            </a:r>
            <a:endParaRPr lang="fr-FR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9118" y="3847910"/>
            <a:ext cx="24643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Contact is maintained by these teams on their wiki.  Visit </a:t>
            </a:r>
            <a:r>
              <a:rPr lang="en-US" sz="1200" dirty="0" smtClean="0">
                <a:solidFill>
                  <a:srgbClr val="FF0000"/>
                </a:solidFill>
                <a:hlinkClick r:id="rId3"/>
              </a:rPr>
              <a:t>this page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81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To ensure Comcast customers experience our video products as the best in the world – from individual and business subscribers to content providers and advertising partners.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263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40152"/>
              </p:ext>
            </p:extLst>
          </p:nvPr>
        </p:nvGraphicFramePr>
        <p:xfrm>
          <a:off x="523648" y="1201721"/>
          <a:ext cx="4405954" cy="374988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5284"/>
                <a:gridCol w="1267891"/>
                <a:gridCol w="2622779"/>
              </a:tblGrid>
              <a:tr h="21324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986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Support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CNOC-PE Number: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888-662-6386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Option 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Available 24x7x365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Send support email to BO via: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[NETO-VSS-VOD]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NETO_VSS-VOD@cable.comcast.com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1544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Manager,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VSS-BO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  <a:hlinkClick r:id="rId3"/>
                        </a:rPr>
                        <a:t>Jason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  <a:hlinkClick r:id="rId3"/>
                        </a:rPr>
                        <a:t> Deschenes</a:t>
                      </a:r>
                      <a:endParaRPr lang="en-US" sz="1000" b="1" i="0" u="none" strike="noStrike" kern="1200" dirty="0" smtClean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  <a:hlinkClick r:id="rId3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  <a:hlinkClick r:id="rId3"/>
                        </a:rPr>
                        <a:t>Jason_Deschenes@cable.comcast.com</a:t>
                      </a:r>
                      <a:endParaRPr lang="en-US" sz="1000" b="0" i="0" u="none" strike="noStrike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617.279.1314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Steve </a:t>
                      </a:r>
                      <a:r>
                        <a:rPr lang="en-US" sz="1000" b="1" i="0" u="none" strike="noStrike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Tartamella</a:t>
                      </a:r>
                      <a:endParaRPr lang="en-US" sz="1000" b="1" i="0" u="none" strike="noStrik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hlinkClick r:id="rId4"/>
                        </a:rPr>
                        <a:t>Steven_Tartamella@cable.comcast.com</a:t>
                      </a: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215.510.0059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Jeff </a:t>
                      </a:r>
                      <a:r>
                        <a:rPr lang="en-US" sz="1000" b="1" i="0" u="none" strike="noStrike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Kukuk</a:t>
                      </a:r>
                      <a:endParaRPr lang="en-US" sz="1000" b="1" i="0" u="none" strike="noStrik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hlinkClick r:id="rId5"/>
                        </a:rPr>
                        <a:t>Jeff_Kukuk@cable.comcast.com</a:t>
                      </a: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kern="120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303.305.9925</a:t>
                      </a: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403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Director</a:t>
                      </a: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Comcast VSS-VBO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Jim 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Wilen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sng" strike="noStrike" dirty="0" err="1" smtClean="0">
                          <a:solidFill>
                            <a:srgbClr val="0000FF"/>
                          </a:solidFill>
                          <a:latin typeface="+mj-lt"/>
                        </a:rPr>
                        <a:t>Jim_Wilen@cable.comcast.com</a:t>
                      </a:r>
                      <a:endParaRPr lang="en-US" sz="1000" b="0" i="0" u="sng" strike="noStrike" dirty="0" smtClean="0">
                        <a:solidFill>
                          <a:srgbClr val="0000FF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215-286-5472 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/  215-622-1835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403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Sr. Director,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Comcast  CNOC-PE                        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Timojhen Mark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hlinkClick r:id="rId6"/>
                        </a:rPr>
                        <a:t>Timojhen_Mark@cable.comcast.com</a:t>
                      </a:r>
                      <a:endParaRPr kumimoji="0" lang="en-US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703-939-8438  /  571-294-0545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17567"/>
              </p:ext>
            </p:extLst>
          </p:nvPr>
        </p:nvGraphicFramePr>
        <p:xfrm>
          <a:off x="5810250" y="1171928"/>
          <a:ext cx="2847975" cy="18051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VADER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VOD Back Office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</a:rPr>
              <a:t>contacts</a:t>
            </a:r>
            <a:endParaRPr lang="fr-FR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9118" y="3847910"/>
            <a:ext cx="24643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Contact is maintained by these teams on their wiki.  Visit </a:t>
            </a:r>
            <a:r>
              <a:rPr lang="en-US" sz="1200" dirty="0" smtClean="0">
                <a:solidFill>
                  <a:srgbClr val="FF0000"/>
                </a:solidFill>
                <a:hlinkClick r:id="rId7"/>
              </a:rPr>
              <a:t>this page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37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79069"/>
              </p:ext>
            </p:extLst>
          </p:nvPr>
        </p:nvGraphicFramePr>
        <p:xfrm>
          <a:off x="387092" y="1171930"/>
          <a:ext cx="5280283" cy="144319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32638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574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Sr. Manager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TPD Software Engineering</a:t>
                      </a:r>
                      <a:endParaRPr kumimoji="0" lang="fr-F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Vijay 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Velusamy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Vijay_Velusamy@cable.comcast.com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215-286-2243 O  |  215-516-9465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41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Exec. Director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TPD Software Engineering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Gulrukh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Ahanger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Gulrukh_Ahanger@cable.comcast.com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(215) 286-2437 O  |  (267) 294-6362 M</a:t>
                      </a:r>
                      <a:endParaRPr kumimoji="0" lang="fr-F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T&amp;PD Software Engineering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</a:rPr>
              <a:t>contacts</a:t>
            </a:r>
            <a:endParaRPr lang="fr-FR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96658"/>
              </p:ext>
            </p:extLst>
          </p:nvPr>
        </p:nvGraphicFramePr>
        <p:xfrm>
          <a:off x="5810250" y="1171928"/>
          <a:ext cx="2847975" cy="148724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18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69831"/>
              </p:ext>
            </p:extLst>
          </p:nvPr>
        </p:nvGraphicFramePr>
        <p:xfrm>
          <a:off x="387092" y="1171930"/>
          <a:ext cx="5606633" cy="339474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5705"/>
                <a:gridCol w="840945"/>
                <a:gridCol w="2054992"/>
                <a:gridCol w="2054991"/>
              </a:tblGrid>
              <a:tr h="36776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Level</a:t>
                      </a:r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 Engineer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Anthony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Rubbo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Anthony_Rubbo@cable.comcast.com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 Lyons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Tim_Lyons@cable.comcast.com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| 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201-602-0304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9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CRS</a:t>
                      </a:r>
                    </a:p>
                  </a:txBody>
                  <a:tcPr marL="0" marR="0" marT="0" marB="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ARS</a:t>
                      </a:r>
                    </a:p>
                  </a:txBody>
                  <a:tcPr marL="0" marR="0" marT="0" marB="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31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Jens 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Cahnbley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Jens_Cahnbley@cable.comcast.com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 Rocco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Robert_Rocco@cable.comcast.com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70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Director(s)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Henry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DeGregorio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Dir. Merlin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Henry_DeGregorio@Comcast.com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(215) 286-5849 O  |  (609) 504-2246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 Lewis, Dir. UDB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Gregory_Lewis@cable.comcast.com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215-286-8743 O |  609-217-6490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35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Executive Director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Jim Bracken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Jim_Bracken@cable.comcast.com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215-286-8996 O  |  215-327-7478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</a:t>
            </a:r>
            <a:r>
              <a:rPr lang="fr-FR" sz="2000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CoMPASS</a:t>
            </a:r>
            <a:r>
              <a:rPr lang="fr-FR" sz="20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/ 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Merlin </a:t>
            </a:r>
            <a:r>
              <a:rPr lang="fr-FR" sz="2000" b="1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Ops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&amp; UDB </a:t>
            </a:r>
            <a:r>
              <a:rPr lang="fr-FR" sz="2000" b="1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Ops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</a:rPr>
              <a:t>contacts</a:t>
            </a:r>
            <a:endParaRPr lang="fr-FR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1010"/>
              </p:ext>
            </p:extLst>
          </p:nvPr>
        </p:nvGraphicFramePr>
        <p:xfrm>
          <a:off x="6150706" y="1171928"/>
          <a:ext cx="2507519" cy="21231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84891"/>
                <a:gridCol w="866501"/>
                <a:gridCol w="85612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2.0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3"/>
          <p:cNvSpPr txBox="1">
            <a:spLocks/>
          </p:cNvSpPr>
          <p:nvPr/>
        </p:nvSpPr>
        <p:spPr>
          <a:xfrm>
            <a:off x="4589464" y="5539"/>
            <a:ext cx="3609658" cy="2201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spcBef>
                <a:spcPct val="50000"/>
              </a:spcBef>
            </a:pPr>
            <a:r>
              <a:rPr lang="en-US" sz="1200" smtClean="0">
                <a:solidFill>
                  <a:srgbClr val="FFFFFF">
                    <a:lumMod val="95000"/>
                  </a:srgbClr>
                </a:solidFill>
              </a:rPr>
              <a:t>Operations Support Model</a:t>
            </a:r>
            <a:endParaRPr lang="en-US" sz="1200" dirty="0">
              <a:solidFill>
                <a:srgbClr val="FFFFFF">
                  <a:lumMod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3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46819"/>
              </p:ext>
            </p:extLst>
          </p:nvPr>
        </p:nvGraphicFramePr>
        <p:xfrm>
          <a:off x="387092" y="1171930"/>
          <a:ext cx="5280283" cy="350104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519495"/>
                <a:gridCol w="3143250"/>
              </a:tblGrid>
              <a:tr h="53035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Call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On Call Engineer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202-657-5596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prodops@streamsage.com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John Alexander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202-281-8975 C  |  (202) 524-5002 W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John_Alexander@cable.comcast.com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Samarasinghe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Mevan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Mevan_Samarasinghe@cable.comcast.com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(202) 524-5019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Executive Director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Tom Morton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Samarasinghe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Mevan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215-286-2747 O  |  (215) 868-5141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Rick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Rioboli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Rick_Rioboli@cable.comcast.com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215-286-8912 O  |  215-873-3276 M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</a:t>
            </a:r>
            <a:r>
              <a:rPr lang="fr-FR" sz="2000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CoMPASS</a:t>
            </a:r>
            <a:r>
              <a:rPr lang="fr-FR" sz="20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/ 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Rex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</a:rPr>
              <a:t>contacts</a:t>
            </a:r>
            <a:endParaRPr lang="fr-FR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5029201"/>
            <a:ext cx="8660524" cy="476250"/>
          </a:xfrm>
          <a:prstGeom prst="rect">
            <a:avLst/>
          </a:prstGeom>
          <a:ln>
            <a:noFill/>
            <a:headEnd type="oval" w="sm" len="sm"/>
            <a:tailEnd type="oval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0" rIns="914400" rtlCol="0" anchor="ctr"/>
          <a:lstStyle/>
          <a:p>
            <a:pPr algn="ctr"/>
            <a:endParaRPr lang="en-US" sz="160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89464" y="5539"/>
            <a:ext cx="3609658" cy="2201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spcBef>
                <a:spcPct val="50000"/>
              </a:spcBef>
            </a:pPr>
            <a:r>
              <a:rPr lang="en-US" sz="1200" smtClean="0">
                <a:solidFill>
                  <a:srgbClr val="FFFFFF">
                    <a:lumMod val="95000"/>
                  </a:srgbClr>
                </a:solidFill>
              </a:rPr>
              <a:t>Operations Support Model</a:t>
            </a:r>
            <a:endParaRPr lang="en-US" sz="1200" dirty="0">
              <a:solidFill>
                <a:srgbClr val="FFFFFF">
                  <a:lumMod val="95000"/>
                </a:srgb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80375"/>
              </p:ext>
            </p:extLst>
          </p:nvPr>
        </p:nvGraphicFramePr>
        <p:xfrm>
          <a:off x="6150706" y="1171928"/>
          <a:ext cx="2507519" cy="21231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84891"/>
                <a:gridCol w="866501"/>
                <a:gridCol w="85612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2.0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8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66344"/>
              </p:ext>
            </p:extLst>
          </p:nvPr>
        </p:nvGraphicFramePr>
        <p:xfrm>
          <a:off x="217999" y="1171930"/>
          <a:ext cx="5544688" cy="408527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02476"/>
                <a:gridCol w="1185553"/>
                <a:gridCol w="1185553"/>
                <a:gridCol w="1185553"/>
                <a:gridCol w="1185553"/>
              </a:tblGrid>
              <a:tr h="36776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Escalation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Apps</a:t>
                      </a:r>
                      <a:endParaRPr lang="en-US" sz="1000" dirty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XRE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DVR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XBO</a:t>
                      </a:r>
                    </a:p>
                  </a:txBody>
                  <a:tcPr marL="68580" marR="68580" marT="0" marB="0" anchor="ctr"/>
                </a:tc>
              </a:tr>
              <a:tr h="44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Level 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T&amp;P Production Support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X1 Production Support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Number: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1-973-368-9502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24x7x365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support email to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29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Level 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  <a:hlinkClick r:id="rId3" action="ppaction://hlinkfile"/>
                        </a:rPr>
                        <a:t>Joe </a:t>
                      </a: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  <a:hlinkClick r:id="rId3" action="ppaction://hlinkfile"/>
                        </a:rPr>
                        <a:t>Myshko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215-806-5779 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215.286.2881 w</a:t>
                      </a:r>
                      <a:endParaRPr lang="en-US" sz="1000" dirty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Mike </a:t>
                      </a: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Muth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Govind</a:t>
                      </a: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Vinjamuri</a:t>
                      </a:r>
                      <a:endParaRPr lang="en-US" sz="1000" dirty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Naveed</a:t>
                      </a: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Shaik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Mike </a:t>
                      </a: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Muth</a:t>
                      </a:r>
                      <a:endParaRPr lang="en-US" sz="1000" dirty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Mike </a:t>
                      </a: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Muth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Govind</a:t>
                      </a: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Vinjamuri</a:t>
                      </a:r>
                      <a:endParaRPr lang="en-US" sz="1000" dirty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84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Level 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ＭＳ 明朝"/>
                          <a:cs typeface="Times New Roman"/>
                          <a:hlinkClick r:id="rId4" action="ppaction://hlinkfile"/>
                        </a:rPr>
                        <a:t>Marcus </a:t>
                      </a: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  <a:hlinkClick r:id="rId4" action="ppaction://hlinkfile"/>
                        </a:rPr>
                        <a:t>Yoo</a:t>
                      </a:r>
                      <a:endParaRPr lang="en-US" sz="1000" baseline="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Tel:  215-620-0476 w </a:t>
                      </a:r>
                      <a:endParaRPr lang="en-US" sz="1000" dirty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7023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Level 4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  <a:hlinkClick r:id="" action="ppaction://hlinkfile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  <a:hlinkClick r:id="" action="ppaction://hlinkfile"/>
                        </a:rPr>
                        <a:t>Vijay Velusamy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Tel:</a:t>
                      </a:r>
                      <a:r>
                        <a:rPr lang="en-US" sz="1000" baseline="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 215-516-9465 c: 215-516-9465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  <a:hlinkClick r:id="" action="ppaction://hlinkfile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  <a:hlinkClick r:id="" action="ppaction://hlinkfile"/>
                        </a:rPr>
                        <a:t>John McCann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Tel: 215-286-4094 w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(646) 723-2927 ?</a:t>
                      </a:r>
                      <a:endParaRPr lang="en-US" sz="1000" dirty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  <a:hlinkClick r:id="" action="ppaction://hlinkfile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  <a:hlinkClick r:id="" action="ppaction://hlinkfile"/>
                        </a:rPr>
                        <a:t>Jan Paradowski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Tel: </a:t>
                      </a:r>
                      <a:endParaRPr lang="en-US" sz="1000" dirty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  <a:hlinkClick r:id="" action="ppaction://hlinkfile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  <a:hlinkClick r:id="" action="ppaction://hlinkfile"/>
                        </a:rPr>
                        <a:t>Balakrishna Kunduru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Tel: 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en-US" sz="1000" baseline="30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st</a:t>
                      </a:r>
                      <a:r>
                        <a:rPr lang="en-US" sz="1000" baseline="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 on-call: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(215) 266-0607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2</a:t>
                      </a:r>
                      <a:r>
                        <a:rPr lang="en-US" sz="1000" baseline="30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nd</a:t>
                      </a:r>
                      <a:r>
                        <a:rPr lang="en-US" sz="1000" baseline="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 on-call: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(215) 606-7709		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35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Level 5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Gulrukh</a:t>
                      </a:r>
                      <a:r>
                        <a:rPr lang="en-US" sz="1000" dirty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Ahanger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W: (215)286-2437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C:</a:t>
                      </a:r>
                      <a:r>
                        <a:rPr lang="en-US" sz="1000" baseline="0" dirty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(267) 294-6362</a:t>
                      </a:r>
                      <a:endParaRPr lang="en-US" sz="1000" dirty="0" smtClean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Chris </a:t>
                      </a: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Dixon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W:</a:t>
                      </a:r>
                      <a:r>
                        <a:rPr lang="en-US" sz="1000" baseline="0" dirty="0" smtClean="0">
                          <a:effectLst/>
                          <a:latin typeface="+mj-lt"/>
                          <a:ea typeface="ＭＳ 明朝"/>
                          <a:cs typeface="Times New Roman"/>
                        </a:rPr>
                        <a:t> (215) 286-5091</a:t>
                      </a:r>
                      <a:endParaRPr lang="en-US" sz="1000" dirty="0">
                        <a:effectLst/>
                        <a:latin typeface="+mj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eaLnBrk="0" hangingPunct="0">
              <a:lnSpc>
                <a:spcPct val="90000"/>
              </a:lnSpc>
            </a:pP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Comcast:  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TVX </a:t>
            </a:r>
            <a:r>
              <a:rPr lang="fr-FR" sz="2000" b="1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Ops</a:t>
            </a:r>
            <a:r>
              <a:rPr lang="fr-FR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App Support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</a:rPr>
              <a:t>contacts</a:t>
            </a:r>
            <a:r>
              <a:rPr lang="fr-FR" sz="20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sz="20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(XRE, DVR, XBO, </a:t>
            </a:r>
            <a:r>
              <a:rPr lang="fr-FR" sz="1400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Pandora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fr-FR" sz="1400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Traffic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, etc.)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06890"/>
              </p:ext>
            </p:extLst>
          </p:nvPr>
        </p:nvGraphicFramePr>
        <p:xfrm>
          <a:off x="6407197" y="1171928"/>
          <a:ext cx="2251026" cy="22755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04605"/>
                <a:gridCol w="777867"/>
                <a:gridCol w="768554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 hour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2.0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minutes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2.5 hours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3"/>
          <p:cNvSpPr txBox="1">
            <a:spLocks/>
          </p:cNvSpPr>
          <p:nvPr/>
        </p:nvSpPr>
        <p:spPr>
          <a:xfrm>
            <a:off x="4589464" y="5539"/>
            <a:ext cx="3609658" cy="2201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spcBef>
                <a:spcPct val="50000"/>
              </a:spcBef>
            </a:pPr>
            <a:r>
              <a:rPr lang="en-US" sz="1200" smtClean="0">
                <a:solidFill>
                  <a:srgbClr val="FFFFFF">
                    <a:lumMod val="95000"/>
                  </a:srgbClr>
                </a:solidFill>
              </a:rPr>
              <a:t>Operations Support Model</a:t>
            </a:r>
            <a:endParaRPr lang="en-US" sz="1200" dirty="0">
              <a:solidFill>
                <a:srgbClr val="FFFFFF">
                  <a:lumMod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18550"/>
              </p:ext>
            </p:extLst>
          </p:nvPr>
        </p:nvGraphicFramePr>
        <p:xfrm>
          <a:off x="387092" y="1171930"/>
          <a:ext cx="5280283" cy="40065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333408"/>
                <a:gridCol w="3329337"/>
              </a:tblGrid>
              <a:tr h="53035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Customer Support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EMAIL:	VNM-support@tektronix.com 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PHONE:	800-833-9200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ALT PHONE:	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503-627-7111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Support Manager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xxx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xxx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 PHONE:	xxx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762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Comcast Account Manager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	Rob Wiggins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Rob.Wiggins@tektronix.com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214.257.7827 - W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 PHONE:	972.838.3398 –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762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	Dan 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Donelley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dan.donnelly@tektronix.com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(310) 985 2316–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762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General Manager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	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Eben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Jenkins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eben.jenkins@tek.com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503 627 3877 - W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 PHONE:	971 242 9431 – C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63592"/>
              </p:ext>
            </p:extLst>
          </p:nvPr>
        </p:nvGraphicFramePr>
        <p:xfrm>
          <a:off x="5810250" y="1171928"/>
          <a:ext cx="2847975" cy="18051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min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30 min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hr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hr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hr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Tektronix 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contacts</a:t>
            </a:r>
            <a:r>
              <a:rPr lang="en-US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(video quality probes)</a:t>
            </a:r>
          </a:p>
        </p:txBody>
      </p:sp>
    </p:spTree>
    <p:extLst>
      <p:ext uri="{BB962C8B-B14F-4D97-AF65-F5344CB8AC3E}">
        <p14:creationId xmlns:p14="http://schemas.microsoft.com/office/powerpoint/2010/main" val="67349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01451"/>
              </p:ext>
            </p:extLst>
          </p:nvPr>
        </p:nvGraphicFramePr>
        <p:xfrm>
          <a:off x="387092" y="1171930"/>
          <a:ext cx="5280283" cy="23127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7538"/>
                <a:gridCol w="1214695"/>
                <a:gridCol w="3448050"/>
              </a:tblGrid>
              <a:tr h="53035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Escalation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Level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 Information</a:t>
                      </a:r>
                    </a:p>
                  </a:txBody>
                  <a:tcPr marL="0" marR="0" marT="0" marB="0" anchor="ctr" horzOverflow="overflow"/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Customer Support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EMAIL:	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3"/>
                        </a:rPr>
                        <a:t>support@rgbnetworks.com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PHONE:	877-RGB-NETW (877-742-6389)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ALT PHONE:	408-701-2800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x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Program Manager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	Patty Miller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pmiller@rgbnetworks.com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214-213-9231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59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 Customer Services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	Dan Walsh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	dan.walsh@rgbnetworks.com</a:t>
                      </a:r>
                    </a:p>
                    <a:p>
                      <a:pPr marL="1143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	408-701-2708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85485"/>
              </p:ext>
            </p:extLst>
          </p:nvPr>
        </p:nvGraphicFramePr>
        <p:xfrm>
          <a:off x="5810250" y="1171928"/>
          <a:ext cx="2847975" cy="21231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2355"/>
                <a:gridCol w="813253"/>
                <a:gridCol w="972367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Escalation Levels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Wait Time Before Next Escalation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Total Elapsed Time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/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HOUR 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hr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2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DAY 10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10 days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3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DAY 15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 days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4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DAY 21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21 days</a:t>
                      </a:r>
                    </a:p>
                  </a:txBody>
                  <a:tcPr marT="38100" marB="38100" anchor="ctr" horzOverflow="overflow">
                    <a:noFill/>
                  </a:tcPr>
                </a:tc>
              </a:tr>
              <a:tr h="3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Level 5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n/a</a:t>
                      </a:r>
                    </a:p>
                  </a:txBody>
                  <a:tcPr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n/a</a:t>
                      </a:r>
                    </a:p>
                  </a:txBody>
                  <a:tcPr marT="38100" marB="38100" anchor="ctr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RGB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ontacts</a:t>
            </a:r>
          </a:p>
        </p:txBody>
      </p:sp>
    </p:spTree>
    <p:extLst>
      <p:ext uri="{BB962C8B-B14F-4D97-AF65-F5344CB8AC3E}">
        <p14:creationId xmlns:p14="http://schemas.microsoft.com/office/powerpoint/2010/main" val="108724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Cisco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ontacts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4403" y="1081853"/>
            <a:ext cx="6447211" cy="41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8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6364" y="628389"/>
            <a:ext cx="8728076" cy="296628"/>
          </a:xfrm>
          <a:prstGeom prst="rect">
            <a:avLst/>
          </a:prstGeom>
        </p:spPr>
        <p:txBody>
          <a:bodyPr anchor="b"/>
          <a:lstStyle/>
          <a:p>
            <a:pPr lvl="0" eaLnBrk="0" hangingPunct="0">
              <a:lnSpc>
                <a:spcPct val="90000"/>
              </a:lnSpc>
            </a:pPr>
            <a:r>
              <a:rPr lang="en-US" sz="2000" b="1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NetApp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ontacts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1540" y="1065936"/>
            <a:ext cx="8407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Mike </a:t>
            </a:r>
            <a:r>
              <a:rPr lang="en-US" sz="1400" dirty="0" err="1">
                <a:latin typeface="+mn-lt"/>
              </a:rPr>
              <a:t>Zavodsky</a:t>
            </a:r>
            <a:r>
              <a:rPr lang="en-US" sz="1400" dirty="0">
                <a:latin typeface="+mn-lt"/>
              </a:rPr>
              <a:t> is </a:t>
            </a:r>
            <a:r>
              <a:rPr lang="en-US" sz="1400" dirty="0" err="1" smtClean="0">
                <a:latin typeface="+mn-lt"/>
              </a:rPr>
              <a:t>NetApp</a:t>
            </a:r>
            <a:r>
              <a:rPr lang="en-US" sz="1400" dirty="0" smtClean="0">
                <a:latin typeface="+mn-lt"/>
              </a:rPr>
              <a:t> Service </a:t>
            </a:r>
            <a:r>
              <a:rPr lang="en-US" sz="1400" dirty="0">
                <a:latin typeface="+mn-lt"/>
              </a:rPr>
              <a:t>Account Manager (SAM) assigned to Comcast.  The SAMs role is to be involved in all P1 and P2 cases, handle the escalation process and provide a RCA if needed.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078" y="1589156"/>
            <a:ext cx="2381250" cy="1428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47648" y="3087825"/>
            <a:ext cx="824808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Andy </a:t>
            </a:r>
            <a:r>
              <a:rPr lang="en-US" sz="1200" dirty="0" err="1">
                <a:latin typeface="+mn-lt"/>
              </a:rPr>
              <a:t>Kis</a:t>
            </a:r>
            <a:r>
              <a:rPr lang="en-US" sz="1200" dirty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who</a:t>
            </a:r>
            <a:r>
              <a:rPr lang="en-US" sz="1200" dirty="0">
                <a:latin typeface="+mn-lt"/>
              </a:rPr>
              <a:t> is the Field Support Manager (FSM).  Andy is responsible for managing remote and on-site resources for scheduled and unscheduled tasks.  Andy is in the Denver </a:t>
            </a:r>
            <a:r>
              <a:rPr lang="en-US" sz="1200" dirty="0" smtClean="0">
                <a:latin typeface="+mn-lt"/>
              </a:rPr>
              <a:t>office.</a:t>
            </a:r>
            <a:endParaRPr lang="en-US" sz="1200" dirty="0">
              <a:latin typeface="+mn-lt"/>
            </a:endParaRPr>
          </a:p>
        </p:txBody>
      </p:sp>
      <p:pic>
        <p:nvPicPr>
          <p:cNvPr id="1027" name="Picture 3" descr="image0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078" y="3580268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92103"/>
              </p:ext>
            </p:extLst>
          </p:nvPr>
        </p:nvGraphicFramePr>
        <p:xfrm>
          <a:off x="6639636" y="38365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Acrobat Document" showAsIcon="1" r:id="rId6" imgW="914400" imgH="768626" progId="AcroExch.Document.11">
                  <p:embed/>
                </p:oleObj>
              </mc:Choice>
              <mc:Fallback>
                <p:oleObj name="Acrobat Document" showAsIcon="1" r:id="rId6" imgW="914400" imgH="768626" progId="AcroExch.Document.11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9636" y="3836513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216455" y="3580268"/>
            <a:ext cx="1801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NetApp</a:t>
            </a:r>
            <a:r>
              <a:rPr lang="en-US" sz="1400" dirty="0" smtClean="0"/>
              <a:t> Support Guide</a:t>
            </a:r>
          </a:p>
        </p:txBody>
      </p:sp>
    </p:spTree>
    <p:extLst>
      <p:ext uri="{BB962C8B-B14F-4D97-AF65-F5344CB8AC3E}">
        <p14:creationId xmlns:p14="http://schemas.microsoft.com/office/powerpoint/2010/main" val="58136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" y="4760216"/>
            <a:ext cx="8753387" cy="954784"/>
          </a:xfrm>
          <a:prstGeom prst="rect">
            <a:avLst/>
          </a:prstGeom>
          <a:solidFill>
            <a:schemeClr val="bg1"/>
          </a:solidFill>
          <a:ln>
            <a:noFill/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 Customer Facing vs. System Operations &amp; Incident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Operations Support Model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160" y="1179410"/>
            <a:ext cx="1887090" cy="1597883"/>
            <a:chOff x="65160" y="1026291"/>
            <a:chExt cx="1887090" cy="1597883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13066" y="1026291"/>
              <a:ext cx="133918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Care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( NCO / X1 COE )</a:t>
              </a:r>
              <a:endParaRPr lang="en-US" sz="12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13066" y="1846934"/>
              <a:ext cx="1339184" cy="7772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Care Escalation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( NASR )</a:t>
              </a:r>
              <a:endParaRPr lang="en-US" sz="12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160" y="1026291"/>
              <a:ext cx="460326" cy="1597140"/>
            </a:xfrm>
            <a:prstGeom prst="roundRect">
              <a:avLst/>
            </a:prstGeom>
            <a:solidFill>
              <a:schemeClr val="accent4">
                <a:shade val="51000"/>
                <a:satMod val="130000"/>
              </a:schemeClr>
            </a:solidFill>
            <a:ln>
              <a:headEnd type="oval" w="sm" len="sm"/>
              <a:tailEnd type="oval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i="1" dirty="0" smtClean="0">
                  <a:solidFill>
                    <a:srgbClr val="FFFFFF"/>
                  </a:solidFill>
                  <a:latin typeface="Calibri"/>
                  <a:cs typeface="Arial" pitchFamily="34" charset="0"/>
                </a:rPr>
                <a:t>Customer Facing</a:t>
              </a:r>
              <a:endParaRPr lang="en-US" sz="1400" b="1" i="1" dirty="0">
                <a:solidFill>
                  <a:srgbClr val="FFFFFF"/>
                </a:solidFill>
                <a:latin typeface="Calibri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60" y="3115613"/>
            <a:ext cx="1887090" cy="2410843"/>
            <a:chOff x="65160" y="3115613"/>
            <a:chExt cx="1887090" cy="2410843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613066" y="3119210"/>
              <a:ext cx="133918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Monitoring &amp; Incident Management</a:t>
              </a:r>
              <a:endParaRPr lang="en-US" sz="1200" b="1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13066" y="3931902"/>
              <a:ext cx="1339184" cy="7772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Operations Support </a:t>
              </a: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&amp; Triage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13066" y="4746168"/>
              <a:ext cx="133918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SMEs</a:t>
              </a:r>
            </a:p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(Engineers/ Developers</a:t>
              </a:r>
              <a:r>
                <a:rPr lang="en-US" sz="11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&amp; Vendors)</a:t>
              </a:r>
              <a:endParaRPr lang="en-US" sz="11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160" y="3115613"/>
              <a:ext cx="460326" cy="2410843"/>
            </a:xfrm>
            <a:prstGeom prst="roundRect">
              <a:avLst/>
            </a:prstGeom>
            <a:ln>
              <a:headEnd type="oval" w="sm" len="sm"/>
              <a:tailEnd type="oval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i="1" dirty="0" smtClean="0">
                  <a:solidFill>
                    <a:srgbClr val="FFFFFF"/>
                  </a:solidFill>
                  <a:latin typeface="Calibri"/>
                  <a:cs typeface="Arial" pitchFamily="34" charset="0"/>
                </a:rPr>
                <a:t>System Operations &amp; </a:t>
              </a:r>
            </a:p>
            <a:p>
              <a:pPr algn="ctr"/>
              <a:r>
                <a:rPr lang="en-US" sz="1400" b="1" i="1" dirty="0" smtClean="0">
                  <a:solidFill>
                    <a:srgbClr val="FFFFFF"/>
                  </a:solidFill>
                  <a:latin typeface="Calibri"/>
                  <a:cs typeface="Arial" pitchFamily="34" charset="0"/>
                </a:rPr>
                <a:t>Incident Mgmt.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19672" y="1179411"/>
            <a:ext cx="6581416" cy="1598899"/>
            <a:chOff x="2119672" y="1026292"/>
            <a:chExt cx="6581416" cy="1598899"/>
          </a:xfrm>
        </p:grpSpPr>
        <p:sp>
          <p:nvSpPr>
            <p:cNvPr id="5" name="Rectangle 4"/>
            <p:cNvSpPr/>
            <p:nvPr/>
          </p:nvSpPr>
          <p:spPr bwMode="auto">
            <a:xfrm>
              <a:off x="2119672" y="1026292"/>
              <a:ext cx="6581416" cy="777240"/>
            </a:xfrm>
            <a:prstGeom prst="rect">
              <a:avLst/>
            </a:prstGeom>
            <a:ln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indent="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Field customer calls &amp; resolve customer issues per troubleshooting guides and tools</a:t>
              </a:r>
            </a:p>
            <a:p>
              <a:pPr indent="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Escalate customer issues to Tier 2 teams as warranted (NASR)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119672" y="1847951"/>
              <a:ext cx="6581416" cy="77724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marL="176213" indent="-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Work on resolution of customer issues that cannot be resolved at Tier </a:t>
              </a: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1</a:t>
              </a:r>
            </a:p>
            <a:p>
              <a:pPr marL="176213" indent="-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Customer communications for system wide outages that impact large customer base</a:t>
              </a:r>
              <a:endParaRPr lang="en-US" sz="1300" b="1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19672" y="3121243"/>
            <a:ext cx="6581416" cy="2405214"/>
            <a:chOff x="2119672" y="3121243"/>
            <a:chExt cx="6581416" cy="2405214"/>
          </a:xfrm>
        </p:grpSpPr>
        <p:sp>
          <p:nvSpPr>
            <p:cNvPr id="9" name="Rectangle 8"/>
            <p:cNvSpPr/>
            <p:nvPr/>
          </p:nvSpPr>
          <p:spPr bwMode="auto">
            <a:xfrm>
              <a:off x="2119672" y="3121243"/>
              <a:ext cx="6581416" cy="777240"/>
            </a:xfrm>
            <a:prstGeom prst="rect">
              <a:avLst/>
            </a:prstGeom>
            <a:ln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indent="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Eyes on glass </a:t>
              </a: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monitoring, incident management and escalation to resolver teams</a:t>
              </a:r>
              <a:endParaRPr lang="en-US" sz="1300" b="1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  <a:p>
              <a:pPr indent="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Outage and impact communication to operation, engineering and business  </a:t>
              </a:r>
              <a:r>
                <a:rPr lang="en-US" sz="1300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(nat’l &amp; </a:t>
              </a:r>
              <a:r>
                <a:rPr lang="en-US" sz="1300" dirty="0" err="1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div’l</a:t>
              </a:r>
              <a:r>
                <a:rPr lang="en-US" sz="1300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)</a:t>
              </a:r>
              <a:endParaRPr lang="en-US" sz="13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19672" y="3969155"/>
              <a:ext cx="6581416" cy="708832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marL="176213" indent="-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Steady state </a:t>
              </a: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operations, e.g. </a:t>
              </a:r>
              <a:r>
                <a:rPr lang="en-US" sz="1300" b="1" dirty="0" err="1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config</a:t>
              </a: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, patch, capacity </a:t>
              </a:r>
              <a:r>
                <a:rPr lang="en-US" sz="1300" b="1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management, </a:t>
              </a: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upgrades, </a:t>
              </a:r>
              <a:r>
                <a:rPr lang="en-US" sz="1300" b="1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etc.</a:t>
              </a:r>
            </a:p>
            <a:p>
              <a:pPr indent="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24/7 incident troubleshooting, triage and root cause </a:t>
              </a:r>
              <a:r>
                <a:rPr lang="en-US" sz="1300" b="1" dirty="0" err="1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anslysis</a:t>
              </a: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.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119672" y="4749217"/>
              <a:ext cx="6581416" cy="777240"/>
            </a:xfrm>
            <a:prstGeom prst="rect">
              <a:avLst/>
            </a:prstGeom>
            <a:ln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indent="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Assist in triage of server incidents unresolvable by Ops Support teams.</a:t>
              </a:r>
            </a:p>
            <a:p>
              <a:pPr indent="176213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sz="1300" b="1" dirty="0" smtClean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Communicate with Operations teams to inform and plan for future architecture.</a:t>
              </a:r>
              <a:endParaRPr lang="en-US" sz="1300" b="1" i="1" dirty="0" smtClean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1278944" y="2945319"/>
            <a:ext cx="5989421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60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8867" y="837812"/>
            <a:ext cx="7438823" cy="381000"/>
          </a:xfrm>
        </p:spPr>
        <p:txBody>
          <a:bodyPr/>
          <a:lstStyle/>
          <a:p>
            <a:r>
              <a:rPr lang="en-US" dirty="0" smtClean="0"/>
              <a:t>Escalation Model by Component</a:t>
            </a:r>
          </a:p>
        </p:txBody>
      </p:sp>
    </p:spTree>
    <p:extLst>
      <p:ext uri="{BB962C8B-B14F-4D97-AF65-F5344CB8AC3E}">
        <p14:creationId xmlns:p14="http://schemas.microsoft.com/office/powerpoint/2010/main" val="41633284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Escalation Model:  </a:t>
            </a:r>
            <a:r>
              <a:rPr lang="en-US" b="1" dirty="0" smtClean="0"/>
              <a:t>VOD Asset Ingest &amp; Asset Prep/Publishing -- Title-VI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589464" y="5539"/>
            <a:ext cx="3609658" cy="220133"/>
          </a:xfrm>
        </p:spPr>
        <p:txBody>
          <a:bodyPr>
            <a:noAutofit/>
          </a:bodyPr>
          <a:lstStyle/>
          <a:p>
            <a:pPr marL="285750" indent="-285750"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Operations Support Model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45998"/>
              </p:ext>
            </p:extLst>
          </p:nvPr>
        </p:nvGraphicFramePr>
        <p:xfrm>
          <a:off x="244795" y="1172962"/>
          <a:ext cx="8528901" cy="4279203"/>
        </p:xfrm>
        <a:graphic>
          <a:graphicData uri="http://schemas.openxmlformats.org/drawingml/2006/table">
            <a:tbl>
              <a:tblPr firstRow="1" bandRow="1"/>
              <a:tblGrid>
                <a:gridCol w="809093"/>
                <a:gridCol w="364173"/>
                <a:gridCol w="1392013"/>
                <a:gridCol w="1488530"/>
                <a:gridCol w="526815"/>
                <a:gridCol w="711808"/>
                <a:gridCol w="1082660"/>
                <a:gridCol w="1044771"/>
                <a:gridCol w="116840"/>
                <a:gridCol w="992198"/>
              </a:tblGrid>
              <a:tr h="494347"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Service Hosted Site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latin typeface="Calibri" panose="020F0502020204030204" pitchFamily="34" charset="0"/>
                        </a:rPr>
                        <a:t>Product</a:t>
                      </a:r>
                    </a:p>
                    <a:p>
                      <a:pPr algn="ctr"/>
                      <a:r>
                        <a:rPr lang="en-US" sz="1000" b="1" dirty="0" smtClean="0">
                          <a:latin typeface="Calibri" panose="020F0502020204030204" pitchFamily="34" charset="0"/>
                        </a:rPr>
                        <a:t>Function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Component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96C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(NCO/X1 COE)</a:t>
                      </a:r>
                    </a:p>
                  </a:txBody>
                  <a:tcPr marT="18288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Escalation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(NASR)</a:t>
                      </a:r>
                    </a:p>
                  </a:txBody>
                  <a:tcPr marT="18288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Monitoring &amp; Incident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</a:rPr>
                        <a:t> Mgmt.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Ops 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</a:rPr>
                        <a:t>Support Triage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Calibri" panose="020F0502020204030204" pitchFamily="34" charset="0"/>
                        </a:rPr>
                        <a:t>SMEs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</a:tr>
              <a:tr h="358857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Broad / Potomac / Seattle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content/metadata deltas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Feedreader</a:t>
                      </a: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(MPX)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NCO</a:t>
                      </a:r>
                      <a:endParaRPr lang="en-US" sz="1000" b="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NASR</a:t>
                      </a:r>
                      <a:endParaRPr lang="en-US" sz="1000" b="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T&amp;P Prod Support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baseline="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thePlatform</a:t>
                      </a:r>
                      <a:endParaRPr lang="en-US" sz="900" b="0" kern="1200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thePlatform</a:t>
                      </a:r>
                      <a:endParaRPr lang="en-US" sz="900" kern="1200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358857">
                <a:tc vMerge="1">
                  <a:txBody>
                    <a:bodyPr/>
                    <a:lstStyle/>
                    <a:p>
                      <a:pPr algn="ctr"/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File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Delivery</a:t>
                      </a:r>
                    </a:p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(video &amp; XML)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vert="vert27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Advertising Assets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(e.g. 30 sec spots)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WatchFolder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/RMPs 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(MPX)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TVX Tech Ops</a:t>
                      </a:r>
                      <a:endParaRPr lang="en-US" sz="900" b="0" kern="1200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358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Entertainment Assets</a:t>
                      </a:r>
                    </a:p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(movies, shows)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WatchFolder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/RMPs 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(MPX)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CNOC</a:t>
                      </a:r>
                    </a:p>
                    <a:p>
                      <a:pPr marL="0" algn="ctr" defTabSz="914400" rtl="0" eaLnBrk="1" latinLnBrk="0" hangingPunct="1"/>
                      <a:endParaRPr lang="en-US" sz="1000" b="0" kern="12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000" b="0" kern="12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000" b="0" kern="12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000" b="0" kern="12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000" b="0" kern="12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VADER Content Engineering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835">
                <a:tc vMerge="1">
                  <a:txBody>
                    <a:bodyPr/>
                    <a:lstStyle/>
                    <a:p>
                      <a:pPr algn="ctr"/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vert="vert27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content network,    storage &amp; package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CCDN, storage, JITPs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299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TBD</a:t>
                      </a:r>
                      <a:endParaRPr lang="en-US" sz="10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National Transcoding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Elemental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VADER CE &amp; vendors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94835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local/regional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locally ingested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encode and delivery to CCDN</a:t>
                      </a:r>
                      <a:endParaRPr lang="en-US" sz="4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Live Cut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Live Cut Ops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835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WC, V, PO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VOD library storage</a:t>
                      </a:r>
                    </a:p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(entertainment &amp; ads)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Persistent Stores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(“the vault”)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tabLst>
                          <a:tab pos="4403725" algn="l"/>
                        </a:tabLst>
                      </a:pPr>
                      <a:r>
                        <a:rPr lang="en-US" sz="1050" b="0" dirty="0" smtClean="0"/>
                        <a:t>CEDAR Ops</a:t>
                      </a:r>
                    </a:p>
                    <a:p>
                      <a:pPr algn="ctr">
                        <a:spcBef>
                          <a:spcPts val="0"/>
                        </a:spcBef>
                        <a:tabLst>
                          <a:tab pos="4403725" algn="l"/>
                        </a:tabLst>
                      </a:pPr>
                      <a:r>
                        <a:rPr lang="en-US" sz="800" b="0" dirty="0" smtClean="0"/>
                        <a:t>(Jason Deschanes)</a:t>
                      </a:r>
                      <a:endParaRPr lang="en-US" sz="800" b="0" dirty="0"/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Prod. Dev. Eng.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(Shawn Lavelle)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318986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DCF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File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Accuracy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(video &amp; XML)</a:t>
                      </a:r>
                    </a:p>
                  </a:txBody>
                  <a:tcPr marT="0" marB="0" vert="vert27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Advertising Assets</a:t>
                      </a:r>
                    </a:p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(e.g. 30 sec spots)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Express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ane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(video/XML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&amp; storage)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VADER BATMAN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(SKYWALKER Dev/Ops)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480">
                <a:tc vMerge="1">
                  <a:txBody>
                    <a:bodyPr/>
                    <a:lstStyle/>
                    <a:p>
                      <a:pPr algn="ctr"/>
                      <a:endParaRPr lang="en-US" sz="9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Entertainment Assets</a:t>
                      </a:r>
                    </a:p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(movies, shows)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0" kern="12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kern="1200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3">
                <a:tc vMerge="1">
                  <a:txBody>
                    <a:bodyPr/>
                    <a:lstStyle/>
                    <a:p>
                      <a:pPr algn="ctr"/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SUMMIT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(EPS: Globelnick / Calton)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Content Providers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3440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Content Management</a:t>
                      </a:r>
                    </a:p>
                  </a:txBody>
                  <a:tcPr marT="0" marB="0" vert="vert27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Comcast library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(business ops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&amp;</a:t>
                      </a:r>
                      <a:r>
                        <a:rPr lang="en-US" sz="1000" b="0" i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project </a:t>
                      </a:r>
                      <a:r>
                        <a:rPr lang="en-US" sz="1000" b="0" i="1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mgmt.)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5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VDS / Wholesale library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82357" y="5546845"/>
            <a:ext cx="7490585" cy="13849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/>
              <a:t>*  PO = Potomac  |  BR = Broad Street  |  WC </a:t>
            </a:r>
            <a:r>
              <a:rPr lang="en-US" sz="900" dirty="0"/>
              <a:t>= West Chester  |  CH2 = Chicago  |  </a:t>
            </a:r>
            <a:r>
              <a:rPr lang="en-US" sz="900" dirty="0" smtClean="0"/>
              <a:t>CIM = Broad Street  |  DCF </a:t>
            </a:r>
            <a:r>
              <a:rPr lang="en-US" sz="900" dirty="0"/>
              <a:t>= Dry </a:t>
            </a:r>
            <a:r>
              <a:rPr lang="en-US" sz="900" dirty="0" smtClean="0"/>
              <a:t>Creek Facility  |  V = Vinings</a:t>
            </a:r>
            <a:endParaRPr lang="en-US" sz="900" dirty="0"/>
          </a:p>
        </p:txBody>
      </p:sp>
      <p:grpSp>
        <p:nvGrpSpPr>
          <p:cNvPr id="8" name="Group 7"/>
          <p:cNvGrpSpPr/>
          <p:nvPr/>
        </p:nvGrpSpPr>
        <p:grpSpPr>
          <a:xfrm>
            <a:off x="4296170" y="870861"/>
            <a:ext cx="4422397" cy="333771"/>
            <a:chOff x="2866692" y="952500"/>
            <a:chExt cx="5836099" cy="392208"/>
          </a:xfrm>
        </p:grpSpPr>
        <p:sp>
          <p:nvSpPr>
            <p:cNvPr id="9" name="Right Arrow 8"/>
            <p:cNvSpPr/>
            <p:nvPr/>
          </p:nvSpPr>
          <p:spPr bwMode="auto">
            <a:xfrm>
              <a:off x="2866692" y="952500"/>
              <a:ext cx="5836099" cy="392208"/>
            </a:xfrm>
            <a:prstGeom prst="rightArrow">
              <a:avLst/>
            </a:prstGeom>
            <a:solidFill>
              <a:srgbClr val="F0FFC2"/>
            </a:solidFill>
            <a:ln>
              <a:headEnd type="oval" w="sm" len="sm"/>
              <a:tailEnd type="oval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5775" y="1073896"/>
              <a:ext cx="12792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Escalation Path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378" y="121396"/>
            <a:ext cx="10458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570653" y="336474"/>
            <a:ext cx="2707423" cy="210603"/>
          </a:xfrm>
          <a:prstGeom prst="roundRect">
            <a:avLst/>
          </a:prstGeom>
          <a:ln w="19050" cmpd="sng">
            <a:solidFill>
              <a:srgbClr val="FF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Risk:  In Transition </a:t>
            </a:r>
            <a:r>
              <a:rPr lang="en-US" sz="900" dirty="0" smtClean="0">
                <a:solidFill>
                  <a:srgbClr val="000000"/>
                </a:solidFill>
                <a:cs typeface="Arial" pitchFamily="34" charset="0"/>
              </a:rPr>
              <a:t>due to Unified Ingest changes.</a:t>
            </a:r>
            <a:endParaRPr lang="en-US" sz="9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640785" y="1707503"/>
            <a:ext cx="1028061" cy="1623805"/>
          </a:xfrm>
          <a:prstGeom prst="roundRect">
            <a:avLst>
              <a:gd name="adj" fmla="val 7532"/>
            </a:avLst>
          </a:prstGeom>
          <a:ln w="28575" cmpd="sng">
            <a:solidFill>
              <a:srgbClr val="FF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Escalation Model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b="1" dirty="0" smtClean="0"/>
              <a:t>Dynamic Ad Insertion (DAI</a:t>
            </a:r>
            <a:r>
              <a:rPr lang="en-US" b="1" dirty="0"/>
              <a:t>) -- Title-</a:t>
            </a:r>
            <a:r>
              <a:rPr lang="en-US" b="1" dirty="0" smtClean="0"/>
              <a:t>VI VOD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/>
          </p:nvPr>
        </p:nvSpPr>
        <p:spPr>
          <a:xfrm>
            <a:off x="4589464" y="5540"/>
            <a:ext cx="3609658" cy="220133"/>
          </a:xfrm>
        </p:spPr>
        <p:txBody>
          <a:bodyPr lIns="35652" tIns="17826" rIns="35652" bIns="17826">
            <a:noAutofit/>
          </a:bodyPr>
          <a:lstStyle/>
          <a:p>
            <a:pPr marL="285699" indent="-285699" algn="r">
              <a:lnSpc>
                <a:spcPct val="9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Operations Support Model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77318"/>
              </p:ext>
            </p:extLst>
          </p:nvPr>
        </p:nvGraphicFramePr>
        <p:xfrm>
          <a:off x="76393" y="1313329"/>
          <a:ext cx="8685279" cy="39725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86741"/>
                <a:gridCol w="2048934"/>
                <a:gridCol w="1658791"/>
                <a:gridCol w="1093587"/>
                <a:gridCol w="1179434"/>
                <a:gridCol w="1417792"/>
              </a:tblGrid>
              <a:tr h="3013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Service Hosted Site</a:t>
                      </a:r>
                      <a:endParaRPr lang="en-US" sz="1050" b="1" dirty="0">
                        <a:latin typeface="+mn-lt"/>
                      </a:endParaRPr>
                    </a:p>
                  </a:txBody>
                  <a:tcPr marT="182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+mn-lt"/>
                        </a:rPr>
                        <a:t>Product</a:t>
                      </a:r>
                    </a:p>
                    <a:p>
                      <a:pPr algn="ctr"/>
                      <a:r>
                        <a:rPr lang="en-US" sz="1050" b="1" dirty="0" smtClean="0">
                          <a:latin typeface="+mn-lt"/>
                        </a:rPr>
                        <a:t>Function</a:t>
                      </a:r>
                      <a:endParaRPr lang="en-US" sz="1050" b="1" dirty="0">
                        <a:latin typeface="+mn-lt"/>
                      </a:endParaRPr>
                    </a:p>
                  </a:txBody>
                  <a:tcPr marT="182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Component</a:t>
                      </a:r>
                      <a:endParaRPr lang="en-US" sz="1050" b="1" dirty="0">
                        <a:latin typeface="+mn-lt"/>
                      </a:endParaRPr>
                    </a:p>
                  </a:txBody>
                  <a:tcPr marT="182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Monitoring &amp; Incident</a:t>
                      </a:r>
                      <a:r>
                        <a:rPr lang="en-US" sz="1050" baseline="0" dirty="0" smtClean="0">
                          <a:latin typeface="+mn-lt"/>
                        </a:rPr>
                        <a:t> Mgmt.</a:t>
                      </a:r>
                      <a:endParaRPr lang="en-US" sz="1050" b="1" dirty="0">
                        <a:latin typeface="+mn-lt"/>
                      </a:endParaRPr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Ops </a:t>
                      </a:r>
                      <a:r>
                        <a:rPr lang="en-US" sz="1050" baseline="0" dirty="0" smtClean="0">
                          <a:latin typeface="+mn-lt"/>
                        </a:rPr>
                        <a:t>Support Triage</a:t>
                      </a:r>
                      <a:endParaRPr lang="en-US" sz="1050" b="1" dirty="0">
                        <a:latin typeface="+mn-lt"/>
                      </a:endParaRPr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+mn-lt"/>
                        </a:rPr>
                        <a:t>SMEs</a:t>
                      </a:r>
                      <a:endParaRPr lang="en-US" sz="1050" b="1" dirty="0">
                        <a:latin typeface="+mn-lt"/>
                      </a:endParaRPr>
                    </a:p>
                  </a:txBody>
                  <a:tcPr marT="182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1049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PO/BR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routes placement requests (PSNs)</a:t>
                      </a:r>
                      <a:endParaRPr lang="en-US" sz="105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Alternate Content Router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T&amp;P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 Support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VIPER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VIPER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9886">
                <a:tc vMerge="1">
                  <a:txBody>
                    <a:bodyPr/>
                    <a:lstStyle/>
                    <a:p>
                      <a:pPr algn="ctr"/>
                      <a:endParaRPr lang="en-US" sz="1100" b="0" baseline="0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signal confirmation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Web Blackouts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(nat’l)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Midas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9829">
                <a:tc vMerge="1">
                  <a:txBody>
                    <a:bodyPr/>
                    <a:lstStyle/>
                    <a:p>
                      <a:pPr algn="ctr"/>
                      <a:endParaRPr lang="en-US" sz="1100" b="0" baseline="0" dirty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“content info service”</a:t>
                      </a:r>
                    </a:p>
                    <a:p>
                      <a:pPr algn="ctr"/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Signal confirmation</a:t>
                      </a:r>
                    </a:p>
                    <a:p>
                      <a:pPr algn="ctr"/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manifest instructions</a:t>
                      </a:r>
                      <a:endParaRPr lang="en-US" sz="105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CIS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noFill/>
                  </a:tcPr>
                </a:tc>
              </a:tr>
              <a:tr h="199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Placement opportunity info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POIS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9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out-of-band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blackouts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ACDS Blackout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9943">
                <a:tc vMerge="1">
                  <a:txBody>
                    <a:bodyPr/>
                    <a:lstStyle/>
                    <a:p>
                      <a:pPr algn="ctr"/>
                      <a:endParaRPr lang="en-US" sz="1100" b="0" baseline="0" dirty="0" smtClean="0"/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Route to ACDS or CIS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+mn-lt"/>
                        </a:rPr>
                        <a:t>ESP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9886">
                <a:tc vMerge="1">
                  <a:txBody>
                    <a:bodyPr/>
                    <a:lstStyle/>
                    <a:p>
                      <a:pPr algn="ctr"/>
                      <a:endParaRPr lang="en-US" sz="1100" b="0" baseline="0" dirty="0" smtClean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manipulates the manifest; </a:t>
                      </a:r>
                    </a:p>
                    <a:p>
                      <a:pPr algn="ctr"/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applies logic based on signals</a:t>
                      </a:r>
                      <a:endParaRPr lang="en-US" sz="105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Manifest Manipulator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(ThisTech’s VEX)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9943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TBD</a:t>
                      </a:r>
                      <a:endParaRPr lang="en-US" sz="1200" b="0" baseline="0" dirty="0">
                        <a:latin typeface="+mn-lt"/>
                      </a:endParaRP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0" dirty="0" smtClean="0">
                          <a:latin typeface="+mn-lt"/>
                        </a:rPr>
                        <a:t>~</a:t>
                      </a: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Ad SIS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r>
                        <a:rPr lang="en-US" sz="105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w/ Spotlight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r>
                        <a:rPr lang="en-US" sz="105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w/ Spotlight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+mn-lt"/>
                        </a:rPr>
                        <a:t>Spotlight &amp; vendors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+mn-lt"/>
                        </a:rPr>
                        <a:t>(e.g. Black Arrow)</a:t>
                      </a: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</a:tr>
              <a:tr h="199943">
                <a:tc vMerge="1">
                  <a:txBody>
                    <a:bodyPr/>
                    <a:lstStyle/>
                    <a:p>
                      <a:pPr algn="ctr"/>
                      <a:endParaRPr lang="en-US" sz="1100" b="0" baseline="0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~</a:t>
                      </a: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latin typeface="+mn-lt"/>
                        </a:rPr>
                        <a:t>SpotCom</a:t>
                      </a:r>
                      <a:r>
                        <a:rPr lang="en-US" sz="1050" dirty="0" smtClean="0">
                          <a:latin typeface="+mn-lt"/>
                        </a:rPr>
                        <a:t> PSN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9886">
                <a:tc vMerge="1">
                  <a:txBody>
                    <a:bodyPr/>
                    <a:lstStyle/>
                    <a:p>
                      <a:pPr algn="ctr"/>
                      <a:endParaRPr lang="en-US" sz="1100" b="0" baseline="0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latin typeface="+mn-lt"/>
                        </a:rPr>
                        <a:t>Campaign mgmt</a:t>
                      </a:r>
                      <a:r>
                        <a:rPr lang="en-US" sz="1050" b="0" baseline="0" dirty="0" smtClean="0">
                          <a:latin typeface="+mn-lt"/>
                        </a:rPr>
                        <a:t> &amp;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latin typeface="+mn-lt"/>
                        </a:rPr>
                        <a:t>Title-6 ad decision</a:t>
                      </a:r>
                      <a:endParaRPr lang="en-US" sz="1050" b="0" dirty="0">
                        <a:latin typeface="+mn-lt"/>
                      </a:endParaRP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+mn-lt"/>
                        </a:rPr>
                        <a:t>ADS via SCTE-130-3</a:t>
                      </a: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3971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200" b="0" baseline="3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rd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party</a:t>
                      </a:r>
                      <a:endParaRPr lang="en-US" sz="1200" b="0" baseline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blackout schedule specifics</a:t>
                      </a:r>
                      <a:endParaRPr lang="en-US" sz="1050" b="0" baseline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In-band &amp; out-of-band data</a:t>
                      </a: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05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partner engineering</a:t>
                      </a: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partner engineering</a:t>
                      </a:r>
                    </a:p>
                  </a:txBody>
                  <a:tcPr marT="0" marB="0" anchor="ctr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70929" y="889003"/>
            <a:ext cx="3713501" cy="392208"/>
            <a:chOff x="2866692" y="952500"/>
            <a:chExt cx="5836099" cy="392208"/>
          </a:xfrm>
        </p:grpSpPr>
        <p:sp>
          <p:nvSpPr>
            <p:cNvPr id="6" name="Right Arrow 5"/>
            <p:cNvSpPr/>
            <p:nvPr/>
          </p:nvSpPr>
          <p:spPr bwMode="auto">
            <a:xfrm>
              <a:off x="2866692" y="952500"/>
              <a:ext cx="5836099" cy="392208"/>
            </a:xfrm>
            <a:prstGeom prst="rightArrow">
              <a:avLst/>
            </a:prstGeom>
            <a:solidFill>
              <a:srgbClr val="F0FFC2"/>
            </a:solidFill>
            <a:ln>
              <a:headEnd type="oval" w="sm" len="sm"/>
              <a:tailEnd type="oval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20454" y="1070775"/>
              <a:ext cx="250991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Escalation Path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3378" y="121396"/>
            <a:ext cx="10458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2357" y="5546845"/>
            <a:ext cx="7490585" cy="13849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/>
              <a:t>*  PO = Potomac  |  BR = Broad Street  |  WC </a:t>
            </a:r>
            <a:r>
              <a:rPr lang="en-US" sz="900" dirty="0"/>
              <a:t>= West Chester  |  CH2 = Chicago  |  </a:t>
            </a:r>
            <a:r>
              <a:rPr lang="en-US" sz="900" dirty="0" smtClean="0"/>
              <a:t>CIM = Broad Street  |  DCF </a:t>
            </a:r>
            <a:r>
              <a:rPr lang="en-US" sz="900" dirty="0"/>
              <a:t>= Dry </a:t>
            </a:r>
            <a:r>
              <a:rPr lang="en-US" sz="900" dirty="0" smtClean="0"/>
              <a:t>Creek Facility  |  V = Vinings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4566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Escalation Model:  </a:t>
            </a:r>
            <a:r>
              <a:rPr lang="en-US" b="1" dirty="0" smtClean="0"/>
              <a:t>Video Plane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589464" y="5539"/>
            <a:ext cx="3609658" cy="220133"/>
          </a:xfrm>
        </p:spPr>
        <p:txBody>
          <a:bodyPr>
            <a:noAutofit/>
          </a:bodyPr>
          <a:lstStyle/>
          <a:p>
            <a:pPr marL="285750" indent="-285750"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Operations Support Model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41286" y="870861"/>
            <a:ext cx="4461505" cy="392208"/>
            <a:chOff x="2866692" y="952500"/>
            <a:chExt cx="5836099" cy="392208"/>
          </a:xfrm>
        </p:grpSpPr>
        <p:sp>
          <p:nvSpPr>
            <p:cNvPr id="9" name="Right Arrow 8"/>
            <p:cNvSpPr/>
            <p:nvPr/>
          </p:nvSpPr>
          <p:spPr bwMode="auto">
            <a:xfrm>
              <a:off x="2866692" y="952500"/>
              <a:ext cx="5836099" cy="392208"/>
            </a:xfrm>
            <a:prstGeom prst="rightArrow">
              <a:avLst/>
            </a:prstGeom>
            <a:solidFill>
              <a:srgbClr val="F0FFC2"/>
            </a:solidFill>
            <a:ln>
              <a:headEnd type="oval" w="sm" len="sm"/>
              <a:tailEnd type="oval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5775" y="1073896"/>
              <a:ext cx="12792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Escalation Path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539"/>
              </p:ext>
            </p:extLst>
          </p:nvPr>
        </p:nvGraphicFramePr>
        <p:xfrm>
          <a:off x="339451" y="1256198"/>
          <a:ext cx="8465099" cy="3622639"/>
        </p:xfrm>
        <a:graphic>
          <a:graphicData uri="http://schemas.openxmlformats.org/drawingml/2006/table">
            <a:tbl>
              <a:tblPr firstRow="1" bandRow="1"/>
              <a:tblGrid>
                <a:gridCol w="1005262"/>
                <a:gridCol w="1600724"/>
                <a:gridCol w="1310410"/>
                <a:gridCol w="633653"/>
                <a:gridCol w="870113"/>
                <a:gridCol w="818044"/>
                <a:gridCol w="1278201"/>
                <a:gridCol w="948692"/>
              </a:tblGrid>
              <a:tr h="562442"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Service Hosted Site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latin typeface="Calibri" panose="020F0502020204030204" pitchFamily="34" charset="0"/>
                        </a:rPr>
                        <a:t>Product</a:t>
                      </a:r>
                    </a:p>
                    <a:p>
                      <a:pPr algn="ctr"/>
                      <a:r>
                        <a:rPr lang="en-US" sz="1000" b="1" dirty="0" smtClean="0">
                          <a:latin typeface="Calibri" panose="020F0502020204030204" pitchFamily="34" charset="0"/>
                        </a:rPr>
                        <a:t>Function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Component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96C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(NCO/X1 COE)</a:t>
                      </a: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Escalation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(NASR)</a:t>
                      </a: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Monitoring &amp; Incident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</a:rPr>
                        <a:t> Mgmt.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Ops 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</a:rPr>
                        <a:t>Support Triage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latin typeface="Calibri" panose="020F0502020204030204" pitchFamily="34" charset="0"/>
                        </a:rPr>
                        <a:t>SMEs</a:t>
                      </a:r>
                      <a:endParaRPr lang="en-US" sz="100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latin typeface="Calibri" panose="020F0502020204030204" pitchFamily="34" charset="0"/>
                        </a:rPr>
                        <a:t>Potomac / Broad</a:t>
                      </a:r>
                      <a:endParaRPr lang="en-US" sz="1000" b="0" baseline="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latin typeface="Calibri" panose="020F0502020204030204" pitchFamily="34" charset="0"/>
                        </a:rPr>
                        <a:t>Encryption key / License</a:t>
                      </a:r>
                      <a:endParaRPr lang="en-US" sz="1000" b="0" baseline="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CKM / DRM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NCO</a:t>
                      </a:r>
                      <a:endParaRPr lang="en-US" sz="1000" b="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NASR</a:t>
                      </a:r>
                      <a:endParaRPr lang="en-US" sz="1000" b="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 &amp; P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b="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Production Support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VIPER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Ops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VIPER / vendors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 rowSpan="10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Potomac / Mt. Prospect</a:t>
                      </a:r>
                    </a:p>
                  </a:txBody>
                  <a:tcPr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baseline="0" dirty="0" smtClean="0">
                          <a:latin typeface="Calibri" panose="020F0502020204030204" pitchFamily="34" charset="0"/>
                        </a:rPr>
                        <a:t>Load Balancer</a:t>
                      </a:r>
                      <a:endParaRPr lang="en-US" sz="1000" b="0" baseline="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IPVS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9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 vMerge="1">
                  <a:txBody>
                    <a:bodyPr/>
                    <a:lstStyle/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baseline="0" dirty="0" smtClean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baseline="0" dirty="0" smtClean="0">
                          <a:latin typeface="Calibri" panose="020F0502020204030204" pitchFamily="34" charset="0"/>
                        </a:rPr>
                        <a:t>Origin</a:t>
                      </a:r>
                      <a:endParaRPr lang="en-US" sz="1000" b="0" baseline="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Super 8 Origin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 vMerge="1">
                  <a:txBody>
                    <a:bodyPr/>
                    <a:lstStyle/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baseline="0" dirty="0" smtClean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Dash VOD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</a:rPr>
                        <a:t> J</a:t>
                      </a:r>
                      <a:endParaRPr 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Dash VOD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</a:rPr>
                        <a:t> J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2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baseline="0" dirty="0" smtClean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Key Cache </a:t>
                      </a:r>
                      <a:endParaRPr lang="en-US" sz="10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err="1" smtClean="0">
                          <a:latin typeface="Calibri" panose="020F0502020204030204" pitchFamily="34" charset="0"/>
                        </a:rPr>
                        <a:t>Redis</a:t>
                      </a:r>
                      <a:endParaRPr 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 vMerge="1">
                  <a:txBody>
                    <a:bodyPr/>
                    <a:lstStyle/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baseline="0" dirty="0" smtClean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Load Balancer</a:t>
                      </a:r>
                      <a:endParaRPr lang="en-US" sz="10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HA Proxy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 vMerge="1">
                  <a:txBody>
                    <a:bodyPr/>
                    <a:lstStyle/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baseline="0" dirty="0" smtClean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RGB Origin</a:t>
                      </a:r>
                      <a:endParaRPr lang="en-US" sz="10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RGB JITP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 vMerge="1">
                  <a:txBody>
                    <a:bodyPr/>
                    <a:lstStyle/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baseline="0" dirty="0" smtClean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XBOX Origin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Origin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 vMerge="1">
                  <a:txBody>
                    <a:bodyPr/>
                    <a:lstStyle/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baseline="0" dirty="0" smtClean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XBOX Ingest server</a:t>
                      </a:r>
                      <a:endParaRPr lang="en-US" sz="10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Ingest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243737">
                <a:tc vMerge="1">
                  <a:txBody>
                    <a:bodyPr/>
                    <a:lstStyle/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baseline="0" dirty="0" smtClean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Aspera</a:t>
                      </a:r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SFTP server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Aspera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SFTP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561764">
                <a:tc vMerge="1">
                  <a:txBody>
                    <a:bodyPr/>
                    <a:lstStyle/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baseline="0" dirty="0" smtClean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UCS / Storage / Compute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NetApp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/ UCS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TVX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Tech Ops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 bwMode="auto">
          <a:xfrm>
            <a:off x="1524163" y="5270499"/>
            <a:ext cx="5297551" cy="23830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dirty="0" smtClean="0"/>
              <a:t>* Incident </a:t>
            </a:r>
            <a:r>
              <a:rPr lang="en-US" sz="1200" dirty="0"/>
              <a:t>management for Comcast Wholesale summit team is through </a:t>
            </a:r>
            <a:r>
              <a:rPr lang="en-US" sz="1200" dirty="0" smtClean="0"/>
              <a:t>CNOC.</a:t>
            </a:r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78" y="121396"/>
            <a:ext cx="10458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2357" y="5546845"/>
            <a:ext cx="7490585" cy="13849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/>
              <a:t>*  PO = Potomac  |  BR = Broad Street  |  WC </a:t>
            </a:r>
            <a:r>
              <a:rPr lang="en-US" sz="900" dirty="0"/>
              <a:t>= West Chester  |  CH2 = Chicago  |  </a:t>
            </a:r>
            <a:r>
              <a:rPr lang="en-US" sz="900" dirty="0" smtClean="0"/>
              <a:t>CIM = Broad Street  |  DCF </a:t>
            </a:r>
            <a:r>
              <a:rPr lang="en-US" sz="900" dirty="0"/>
              <a:t>= Dry </a:t>
            </a:r>
            <a:r>
              <a:rPr lang="en-US" sz="900" dirty="0" smtClean="0"/>
              <a:t>Creek Facility  |  V = Vinings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9842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Escalation Model:  </a:t>
            </a:r>
            <a:r>
              <a:rPr lang="en-US" b="1" dirty="0" smtClean="0"/>
              <a:t>Network &amp; </a:t>
            </a:r>
            <a:r>
              <a:rPr lang="en-US" b="1" dirty="0" err="1" smtClean="0"/>
              <a:t>ipCDN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589464" y="5539"/>
            <a:ext cx="3609658" cy="220133"/>
          </a:xfrm>
        </p:spPr>
        <p:txBody>
          <a:bodyPr>
            <a:noAutofit/>
          </a:bodyPr>
          <a:lstStyle/>
          <a:p>
            <a:pPr marL="285750" indent="-285750"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Operations Support Model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39143" y="952500"/>
            <a:ext cx="5763648" cy="392208"/>
            <a:chOff x="2866692" y="952500"/>
            <a:chExt cx="5836099" cy="392208"/>
          </a:xfrm>
        </p:grpSpPr>
        <p:sp>
          <p:nvSpPr>
            <p:cNvPr id="9" name="Right Arrow 8"/>
            <p:cNvSpPr/>
            <p:nvPr/>
          </p:nvSpPr>
          <p:spPr bwMode="auto">
            <a:xfrm>
              <a:off x="2866692" y="952500"/>
              <a:ext cx="5836099" cy="392208"/>
            </a:xfrm>
            <a:prstGeom prst="rightArrow">
              <a:avLst/>
            </a:prstGeom>
            <a:solidFill>
              <a:srgbClr val="F0FFC2"/>
            </a:solidFill>
            <a:ln>
              <a:headEnd type="oval" w="sm" len="sm"/>
              <a:tailEnd type="oval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5775" y="1073896"/>
              <a:ext cx="12792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Escalation Path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23754"/>
              </p:ext>
            </p:extLst>
          </p:nvPr>
        </p:nvGraphicFramePr>
        <p:xfrm>
          <a:off x="339451" y="1337841"/>
          <a:ext cx="8465099" cy="1737702"/>
        </p:xfrm>
        <a:graphic>
          <a:graphicData uri="http://schemas.openxmlformats.org/drawingml/2006/table">
            <a:tbl>
              <a:tblPr firstRow="1" bandRow="1"/>
              <a:tblGrid>
                <a:gridCol w="1005262"/>
                <a:gridCol w="1600724"/>
                <a:gridCol w="1310410"/>
                <a:gridCol w="839876"/>
                <a:gridCol w="839876"/>
                <a:gridCol w="839876"/>
                <a:gridCol w="813122"/>
                <a:gridCol w="1215953"/>
              </a:tblGrid>
              <a:tr h="552182"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latin typeface="Calibri" panose="020F0502020204030204" pitchFamily="34" charset="0"/>
                        </a:rPr>
                        <a:t>Service Hosted Site</a:t>
                      </a:r>
                      <a:endParaRPr lang="en-US" sz="105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latin typeface="Calibri" panose="020F0502020204030204" pitchFamily="34" charset="0"/>
                        </a:rPr>
                        <a:t>Product</a:t>
                      </a:r>
                    </a:p>
                    <a:p>
                      <a:pPr algn="ctr"/>
                      <a:r>
                        <a:rPr lang="en-US" sz="1050" b="1" dirty="0" smtClean="0">
                          <a:latin typeface="Calibri" panose="020F0502020204030204" pitchFamily="34" charset="0"/>
                        </a:rPr>
                        <a:t>Function</a:t>
                      </a:r>
                      <a:endParaRPr lang="en-US" sz="105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latin typeface="Calibri" panose="020F0502020204030204" pitchFamily="34" charset="0"/>
                        </a:rPr>
                        <a:t>Component</a:t>
                      </a:r>
                      <a:endParaRPr lang="en-US" sz="105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96C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(NCO/X1 COE)</a:t>
                      </a: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88639" rtl="0" eaLnBrk="1" latinLnBrk="0" hangingPunct="1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Escalation</a:t>
                      </a:r>
                    </a:p>
                    <a:p>
                      <a:pPr marL="0" marR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(NASR)</a:t>
                      </a: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latin typeface="Calibri" panose="020F0502020204030204" pitchFamily="34" charset="0"/>
                        </a:rPr>
                        <a:t>Monitoring &amp; Incident</a:t>
                      </a:r>
                      <a:r>
                        <a:rPr lang="en-US" sz="1050" baseline="0" dirty="0" smtClean="0">
                          <a:latin typeface="Calibri" panose="020F0502020204030204" pitchFamily="34" charset="0"/>
                        </a:rPr>
                        <a:t> Mgmt.</a:t>
                      </a:r>
                      <a:endParaRPr lang="en-US" sz="105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latin typeface="Calibri" panose="020F0502020204030204" pitchFamily="34" charset="0"/>
                        </a:rPr>
                        <a:t>Ops </a:t>
                      </a:r>
                      <a:r>
                        <a:rPr lang="en-US" sz="1050" baseline="0" dirty="0" smtClean="0">
                          <a:latin typeface="Calibri" panose="020F0502020204030204" pitchFamily="34" charset="0"/>
                        </a:rPr>
                        <a:t>Support Triage</a:t>
                      </a:r>
                      <a:endParaRPr lang="en-US" sz="105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088639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2177278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3265917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4354556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5443195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6531834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7620472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8709111" algn="l" defTabSz="1088639" rtl="0" eaLnBrk="1" latinLnBrk="0" hangingPunct="1">
                        <a:defRPr sz="43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latin typeface="Calibri" panose="020F0502020204030204" pitchFamily="34" charset="0"/>
                        </a:rPr>
                        <a:t>SMEs</a:t>
                      </a:r>
                      <a:endParaRPr lang="en-US" sz="1050" b="1" dirty="0">
                        <a:latin typeface="Calibri" panose="020F0502020204030204" pitchFamily="34" charset="0"/>
                      </a:endParaRPr>
                    </a:p>
                  </a:txBody>
                  <a:tcPr marT="18288" marB="0" anchor="ctr">
                    <a:lnL w="12700" cmpd="sng">
                      <a:solidFill>
                        <a:srgbClr val="2EBEEA"/>
                      </a:solidFill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mpd="sng">
                      <a:solidFill>
                        <a:srgbClr val="2EBEE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>
                        <a:lumMod val="20000"/>
                        <a:lumOff val="80000"/>
                      </a:srgbClr>
                    </a:solidFill>
                  </a:tcPr>
                </a:tc>
              </a:tr>
              <a:tr h="3527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0" baseline="0" dirty="0" smtClean="0">
                          <a:latin typeface="Calibri" panose="020F0502020204030204" pitchFamily="34" charset="0"/>
                        </a:rPr>
                        <a:t>network</a:t>
                      </a:r>
                      <a:endParaRPr lang="en-US" sz="1050" b="0" baseline="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0" baseline="0" dirty="0" smtClean="0">
                          <a:latin typeface="Calibri" panose="020F0502020204030204" pitchFamily="34" charset="0"/>
                        </a:rPr>
                        <a:t>delivery</a:t>
                      </a:r>
                      <a:endParaRPr lang="en-US" sz="1050" b="0" baseline="0" dirty="0"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Delivery Network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05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cbone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05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ibone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NCO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NASR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XOC-NSD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XNOC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National NW </a:t>
                      </a:r>
                      <a:r>
                        <a:rPr lang="en-US" sz="1050" kern="12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Engg</a:t>
                      </a:r>
                      <a:r>
                        <a:rPr lang="en-US" sz="105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352730">
                <a:tc vMerge="1">
                  <a:txBody>
                    <a:bodyPr/>
                    <a:lstStyle/>
                    <a:p>
                      <a:pPr algn="ctr"/>
                      <a:endParaRPr lang="en-US" sz="2200" b="0" baseline="0" dirty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0" baseline="0" dirty="0">
                        <a:latin typeface="Calibri" panose="020F0502020204030204" pitchFamily="34" charset="0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Local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CRAN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200" b="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43872" marR="243872"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XOC-CRAN / IP SSD CMTS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XNOC / Vendor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  <a:tr h="352730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1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(distributed)</a:t>
                      </a:r>
                      <a:endParaRPr lang="en-US" sz="1050" b="0" i="1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Delivery</a:t>
                      </a:r>
                      <a:endParaRPr lang="en-US" sz="105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ipCDN</a:t>
                      </a:r>
                      <a:endParaRPr lang="en-US" sz="105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1" baseline="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na</a:t>
                      </a:r>
                      <a:endParaRPr lang="en-US" sz="1050" b="0" i="1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1" baseline="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na</a:t>
                      </a:r>
                      <a:endParaRPr lang="en-US" sz="1050" b="0" i="1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CNOC</a:t>
                      </a:r>
                      <a:endParaRPr lang="en-US" sz="1050" b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VADER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ODOL</a:t>
                      </a:r>
                      <a:endParaRPr lang="en-US" sz="1050" kern="12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VADER Engineering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2EBEEA"/>
                      </a:solidFill>
                    </a:lnR>
                    <a:lnT w="12700" cmpd="sng">
                      <a:solidFill>
                        <a:srgbClr val="2EBEEA"/>
                      </a:solidFill>
                    </a:lnT>
                    <a:lnB w="12700" cap="flat" cmpd="sng" algn="ctr">
                      <a:solidFill>
                        <a:srgbClr val="2EB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5DB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378" y="121396"/>
            <a:ext cx="10458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2357" y="5546845"/>
            <a:ext cx="7490585" cy="13849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/>
              <a:t>*  PO = Potomac  |  BR = Broad Street  |  WC </a:t>
            </a:r>
            <a:r>
              <a:rPr lang="en-US" sz="900" dirty="0"/>
              <a:t>= West Chester  |  CH2 = Chicago  |  </a:t>
            </a:r>
            <a:r>
              <a:rPr lang="en-US" sz="900" dirty="0" smtClean="0"/>
              <a:t>CIM = Broad Street  |  DCF </a:t>
            </a:r>
            <a:r>
              <a:rPr lang="en-US" sz="900" dirty="0"/>
              <a:t>= Dry </a:t>
            </a:r>
            <a:r>
              <a:rPr lang="en-US" sz="900" dirty="0" smtClean="0"/>
              <a:t>Creek Facility  |  V = Vinings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9106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cast_Apr09_Template">
  <a:themeElements>
    <a:clrScheme name="Comcast Apr09_Colors">
      <a:dk1>
        <a:srgbClr val="000000"/>
      </a:dk1>
      <a:lt1>
        <a:srgbClr val="FFFFFF"/>
      </a:lt1>
      <a:dk2>
        <a:srgbClr val="135680"/>
      </a:dk2>
      <a:lt2>
        <a:srgbClr val="6D6D6D"/>
      </a:lt2>
      <a:accent1>
        <a:srgbClr val="C8DDEA"/>
      </a:accent1>
      <a:accent2>
        <a:srgbClr val="A0C5DB"/>
      </a:accent2>
      <a:accent3>
        <a:srgbClr val="2EBEEA"/>
      </a:accent3>
      <a:accent4>
        <a:srgbClr val="1E96C0"/>
      </a:accent4>
      <a:accent5>
        <a:srgbClr val="135680"/>
      </a:accent5>
      <a:accent6>
        <a:srgbClr val="99CC00"/>
      </a:accent6>
      <a:hlink>
        <a:srgbClr val="135680"/>
      </a:hlink>
      <a:folHlink>
        <a:srgbClr val="2EBE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oval" w="sm" len="sm"/>
          <a:tailEnd type="oval" w="sm" len="sm"/>
        </a:ln>
      </a:spPr>
      <a:bodyPr anchor="ctr"/>
      <a:lstStyle>
        <a:defPPr fontAlgn="base">
          <a:spcBef>
            <a:spcPct val="0"/>
          </a:spcBef>
          <a:spcAft>
            <a:spcPct val="0"/>
          </a:spcAft>
          <a:defRPr dirty="0">
            <a:solidFill>
              <a:srgbClr val="000000"/>
            </a:solidFill>
            <a:cs typeface="Arial" pitchFamily="34" charset="0"/>
          </a:defRPr>
        </a:defPPr>
      </a:lstStyle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cast Apr09_Colors">
    <a:dk1>
      <a:srgbClr val="000000"/>
    </a:dk1>
    <a:lt1>
      <a:srgbClr val="FFFFFF"/>
    </a:lt1>
    <a:dk2>
      <a:srgbClr val="135680"/>
    </a:dk2>
    <a:lt2>
      <a:srgbClr val="6D6D6D"/>
    </a:lt2>
    <a:accent1>
      <a:srgbClr val="C8DDEA"/>
    </a:accent1>
    <a:accent2>
      <a:srgbClr val="A0C5DB"/>
    </a:accent2>
    <a:accent3>
      <a:srgbClr val="2EBEEA"/>
    </a:accent3>
    <a:accent4>
      <a:srgbClr val="1E96C0"/>
    </a:accent4>
    <a:accent5>
      <a:srgbClr val="135680"/>
    </a:accent5>
    <a:accent6>
      <a:srgbClr val="99CC00"/>
    </a:accent6>
    <a:hlink>
      <a:srgbClr val="135680"/>
    </a:hlink>
    <a:folHlink>
      <a:srgbClr val="2EBEE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5F67DB5A8E23419B8601BBD031492F" ma:contentTypeVersion="0" ma:contentTypeDescription="Create a new document." ma:contentTypeScope="" ma:versionID="e79d087b24f7e9299255e73c5e3e75e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75410d0613ca840998dd86399a013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A1FDF2-24B0-449B-B6BB-4FECDB7EA1E3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49398E9-FE96-432B-81D9-E9B4BBDBB2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5432C2-6A57-454B-AF5E-ECB77D208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228710</TotalTime>
  <Words>4665</Words>
  <Application>Microsoft Macintosh PowerPoint</Application>
  <PresentationFormat>On-screen Show (16:10)</PresentationFormat>
  <Paragraphs>1303</Paragraphs>
  <Slides>38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Comcast_Apr09_Template</vt:lpstr>
      <vt:lpstr>Acrobat Document</vt:lpstr>
      <vt:lpstr>Operations Support Model:  IP VOD Title-VI   Traditional Entertainment + Dynamic Advertising Assets</vt:lpstr>
      <vt:lpstr>Table of Contents </vt:lpstr>
      <vt:lpstr>Mission</vt:lpstr>
      <vt:lpstr>Structure:  Customer Facing vs. System Operations &amp; Incident Management</vt:lpstr>
      <vt:lpstr>PowerPoint Presentation</vt:lpstr>
      <vt:lpstr>Escalation Model:  VOD Asset Ingest &amp; Asset Prep/Publishing -- Title-VI</vt:lpstr>
      <vt:lpstr>Escalation Model:  Dynamic Ad Insertion (DAI) -- Title-VI VOD</vt:lpstr>
      <vt:lpstr>Escalation Model:  Video Plane</vt:lpstr>
      <vt:lpstr>Escalation Model:  Network &amp; ipCDN</vt:lpstr>
      <vt:lpstr>Escalation Model:  Control Plane Applications  (1 of 3)</vt:lpstr>
      <vt:lpstr>Escalation Model:  Control Plane Applications  (2 of 3)</vt:lpstr>
      <vt:lpstr>Escalation Model:  Control Plane Applications  (3 of 3)</vt:lpstr>
      <vt:lpstr>PowerPoint Presentation</vt:lpstr>
      <vt:lpstr>VIPER Ops’ Scope within IP VOD Architecture</vt:lpstr>
      <vt:lpstr>Asset Ingest Flow Links</vt:lpstr>
      <vt:lpstr>Ingest to thePlatform’s ASP (“CIM ingest”, feeding TVE/TVGo)</vt:lpstr>
      <vt:lpstr>PowerPoint Presentation</vt:lpstr>
      <vt:lpstr>Change Management Contacts</vt:lpstr>
      <vt:lpstr>Change Management Contacts</vt:lpstr>
      <vt:lpstr>Comcast:  T&amp;P Production Support contacts</vt:lpstr>
      <vt:lpstr>Comcast:  CNOC contacts</vt:lpstr>
      <vt:lpstr>Comcast:  VIPER Operations contacts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Diamond (Office Build: 2.0) + DSP1.3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subject>Project Update</dc:subject>
  <dc:creator>Diamond</dc:creator>
  <cp:lastModifiedBy>Robert M. Penn</cp:lastModifiedBy>
  <cp:revision>5643</cp:revision>
  <cp:lastPrinted>2012-10-01T21:06:42Z</cp:lastPrinted>
  <dcterms:created xsi:type="dcterms:W3CDTF">2010-07-16T14:02:24Z</dcterms:created>
  <dcterms:modified xsi:type="dcterms:W3CDTF">2015-10-12T20:33:04Z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0x010100315F67DB5A8E23419B8601BBD031492F</vt:lpwstr>
  </property>
</Properties>
</file>