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12192000"/>
  <p:notesSz cx="6858000" cy="9144000"/>
  <p:embeddedFontLst>
    <p:embeddedFont>
      <p:font typeface="Libre Franklin"/>
      <p:regular r:id="rId27"/>
      <p:bold r:id="rId28"/>
      <p:italic r:id="rId29"/>
      <p:boldItalic r:id="rId30"/>
    </p:embeddedFont>
    <p:embeddedFont>
      <p:font typeface="Franklin Gothic"/>
      <p:bold r:id="rId31"/>
    </p:embeddedFont>
    <p:embeddedFont>
      <p:font typeface="Arimo"/>
      <p:regular r:id="rId32"/>
      <p:bold r:id="rId33"/>
      <p:italic r:id="rId34"/>
      <p:boldItalic r:id="rId35"/>
    </p:embeddedFont>
    <p:embeddedFont>
      <p:font typeface="Manrope"/>
      <p:regular r:id="rId36"/>
      <p:bold r:id="rId37"/>
    </p:embeddedFont>
    <p:embeddedFont>
      <p:font typeface="Noto Sans Symbols"/>
      <p:regular r:id="rId38"/>
      <p:bold r:id="rId39"/>
    </p:embeddedFont>
    <p:embeddedFont>
      <p:font typeface="Onest"/>
      <p:regular r:id="rId40"/>
      <p:bold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iLjz6PU16cuMOeVpRs0XyhRBWkO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Onest-regular.fntdata"/><Relationship Id="rId20" Type="http://schemas.openxmlformats.org/officeDocument/2006/relationships/slide" Target="slides/slide14.xml"/><Relationship Id="rId42" Type="http://customschemas.google.com/relationships/presentationmetadata" Target="metadata"/><Relationship Id="rId41" Type="http://schemas.openxmlformats.org/officeDocument/2006/relationships/font" Target="fonts/Onest-bold.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font" Target="fonts/LibreFranklin-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FranklinGothic-bold.fntdata"/><Relationship Id="rId30" Type="http://schemas.openxmlformats.org/officeDocument/2006/relationships/font" Target="fonts/LibreFranklin-boldItalic.fntdata"/><Relationship Id="rId11" Type="http://schemas.openxmlformats.org/officeDocument/2006/relationships/slide" Target="slides/slide5.xml"/><Relationship Id="rId33" Type="http://schemas.openxmlformats.org/officeDocument/2006/relationships/font" Target="fonts/Arimo-bold.fntdata"/><Relationship Id="rId10" Type="http://schemas.openxmlformats.org/officeDocument/2006/relationships/slide" Target="slides/slide4.xml"/><Relationship Id="rId32" Type="http://schemas.openxmlformats.org/officeDocument/2006/relationships/font" Target="fonts/Arimo-regular.fntdata"/><Relationship Id="rId13" Type="http://schemas.openxmlformats.org/officeDocument/2006/relationships/slide" Target="slides/slide7.xml"/><Relationship Id="rId35" Type="http://schemas.openxmlformats.org/officeDocument/2006/relationships/font" Target="fonts/Arimo-boldItalic.fntdata"/><Relationship Id="rId12" Type="http://schemas.openxmlformats.org/officeDocument/2006/relationships/slide" Target="slides/slide6.xml"/><Relationship Id="rId34" Type="http://schemas.openxmlformats.org/officeDocument/2006/relationships/font" Target="fonts/Arimo-italic.fntdata"/><Relationship Id="rId15" Type="http://schemas.openxmlformats.org/officeDocument/2006/relationships/slide" Target="slides/slide9.xml"/><Relationship Id="rId37" Type="http://schemas.openxmlformats.org/officeDocument/2006/relationships/font" Target="fonts/Manrope-bold.fntdata"/><Relationship Id="rId14" Type="http://schemas.openxmlformats.org/officeDocument/2006/relationships/slide" Target="slides/slide8.xml"/><Relationship Id="rId36" Type="http://schemas.openxmlformats.org/officeDocument/2006/relationships/font" Target="fonts/Manrope-regular.fntdata"/><Relationship Id="rId17" Type="http://schemas.openxmlformats.org/officeDocument/2006/relationships/slide" Target="slides/slide11.xml"/><Relationship Id="rId39" Type="http://schemas.openxmlformats.org/officeDocument/2006/relationships/font" Target="fonts/NotoSansSymbols-bold.fntdata"/><Relationship Id="rId16" Type="http://schemas.openxmlformats.org/officeDocument/2006/relationships/slide" Target="slides/slide10.xml"/><Relationship Id="rId38" Type="http://schemas.openxmlformats.org/officeDocument/2006/relationships/font" Target="fonts/NotoSansSymbol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6bd00ea4d2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36bd00ea4d2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bbc3bee5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g36bbc3bee5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6bbc3bee55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g36bbc3bee5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6bd00ea4d2_1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g36bd00ea4d2_1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3600"/>
              <a:buFont typeface="Franklin Gothic"/>
              <a:buNone/>
              <a:defRPr sz="3600">
                <a:solidFill>
                  <a:srgbClr val="FEFEFE"/>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chemeClr val="lt1"/>
                </a:solidFill>
              </a:defRPr>
            </a:lvl2pPr>
            <a:lvl3pPr lvl="2" algn="ctr">
              <a:spcBef>
                <a:spcPts val="600"/>
              </a:spcBef>
              <a:spcAft>
                <a:spcPts val="0"/>
              </a:spcAft>
              <a:buSzPts val="1196"/>
              <a:buNone/>
              <a:defRPr>
                <a:solidFill>
                  <a:schemeClr val="lt1"/>
                </a:solidFill>
              </a:defRPr>
            </a:lvl3pPr>
            <a:lvl4pPr lvl="3" algn="ctr">
              <a:spcBef>
                <a:spcPts val="600"/>
              </a:spcBef>
              <a:spcAft>
                <a:spcPts val="0"/>
              </a:spcAft>
              <a:buSzPts val="1012"/>
              <a:buNone/>
              <a:defRPr>
                <a:solidFill>
                  <a:schemeClr val="lt1"/>
                </a:solidFill>
              </a:defRPr>
            </a:lvl4pPr>
            <a:lvl5pPr lvl="4" algn="ctr">
              <a:spcBef>
                <a:spcPts val="600"/>
              </a:spcBef>
              <a:spcAft>
                <a:spcPts val="0"/>
              </a:spcAft>
              <a:buSzPts val="1012"/>
              <a:buNone/>
              <a:defRPr>
                <a:solidFill>
                  <a:schemeClr val="lt1"/>
                </a:solidFill>
              </a:defRPr>
            </a:lvl5pPr>
            <a:lvl6pPr lvl="5" algn="ctr">
              <a:spcBef>
                <a:spcPts val="600"/>
              </a:spcBef>
              <a:spcAft>
                <a:spcPts val="0"/>
              </a:spcAft>
              <a:buSzPts val="1104"/>
              <a:buNone/>
              <a:defRPr>
                <a:solidFill>
                  <a:schemeClr val="lt1"/>
                </a:solidFill>
              </a:defRPr>
            </a:lvl6pPr>
            <a:lvl7pPr lvl="6" algn="ctr">
              <a:spcBef>
                <a:spcPts val="600"/>
              </a:spcBef>
              <a:spcAft>
                <a:spcPts val="0"/>
              </a:spcAft>
              <a:buSzPts val="1104"/>
              <a:buNone/>
              <a:defRPr>
                <a:solidFill>
                  <a:schemeClr val="lt1"/>
                </a:solidFill>
              </a:defRPr>
            </a:lvl7pPr>
            <a:lvl8pPr lvl="7" algn="ctr">
              <a:spcBef>
                <a:spcPts val="600"/>
              </a:spcBef>
              <a:spcAft>
                <a:spcPts val="0"/>
              </a:spcAft>
              <a:buSzPts val="1104"/>
              <a:buNone/>
              <a:defRPr>
                <a:solidFill>
                  <a:schemeClr val="lt1"/>
                </a:solidFill>
              </a:defRPr>
            </a:lvl8pPr>
            <a:lvl9pPr lvl="8" algn="ctr">
              <a:spcBef>
                <a:spcPts val="600"/>
              </a:spcBef>
              <a:spcAft>
                <a:spcPts val="600"/>
              </a:spcAft>
              <a:buSzPts val="1104"/>
              <a:buNone/>
              <a:defRPr>
                <a:solidFill>
                  <a:schemeClr val="lt1"/>
                </a:solidFill>
              </a:defRPr>
            </a:lvl9pPr>
          </a:lstStyle>
          <a:p/>
        </p:txBody>
      </p:sp>
      <p:sp>
        <p:nvSpPr>
          <p:cNvPr id="22" name="Google Shape;22;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4" name="Shape 94"/>
        <p:cNvGrpSpPr/>
        <p:nvPr/>
      </p:nvGrpSpPr>
      <p:grpSpPr>
        <a:xfrm>
          <a:off x="0" y="0"/>
          <a:ext cx="0" cy="0"/>
          <a:chOff x="0" y="0"/>
          <a:chExt cx="0" cy="0"/>
        </a:xfrm>
      </p:grpSpPr>
      <p:sp>
        <p:nvSpPr>
          <p:cNvPr id="95" name="Google Shape;95;p3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3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98" name="Google Shape;98;p3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99" name="Google Shape;99;p3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31"/>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3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3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2"/>
          <p:cNvSpPr/>
          <p:nvPr>
            <p:ph idx="2" type="pic"/>
          </p:nvPr>
        </p:nvSpPr>
        <p:spPr>
          <a:xfrm>
            <a:off x="447817" y="641350"/>
            <a:ext cx="11290859" cy="3651249"/>
          </a:xfrm>
          <a:prstGeom prst="rect">
            <a:avLst/>
          </a:prstGeom>
          <a:noFill/>
          <a:ln>
            <a:noFill/>
          </a:ln>
        </p:spPr>
      </p:sp>
      <p:sp>
        <p:nvSpPr>
          <p:cNvPr id="105" name="Google Shape;105;p3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106" name="Google Shape;106;p3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3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25"/>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7" name="Google Shape;37;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9" name="Shape 49"/>
        <p:cNvGrpSpPr/>
        <p:nvPr/>
      </p:nvGrpSpPr>
      <p:grpSpPr>
        <a:xfrm>
          <a:off x="0" y="0"/>
          <a:ext cx="0" cy="0"/>
          <a:chOff x="0" y="0"/>
          <a:chExt cx="0" cy="0"/>
        </a:xfrm>
      </p:grpSpPr>
      <p:sp>
        <p:nvSpPr>
          <p:cNvPr id="50" name="Google Shape;50;p24"/>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4"/>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21"/>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1"/>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1"/>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59" name="Google Shape;59;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1"/>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26"/>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6"/>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66" name="Google Shape;66;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2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2" name="Google Shape;72;p27"/>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3" name="Google Shape;73;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6" name="Shape 76"/>
        <p:cNvGrpSpPr/>
        <p:nvPr/>
      </p:nvGrpSpPr>
      <p:grpSpPr>
        <a:xfrm>
          <a:off x="0" y="0"/>
          <a:ext cx="0" cy="0"/>
          <a:chOff x="0" y="0"/>
          <a:chExt cx="0" cy="0"/>
        </a:xfrm>
      </p:grpSpPr>
      <p:sp>
        <p:nvSpPr>
          <p:cNvPr id="77" name="Google Shape;77;p2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79" name="Google Shape;79;p28"/>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0" name="Google Shape;80;p28"/>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81" name="Google Shape;81;p28"/>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3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4.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10" Type="http://schemas.openxmlformats.org/officeDocument/2006/relationships/theme" Target="../theme/theme2.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FEFEFE"/>
              </a:buClr>
              <a:buSzPts val="2800"/>
              <a:buFont typeface="Franklin Gothic"/>
              <a:buNone/>
              <a:defRPr b="0" i="0" sz="2800" u="none" cap="none" strike="noStrike">
                <a:solidFill>
                  <a:srgbClr val="FEFEFE"/>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20"/>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FEFEFE"/>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FEFEFE"/>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FEFEFE"/>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FEFEFE"/>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lt2"/>
                </a:solidFill>
                <a:latin typeface="Libre Franklin"/>
                <a:ea typeface="Libre Franklin"/>
                <a:cs typeface="Libre Franklin"/>
                <a:sym typeface="Libre Franklin"/>
              </a:defRPr>
            </a:lvl9pPr>
          </a:lstStyle>
          <a:p/>
        </p:txBody>
      </p:sp>
      <p:sp>
        <p:nvSpPr>
          <p:cNvPr id="12" name="Google Shape;12;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3" name="Google Shape;13;p2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EFEFE"/>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lt1"/>
                </a:solidFill>
                <a:latin typeface="Libre Franklin"/>
                <a:ea typeface="Libre Franklin"/>
                <a:cs typeface="Libre Franklin"/>
                <a:sym typeface="Libre Franklin"/>
              </a:defRPr>
            </a:lvl9pPr>
          </a:lstStyle>
          <a:p/>
        </p:txBody>
      </p:sp>
      <p:sp>
        <p:nvSpPr>
          <p:cNvPr id="14" name="Google Shape;14;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FEFEFE"/>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FEFEFE"/>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FEFEFE"/>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FEFEFE"/>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FEFEFE"/>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FEFEFE"/>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FEFEFE"/>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FEFEFE"/>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FEFEFE"/>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0"/>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0"/>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0"/>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 name="Shape 25"/>
        <p:cNvGrpSpPr/>
        <p:nvPr/>
      </p:nvGrpSpPr>
      <p:grpSpPr>
        <a:xfrm>
          <a:off x="0" y="0"/>
          <a:ext cx="0" cy="0"/>
          <a:chOff x="0" y="0"/>
          <a:chExt cx="0" cy="0"/>
        </a:xfrm>
      </p:grpSpPr>
      <p:sp>
        <p:nvSpPr>
          <p:cNvPr id="26" name="Google Shape;26;p2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7" name="Google Shape;27;p23"/>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28" name="Google Shape;28;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9" name="Google Shape;29;p2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0" name="Google Shape;30;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1"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 name="Shape 40"/>
        <p:cNvGrpSpPr/>
        <p:nvPr/>
      </p:nvGrpSpPr>
      <p:grpSpPr>
        <a:xfrm>
          <a:off x="0" y="0"/>
          <a:ext cx="0" cy="0"/>
          <a:chOff x="0" y="0"/>
          <a:chExt cx="0" cy="0"/>
        </a:xfrm>
      </p:grpSpPr>
      <p:sp>
        <p:nvSpPr>
          <p:cNvPr id="41" name="Google Shape;41;p19"/>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42" name="Google Shape;42;p19"/>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43" name="Google Shape;43;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4" name="Google Shape;44;p1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5" name="Google Shape;45;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19"/>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9"/>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2" name="Shape 112"/>
        <p:cNvGrpSpPr/>
        <p:nvPr/>
      </p:nvGrpSpPr>
      <p:grpSpPr>
        <a:xfrm>
          <a:off x="0" y="0"/>
          <a:ext cx="0" cy="0"/>
          <a:chOff x="0" y="0"/>
          <a:chExt cx="0" cy="0"/>
        </a:xfrm>
      </p:grpSpPr>
      <p:sp>
        <p:nvSpPr>
          <p:cNvPr id="113" name="Google Shape;113;p1"/>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pic>
        <p:nvPicPr>
          <p:cNvPr id="114" name="Google Shape;114;p1"/>
          <p:cNvPicPr preferRelativeResize="0"/>
          <p:nvPr/>
        </p:nvPicPr>
        <p:blipFill rotWithShape="1">
          <a:blip r:embed="rId3">
            <a:alphaModFix/>
          </a:blip>
          <a:srcRect b="0" l="0" r="0" t="0"/>
          <a:stretch/>
        </p:blipFill>
        <p:spPr>
          <a:xfrm>
            <a:off x="0" y="-632255"/>
            <a:ext cx="12191999" cy="8122508"/>
          </a:xfrm>
          <a:prstGeom prst="rect">
            <a:avLst/>
          </a:prstGeom>
          <a:noFill/>
          <a:ln>
            <a:noFill/>
          </a:ln>
        </p:spPr>
      </p:pic>
      <p:sp>
        <p:nvSpPr>
          <p:cNvPr id="115" name="Google Shape;115;p1"/>
          <p:cNvSpPr txBox="1"/>
          <p:nvPr>
            <p:ph type="ctrTitle"/>
          </p:nvPr>
        </p:nvSpPr>
        <p:spPr>
          <a:xfrm>
            <a:off x="983239" y="1433081"/>
            <a:ext cx="10225500" cy="14751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Franklin Gothic"/>
              <a:buNone/>
            </a:pPr>
            <a:r>
              <a:rPr lang="en-US" sz="4800">
                <a:solidFill>
                  <a:schemeClr val="lt1"/>
                </a:solidFill>
              </a:rPr>
              <a:t>TRAVEL BUDDY: </a:t>
            </a:r>
            <a:br>
              <a:rPr lang="en-US" sz="4800">
                <a:solidFill>
                  <a:schemeClr val="lt1"/>
                </a:solidFill>
              </a:rPr>
            </a:br>
            <a:r>
              <a:rPr lang="en-US" sz="4800">
                <a:solidFill>
                  <a:schemeClr val="lt1"/>
                </a:solidFill>
              </a:rPr>
              <a:t>TRAVEL RECOMMENDATION SYSTEM </a:t>
            </a:r>
            <a:endParaRPr/>
          </a:p>
        </p:txBody>
      </p:sp>
      <p:sp>
        <p:nvSpPr>
          <p:cNvPr id="116" name="Google Shape;116;p1"/>
          <p:cNvSpPr txBox="1"/>
          <p:nvPr>
            <p:ph idx="1" type="subTitle"/>
          </p:nvPr>
        </p:nvSpPr>
        <p:spPr>
          <a:xfrm>
            <a:off x="4139213" y="2908170"/>
            <a:ext cx="10225500" cy="5904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10000"/>
              </a:lnSpc>
              <a:spcBef>
                <a:spcPts val="0"/>
              </a:spcBef>
              <a:spcAft>
                <a:spcPts val="0"/>
              </a:spcAft>
              <a:buSzPct val="92000"/>
              <a:buNone/>
            </a:pPr>
            <a:r>
              <a:rPr lang="en-US">
                <a:solidFill>
                  <a:schemeClr val="lt1"/>
                </a:solidFill>
              </a:rPr>
              <a:t>      </a:t>
            </a:r>
            <a:r>
              <a:rPr lang="en-US">
                <a:solidFill>
                  <a:schemeClr val="lt1"/>
                </a:solidFill>
              </a:rPr>
              <a:t>SUMMER INTERNSHIP GROUP PROJECT </a:t>
            </a:r>
            <a:endParaRPr/>
          </a:p>
          <a:p>
            <a:pPr indent="0" lvl="0" marL="0" rtl="0" algn="l">
              <a:lnSpc>
                <a:spcPct val="110000"/>
              </a:lnSpc>
              <a:spcBef>
                <a:spcPts val="920"/>
              </a:spcBef>
              <a:spcAft>
                <a:spcPts val="0"/>
              </a:spcAft>
              <a:buSzPct val="92000"/>
              <a:buNone/>
            </a:pPr>
            <a:r>
              <a:t/>
            </a:r>
            <a:endParaRPr sz="1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0"/>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55" name="Google Shape;255;p10"/>
          <p:cNvSpPr/>
          <p:nvPr/>
        </p:nvSpPr>
        <p:spPr>
          <a:xfrm>
            <a:off x="-136833" y="-243068"/>
            <a:ext cx="12603151" cy="2468932"/>
          </a:xfrm>
          <a:prstGeom prst="flowChartProcess">
            <a:avLst/>
          </a:prstGeom>
          <a:solidFill>
            <a:srgbClr val="CCFFCC">
              <a:alpha val="32156"/>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56" name="Google Shape;256;p10"/>
          <p:cNvSpPr txBox="1"/>
          <p:nvPr>
            <p:ph type="title"/>
          </p:nvPr>
        </p:nvSpPr>
        <p:spPr>
          <a:xfrm>
            <a:off x="649934" y="-1"/>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3600"/>
              <a:buFont typeface="Franklin Gothic"/>
              <a:buNone/>
            </a:pPr>
            <a:r>
              <a:rPr b="1" lang="en-US" sz="3600">
                <a:solidFill>
                  <a:schemeClr val="lt1"/>
                </a:solidFill>
              </a:rPr>
              <a:t>EXAMPLE </a:t>
            </a:r>
            <a:r>
              <a:rPr b="1" lang="en-US" sz="3600">
                <a:solidFill>
                  <a:schemeClr val="lt1"/>
                </a:solidFill>
              </a:rPr>
              <a:t>EVALUATION METRICS</a:t>
            </a:r>
            <a:endParaRPr/>
          </a:p>
        </p:txBody>
      </p:sp>
      <p:pic>
        <p:nvPicPr>
          <p:cNvPr id="257" name="Google Shape;257;p10"/>
          <p:cNvPicPr preferRelativeResize="0"/>
          <p:nvPr/>
        </p:nvPicPr>
        <p:blipFill>
          <a:blip r:embed="rId3">
            <a:alphaModFix/>
          </a:blip>
          <a:stretch>
            <a:fillRect/>
          </a:stretch>
        </p:blipFill>
        <p:spPr>
          <a:xfrm>
            <a:off x="1433163" y="3109150"/>
            <a:ext cx="9325674" cy="19797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6bd00ea4d2_2_0"/>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3" name="Google Shape;263;g36bd00ea4d2_2_0"/>
          <p:cNvSpPr/>
          <p:nvPr/>
        </p:nvSpPr>
        <p:spPr>
          <a:xfrm rot="5400000">
            <a:off x="-5203933" y="1556182"/>
            <a:ext cx="12603151" cy="2468932"/>
          </a:xfrm>
          <a:prstGeom prst="flowChartProcess">
            <a:avLst/>
          </a:prstGeom>
          <a:solidFill>
            <a:srgbClr val="CCFFCC">
              <a:alpha val="32159"/>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4" name="Google Shape;264;g36bd00ea4d2_2_0"/>
          <p:cNvSpPr txBox="1"/>
          <p:nvPr>
            <p:ph type="title"/>
          </p:nvPr>
        </p:nvSpPr>
        <p:spPr>
          <a:xfrm rot="-5400000">
            <a:off x="-4609566" y="2557299"/>
            <a:ext cx="11029500" cy="1188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3600"/>
              <a:buFont typeface="Franklin Gothic"/>
              <a:buNone/>
            </a:pPr>
            <a:r>
              <a:rPr b="1" lang="en-US" sz="3600">
                <a:solidFill>
                  <a:schemeClr val="lt1"/>
                </a:solidFill>
              </a:rPr>
              <a:t>EVALUATION METRICS CODE </a:t>
            </a:r>
            <a:endParaRPr/>
          </a:p>
        </p:txBody>
      </p:sp>
      <p:pic>
        <p:nvPicPr>
          <p:cNvPr id="265" name="Google Shape;265;g36bd00ea4d2_2_0"/>
          <p:cNvPicPr preferRelativeResize="0"/>
          <p:nvPr/>
        </p:nvPicPr>
        <p:blipFill>
          <a:blip r:embed="rId3">
            <a:alphaModFix/>
          </a:blip>
          <a:stretch>
            <a:fillRect/>
          </a:stretch>
        </p:blipFill>
        <p:spPr>
          <a:xfrm>
            <a:off x="3726923" y="-71125"/>
            <a:ext cx="7562053" cy="6858000"/>
          </a:xfrm>
          <a:prstGeom prst="rect">
            <a:avLst/>
          </a:prstGeom>
          <a:solidFill>
            <a:srgbClr val="0C0C0C"/>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2"/>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1" name="Google Shape;271;p12"/>
          <p:cNvSpPr/>
          <p:nvPr/>
        </p:nvSpPr>
        <p:spPr>
          <a:xfrm>
            <a:off x="-300943" y="-231493"/>
            <a:ext cx="12882623" cy="1851949"/>
          </a:xfrm>
          <a:prstGeom prst="flowChartProcess">
            <a:avLst/>
          </a:prstGeom>
          <a:solidFill>
            <a:srgbClr val="FFFF66">
              <a:alpha val="32156"/>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72" name="Google Shape;272;p12"/>
          <p:cNvSpPr txBox="1"/>
          <p:nvPr>
            <p:ph type="title"/>
          </p:nvPr>
        </p:nvSpPr>
        <p:spPr>
          <a:xfrm>
            <a:off x="649936" y="-142240"/>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3600"/>
              <a:buFont typeface="Franklin Gothic"/>
              <a:buNone/>
            </a:pPr>
            <a:r>
              <a:rPr b="1" lang="en-US" sz="3600">
                <a:solidFill>
                  <a:schemeClr val="lt1"/>
                </a:solidFill>
              </a:rPr>
              <a:t>Choosing Our Model</a:t>
            </a:r>
            <a:endParaRPr/>
          </a:p>
        </p:txBody>
      </p:sp>
      <p:sp>
        <p:nvSpPr>
          <p:cNvPr id="273" name="Google Shape;273;p12"/>
          <p:cNvSpPr txBox="1"/>
          <p:nvPr/>
        </p:nvSpPr>
        <p:spPr>
          <a:xfrm>
            <a:off x="2595880" y="1764199"/>
            <a:ext cx="7000240" cy="461665"/>
          </a:xfrm>
          <a:prstGeom prst="rect">
            <a:avLst/>
          </a:prstGeom>
          <a:solidFill>
            <a:srgbClr val="FF99FF"/>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400">
                <a:solidFill>
                  <a:schemeClr val="dk1"/>
                </a:solidFill>
                <a:latin typeface="Libre Franklin"/>
                <a:ea typeface="Libre Franklin"/>
                <a:cs typeface="Libre Franklin"/>
                <a:sym typeface="Libre Franklin"/>
              </a:rPr>
              <a:t>NDCG:</a:t>
            </a:r>
            <a:r>
              <a:rPr lang="en-US" sz="2400">
                <a:solidFill>
                  <a:schemeClr val="dk1"/>
                </a:solidFill>
                <a:latin typeface="Libre Franklin"/>
                <a:ea typeface="Libre Franklin"/>
                <a:cs typeface="Libre Franklin"/>
                <a:sym typeface="Libre Franklin"/>
              </a:rPr>
              <a:t> Quality of ranking</a:t>
            </a:r>
            <a:endParaRPr b="1" sz="2400">
              <a:solidFill>
                <a:schemeClr val="dk1"/>
              </a:solidFill>
              <a:latin typeface="Libre Franklin"/>
              <a:ea typeface="Libre Franklin"/>
              <a:cs typeface="Libre Franklin"/>
              <a:sym typeface="Libre Franklin"/>
            </a:endParaRPr>
          </a:p>
        </p:txBody>
      </p:sp>
      <p:pic>
        <p:nvPicPr>
          <p:cNvPr id="274" name="Google Shape;274;p12"/>
          <p:cNvPicPr preferRelativeResize="0"/>
          <p:nvPr/>
        </p:nvPicPr>
        <p:blipFill rotWithShape="1">
          <a:blip r:embed="rId3">
            <a:alphaModFix/>
          </a:blip>
          <a:srcRect b="0" l="0" r="0" t="0"/>
          <a:stretch/>
        </p:blipFill>
        <p:spPr>
          <a:xfrm>
            <a:off x="2280423" y="2225864"/>
            <a:ext cx="7768642" cy="46321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80" name="Google Shape;280;p13"/>
          <p:cNvSpPr/>
          <p:nvPr/>
        </p:nvSpPr>
        <p:spPr>
          <a:xfrm>
            <a:off x="-137488" y="-142239"/>
            <a:ext cx="12603152" cy="2012716"/>
          </a:xfrm>
          <a:prstGeom prst="flowChartProcess">
            <a:avLst/>
          </a:prstGeom>
          <a:solidFill>
            <a:srgbClr val="FF99FF">
              <a:alpha val="32156"/>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81" name="Google Shape;281;p13"/>
          <p:cNvSpPr txBox="1"/>
          <p:nvPr>
            <p:ph type="title"/>
          </p:nvPr>
        </p:nvSpPr>
        <p:spPr>
          <a:xfrm>
            <a:off x="581192" y="288290"/>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3600"/>
              <a:buFont typeface="Franklin Gothic"/>
              <a:buNone/>
            </a:pPr>
            <a:r>
              <a:rPr b="1" lang="en-US" sz="3600">
                <a:solidFill>
                  <a:schemeClr val="lt1"/>
                </a:solidFill>
              </a:rPr>
              <a:t>FUTURE ENHANCEMENTS</a:t>
            </a:r>
            <a:endParaRPr/>
          </a:p>
        </p:txBody>
      </p:sp>
      <p:sp>
        <p:nvSpPr>
          <p:cNvPr id="282" name="Google Shape;282;p13"/>
          <p:cNvSpPr txBox="1"/>
          <p:nvPr/>
        </p:nvSpPr>
        <p:spPr>
          <a:xfrm>
            <a:off x="498050" y="2367200"/>
            <a:ext cx="11515200" cy="3772800"/>
          </a:xfrm>
          <a:prstGeom prst="rect">
            <a:avLst/>
          </a:prstGeom>
          <a:noFill/>
          <a:ln>
            <a:noFill/>
          </a:ln>
        </p:spPr>
        <p:txBody>
          <a:bodyPr anchorCtr="0" anchor="t" bIns="91425" lIns="91425" spcFirstLastPara="1" rIns="91425" wrap="square" tIns="91425">
            <a:noAutofit/>
          </a:bodyPr>
          <a:lstStyle/>
          <a:p>
            <a:pPr indent="-400050" lvl="0" marL="457200" rtl="0" algn="l">
              <a:spcBef>
                <a:spcPts val="0"/>
              </a:spcBef>
              <a:spcAft>
                <a:spcPts val="0"/>
              </a:spcAft>
              <a:buClr>
                <a:schemeClr val="lt1"/>
              </a:buClr>
              <a:buSzPts val="2700"/>
              <a:buFont typeface="Libre Franklin"/>
              <a:buChar char="●"/>
            </a:pPr>
            <a:r>
              <a:rPr lang="en-US" sz="2700">
                <a:solidFill>
                  <a:schemeClr val="lt1"/>
                </a:solidFill>
                <a:latin typeface="Libre Franklin"/>
                <a:ea typeface="Libre Franklin"/>
                <a:cs typeface="Libre Franklin"/>
                <a:sym typeface="Libre Franklin"/>
              </a:rPr>
              <a:t>More </a:t>
            </a:r>
            <a:r>
              <a:rPr lang="en-US" sz="2700">
                <a:solidFill>
                  <a:schemeClr val="lt1"/>
                </a:solidFill>
                <a:latin typeface="Libre Franklin"/>
                <a:ea typeface="Libre Franklin"/>
                <a:cs typeface="Libre Franklin"/>
                <a:sym typeface="Libre Franklin"/>
              </a:rPr>
              <a:t>fields</a:t>
            </a:r>
            <a:r>
              <a:rPr lang="en-US" sz="2700">
                <a:solidFill>
                  <a:schemeClr val="lt1"/>
                </a:solidFill>
                <a:latin typeface="Libre Franklin"/>
                <a:ea typeface="Libre Franklin"/>
                <a:cs typeface="Libre Franklin"/>
                <a:sym typeface="Libre Franklin"/>
              </a:rPr>
              <a:t> like Budget can be added for ml re-ranking</a:t>
            </a:r>
            <a:endParaRPr sz="2700">
              <a:solidFill>
                <a:schemeClr val="lt1"/>
              </a:solidFill>
              <a:latin typeface="Libre Franklin"/>
              <a:ea typeface="Libre Franklin"/>
              <a:cs typeface="Libre Franklin"/>
              <a:sym typeface="Libre Franklin"/>
            </a:endParaRPr>
          </a:p>
          <a:p>
            <a:pPr indent="-400050" lvl="0" marL="457200" rtl="0" algn="l">
              <a:spcBef>
                <a:spcPts val="0"/>
              </a:spcBef>
              <a:spcAft>
                <a:spcPts val="0"/>
              </a:spcAft>
              <a:buClr>
                <a:schemeClr val="lt1"/>
              </a:buClr>
              <a:buSzPts val="2700"/>
              <a:buFont typeface="Libre Franklin"/>
              <a:buChar char="●"/>
            </a:pPr>
            <a:r>
              <a:rPr lang="en-US" sz="2700">
                <a:solidFill>
                  <a:schemeClr val="lt1"/>
                </a:solidFill>
                <a:latin typeface="Libre Franklin"/>
                <a:ea typeface="Libre Franklin"/>
                <a:cs typeface="Libre Franklin"/>
                <a:sym typeface="Libre Franklin"/>
              </a:rPr>
              <a:t>More varied filters can be added filters </a:t>
            </a:r>
            <a:endParaRPr sz="2700">
              <a:solidFill>
                <a:schemeClr val="lt1"/>
              </a:solidFill>
              <a:latin typeface="Libre Franklin"/>
              <a:ea typeface="Libre Franklin"/>
              <a:cs typeface="Libre Franklin"/>
              <a:sym typeface="Libre Franklin"/>
            </a:endParaRPr>
          </a:p>
          <a:p>
            <a:pPr indent="-400050" lvl="0" marL="457200" rtl="0" algn="l">
              <a:spcBef>
                <a:spcPts val="0"/>
              </a:spcBef>
              <a:spcAft>
                <a:spcPts val="0"/>
              </a:spcAft>
              <a:buClr>
                <a:schemeClr val="lt1"/>
              </a:buClr>
              <a:buSzPts val="2700"/>
              <a:buFont typeface="Libre Franklin"/>
              <a:buChar char="●"/>
            </a:pPr>
            <a:r>
              <a:rPr lang="en-US" sz="2700">
                <a:solidFill>
                  <a:schemeClr val="lt1"/>
                </a:solidFill>
                <a:latin typeface="Libre Franklin"/>
                <a:ea typeface="Libre Franklin"/>
                <a:cs typeface="Libre Franklin"/>
                <a:sym typeface="Libre Franklin"/>
              </a:rPr>
              <a:t>Use of </a:t>
            </a:r>
            <a:r>
              <a:rPr lang="en-US" sz="2700">
                <a:solidFill>
                  <a:schemeClr val="lt1"/>
                </a:solidFill>
                <a:latin typeface="Libre Franklin"/>
                <a:ea typeface="Libre Franklin"/>
                <a:cs typeface="Libre Franklin"/>
                <a:sym typeface="Libre Franklin"/>
              </a:rPr>
              <a:t>Fields</a:t>
            </a:r>
            <a:r>
              <a:rPr lang="en-US" sz="2700">
                <a:solidFill>
                  <a:schemeClr val="lt1"/>
                </a:solidFill>
                <a:latin typeface="Libre Franklin"/>
                <a:ea typeface="Libre Franklin"/>
                <a:cs typeface="Libre Franklin"/>
                <a:sym typeface="Libre Franklin"/>
              </a:rPr>
              <a:t> like distance from city can be brought into use.</a:t>
            </a:r>
            <a:endParaRPr sz="27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t/>
            </a:r>
            <a:endParaRPr sz="27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rPr lang="en-US" sz="2700">
                <a:solidFill>
                  <a:schemeClr val="lt1"/>
                </a:solidFill>
                <a:latin typeface="Libre Franklin"/>
                <a:ea typeface="Libre Franklin"/>
                <a:cs typeface="Libre Franklin"/>
                <a:sym typeface="Libre Franklin"/>
              </a:rPr>
              <a:t>What we missed right now, will complete till 7 july:</a:t>
            </a:r>
            <a:endParaRPr sz="27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rPr lang="en-US" sz="2700">
                <a:solidFill>
                  <a:schemeClr val="lt1"/>
                </a:solidFill>
                <a:latin typeface="Libre Franklin"/>
                <a:ea typeface="Libre Franklin"/>
                <a:cs typeface="Libre Franklin"/>
                <a:sym typeface="Libre Franklin"/>
              </a:rPr>
              <a:t>Deployment </a:t>
            </a:r>
            <a:endParaRPr sz="27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rPr lang="en-US" sz="2700">
                <a:solidFill>
                  <a:schemeClr val="lt1"/>
                </a:solidFill>
                <a:latin typeface="Libre Franklin"/>
                <a:ea typeface="Libre Franklin"/>
                <a:cs typeface="Libre Franklin"/>
                <a:sym typeface="Libre Franklin"/>
              </a:rPr>
              <a:t>Beautification of flask application</a:t>
            </a:r>
            <a:endParaRPr sz="2700">
              <a:solidFill>
                <a:schemeClr val="lt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700">
              <a:solidFill>
                <a:schemeClr val="lt1"/>
              </a:solidFill>
              <a:latin typeface="Libre Franklin"/>
              <a:ea typeface="Libre Franklin"/>
              <a:cs typeface="Libre Franklin"/>
              <a:sym typeface="Libre Franklin"/>
            </a:endParaRPr>
          </a:p>
          <a:p>
            <a:pPr indent="0" lvl="0" marL="0" rtl="0" algn="l">
              <a:spcBef>
                <a:spcPts val="0"/>
              </a:spcBef>
              <a:spcAft>
                <a:spcPts val="0"/>
              </a:spcAft>
              <a:buClr>
                <a:schemeClr val="dk1"/>
              </a:buClr>
              <a:buSzPts val="1100"/>
              <a:buFont typeface="Arial"/>
              <a:buNone/>
            </a:pPr>
            <a:r>
              <a:t/>
            </a:r>
            <a:endParaRPr sz="2700">
              <a:solidFill>
                <a:schemeClr val="lt1"/>
              </a:solidFill>
              <a:latin typeface="Libre Franklin"/>
              <a:ea typeface="Libre Franklin"/>
              <a:cs typeface="Libre Franklin"/>
              <a:sym typeface="Libre Franklin"/>
            </a:endParaRPr>
          </a:p>
          <a:p>
            <a:pPr indent="0" lvl="0" marL="0" rtl="0" algn="l">
              <a:spcBef>
                <a:spcPts val="0"/>
              </a:spcBef>
              <a:spcAft>
                <a:spcPts val="0"/>
              </a:spcAft>
              <a:buNone/>
            </a:pPr>
            <a:r>
              <a:t/>
            </a:r>
            <a:endParaRPr sz="2700">
              <a:solidFill>
                <a:schemeClr val="lt1"/>
              </a:solidFill>
              <a:latin typeface="Libre Franklin"/>
              <a:ea typeface="Libre Franklin"/>
              <a:cs typeface="Libre Franklin"/>
              <a:sym typeface="Libre Frankli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66"/>
        </a:solidFill>
      </p:bgPr>
    </p:bg>
    <p:spTree>
      <p:nvGrpSpPr>
        <p:cNvPr id="286" name="Shape 286"/>
        <p:cNvGrpSpPr/>
        <p:nvPr/>
      </p:nvGrpSpPr>
      <p:grpSpPr>
        <a:xfrm>
          <a:off x="0" y="0"/>
          <a:ext cx="0" cy="0"/>
          <a:chOff x="0" y="0"/>
          <a:chExt cx="0" cy="0"/>
        </a:xfrm>
      </p:grpSpPr>
      <p:sp>
        <p:nvSpPr>
          <p:cNvPr id="287" name="Google Shape;287;p15"/>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88" name="Google Shape;288;p15"/>
          <p:cNvSpPr/>
          <p:nvPr/>
        </p:nvSpPr>
        <p:spPr>
          <a:xfrm rot="-5400000">
            <a:off x="-4784962" y="207064"/>
            <a:ext cx="12465664" cy="3169401"/>
          </a:xfrm>
          <a:prstGeom prst="flowChartProcess">
            <a:avLst/>
          </a:prstGeom>
          <a:solidFill>
            <a:srgbClr val="FFFF66">
              <a:alpha val="32156"/>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89" name="Google Shape;289;p15"/>
          <p:cNvSpPr txBox="1"/>
          <p:nvPr>
            <p:ph type="title"/>
          </p:nvPr>
        </p:nvSpPr>
        <p:spPr>
          <a:xfrm rot="-5400000">
            <a:off x="-4217409" y="2531071"/>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6600"/>
              <a:buFont typeface="Franklin Gothic"/>
              <a:buNone/>
            </a:pPr>
            <a:r>
              <a:rPr lang="en-US" sz="6600">
                <a:solidFill>
                  <a:schemeClr val="lt1"/>
                </a:solidFill>
              </a:rPr>
              <a:t>DEMO &amp; CODE</a:t>
            </a:r>
            <a:endParaRPr b="1" sz="6600">
              <a:solidFill>
                <a:schemeClr val="lt1"/>
              </a:solidFill>
            </a:endParaRPr>
          </a:p>
        </p:txBody>
      </p:sp>
      <p:pic>
        <p:nvPicPr>
          <p:cNvPr id="290" name="Google Shape;290;p15"/>
          <p:cNvPicPr preferRelativeResize="0"/>
          <p:nvPr/>
        </p:nvPicPr>
        <p:blipFill>
          <a:blip r:embed="rId3">
            <a:alphaModFix/>
          </a:blip>
          <a:stretch>
            <a:fillRect/>
          </a:stretch>
        </p:blipFill>
        <p:spPr>
          <a:xfrm>
            <a:off x="3463675" y="-70075"/>
            <a:ext cx="7448550" cy="6762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66"/>
        </a:solidFill>
      </p:bgPr>
    </p:bg>
    <p:spTree>
      <p:nvGrpSpPr>
        <p:cNvPr id="294" name="Shape 294"/>
        <p:cNvGrpSpPr/>
        <p:nvPr/>
      </p:nvGrpSpPr>
      <p:grpSpPr>
        <a:xfrm>
          <a:off x="0" y="0"/>
          <a:ext cx="0" cy="0"/>
          <a:chOff x="0" y="0"/>
          <a:chExt cx="0" cy="0"/>
        </a:xfrm>
      </p:grpSpPr>
      <p:sp>
        <p:nvSpPr>
          <p:cNvPr id="295" name="Google Shape;295;g36bbc3bee55_0_0"/>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96" name="Google Shape;296;g36bbc3bee55_0_0"/>
          <p:cNvSpPr/>
          <p:nvPr/>
        </p:nvSpPr>
        <p:spPr>
          <a:xfrm rot="-5400000">
            <a:off x="-4784962" y="207064"/>
            <a:ext cx="12465664" cy="3169401"/>
          </a:xfrm>
          <a:prstGeom prst="flowChartProcess">
            <a:avLst/>
          </a:prstGeom>
          <a:solidFill>
            <a:srgbClr val="FFFF66">
              <a:alpha val="32159"/>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97" name="Google Shape;297;g36bbc3bee55_0_0"/>
          <p:cNvSpPr txBox="1"/>
          <p:nvPr>
            <p:ph type="title"/>
          </p:nvPr>
        </p:nvSpPr>
        <p:spPr>
          <a:xfrm rot="-5400000">
            <a:off x="-4217411" y="2531189"/>
            <a:ext cx="11029500" cy="1188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6600"/>
              <a:buFont typeface="Franklin Gothic"/>
              <a:buNone/>
            </a:pPr>
            <a:r>
              <a:rPr lang="en-US" sz="6600">
                <a:solidFill>
                  <a:schemeClr val="lt1"/>
                </a:solidFill>
              </a:rPr>
              <a:t>DEMO &amp; CODE</a:t>
            </a:r>
            <a:endParaRPr b="1" sz="6600">
              <a:solidFill>
                <a:schemeClr val="lt1"/>
              </a:solidFill>
            </a:endParaRPr>
          </a:p>
        </p:txBody>
      </p:sp>
      <p:pic>
        <p:nvPicPr>
          <p:cNvPr id="298" name="Google Shape;298;g36bbc3bee55_0_0"/>
          <p:cNvPicPr preferRelativeResize="0"/>
          <p:nvPr/>
        </p:nvPicPr>
        <p:blipFill>
          <a:blip r:embed="rId3">
            <a:alphaModFix/>
          </a:blip>
          <a:stretch>
            <a:fillRect/>
          </a:stretch>
        </p:blipFill>
        <p:spPr>
          <a:xfrm>
            <a:off x="3572805" y="-71125"/>
            <a:ext cx="8366191" cy="6858000"/>
          </a:xfrm>
          <a:prstGeom prst="rect">
            <a:avLst/>
          </a:prstGeom>
          <a:solidFill>
            <a:srgbClr val="0C0C0C"/>
          </a:solid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66FF33"/>
        </a:solidFill>
      </p:bgPr>
    </p:bg>
    <p:spTree>
      <p:nvGrpSpPr>
        <p:cNvPr id="302" name="Shape 302"/>
        <p:cNvGrpSpPr/>
        <p:nvPr/>
      </p:nvGrpSpPr>
      <p:grpSpPr>
        <a:xfrm>
          <a:off x="0" y="0"/>
          <a:ext cx="0" cy="0"/>
          <a:chOff x="0" y="0"/>
          <a:chExt cx="0" cy="0"/>
        </a:xfrm>
      </p:grpSpPr>
      <p:sp>
        <p:nvSpPr>
          <p:cNvPr id="303" name="Google Shape;303;p16"/>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04" name="Google Shape;304;p16"/>
          <p:cNvSpPr/>
          <p:nvPr/>
        </p:nvSpPr>
        <p:spPr>
          <a:xfrm rot="-5400000">
            <a:off x="-4784962" y="207064"/>
            <a:ext cx="12465664" cy="3169401"/>
          </a:xfrm>
          <a:prstGeom prst="flowChartProcess">
            <a:avLst/>
          </a:prstGeom>
          <a:solidFill>
            <a:srgbClr val="66FF33">
              <a:alpha val="32156"/>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05" name="Google Shape;305;p16"/>
          <p:cNvSpPr txBox="1"/>
          <p:nvPr>
            <p:ph type="title"/>
          </p:nvPr>
        </p:nvSpPr>
        <p:spPr>
          <a:xfrm rot="-5400000">
            <a:off x="-4217409" y="2531071"/>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6600"/>
              <a:buFont typeface="Franklin Gothic"/>
              <a:buNone/>
            </a:pPr>
            <a:r>
              <a:rPr lang="en-US" sz="6600">
                <a:solidFill>
                  <a:schemeClr val="lt1"/>
                </a:solidFill>
              </a:rPr>
              <a:t>DEMO &amp; CODE</a:t>
            </a:r>
            <a:endParaRPr b="1" sz="6600">
              <a:solidFill>
                <a:schemeClr val="lt1"/>
              </a:solidFill>
            </a:endParaRPr>
          </a:p>
        </p:txBody>
      </p:sp>
      <p:pic>
        <p:nvPicPr>
          <p:cNvPr id="306" name="Google Shape;306;p16"/>
          <p:cNvPicPr preferRelativeResize="0"/>
          <p:nvPr/>
        </p:nvPicPr>
        <p:blipFill>
          <a:blip r:embed="rId3">
            <a:alphaModFix/>
          </a:blip>
          <a:stretch>
            <a:fillRect/>
          </a:stretch>
        </p:blipFill>
        <p:spPr>
          <a:xfrm>
            <a:off x="4116175" y="-52075"/>
            <a:ext cx="6572250" cy="6819900"/>
          </a:xfrm>
          <a:prstGeom prst="rect">
            <a:avLst/>
          </a:prstGeom>
          <a:solidFill>
            <a:srgbClr val="0C0C0C"/>
          </a:solid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p:nvPr/>
        </p:nvSpPr>
        <p:spPr>
          <a:xfrm>
            <a:off x="-205576" y="-7112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12" name="Google Shape;312;p17"/>
          <p:cNvSpPr/>
          <p:nvPr/>
        </p:nvSpPr>
        <p:spPr>
          <a:xfrm rot="-5400000">
            <a:off x="-4784962" y="207064"/>
            <a:ext cx="12465664" cy="3169401"/>
          </a:xfrm>
          <a:prstGeom prst="flowChartProcess">
            <a:avLst/>
          </a:prstGeom>
          <a:solidFill>
            <a:srgbClr val="660033">
              <a:alpha val="32156"/>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13" name="Google Shape;313;p17"/>
          <p:cNvSpPr txBox="1"/>
          <p:nvPr>
            <p:ph type="title"/>
          </p:nvPr>
        </p:nvSpPr>
        <p:spPr>
          <a:xfrm rot="-5400000">
            <a:off x="-4217409" y="2531071"/>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6600"/>
              <a:buFont typeface="Franklin Gothic"/>
              <a:buNone/>
            </a:pPr>
            <a:r>
              <a:rPr lang="en-US" sz="6600">
                <a:solidFill>
                  <a:schemeClr val="lt1"/>
                </a:solidFill>
              </a:rPr>
              <a:t>DEMO &amp; CODE</a:t>
            </a:r>
            <a:endParaRPr b="1" sz="6600">
              <a:solidFill>
                <a:schemeClr val="lt1"/>
              </a:solidFill>
            </a:endParaRPr>
          </a:p>
        </p:txBody>
      </p:sp>
      <p:pic>
        <p:nvPicPr>
          <p:cNvPr id="314" name="Google Shape;314;p17"/>
          <p:cNvPicPr preferRelativeResize="0"/>
          <p:nvPr/>
        </p:nvPicPr>
        <p:blipFill>
          <a:blip r:embed="rId3">
            <a:alphaModFix/>
          </a:blip>
          <a:stretch>
            <a:fillRect/>
          </a:stretch>
        </p:blipFill>
        <p:spPr>
          <a:xfrm>
            <a:off x="3801538" y="0"/>
            <a:ext cx="8060624" cy="6858000"/>
          </a:xfrm>
          <a:prstGeom prst="rect">
            <a:avLst/>
          </a:prstGeom>
          <a:solidFill>
            <a:srgbClr val="0C0C0C"/>
          </a:solid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g36bbc3bee55_0_10"/>
          <p:cNvSpPr/>
          <p:nvPr/>
        </p:nvSpPr>
        <p:spPr>
          <a:xfrm>
            <a:off x="-205576" y="-7112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20" name="Google Shape;320;g36bbc3bee55_0_10"/>
          <p:cNvSpPr/>
          <p:nvPr/>
        </p:nvSpPr>
        <p:spPr>
          <a:xfrm rot="-5400000">
            <a:off x="-4784962" y="207064"/>
            <a:ext cx="12465664" cy="3169401"/>
          </a:xfrm>
          <a:prstGeom prst="flowChartProcess">
            <a:avLst/>
          </a:prstGeom>
          <a:solidFill>
            <a:srgbClr val="660033">
              <a:alpha val="32159"/>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21" name="Google Shape;321;g36bbc3bee55_0_10"/>
          <p:cNvSpPr txBox="1"/>
          <p:nvPr>
            <p:ph type="title"/>
          </p:nvPr>
        </p:nvSpPr>
        <p:spPr>
          <a:xfrm rot="-5400000">
            <a:off x="-4217411" y="2531189"/>
            <a:ext cx="11029500" cy="1188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6600"/>
              <a:buFont typeface="Franklin Gothic"/>
              <a:buNone/>
            </a:pPr>
            <a:r>
              <a:rPr lang="en-US" sz="6600">
                <a:solidFill>
                  <a:schemeClr val="lt1"/>
                </a:solidFill>
              </a:rPr>
              <a:t>DEMO &amp; CODE</a:t>
            </a:r>
            <a:endParaRPr b="1" sz="6600">
              <a:solidFill>
                <a:schemeClr val="lt1"/>
              </a:solidFill>
            </a:endParaRPr>
          </a:p>
        </p:txBody>
      </p:sp>
      <p:pic>
        <p:nvPicPr>
          <p:cNvPr id="322" name="Google Shape;322;g36bbc3bee55_0_10"/>
          <p:cNvPicPr preferRelativeResize="0"/>
          <p:nvPr/>
        </p:nvPicPr>
        <p:blipFill>
          <a:blip r:embed="rId3">
            <a:alphaModFix/>
          </a:blip>
          <a:stretch>
            <a:fillRect/>
          </a:stretch>
        </p:blipFill>
        <p:spPr>
          <a:xfrm>
            <a:off x="4349120" y="71125"/>
            <a:ext cx="6529609" cy="6857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36bd00ea4d2_1_4"/>
          <p:cNvSpPr/>
          <p:nvPr/>
        </p:nvSpPr>
        <p:spPr>
          <a:xfrm>
            <a:off x="-205576" y="-7112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28" name="Google Shape;328;g36bd00ea4d2_1_4"/>
          <p:cNvSpPr/>
          <p:nvPr/>
        </p:nvSpPr>
        <p:spPr>
          <a:xfrm rot="-5400000">
            <a:off x="-4784962" y="207064"/>
            <a:ext cx="12465664" cy="3169401"/>
          </a:xfrm>
          <a:prstGeom prst="flowChartProcess">
            <a:avLst/>
          </a:prstGeom>
          <a:solidFill>
            <a:srgbClr val="660033">
              <a:alpha val="32159"/>
            </a:srgbClr>
          </a:solidFill>
          <a:ln>
            <a:noFill/>
          </a:ln>
          <a:effectLst>
            <a:outerShdw blurRad="50800" rotWithShape="0" algn="ctr" dir="5400000" dist="50800">
              <a:srgbClr val="CCFFCC"/>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29" name="Google Shape;329;g36bd00ea4d2_1_4"/>
          <p:cNvSpPr txBox="1"/>
          <p:nvPr>
            <p:ph type="title"/>
          </p:nvPr>
        </p:nvSpPr>
        <p:spPr>
          <a:xfrm rot="-5400000">
            <a:off x="-4217411" y="2531189"/>
            <a:ext cx="11029500" cy="118860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6600"/>
              <a:buFont typeface="Franklin Gothic"/>
              <a:buNone/>
            </a:pPr>
            <a:r>
              <a:rPr lang="en-US" sz="6600">
                <a:solidFill>
                  <a:schemeClr val="lt1"/>
                </a:solidFill>
              </a:rPr>
              <a:t>DEMO &amp; CODE</a:t>
            </a:r>
            <a:endParaRPr b="1" sz="6600">
              <a:solidFill>
                <a:schemeClr val="lt1"/>
              </a:solidFill>
            </a:endParaRPr>
          </a:p>
        </p:txBody>
      </p:sp>
      <p:pic>
        <p:nvPicPr>
          <p:cNvPr id="330" name="Google Shape;330;g36bd00ea4d2_1_4"/>
          <p:cNvPicPr preferRelativeResize="0"/>
          <p:nvPr/>
        </p:nvPicPr>
        <p:blipFill>
          <a:blip r:embed="rId3">
            <a:alphaModFix/>
          </a:blip>
          <a:stretch>
            <a:fillRect/>
          </a:stretch>
        </p:blipFill>
        <p:spPr>
          <a:xfrm>
            <a:off x="4733497" y="0"/>
            <a:ext cx="6154007"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p:nvPr/>
        </p:nvSpPr>
        <p:spPr>
          <a:xfrm>
            <a:off x="1181715" y="2880852"/>
            <a:ext cx="997974" cy="1003284"/>
          </a:xfrm>
          <a:prstGeom prst="flowChartConnector">
            <a:avLst/>
          </a:prstGeom>
          <a:solidFill>
            <a:srgbClr val="FFFF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00"/>
              </a:solidFill>
              <a:latin typeface="Libre Franklin"/>
              <a:ea typeface="Libre Franklin"/>
              <a:cs typeface="Libre Franklin"/>
              <a:sym typeface="Libre Franklin"/>
            </a:endParaRPr>
          </a:p>
        </p:txBody>
      </p:sp>
      <p:sp>
        <p:nvSpPr>
          <p:cNvPr id="123" name="Google Shape;123;p2"/>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3F3F3F"/>
              </a:buClr>
              <a:buSzPts val="2800"/>
              <a:buFont typeface="Franklin Gothic"/>
              <a:buNone/>
            </a:pPr>
            <a:r>
              <a:rPr lang="en-US"/>
              <a:t>OUR TEAM</a:t>
            </a:r>
            <a:endParaRPr/>
          </a:p>
        </p:txBody>
      </p:sp>
      <p:pic>
        <p:nvPicPr>
          <p:cNvPr descr="User" id="124" name="Google Shape;124;p2"/>
          <p:cNvPicPr preferRelativeResize="0"/>
          <p:nvPr>
            <p:ph idx="1" type="body"/>
          </p:nvPr>
        </p:nvPicPr>
        <p:blipFill rotWithShape="1">
          <a:blip r:embed="rId3">
            <a:alphaModFix/>
          </a:blip>
          <a:srcRect b="0" l="0" r="0" t="0"/>
          <a:stretch/>
        </p:blipFill>
        <p:spPr>
          <a:xfrm>
            <a:off x="1223501" y="2858729"/>
            <a:ext cx="914400" cy="914400"/>
          </a:xfrm>
          <a:prstGeom prst="rect">
            <a:avLst/>
          </a:prstGeom>
          <a:noFill/>
          <a:ln>
            <a:noFill/>
          </a:ln>
        </p:spPr>
      </p:pic>
      <p:sp>
        <p:nvSpPr>
          <p:cNvPr id="125" name="Google Shape;125;p2"/>
          <p:cNvSpPr/>
          <p:nvPr/>
        </p:nvSpPr>
        <p:spPr>
          <a:xfrm>
            <a:off x="3200400" y="2880852"/>
            <a:ext cx="997974" cy="1003284"/>
          </a:xfrm>
          <a:prstGeom prst="flowChartConnector">
            <a:avLst/>
          </a:prstGeom>
          <a:solidFill>
            <a:srgbClr val="66FF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User" id="126" name="Google Shape;126;p2"/>
          <p:cNvPicPr preferRelativeResize="0"/>
          <p:nvPr/>
        </p:nvPicPr>
        <p:blipFill rotWithShape="1">
          <a:blip r:embed="rId3">
            <a:alphaModFix/>
          </a:blip>
          <a:srcRect b="0" l="0" r="0" t="0"/>
          <a:stretch/>
        </p:blipFill>
        <p:spPr>
          <a:xfrm>
            <a:off x="3261236" y="2858729"/>
            <a:ext cx="914400" cy="914400"/>
          </a:xfrm>
          <a:prstGeom prst="rect">
            <a:avLst/>
          </a:prstGeom>
          <a:noFill/>
          <a:ln>
            <a:noFill/>
          </a:ln>
        </p:spPr>
      </p:pic>
      <p:sp>
        <p:nvSpPr>
          <p:cNvPr id="127" name="Google Shape;127;p2"/>
          <p:cNvSpPr/>
          <p:nvPr/>
        </p:nvSpPr>
        <p:spPr>
          <a:xfrm>
            <a:off x="5321709" y="2880852"/>
            <a:ext cx="997974" cy="1003284"/>
          </a:xfrm>
          <a:prstGeom prst="flowChartConnector">
            <a:avLst/>
          </a:prstGeom>
          <a:solidFill>
            <a:srgbClr val="FF99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User" id="128" name="Google Shape;128;p2"/>
          <p:cNvPicPr preferRelativeResize="0"/>
          <p:nvPr/>
        </p:nvPicPr>
        <p:blipFill rotWithShape="1">
          <a:blip r:embed="rId3">
            <a:alphaModFix/>
          </a:blip>
          <a:srcRect b="0" l="0" r="0" t="0"/>
          <a:stretch/>
        </p:blipFill>
        <p:spPr>
          <a:xfrm>
            <a:off x="5374557" y="2880852"/>
            <a:ext cx="914400" cy="914400"/>
          </a:xfrm>
          <a:prstGeom prst="rect">
            <a:avLst/>
          </a:prstGeom>
          <a:noFill/>
          <a:ln>
            <a:noFill/>
          </a:ln>
        </p:spPr>
      </p:pic>
      <p:sp>
        <p:nvSpPr>
          <p:cNvPr id="129" name="Google Shape;129;p2"/>
          <p:cNvSpPr/>
          <p:nvPr/>
        </p:nvSpPr>
        <p:spPr>
          <a:xfrm>
            <a:off x="9485673" y="2791574"/>
            <a:ext cx="997974" cy="1003284"/>
          </a:xfrm>
          <a:prstGeom prst="flowChartConnector">
            <a:avLst/>
          </a:prstGeom>
          <a:solidFill>
            <a:srgbClr val="CC66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User" id="130" name="Google Shape;130;p2"/>
          <p:cNvPicPr preferRelativeResize="0"/>
          <p:nvPr/>
        </p:nvPicPr>
        <p:blipFill rotWithShape="1">
          <a:blip r:embed="rId3">
            <a:alphaModFix/>
          </a:blip>
          <a:srcRect b="0" l="0" r="0" t="0"/>
          <a:stretch/>
        </p:blipFill>
        <p:spPr>
          <a:xfrm>
            <a:off x="9527460" y="2791574"/>
            <a:ext cx="914400" cy="914400"/>
          </a:xfrm>
          <a:prstGeom prst="rect">
            <a:avLst/>
          </a:prstGeom>
          <a:noFill/>
          <a:ln>
            <a:noFill/>
          </a:ln>
        </p:spPr>
      </p:pic>
      <p:sp>
        <p:nvSpPr>
          <p:cNvPr id="131" name="Google Shape;131;p2"/>
          <p:cNvSpPr/>
          <p:nvPr/>
        </p:nvSpPr>
        <p:spPr>
          <a:xfrm>
            <a:off x="7403691" y="2880852"/>
            <a:ext cx="997974" cy="1003284"/>
          </a:xfrm>
          <a:prstGeom prst="flowChartConnector">
            <a:avLst/>
          </a:prstGeom>
          <a:solidFill>
            <a:srgbClr val="FF993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descr="User" id="132" name="Google Shape;132;p2"/>
          <p:cNvPicPr preferRelativeResize="0"/>
          <p:nvPr/>
        </p:nvPicPr>
        <p:blipFill rotWithShape="1">
          <a:blip r:embed="rId3">
            <a:alphaModFix/>
          </a:blip>
          <a:srcRect b="0" l="0" r="0" t="0"/>
          <a:stretch/>
        </p:blipFill>
        <p:spPr>
          <a:xfrm>
            <a:off x="7445478" y="2880852"/>
            <a:ext cx="914400" cy="914400"/>
          </a:xfrm>
          <a:prstGeom prst="rect">
            <a:avLst/>
          </a:prstGeom>
          <a:noFill/>
          <a:ln>
            <a:noFill/>
          </a:ln>
        </p:spPr>
      </p:pic>
      <p:sp>
        <p:nvSpPr>
          <p:cNvPr id="133" name="Google Shape;133;p2"/>
          <p:cNvSpPr txBox="1"/>
          <p:nvPr/>
        </p:nvSpPr>
        <p:spPr>
          <a:xfrm>
            <a:off x="624040" y="4032750"/>
            <a:ext cx="2113321"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Comic Sans MS"/>
                <a:ea typeface="Comic Sans MS"/>
                <a:cs typeface="Comic Sans MS"/>
                <a:sym typeface="Comic Sans MS"/>
              </a:rPr>
              <a:t>TANIHSKA SINGH </a:t>
            </a:r>
            <a:endParaRPr/>
          </a:p>
        </p:txBody>
      </p:sp>
      <p:sp>
        <p:nvSpPr>
          <p:cNvPr id="134" name="Google Shape;134;p2"/>
          <p:cNvSpPr txBox="1"/>
          <p:nvPr/>
        </p:nvSpPr>
        <p:spPr>
          <a:xfrm>
            <a:off x="2822782" y="4032750"/>
            <a:ext cx="184846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Comic Sans MS"/>
                <a:ea typeface="Comic Sans MS"/>
                <a:cs typeface="Comic Sans MS"/>
                <a:sym typeface="Comic Sans MS"/>
              </a:rPr>
              <a:t>KARVY SINGH </a:t>
            </a:r>
            <a:endParaRPr/>
          </a:p>
        </p:txBody>
      </p:sp>
      <p:sp>
        <p:nvSpPr>
          <p:cNvPr id="135" name="Google Shape;135;p2"/>
          <p:cNvSpPr txBox="1"/>
          <p:nvPr/>
        </p:nvSpPr>
        <p:spPr>
          <a:xfrm>
            <a:off x="9058579" y="4008792"/>
            <a:ext cx="225895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Comic Sans MS"/>
                <a:ea typeface="Comic Sans MS"/>
                <a:cs typeface="Comic Sans MS"/>
                <a:sym typeface="Comic Sans MS"/>
              </a:rPr>
              <a:t>PRASOON SHARMA </a:t>
            </a:r>
            <a:endParaRPr/>
          </a:p>
        </p:txBody>
      </p:sp>
      <p:sp>
        <p:nvSpPr>
          <p:cNvPr id="136" name="Google Shape;136;p2"/>
          <p:cNvSpPr txBox="1"/>
          <p:nvPr/>
        </p:nvSpPr>
        <p:spPr>
          <a:xfrm>
            <a:off x="7210114" y="4008792"/>
            <a:ext cx="1848465"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Comic Sans MS"/>
                <a:ea typeface="Comic Sans MS"/>
                <a:cs typeface="Comic Sans MS"/>
                <a:sym typeface="Comic Sans MS"/>
              </a:rPr>
              <a:t>JAYANT SINGH </a:t>
            </a:r>
            <a:endParaRPr/>
          </a:p>
        </p:txBody>
      </p:sp>
      <p:sp>
        <p:nvSpPr>
          <p:cNvPr id="137" name="Google Shape;137;p2"/>
          <p:cNvSpPr txBox="1"/>
          <p:nvPr/>
        </p:nvSpPr>
        <p:spPr>
          <a:xfrm>
            <a:off x="4818577" y="4008792"/>
            <a:ext cx="2258953" cy="33855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600" u="none" cap="none" strike="noStrike">
                <a:solidFill>
                  <a:schemeClr val="dk1"/>
                </a:solidFill>
                <a:latin typeface="Comic Sans MS"/>
                <a:ea typeface="Comic Sans MS"/>
                <a:cs typeface="Comic Sans MS"/>
                <a:sym typeface="Comic Sans MS"/>
              </a:rPr>
              <a:t>HARSHIT SHUKLA </a:t>
            </a:r>
            <a:endParaRPr/>
          </a:p>
        </p:txBody>
      </p:sp>
      <p:sp>
        <p:nvSpPr>
          <p:cNvPr id="138" name="Google Shape;138;p2"/>
          <p:cNvSpPr txBox="1"/>
          <p:nvPr/>
        </p:nvSpPr>
        <p:spPr>
          <a:xfrm>
            <a:off x="536946" y="4279277"/>
            <a:ext cx="11029616" cy="1188720"/>
          </a:xfrm>
          <a:prstGeom prst="rect">
            <a:avLst/>
          </a:prstGeom>
          <a:noFill/>
          <a:ln>
            <a:noFill/>
          </a:ln>
        </p:spPr>
        <p:txBody>
          <a:bodyPr anchorCtr="0" anchor="b" bIns="45700" lIns="91425" spcFirstLastPara="1" rIns="91425" wrap="square" tIns="45700">
            <a:normAutofit/>
          </a:bodyPr>
          <a:lstStyle/>
          <a:p>
            <a:pPr indent="0" lvl="0" marL="0" marR="0" rtl="0" algn="ctr">
              <a:lnSpc>
                <a:spcPct val="100000"/>
              </a:lnSpc>
              <a:spcBef>
                <a:spcPts val="0"/>
              </a:spcBef>
              <a:spcAft>
                <a:spcPts val="0"/>
              </a:spcAft>
              <a:buClr>
                <a:srgbClr val="3F3F3F"/>
              </a:buClr>
              <a:buSzPts val="2800"/>
              <a:buFont typeface="Franklin Gothic"/>
              <a:buNone/>
            </a:pPr>
            <a:r>
              <a:rPr b="0" i="0" lang="en-US" sz="2800" u="none" cap="none" strike="noStrike">
                <a:solidFill>
                  <a:srgbClr val="3F3F3F"/>
                </a:solidFill>
                <a:latin typeface="Franklin Gothic"/>
                <a:ea typeface="Franklin Gothic"/>
                <a:cs typeface="Franklin Gothic"/>
                <a:sym typeface="Franklin Gothic"/>
              </a:rPr>
              <a:t>GROUP 7</a:t>
            </a:r>
            <a:endParaRPr/>
          </a:p>
        </p:txBody>
      </p:sp>
      <p:sp>
        <p:nvSpPr>
          <p:cNvPr id="139" name="Google Shape;139;p2"/>
          <p:cNvSpPr/>
          <p:nvPr/>
        </p:nvSpPr>
        <p:spPr>
          <a:xfrm>
            <a:off x="353961" y="2399071"/>
            <a:ext cx="11395587" cy="2349910"/>
          </a:xfrm>
          <a:prstGeom prst="rect">
            <a:avLst/>
          </a:prstGeom>
          <a:noFill/>
          <a:ln cap="flat" cmpd="sng" w="15875">
            <a:solidFill>
              <a:srgbClr val="7F7F7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18"/>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336" name="Google Shape;336;p18"/>
          <p:cNvSpPr txBox="1"/>
          <p:nvPr>
            <p:ph type="title"/>
          </p:nvPr>
        </p:nvSpPr>
        <p:spPr>
          <a:xfrm>
            <a:off x="829153" y="2415324"/>
            <a:ext cx="11029616" cy="1188720"/>
          </a:xfrm>
          <a:prstGeom prst="rect">
            <a:avLst/>
          </a:prstGeom>
          <a:solidFill>
            <a:srgbClr val="0C0C0C"/>
          </a:solid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6600"/>
              <a:buFont typeface="Franklin Gothic"/>
              <a:buNone/>
            </a:pPr>
            <a:r>
              <a:rPr lang="en-US" sz="6600">
                <a:solidFill>
                  <a:schemeClr val="lt1"/>
                </a:solidFill>
              </a:rPr>
              <a:t>Q&amp;A</a:t>
            </a:r>
            <a:endParaRPr b="1" sz="6600">
              <a:solidFill>
                <a:schemeClr val="lt1"/>
              </a:solidFill>
            </a:endParaRPr>
          </a:p>
        </p:txBody>
      </p:sp>
      <p:sp>
        <p:nvSpPr>
          <p:cNvPr id="337" name="Google Shape;337;p18"/>
          <p:cNvSpPr/>
          <p:nvPr/>
        </p:nvSpPr>
        <p:spPr>
          <a:xfrm>
            <a:off x="-254643" y="1759352"/>
            <a:ext cx="13195139" cy="2916820"/>
          </a:xfrm>
          <a:prstGeom prst="flowChartProcess">
            <a:avLst/>
          </a:prstGeom>
          <a:solidFill>
            <a:srgbClr val="FF9999">
              <a:alpha val="53725"/>
            </a:srgbClr>
          </a:solidFill>
          <a:ln cap="rnd" cmpd="sng" w="22225">
            <a:solidFill>
              <a:srgbClr val="2F4E60">
                <a:alpha val="13725"/>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3" name="Shape 143"/>
        <p:cNvGrpSpPr/>
        <p:nvPr/>
      </p:nvGrpSpPr>
      <p:grpSpPr>
        <a:xfrm>
          <a:off x="0" y="0"/>
          <a:ext cx="0" cy="0"/>
          <a:chOff x="0" y="0"/>
          <a:chExt cx="0" cy="0"/>
        </a:xfrm>
      </p:grpSpPr>
      <p:sp>
        <p:nvSpPr>
          <p:cNvPr id="144" name="Google Shape;144;p3"/>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45" name="Google Shape;145;p3"/>
          <p:cNvSpPr txBox="1"/>
          <p:nvPr>
            <p:ph type="ctrTitle"/>
          </p:nvPr>
        </p:nvSpPr>
        <p:spPr>
          <a:xfrm>
            <a:off x="965201" y="1020431"/>
            <a:ext cx="10225530" cy="147501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Onest"/>
              <a:buNone/>
            </a:pPr>
            <a:r>
              <a:rPr b="1" lang="en-US" sz="4800">
                <a:solidFill>
                  <a:schemeClr val="lt1"/>
                </a:solidFill>
                <a:latin typeface="Onest"/>
                <a:ea typeface="Onest"/>
                <a:cs typeface="Onest"/>
                <a:sym typeface="Onest"/>
              </a:rPr>
              <a:t>TRAVELER CHALLENGES IN FINDING RELEVANT DESTINATIONS</a:t>
            </a:r>
            <a:endParaRPr sz="4800">
              <a:solidFill>
                <a:schemeClr val="lt1"/>
              </a:solidFill>
            </a:endParaRPr>
          </a:p>
        </p:txBody>
      </p:sp>
      <p:sp>
        <p:nvSpPr>
          <p:cNvPr id="146" name="Google Shape;146;p3"/>
          <p:cNvSpPr txBox="1"/>
          <p:nvPr>
            <p:ph idx="1" type="subTitle"/>
          </p:nvPr>
        </p:nvSpPr>
        <p:spPr>
          <a:xfrm>
            <a:off x="965200" y="2495445"/>
            <a:ext cx="10225530" cy="590321"/>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rPr b="1" lang="en-US">
                <a:solidFill>
                  <a:schemeClr val="lt1"/>
                </a:solidFill>
              </a:rPr>
              <a:t>OUR  GOAL</a:t>
            </a:r>
            <a:r>
              <a:rPr lang="en-US">
                <a:solidFill>
                  <a:schemeClr val="lt1"/>
                </a:solidFill>
              </a:rPr>
              <a:t>:</a:t>
            </a:r>
            <a:r>
              <a:rPr b="1" lang="en-US">
                <a:solidFill>
                  <a:schemeClr val="lt1"/>
                </a:solidFill>
              </a:rPr>
              <a:t> </a:t>
            </a:r>
            <a:endParaRPr/>
          </a:p>
          <a:p>
            <a:pPr indent="0" lvl="0" marL="0" rtl="0" algn="l">
              <a:lnSpc>
                <a:spcPct val="110000"/>
              </a:lnSpc>
              <a:spcBef>
                <a:spcPts val="848"/>
              </a:spcBef>
              <a:spcAft>
                <a:spcPts val="0"/>
              </a:spcAft>
              <a:buSzPct val="92000"/>
              <a:buNone/>
            </a:pPr>
            <a:r>
              <a:rPr lang="en-US">
                <a:solidFill>
                  <a:schemeClr val="lt1"/>
                </a:solidFill>
              </a:rPr>
              <a:t>RECOMMEND PERSONALIZED TRAVEL DESTINATIONS USING TEXT AND NUMERIC FEATURES (LIKE RATINGS, DURATION).</a:t>
            </a:r>
            <a:endParaRPr sz="1600">
              <a:solidFill>
                <a:schemeClr val="lt1"/>
              </a:solidFill>
            </a:endParaRPr>
          </a:p>
        </p:txBody>
      </p:sp>
      <p:sp>
        <p:nvSpPr>
          <p:cNvPr id="147" name="Google Shape;147;p3"/>
          <p:cNvSpPr/>
          <p:nvPr/>
        </p:nvSpPr>
        <p:spPr>
          <a:xfrm>
            <a:off x="0" y="0"/>
            <a:ext cx="12388645" cy="3429000"/>
          </a:xfrm>
          <a:prstGeom prst="flowChartProcess">
            <a:avLst/>
          </a:prstGeom>
          <a:solidFill>
            <a:srgbClr val="FF99FF">
              <a:alpha val="4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48" name="Google Shape;148;p3"/>
          <p:cNvSpPr txBox="1"/>
          <p:nvPr/>
        </p:nvSpPr>
        <p:spPr>
          <a:xfrm>
            <a:off x="619432" y="4055743"/>
            <a:ext cx="10953135" cy="120032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lt1"/>
              </a:buClr>
              <a:buSzPts val="2400"/>
              <a:buFont typeface="Manrope"/>
              <a:buNone/>
            </a:pPr>
            <a:r>
              <a:rPr b="0" i="0" lang="en-US" sz="2400" u="none" cap="none" strike="noStrike">
                <a:solidFill>
                  <a:schemeClr val="lt1"/>
                </a:solidFill>
                <a:latin typeface="Manrope"/>
                <a:ea typeface="Manrope"/>
                <a:cs typeface="Manrope"/>
                <a:sym typeface="Manrope"/>
              </a:rPr>
              <a:t>Travelers often find it overwhelming to search for suitable tourist spots due to the abundance of options available. The diversity in preferences and lack of personalized suggestions further complicates their decision-making process.</a:t>
            </a:r>
            <a:endParaRPr b="0" i="0" sz="2400" u="none" cap="none" strike="noStrike">
              <a:solidFill>
                <a:schemeClr val="lt1"/>
              </a:solidFill>
              <a:latin typeface="Noto Sans Symbols"/>
              <a:ea typeface="Noto Sans Symbols"/>
              <a:cs typeface="Noto Sans Symbols"/>
              <a:sym typeface="Noto Sans Symbol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sp>
        <p:nvSpPr>
          <p:cNvPr id="153" name="Google Shape;153;p4"/>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54" name="Google Shape;154;p4"/>
          <p:cNvSpPr txBox="1"/>
          <p:nvPr>
            <p:ph type="ctrTitle"/>
          </p:nvPr>
        </p:nvSpPr>
        <p:spPr>
          <a:xfrm>
            <a:off x="965201" y="1020431"/>
            <a:ext cx="10225530" cy="147501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Onest"/>
              <a:buNone/>
            </a:pPr>
            <a:r>
              <a:rPr b="1" lang="en-US" sz="4800">
                <a:solidFill>
                  <a:schemeClr val="lt1"/>
                </a:solidFill>
                <a:latin typeface="Onest"/>
                <a:ea typeface="Onest"/>
                <a:cs typeface="Onest"/>
                <a:sym typeface="Onest"/>
              </a:rPr>
              <a:t>MODEL OBJECTIVE FOR TOURIST SPOT RECOMMENDATIONS</a:t>
            </a:r>
            <a:endParaRPr sz="4800">
              <a:solidFill>
                <a:schemeClr val="lt1"/>
              </a:solidFill>
            </a:endParaRPr>
          </a:p>
        </p:txBody>
      </p:sp>
      <p:sp>
        <p:nvSpPr>
          <p:cNvPr id="155" name="Google Shape;155;p4"/>
          <p:cNvSpPr txBox="1"/>
          <p:nvPr>
            <p:ph idx="1" type="subTitle"/>
          </p:nvPr>
        </p:nvSpPr>
        <p:spPr>
          <a:xfrm>
            <a:off x="965200" y="2495445"/>
            <a:ext cx="10225530" cy="590321"/>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110000"/>
              </a:lnSpc>
              <a:spcBef>
                <a:spcPts val="0"/>
              </a:spcBef>
              <a:spcAft>
                <a:spcPts val="0"/>
              </a:spcAft>
              <a:buSzPct val="92000"/>
              <a:buNone/>
            </a:pPr>
            <a:r>
              <a:rPr b="1" lang="en-US">
                <a:solidFill>
                  <a:schemeClr val="lt1"/>
                </a:solidFill>
              </a:rPr>
              <a:t>OUR  GOAL</a:t>
            </a:r>
            <a:r>
              <a:rPr lang="en-US">
                <a:solidFill>
                  <a:schemeClr val="lt1"/>
                </a:solidFill>
              </a:rPr>
              <a:t>:</a:t>
            </a:r>
            <a:r>
              <a:rPr b="1" lang="en-US">
                <a:solidFill>
                  <a:schemeClr val="lt1"/>
                </a:solidFill>
              </a:rPr>
              <a:t> </a:t>
            </a:r>
            <a:endParaRPr/>
          </a:p>
          <a:p>
            <a:pPr indent="0" lvl="0" marL="0" rtl="0" algn="l">
              <a:lnSpc>
                <a:spcPct val="110000"/>
              </a:lnSpc>
              <a:spcBef>
                <a:spcPts val="848"/>
              </a:spcBef>
              <a:spcAft>
                <a:spcPts val="0"/>
              </a:spcAft>
              <a:buSzPct val="92000"/>
              <a:buNone/>
            </a:pPr>
            <a:r>
              <a:rPr lang="en-US">
                <a:solidFill>
                  <a:schemeClr val="lt1"/>
                </a:solidFill>
              </a:rPr>
              <a:t>RECOMMEND PERSONALIZED TRAVEL DESTINATIONS USING TEXT AND NUMERIC FEATURES (LIKE RATINGS, DURATION).</a:t>
            </a:r>
            <a:endParaRPr sz="1600">
              <a:solidFill>
                <a:schemeClr val="lt1"/>
              </a:solidFill>
            </a:endParaRPr>
          </a:p>
        </p:txBody>
      </p:sp>
      <p:sp>
        <p:nvSpPr>
          <p:cNvPr id="156" name="Google Shape;156;p4"/>
          <p:cNvSpPr txBox="1"/>
          <p:nvPr/>
        </p:nvSpPr>
        <p:spPr>
          <a:xfrm>
            <a:off x="619432" y="4055743"/>
            <a:ext cx="10953135"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400"/>
              <a:buFont typeface="Manrope"/>
              <a:buNone/>
            </a:pPr>
            <a:r>
              <a:rPr b="0" i="0" lang="en-US" sz="2400" u="none" cap="none" strike="noStrike">
                <a:solidFill>
                  <a:schemeClr val="lt1"/>
                </a:solidFill>
                <a:latin typeface="Manrope"/>
                <a:ea typeface="Manrope"/>
                <a:cs typeface="Manrope"/>
                <a:sym typeface="Manrope"/>
              </a:rPr>
              <a:t>The primary goal of this model is to create tailored recommendations for tourists based on descriptive data of attractions and the ideal duration for visits. It aims to enhance user experience by providing relevant suggestions that align with individual preferences and needs.</a:t>
            </a:r>
            <a:endParaRPr b="0" i="0" sz="2400" u="none" cap="none" strike="noStrike">
              <a:solidFill>
                <a:schemeClr val="lt1"/>
              </a:solidFill>
              <a:latin typeface="Noto Sans Symbols"/>
              <a:ea typeface="Noto Sans Symbols"/>
              <a:cs typeface="Noto Sans Symbols"/>
              <a:sym typeface="Noto Sans Symbols"/>
            </a:endParaRPr>
          </a:p>
        </p:txBody>
      </p:sp>
      <p:sp>
        <p:nvSpPr>
          <p:cNvPr id="157" name="Google Shape;157;p4"/>
          <p:cNvSpPr/>
          <p:nvPr/>
        </p:nvSpPr>
        <p:spPr>
          <a:xfrm>
            <a:off x="-98324" y="0"/>
            <a:ext cx="12388645" cy="3429000"/>
          </a:xfrm>
          <a:prstGeom prst="flowChartProcess">
            <a:avLst/>
          </a:prstGeom>
          <a:solidFill>
            <a:srgbClr val="FFFF66">
              <a:alpha val="4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sp>
        <p:nvSpPr>
          <p:cNvPr id="162" name="Google Shape;162;p5"/>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163" name="Google Shape;163;p5"/>
          <p:cNvSpPr/>
          <p:nvPr/>
        </p:nvSpPr>
        <p:spPr>
          <a:xfrm rot="5400000">
            <a:off x="-1897777" y="1897776"/>
            <a:ext cx="6858002" cy="3062449"/>
          </a:xfrm>
          <a:prstGeom prst="flowChartProcess">
            <a:avLst/>
          </a:prstGeom>
          <a:solidFill>
            <a:srgbClr val="66FFCC">
              <a:alpha val="4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4" name="Google Shape;164;p5"/>
          <p:cNvSpPr txBox="1"/>
          <p:nvPr>
            <p:ph type="ctrTitle"/>
          </p:nvPr>
        </p:nvSpPr>
        <p:spPr>
          <a:xfrm>
            <a:off x="479064" y="3103874"/>
            <a:ext cx="2240986" cy="1475013"/>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lt1"/>
              </a:buClr>
              <a:buSzPct val="100000"/>
              <a:buFont typeface="Franklin Gothic"/>
              <a:buNone/>
            </a:pPr>
            <a:r>
              <a:rPr lang="en-US" sz="4800">
                <a:solidFill>
                  <a:schemeClr val="lt1"/>
                </a:solidFill>
              </a:rPr>
              <a:t>WORK </a:t>
            </a:r>
            <a:br>
              <a:rPr lang="en-US" sz="4800">
                <a:solidFill>
                  <a:schemeClr val="lt1"/>
                </a:solidFill>
              </a:rPr>
            </a:br>
            <a:r>
              <a:rPr lang="en-US" sz="4800">
                <a:solidFill>
                  <a:schemeClr val="lt1"/>
                </a:solidFill>
              </a:rPr>
              <a:t>FLOW </a:t>
            </a:r>
            <a:br>
              <a:rPr lang="en-US" sz="4800">
                <a:solidFill>
                  <a:schemeClr val="lt1"/>
                </a:solidFill>
              </a:rPr>
            </a:br>
            <a:endParaRPr sz="4800">
              <a:solidFill>
                <a:schemeClr val="lt1"/>
              </a:solidFill>
            </a:endParaRPr>
          </a:p>
        </p:txBody>
      </p:sp>
      <p:grpSp>
        <p:nvGrpSpPr>
          <p:cNvPr id="165" name="Google Shape;165;p5"/>
          <p:cNvGrpSpPr/>
          <p:nvPr/>
        </p:nvGrpSpPr>
        <p:grpSpPr>
          <a:xfrm>
            <a:off x="6812827" y="1964744"/>
            <a:ext cx="2228611" cy="1128556"/>
            <a:chOff x="4068743" y="706211"/>
            <a:chExt cx="2653014" cy="1690436"/>
          </a:xfrm>
        </p:grpSpPr>
        <p:sp>
          <p:nvSpPr>
            <p:cNvPr id="166" name="Google Shape;166;p5"/>
            <p:cNvSpPr/>
            <p:nvPr/>
          </p:nvSpPr>
          <p:spPr>
            <a:xfrm rot="5400000">
              <a:off x="4550032" y="224921"/>
              <a:ext cx="1385637" cy="2348216"/>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7" name="Google Shape;167;p5"/>
            <p:cNvSpPr/>
            <p:nvPr/>
          </p:nvSpPr>
          <p:spPr>
            <a:xfrm rot="5400000">
              <a:off x="4702431" y="3773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8" name="Google Shape;168;p5"/>
            <p:cNvSpPr/>
            <p:nvPr/>
          </p:nvSpPr>
          <p:spPr>
            <a:xfrm rot="5400000">
              <a:off x="4854831" y="5297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69" name="Google Shape;169;p5"/>
            <p:cNvSpPr txBox="1"/>
            <p:nvPr/>
          </p:nvSpPr>
          <p:spPr>
            <a:xfrm>
              <a:off x="4185044" y="1251770"/>
              <a:ext cx="2466612" cy="59931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Libre Franklin"/>
                  <a:ea typeface="Libre Franklin"/>
                  <a:cs typeface="Libre Franklin"/>
                  <a:sym typeface="Libre Franklin"/>
                </a:rPr>
                <a:t>Numeric Scaling</a:t>
              </a:r>
              <a:endParaRPr/>
            </a:p>
          </p:txBody>
        </p:sp>
      </p:grpSp>
      <p:grpSp>
        <p:nvGrpSpPr>
          <p:cNvPr id="170" name="Google Shape;170;p5"/>
          <p:cNvGrpSpPr/>
          <p:nvPr/>
        </p:nvGrpSpPr>
        <p:grpSpPr>
          <a:xfrm>
            <a:off x="4078957" y="2036875"/>
            <a:ext cx="2189159" cy="989999"/>
            <a:chOff x="4068742" y="706211"/>
            <a:chExt cx="2653015" cy="1690436"/>
          </a:xfrm>
        </p:grpSpPr>
        <p:sp>
          <p:nvSpPr>
            <p:cNvPr id="171" name="Google Shape;171;p5"/>
            <p:cNvSpPr/>
            <p:nvPr/>
          </p:nvSpPr>
          <p:spPr>
            <a:xfrm rot="5400000">
              <a:off x="4550031" y="2249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2" name="Google Shape;172;p5"/>
            <p:cNvSpPr/>
            <p:nvPr/>
          </p:nvSpPr>
          <p:spPr>
            <a:xfrm rot="5400000">
              <a:off x="4702431" y="3773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3" name="Google Shape;173;p5"/>
            <p:cNvSpPr/>
            <p:nvPr/>
          </p:nvSpPr>
          <p:spPr>
            <a:xfrm rot="5400000">
              <a:off x="4854831" y="5297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4" name="Google Shape;174;p5"/>
            <p:cNvSpPr txBox="1"/>
            <p:nvPr/>
          </p:nvSpPr>
          <p:spPr>
            <a:xfrm>
              <a:off x="4255143" y="1246205"/>
              <a:ext cx="2280212" cy="6831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Libre Franklin"/>
                  <a:ea typeface="Libre Franklin"/>
                  <a:cs typeface="Libre Franklin"/>
                  <a:sym typeface="Libre Franklin"/>
                </a:rPr>
                <a:t> TF-IDF </a:t>
              </a:r>
              <a:endParaRPr/>
            </a:p>
          </p:txBody>
        </p:sp>
      </p:grpSp>
      <p:grpSp>
        <p:nvGrpSpPr>
          <p:cNvPr id="175" name="Google Shape;175;p5"/>
          <p:cNvGrpSpPr/>
          <p:nvPr/>
        </p:nvGrpSpPr>
        <p:grpSpPr>
          <a:xfrm>
            <a:off x="9458129" y="2889813"/>
            <a:ext cx="2189159" cy="989999"/>
            <a:chOff x="4068742" y="706211"/>
            <a:chExt cx="2653015" cy="1690436"/>
          </a:xfrm>
        </p:grpSpPr>
        <p:sp>
          <p:nvSpPr>
            <p:cNvPr id="176" name="Google Shape;176;p5"/>
            <p:cNvSpPr/>
            <p:nvPr/>
          </p:nvSpPr>
          <p:spPr>
            <a:xfrm rot="5400000">
              <a:off x="4550031" y="2249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7" name="Google Shape;177;p5"/>
            <p:cNvSpPr/>
            <p:nvPr/>
          </p:nvSpPr>
          <p:spPr>
            <a:xfrm rot="5400000">
              <a:off x="4702431" y="3773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8" name="Google Shape;178;p5"/>
            <p:cNvSpPr/>
            <p:nvPr/>
          </p:nvSpPr>
          <p:spPr>
            <a:xfrm rot="5400000">
              <a:off x="4854831" y="5297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79" name="Google Shape;179;p5"/>
            <p:cNvSpPr txBox="1"/>
            <p:nvPr/>
          </p:nvSpPr>
          <p:spPr>
            <a:xfrm>
              <a:off x="4255143" y="947066"/>
              <a:ext cx="2280212" cy="12087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Libre Franklin"/>
                  <a:ea typeface="Libre Franklin"/>
                  <a:cs typeface="Libre Franklin"/>
                  <a:sym typeface="Libre Franklin"/>
                </a:rPr>
                <a:t>Feature Engineering</a:t>
              </a:r>
              <a:endParaRPr/>
            </a:p>
          </p:txBody>
        </p:sp>
      </p:grpSp>
      <p:grpSp>
        <p:nvGrpSpPr>
          <p:cNvPr id="180" name="Google Shape;180;p5"/>
          <p:cNvGrpSpPr/>
          <p:nvPr/>
        </p:nvGrpSpPr>
        <p:grpSpPr>
          <a:xfrm>
            <a:off x="7377753" y="3812424"/>
            <a:ext cx="2189159" cy="989999"/>
            <a:chOff x="4068742" y="706211"/>
            <a:chExt cx="2653015" cy="1690436"/>
          </a:xfrm>
        </p:grpSpPr>
        <p:sp>
          <p:nvSpPr>
            <p:cNvPr id="181" name="Google Shape;181;p5"/>
            <p:cNvSpPr/>
            <p:nvPr/>
          </p:nvSpPr>
          <p:spPr>
            <a:xfrm rot="5400000">
              <a:off x="4550031" y="2249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2" name="Google Shape;182;p5"/>
            <p:cNvSpPr/>
            <p:nvPr/>
          </p:nvSpPr>
          <p:spPr>
            <a:xfrm rot="5400000">
              <a:off x="4702431" y="3773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3" name="Google Shape;183;p5"/>
            <p:cNvSpPr/>
            <p:nvPr/>
          </p:nvSpPr>
          <p:spPr>
            <a:xfrm rot="5400000">
              <a:off x="4854831" y="5297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4" name="Google Shape;184;p5"/>
            <p:cNvSpPr txBox="1"/>
            <p:nvPr/>
          </p:nvSpPr>
          <p:spPr>
            <a:xfrm>
              <a:off x="4255143" y="1246205"/>
              <a:ext cx="2280212" cy="6831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Libre Franklin"/>
                  <a:ea typeface="Libre Franklin"/>
                  <a:cs typeface="Libre Franklin"/>
                  <a:sym typeface="Libre Franklin"/>
                </a:rPr>
                <a:t>Model: XGB</a:t>
              </a:r>
              <a:endParaRPr/>
            </a:p>
          </p:txBody>
        </p:sp>
      </p:grpSp>
      <p:grpSp>
        <p:nvGrpSpPr>
          <p:cNvPr id="185" name="Google Shape;185;p5"/>
          <p:cNvGrpSpPr/>
          <p:nvPr/>
        </p:nvGrpSpPr>
        <p:grpSpPr>
          <a:xfrm>
            <a:off x="5253027" y="4766533"/>
            <a:ext cx="2189159" cy="989999"/>
            <a:chOff x="4068742" y="706211"/>
            <a:chExt cx="2653015" cy="1690436"/>
          </a:xfrm>
        </p:grpSpPr>
        <p:sp>
          <p:nvSpPr>
            <p:cNvPr id="186" name="Google Shape;186;p5"/>
            <p:cNvSpPr/>
            <p:nvPr/>
          </p:nvSpPr>
          <p:spPr>
            <a:xfrm rot="5400000">
              <a:off x="4550031" y="2249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7" name="Google Shape;187;p5"/>
            <p:cNvSpPr/>
            <p:nvPr/>
          </p:nvSpPr>
          <p:spPr>
            <a:xfrm rot="5400000">
              <a:off x="4702431" y="3773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8" name="Google Shape;188;p5"/>
            <p:cNvSpPr/>
            <p:nvPr/>
          </p:nvSpPr>
          <p:spPr>
            <a:xfrm rot="5400000">
              <a:off x="4854831" y="5297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89" name="Google Shape;189;p5"/>
            <p:cNvSpPr txBox="1"/>
            <p:nvPr/>
          </p:nvSpPr>
          <p:spPr>
            <a:xfrm>
              <a:off x="4289146" y="1008914"/>
              <a:ext cx="2280212" cy="120872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Libre Franklin"/>
                  <a:ea typeface="Libre Franklin"/>
                  <a:cs typeface="Libre Franklin"/>
                  <a:sym typeface="Libre Franklin"/>
                </a:rPr>
                <a:t> Model Evaluation </a:t>
              </a:r>
              <a:endParaRPr/>
            </a:p>
          </p:txBody>
        </p:sp>
      </p:grpSp>
      <p:grpSp>
        <p:nvGrpSpPr>
          <p:cNvPr id="190" name="Google Shape;190;p5"/>
          <p:cNvGrpSpPr/>
          <p:nvPr/>
        </p:nvGrpSpPr>
        <p:grpSpPr>
          <a:xfrm>
            <a:off x="3031616" y="5687319"/>
            <a:ext cx="2505182" cy="989999"/>
            <a:chOff x="3877256" y="706211"/>
            <a:chExt cx="3036000" cy="1690436"/>
          </a:xfrm>
        </p:grpSpPr>
        <p:sp>
          <p:nvSpPr>
            <p:cNvPr id="191" name="Google Shape;191;p5"/>
            <p:cNvSpPr/>
            <p:nvPr/>
          </p:nvSpPr>
          <p:spPr>
            <a:xfrm rot="5400000">
              <a:off x="4550031" y="2249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2" name="Google Shape;192;p5"/>
            <p:cNvSpPr/>
            <p:nvPr/>
          </p:nvSpPr>
          <p:spPr>
            <a:xfrm rot="5400000">
              <a:off x="4702431" y="3773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3" name="Google Shape;193;p5"/>
            <p:cNvSpPr/>
            <p:nvPr/>
          </p:nvSpPr>
          <p:spPr>
            <a:xfrm rot="5400000">
              <a:off x="4854831" y="5297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4" name="Google Shape;194;p5"/>
            <p:cNvSpPr txBox="1"/>
            <p:nvPr/>
          </p:nvSpPr>
          <p:spPr>
            <a:xfrm>
              <a:off x="3877256" y="884898"/>
              <a:ext cx="3036000" cy="1209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Libre Franklin"/>
                  <a:ea typeface="Libre Franklin"/>
                  <a:cs typeface="Libre Franklin"/>
                  <a:sym typeface="Libre Franklin"/>
                </a:rPr>
                <a:t> Top-N Recommendations </a:t>
              </a:r>
              <a:endParaRPr/>
            </a:p>
          </p:txBody>
        </p:sp>
      </p:grpSp>
      <p:grpSp>
        <p:nvGrpSpPr>
          <p:cNvPr id="195" name="Google Shape;195;p5"/>
          <p:cNvGrpSpPr/>
          <p:nvPr/>
        </p:nvGrpSpPr>
        <p:grpSpPr>
          <a:xfrm>
            <a:off x="3580514" y="159942"/>
            <a:ext cx="2189159" cy="989999"/>
            <a:chOff x="4068742" y="706211"/>
            <a:chExt cx="2653015" cy="1690436"/>
          </a:xfrm>
        </p:grpSpPr>
        <p:sp>
          <p:nvSpPr>
            <p:cNvPr id="196" name="Google Shape;196;p5"/>
            <p:cNvSpPr/>
            <p:nvPr/>
          </p:nvSpPr>
          <p:spPr>
            <a:xfrm rot="5400000">
              <a:off x="4550031" y="2249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7" name="Google Shape;197;p5"/>
            <p:cNvSpPr/>
            <p:nvPr/>
          </p:nvSpPr>
          <p:spPr>
            <a:xfrm rot="5400000">
              <a:off x="4702431" y="3773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8" name="Google Shape;198;p5"/>
            <p:cNvSpPr/>
            <p:nvPr/>
          </p:nvSpPr>
          <p:spPr>
            <a:xfrm rot="5400000">
              <a:off x="4854831" y="5297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99" name="Google Shape;199;p5"/>
            <p:cNvSpPr txBox="1"/>
            <p:nvPr/>
          </p:nvSpPr>
          <p:spPr>
            <a:xfrm>
              <a:off x="4255143" y="1246205"/>
              <a:ext cx="2280212" cy="68319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Libre Franklin"/>
                  <a:ea typeface="Libre Franklin"/>
                  <a:cs typeface="Libre Franklin"/>
                  <a:sym typeface="Libre Franklin"/>
                </a:rPr>
                <a:t>  Raw Dataset </a:t>
              </a:r>
              <a:endParaRPr/>
            </a:p>
          </p:txBody>
        </p:sp>
      </p:grpSp>
      <p:grpSp>
        <p:nvGrpSpPr>
          <p:cNvPr id="200" name="Google Shape;200;p5"/>
          <p:cNvGrpSpPr/>
          <p:nvPr/>
        </p:nvGrpSpPr>
        <p:grpSpPr>
          <a:xfrm>
            <a:off x="5979839" y="639221"/>
            <a:ext cx="2277848" cy="989999"/>
            <a:chOff x="3961261" y="706211"/>
            <a:chExt cx="2760496" cy="1690436"/>
          </a:xfrm>
        </p:grpSpPr>
        <p:sp>
          <p:nvSpPr>
            <p:cNvPr id="201" name="Google Shape;201;p5"/>
            <p:cNvSpPr/>
            <p:nvPr/>
          </p:nvSpPr>
          <p:spPr>
            <a:xfrm rot="5400000">
              <a:off x="4550031" y="2249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2" name="Google Shape;202;p5"/>
            <p:cNvSpPr/>
            <p:nvPr/>
          </p:nvSpPr>
          <p:spPr>
            <a:xfrm rot="5400000">
              <a:off x="4702431" y="3773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3" name="Google Shape;203;p5"/>
            <p:cNvSpPr/>
            <p:nvPr/>
          </p:nvSpPr>
          <p:spPr>
            <a:xfrm rot="5400000">
              <a:off x="4854831" y="529721"/>
              <a:ext cx="1385636" cy="2348215"/>
            </a:xfrm>
            <a:prstGeom prst="flowChartProcess">
              <a:avLst/>
            </a:prstGeom>
            <a:solidFill>
              <a:srgbClr val="FFC000">
                <a:alpha val="4745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04" name="Google Shape;204;p5"/>
            <p:cNvSpPr txBox="1"/>
            <p:nvPr/>
          </p:nvSpPr>
          <p:spPr>
            <a:xfrm>
              <a:off x="3961261" y="946904"/>
              <a:ext cx="2563200" cy="1209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000" u="none" cap="none" strike="noStrike">
                  <a:solidFill>
                    <a:schemeClr val="lt1"/>
                  </a:solidFill>
                  <a:latin typeface="Libre Franklin"/>
                  <a:ea typeface="Libre Franklin"/>
                  <a:cs typeface="Libre Franklin"/>
                  <a:sym typeface="Libre Franklin"/>
                </a:rPr>
                <a:t> Data Preprocessing</a:t>
              </a:r>
              <a:endParaRPr/>
            </a:p>
          </p:txBody>
        </p:sp>
      </p:grpSp>
      <p:pic>
        <p:nvPicPr>
          <p:cNvPr descr="Line arrow Slight curve" id="205" name="Google Shape;205;p5"/>
          <p:cNvPicPr preferRelativeResize="0"/>
          <p:nvPr/>
        </p:nvPicPr>
        <p:blipFill rotWithShape="1">
          <a:blip r:embed="rId3">
            <a:alphaModFix/>
          </a:blip>
          <a:srcRect b="0" l="0" r="0" t="0"/>
          <a:stretch/>
        </p:blipFill>
        <p:spPr>
          <a:xfrm>
            <a:off x="5243592" y="998715"/>
            <a:ext cx="730742" cy="730742"/>
          </a:xfrm>
          <a:prstGeom prst="rect">
            <a:avLst/>
          </a:prstGeom>
          <a:noFill/>
          <a:ln>
            <a:noFill/>
          </a:ln>
        </p:spPr>
      </p:pic>
      <p:pic>
        <p:nvPicPr>
          <p:cNvPr descr="Line arrow Counter clockwise curve" id="206" name="Google Shape;206;p5"/>
          <p:cNvPicPr preferRelativeResize="0"/>
          <p:nvPr/>
        </p:nvPicPr>
        <p:blipFill rotWithShape="1">
          <a:blip r:embed="rId4">
            <a:alphaModFix/>
          </a:blip>
          <a:srcRect b="0" l="0" r="0" t="0"/>
          <a:stretch/>
        </p:blipFill>
        <p:spPr>
          <a:xfrm rot="-7934970">
            <a:off x="6063347" y="1534353"/>
            <a:ext cx="674371" cy="674371"/>
          </a:xfrm>
          <a:prstGeom prst="rect">
            <a:avLst/>
          </a:prstGeom>
          <a:noFill/>
          <a:ln>
            <a:noFill/>
          </a:ln>
        </p:spPr>
      </p:pic>
      <p:pic>
        <p:nvPicPr>
          <p:cNvPr descr="Line arrow Clockwise curve" id="207" name="Google Shape;207;p5"/>
          <p:cNvPicPr preferRelativeResize="0"/>
          <p:nvPr/>
        </p:nvPicPr>
        <p:blipFill rotWithShape="1">
          <a:blip r:embed="rId5">
            <a:alphaModFix/>
          </a:blip>
          <a:srcRect b="0" l="0" r="0" t="0"/>
          <a:stretch/>
        </p:blipFill>
        <p:spPr>
          <a:xfrm rot="10221378">
            <a:off x="7660541" y="1515932"/>
            <a:ext cx="690559" cy="690559"/>
          </a:xfrm>
          <a:prstGeom prst="rect">
            <a:avLst/>
          </a:prstGeom>
          <a:noFill/>
          <a:ln>
            <a:noFill/>
          </a:ln>
        </p:spPr>
      </p:pic>
      <p:pic>
        <p:nvPicPr>
          <p:cNvPr descr="Line arrow Slight curve" id="208" name="Google Shape;208;p5"/>
          <p:cNvPicPr preferRelativeResize="0"/>
          <p:nvPr/>
        </p:nvPicPr>
        <p:blipFill rotWithShape="1">
          <a:blip r:embed="rId3">
            <a:alphaModFix/>
          </a:blip>
          <a:srcRect b="0" l="0" r="0" t="0"/>
          <a:stretch/>
        </p:blipFill>
        <p:spPr>
          <a:xfrm>
            <a:off x="8557789" y="2979065"/>
            <a:ext cx="826390" cy="826390"/>
          </a:xfrm>
          <a:prstGeom prst="rect">
            <a:avLst/>
          </a:prstGeom>
          <a:noFill/>
          <a:ln>
            <a:noFill/>
          </a:ln>
        </p:spPr>
      </p:pic>
      <p:pic>
        <p:nvPicPr>
          <p:cNvPr descr="Line arrow Clockwise curve" id="209" name="Google Shape;209;p5"/>
          <p:cNvPicPr preferRelativeResize="0"/>
          <p:nvPr/>
        </p:nvPicPr>
        <p:blipFill rotWithShape="1">
          <a:blip r:embed="rId5">
            <a:alphaModFix/>
          </a:blip>
          <a:srcRect b="0" l="0" r="0" t="0"/>
          <a:stretch/>
        </p:blipFill>
        <p:spPr>
          <a:xfrm rot="-6481421">
            <a:off x="9701359" y="3959434"/>
            <a:ext cx="686947" cy="686947"/>
          </a:xfrm>
          <a:prstGeom prst="rect">
            <a:avLst/>
          </a:prstGeom>
          <a:noFill/>
          <a:ln>
            <a:noFill/>
          </a:ln>
        </p:spPr>
      </p:pic>
      <p:pic>
        <p:nvPicPr>
          <p:cNvPr descr="Line arrow Counter clockwise curve" id="210" name="Google Shape;210;p5"/>
          <p:cNvPicPr preferRelativeResize="0"/>
          <p:nvPr/>
        </p:nvPicPr>
        <p:blipFill rotWithShape="1">
          <a:blip r:embed="rId4">
            <a:alphaModFix/>
          </a:blip>
          <a:srcRect b="0" l="0" r="0" t="0"/>
          <a:stretch/>
        </p:blipFill>
        <p:spPr>
          <a:xfrm rot="-7934970">
            <a:off x="6675990" y="4009132"/>
            <a:ext cx="674371" cy="674371"/>
          </a:xfrm>
          <a:prstGeom prst="rect">
            <a:avLst/>
          </a:prstGeom>
          <a:noFill/>
          <a:ln>
            <a:noFill/>
          </a:ln>
        </p:spPr>
      </p:pic>
      <p:pic>
        <p:nvPicPr>
          <p:cNvPr descr="Line arrow Clockwise curve" id="211" name="Google Shape;211;p5"/>
          <p:cNvPicPr preferRelativeResize="0"/>
          <p:nvPr/>
        </p:nvPicPr>
        <p:blipFill rotWithShape="1">
          <a:blip r:embed="rId5">
            <a:alphaModFix/>
          </a:blip>
          <a:srcRect b="0" l="0" r="0" t="0"/>
          <a:stretch/>
        </p:blipFill>
        <p:spPr>
          <a:xfrm rot="-6481421">
            <a:off x="5466645" y="5802449"/>
            <a:ext cx="686947" cy="68694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5" name="Shape 215"/>
        <p:cNvGrpSpPr/>
        <p:nvPr/>
      </p:nvGrpSpPr>
      <p:grpSpPr>
        <a:xfrm>
          <a:off x="0" y="0"/>
          <a:ext cx="0" cy="0"/>
          <a:chOff x="0" y="0"/>
          <a:chExt cx="0" cy="0"/>
        </a:xfrm>
      </p:grpSpPr>
      <p:sp>
        <p:nvSpPr>
          <p:cNvPr id="216" name="Google Shape;216;p6"/>
          <p:cNvSpPr/>
          <p:nvPr/>
        </p:nvSpPr>
        <p:spPr>
          <a:xfrm>
            <a:off x="0" y="0"/>
            <a:ext cx="12192000"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Libre Franklin"/>
              <a:buNone/>
            </a:pPr>
            <a:r>
              <a:t/>
            </a:r>
            <a:endParaRPr b="0" i="0" sz="1800" u="none" cap="none" strike="noStrike">
              <a:solidFill>
                <a:srgbClr val="FFFFFF"/>
              </a:solidFill>
              <a:latin typeface="Libre Franklin"/>
              <a:ea typeface="Libre Franklin"/>
              <a:cs typeface="Libre Franklin"/>
              <a:sym typeface="Libre Franklin"/>
            </a:endParaRPr>
          </a:p>
        </p:txBody>
      </p:sp>
      <p:sp>
        <p:nvSpPr>
          <p:cNvPr id="217" name="Google Shape;217;p6"/>
          <p:cNvSpPr txBox="1"/>
          <p:nvPr>
            <p:ph idx="1" type="subTitle"/>
          </p:nvPr>
        </p:nvSpPr>
        <p:spPr>
          <a:xfrm>
            <a:off x="965200" y="3033925"/>
            <a:ext cx="10225530" cy="3641195"/>
          </a:xfrm>
          <a:prstGeom prst="rect">
            <a:avLst/>
          </a:prstGeom>
          <a:noFill/>
          <a:ln>
            <a:noFill/>
          </a:ln>
        </p:spPr>
        <p:txBody>
          <a:bodyPr anchorCtr="0" anchor="t" bIns="45700" lIns="91425" spcFirstLastPara="1" rIns="91425" wrap="square" tIns="45700">
            <a:normAutofit/>
          </a:bodyPr>
          <a:lstStyle/>
          <a:p>
            <a:pPr indent="-152400" lvl="0" marL="0" rtl="0" algn="l">
              <a:lnSpc>
                <a:spcPct val="100000"/>
              </a:lnSpc>
              <a:spcBef>
                <a:spcPts val="0"/>
              </a:spcBef>
              <a:spcAft>
                <a:spcPts val="0"/>
              </a:spcAft>
              <a:buClr>
                <a:schemeClr val="lt1"/>
              </a:buClr>
              <a:buSzPts val="2400"/>
              <a:buFont typeface="Arial"/>
              <a:buChar char="•"/>
            </a:pPr>
            <a:r>
              <a:rPr b="1" lang="en-US" sz="2400" cap="none">
                <a:solidFill>
                  <a:schemeClr val="lt1"/>
                </a:solidFill>
                <a:latin typeface="Arial"/>
                <a:ea typeface="Arial"/>
                <a:cs typeface="Arial"/>
                <a:sym typeface="Arial"/>
              </a:rPr>
              <a:t>Source File:</a:t>
            </a:r>
            <a:r>
              <a:rPr lang="en-US" sz="2400" cap="none">
                <a:solidFill>
                  <a:schemeClr val="lt1"/>
                </a:solidFill>
                <a:latin typeface="Arial"/>
                <a:ea typeface="Arial"/>
                <a:cs typeface="Arial"/>
                <a:sym typeface="Arial"/>
              </a:rPr>
              <a:t> </a:t>
            </a:r>
            <a:r>
              <a:rPr lang="en-US" sz="1800" cap="none">
                <a:solidFill>
                  <a:schemeClr val="lt1"/>
                </a:solidFill>
                <a:latin typeface="Arimo"/>
                <a:ea typeface="Arimo"/>
                <a:cs typeface="Arimo"/>
                <a:sym typeface="Arimo"/>
              </a:rPr>
              <a:t>famous_indian_tourist_places_3000.jsonl</a:t>
            </a:r>
            <a:endParaRPr cap="none">
              <a:solidFill>
                <a:schemeClr val="lt1"/>
              </a:solidFill>
            </a:endParaRPr>
          </a:p>
          <a:p>
            <a:pPr indent="-152400" lvl="0" marL="0" rtl="0" algn="l">
              <a:lnSpc>
                <a:spcPct val="100000"/>
              </a:lnSpc>
              <a:spcBef>
                <a:spcPts val="0"/>
              </a:spcBef>
              <a:spcAft>
                <a:spcPts val="0"/>
              </a:spcAft>
              <a:buClr>
                <a:schemeClr val="lt1"/>
              </a:buClr>
              <a:buSzPts val="2400"/>
              <a:buFont typeface="Arial"/>
              <a:buChar char="•"/>
            </a:pPr>
            <a:r>
              <a:rPr b="1" lang="en-US" sz="2400" cap="none">
                <a:solidFill>
                  <a:schemeClr val="lt1"/>
                </a:solidFill>
                <a:latin typeface="Arial"/>
                <a:ea typeface="Arial"/>
                <a:cs typeface="Arial"/>
                <a:sym typeface="Arial"/>
              </a:rPr>
              <a:t>Record Count:</a:t>
            </a:r>
            <a:r>
              <a:rPr lang="en-US" sz="2400" cap="none">
                <a:solidFill>
                  <a:schemeClr val="lt1"/>
                </a:solidFill>
                <a:latin typeface="Arial"/>
                <a:ea typeface="Arial"/>
                <a:cs typeface="Arial"/>
                <a:sym typeface="Arial"/>
              </a:rPr>
              <a:t> ~3,000</a:t>
            </a:r>
            <a:endParaRPr/>
          </a:p>
          <a:p>
            <a:pPr indent="-152400" lvl="0" marL="0" rtl="0" algn="l">
              <a:lnSpc>
                <a:spcPct val="100000"/>
              </a:lnSpc>
              <a:spcBef>
                <a:spcPts val="0"/>
              </a:spcBef>
              <a:spcAft>
                <a:spcPts val="0"/>
              </a:spcAft>
              <a:buClr>
                <a:schemeClr val="lt1"/>
              </a:buClr>
              <a:buSzPts val="2400"/>
              <a:buFont typeface="Arial"/>
              <a:buChar char="•"/>
            </a:pPr>
            <a:r>
              <a:rPr b="1" lang="en-US" sz="2400" cap="none">
                <a:solidFill>
                  <a:schemeClr val="lt1"/>
                </a:solidFill>
                <a:latin typeface="Arial"/>
                <a:ea typeface="Arial"/>
                <a:cs typeface="Arial"/>
                <a:sym typeface="Arial"/>
              </a:rPr>
              <a:t>Key Fields:</a:t>
            </a:r>
            <a:endParaRPr/>
          </a:p>
          <a:p>
            <a:pPr indent="-152400" lvl="0" marL="0" rtl="0" algn="l">
              <a:lnSpc>
                <a:spcPct val="100000"/>
              </a:lnSpc>
              <a:spcBef>
                <a:spcPts val="0"/>
              </a:spcBef>
              <a:spcAft>
                <a:spcPts val="0"/>
              </a:spcAft>
              <a:buClr>
                <a:schemeClr val="lt1"/>
              </a:buClr>
              <a:buSzPts val="2400"/>
              <a:buFont typeface="Arimo"/>
              <a:buChar char="•"/>
            </a:pPr>
            <a:r>
              <a:rPr lang="en-US" sz="2400">
                <a:solidFill>
                  <a:schemeClr val="lt1"/>
                </a:solidFill>
                <a:latin typeface="Arimo"/>
                <a:ea typeface="Arimo"/>
                <a:cs typeface="Arimo"/>
                <a:sym typeface="Arimo"/>
              </a:rPr>
              <a:t>city name, </a:t>
            </a:r>
            <a:r>
              <a:rPr lang="en-US" sz="2400" cap="none">
                <a:solidFill>
                  <a:schemeClr val="lt1"/>
                </a:solidFill>
                <a:latin typeface="Arimo"/>
                <a:ea typeface="Arimo"/>
                <a:cs typeface="Arimo"/>
                <a:sym typeface="Arimo"/>
              </a:rPr>
              <a:t>place</a:t>
            </a:r>
            <a:r>
              <a:rPr lang="en-US" sz="2400">
                <a:solidFill>
                  <a:schemeClr val="lt1"/>
                </a:solidFill>
                <a:latin typeface="Arimo"/>
                <a:ea typeface="Arimo"/>
                <a:cs typeface="Arimo"/>
                <a:sym typeface="Arimo"/>
              </a:rPr>
              <a:t> </a:t>
            </a:r>
            <a:r>
              <a:rPr lang="en-US" sz="2400" cap="none">
                <a:solidFill>
                  <a:schemeClr val="lt1"/>
                </a:solidFill>
                <a:latin typeface="Arimo"/>
                <a:ea typeface="Arimo"/>
                <a:cs typeface="Arimo"/>
                <a:sym typeface="Arimo"/>
              </a:rPr>
              <a:t>name</a:t>
            </a:r>
            <a:r>
              <a:rPr lang="en-US" sz="1800" cap="none">
                <a:solidFill>
                  <a:schemeClr val="lt1"/>
                </a:solidFill>
              </a:rPr>
              <a:t>, </a:t>
            </a:r>
            <a:r>
              <a:rPr lang="en-US" sz="2400" cap="none">
                <a:solidFill>
                  <a:schemeClr val="lt1"/>
                </a:solidFill>
                <a:latin typeface="Arimo"/>
                <a:ea typeface="Arimo"/>
                <a:cs typeface="Arimo"/>
                <a:sym typeface="Arimo"/>
              </a:rPr>
              <a:t>place</a:t>
            </a:r>
            <a:r>
              <a:rPr lang="en-US" sz="2400">
                <a:solidFill>
                  <a:schemeClr val="lt1"/>
                </a:solidFill>
                <a:latin typeface="Arimo"/>
                <a:ea typeface="Arimo"/>
                <a:cs typeface="Arimo"/>
                <a:sym typeface="Arimo"/>
              </a:rPr>
              <a:t> </a:t>
            </a:r>
            <a:r>
              <a:rPr lang="en-US" sz="2400" cap="none">
                <a:solidFill>
                  <a:schemeClr val="lt1"/>
                </a:solidFill>
                <a:latin typeface="Arimo"/>
                <a:ea typeface="Arimo"/>
                <a:cs typeface="Arimo"/>
                <a:sym typeface="Arimo"/>
              </a:rPr>
              <a:t>description</a:t>
            </a:r>
            <a:r>
              <a:rPr lang="en-US" sz="1800" cap="none">
                <a:solidFill>
                  <a:schemeClr val="lt1"/>
                </a:solidFill>
              </a:rPr>
              <a:t>, </a:t>
            </a:r>
            <a:r>
              <a:rPr lang="en-US" sz="2400" cap="none">
                <a:solidFill>
                  <a:schemeClr val="lt1"/>
                </a:solidFill>
                <a:latin typeface="Arimo"/>
                <a:ea typeface="Arimo"/>
                <a:cs typeface="Arimo"/>
                <a:sym typeface="Arimo"/>
              </a:rPr>
              <a:t>city</a:t>
            </a:r>
            <a:r>
              <a:rPr lang="en-US" sz="2400">
                <a:solidFill>
                  <a:schemeClr val="lt1"/>
                </a:solidFill>
                <a:latin typeface="Arimo"/>
                <a:ea typeface="Arimo"/>
                <a:cs typeface="Arimo"/>
                <a:sym typeface="Arimo"/>
              </a:rPr>
              <a:t> </a:t>
            </a:r>
            <a:r>
              <a:rPr lang="en-US" sz="2400">
                <a:solidFill>
                  <a:schemeClr val="lt1"/>
                </a:solidFill>
                <a:latin typeface="Arimo"/>
                <a:ea typeface="Arimo"/>
                <a:cs typeface="Arimo"/>
                <a:sym typeface="Arimo"/>
              </a:rPr>
              <a:t>description</a:t>
            </a:r>
            <a:r>
              <a:rPr lang="en-US" sz="2400">
                <a:solidFill>
                  <a:schemeClr val="lt1"/>
                </a:solidFill>
                <a:latin typeface="Arimo"/>
                <a:ea typeface="Arimo"/>
                <a:cs typeface="Arimo"/>
                <a:sym typeface="Arimo"/>
              </a:rPr>
              <a:t>,</a:t>
            </a:r>
            <a:r>
              <a:rPr lang="en-US" sz="2400">
                <a:solidFill>
                  <a:schemeClr val="lt1"/>
                </a:solidFill>
                <a:latin typeface="Arimo"/>
                <a:ea typeface="Arimo"/>
                <a:cs typeface="Arimo"/>
                <a:sym typeface="Arimo"/>
              </a:rPr>
              <a:t> Best time to visit(text fields)</a:t>
            </a:r>
            <a:endParaRPr sz="1800" cap="none">
              <a:solidFill>
                <a:schemeClr val="lt1"/>
              </a:solidFill>
            </a:endParaRPr>
          </a:p>
          <a:p>
            <a:pPr indent="-152400" lvl="0" marL="0" rtl="0" algn="l">
              <a:lnSpc>
                <a:spcPct val="100000"/>
              </a:lnSpc>
              <a:spcBef>
                <a:spcPts val="0"/>
              </a:spcBef>
              <a:spcAft>
                <a:spcPts val="0"/>
              </a:spcAft>
              <a:buClr>
                <a:schemeClr val="lt1"/>
              </a:buClr>
              <a:buSzPts val="2400"/>
              <a:buFont typeface="Arimo"/>
              <a:buChar char="•"/>
            </a:pPr>
            <a:r>
              <a:rPr lang="en-US" sz="2400" cap="none">
                <a:solidFill>
                  <a:schemeClr val="lt1"/>
                </a:solidFill>
                <a:latin typeface="Arimo"/>
                <a:ea typeface="Arimo"/>
                <a:cs typeface="Arimo"/>
                <a:sym typeface="Arimo"/>
              </a:rPr>
              <a:t>ratin</a:t>
            </a:r>
            <a:r>
              <a:rPr lang="en-US" sz="2400">
                <a:solidFill>
                  <a:schemeClr val="lt1"/>
                </a:solidFill>
                <a:latin typeface="Arimo"/>
                <a:ea typeface="Arimo"/>
                <a:cs typeface="Arimo"/>
                <a:sym typeface="Arimo"/>
              </a:rPr>
              <a:t>gs of place </a:t>
            </a:r>
            <a:r>
              <a:rPr lang="en-US" sz="1800" cap="none">
                <a:solidFill>
                  <a:schemeClr val="lt1"/>
                </a:solidFill>
              </a:rPr>
              <a:t> (1–5 scale)</a:t>
            </a:r>
            <a:endParaRPr sz="4800" cap="none">
              <a:solidFill>
                <a:schemeClr val="lt1"/>
              </a:solidFill>
              <a:latin typeface="Arial"/>
              <a:ea typeface="Arial"/>
              <a:cs typeface="Arial"/>
              <a:sym typeface="Arial"/>
            </a:endParaRPr>
          </a:p>
          <a:p>
            <a:pPr indent="-152400" lvl="0" marL="0" rtl="0" algn="l">
              <a:lnSpc>
                <a:spcPct val="100000"/>
              </a:lnSpc>
              <a:spcBef>
                <a:spcPts val="0"/>
              </a:spcBef>
              <a:spcAft>
                <a:spcPts val="0"/>
              </a:spcAft>
              <a:buClr>
                <a:schemeClr val="lt1"/>
              </a:buClr>
              <a:buSzPts val="2400"/>
              <a:buFont typeface="Arimo"/>
              <a:buChar char="•"/>
            </a:pPr>
            <a:r>
              <a:rPr lang="en-US" sz="2400" cap="none">
                <a:solidFill>
                  <a:schemeClr val="lt1"/>
                </a:solidFill>
                <a:latin typeface="Arimo"/>
                <a:ea typeface="Arimo"/>
                <a:cs typeface="Arimo"/>
                <a:sym typeface="Arimo"/>
              </a:rPr>
              <a:t>ideal</a:t>
            </a:r>
            <a:r>
              <a:rPr lang="en-US" sz="2400">
                <a:solidFill>
                  <a:schemeClr val="lt1"/>
                </a:solidFill>
                <a:latin typeface="Arimo"/>
                <a:ea typeface="Arimo"/>
                <a:cs typeface="Arimo"/>
                <a:sym typeface="Arimo"/>
              </a:rPr>
              <a:t> duration of </a:t>
            </a:r>
            <a:r>
              <a:rPr lang="en-US" sz="2400" cap="none">
                <a:solidFill>
                  <a:schemeClr val="lt1"/>
                </a:solidFill>
                <a:latin typeface="Arimo"/>
                <a:ea typeface="Arimo"/>
                <a:cs typeface="Arimo"/>
                <a:sym typeface="Arimo"/>
              </a:rPr>
              <a:t>duratio</a:t>
            </a:r>
            <a:r>
              <a:rPr lang="en-US" sz="2400">
                <a:solidFill>
                  <a:schemeClr val="lt1"/>
                </a:solidFill>
                <a:latin typeface="Arimo"/>
                <a:ea typeface="Arimo"/>
                <a:cs typeface="Arimo"/>
                <a:sym typeface="Arimo"/>
              </a:rPr>
              <a:t>n,Distance from city (numeric </a:t>
            </a:r>
            <a:r>
              <a:rPr lang="en-US" sz="2400">
                <a:solidFill>
                  <a:schemeClr val="lt1"/>
                </a:solidFill>
                <a:latin typeface="Arimo"/>
                <a:ea typeface="Arimo"/>
                <a:cs typeface="Arimo"/>
                <a:sym typeface="Arimo"/>
              </a:rPr>
              <a:t>fields)</a:t>
            </a:r>
            <a:endParaRPr sz="4800" cap="none">
              <a:solidFill>
                <a:schemeClr val="lt1"/>
              </a:solidFill>
              <a:latin typeface="Arial"/>
              <a:ea typeface="Arial"/>
              <a:cs typeface="Arial"/>
              <a:sym typeface="Arial"/>
            </a:endParaRPr>
          </a:p>
          <a:p>
            <a:pPr indent="0" lvl="0" marL="0" rtl="0" algn="l">
              <a:lnSpc>
                <a:spcPct val="100000"/>
              </a:lnSpc>
              <a:spcBef>
                <a:spcPts val="0"/>
              </a:spcBef>
              <a:spcAft>
                <a:spcPts val="0"/>
              </a:spcAft>
              <a:buClr>
                <a:schemeClr val="accent1"/>
              </a:buClr>
              <a:buSzPts val="2400"/>
              <a:buFont typeface="Libre Franklin"/>
              <a:buNone/>
            </a:pPr>
            <a:r>
              <a:t/>
            </a:r>
            <a:endParaRPr b="1" sz="2400" cap="none">
              <a:solidFill>
                <a:schemeClr val="lt1"/>
              </a:solidFill>
              <a:latin typeface="Arial"/>
              <a:ea typeface="Arial"/>
              <a:cs typeface="Arial"/>
              <a:sym typeface="Arial"/>
            </a:endParaRPr>
          </a:p>
        </p:txBody>
      </p:sp>
      <p:sp>
        <p:nvSpPr>
          <p:cNvPr id="218" name="Google Shape;218;p6"/>
          <p:cNvSpPr txBox="1"/>
          <p:nvPr>
            <p:ph type="ctrTitle"/>
          </p:nvPr>
        </p:nvSpPr>
        <p:spPr>
          <a:xfrm>
            <a:off x="965200" y="393689"/>
            <a:ext cx="10225530" cy="147501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FEFEFE"/>
              </a:buClr>
              <a:buSzPts val="4800"/>
              <a:buFont typeface="Franklin Gothic"/>
              <a:buNone/>
            </a:pPr>
            <a:r>
              <a:rPr b="1" lang="en-US" sz="4800"/>
              <a:t>DATASET OVERVIEW</a:t>
            </a:r>
            <a:endParaRPr sz="4800">
              <a:solidFill>
                <a:schemeClr val="lt1"/>
              </a:solidFill>
            </a:endParaRPr>
          </a:p>
        </p:txBody>
      </p:sp>
      <p:sp>
        <p:nvSpPr>
          <p:cNvPr id="219" name="Google Shape;219;p6"/>
          <p:cNvSpPr/>
          <p:nvPr/>
        </p:nvSpPr>
        <p:spPr>
          <a:xfrm>
            <a:off x="0" y="-1"/>
            <a:ext cx="12192001" cy="2851044"/>
          </a:xfrm>
          <a:prstGeom prst="flowChartProcess">
            <a:avLst/>
          </a:prstGeom>
          <a:solidFill>
            <a:srgbClr val="FFFF66">
              <a:alpha val="4784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7"/>
          <p:cNvSpPr/>
          <p:nvPr/>
        </p:nvSpPr>
        <p:spPr>
          <a:xfrm>
            <a:off x="0" y="0"/>
            <a:ext cx="12192000" cy="685800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25" name="Google Shape;225;p7"/>
          <p:cNvSpPr/>
          <p:nvPr/>
        </p:nvSpPr>
        <p:spPr>
          <a:xfrm>
            <a:off x="0" y="0"/>
            <a:ext cx="12192000" cy="1928315"/>
          </a:xfrm>
          <a:prstGeom prst="flowChartProcess">
            <a:avLst/>
          </a:prstGeom>
          <a:solidFill>
            <a:srgbClr val="66FFCC">
              <a:alpha val="3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226" name="Google Shape;226;p7"/>
          <p:cNvSpPr txBox="1"/>
          <p:nvPr>
            <p:ph type="title"/>
          </p:nvPr>
        </p:nvSpPr>
        <p:spPr>
          <a:xfrm>
            <a:off x="581192" y="288290"/>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3600"/>
              <a:buFont typeface="Franklin Gothic"/>
              <a:buNone/>
            </a:pPr>
            <a:r>
              <a:rPr lang="en-US" sz="3600">
                <a:solidFill>
                  <a:schemeClr val="lt1"/>
                </a:solidFill>
              </a:rPr>
              <a:t>DATA PREPROCESSING</a:t>
            </a:r>
            <a:endParaRPr/>
          </a:p>
        </p:txBody>
      </p:sp>
      <p:sp>
        <p:nvSpPr>
          <p:cNvPr id="227" name="Google Shape;227;p7"/>
          <p:cNvSpPr txBox="1"/>
          <p:nvPr/>
        </p:nvSpPr>
        <p:spPr>
          <a:xfrm>
            <a:off x="751840" y="2275840"/>
            <a:ext cx="2854960" cy="461665"/>
          </a:xfrm>
          <a:prstGeom prst="rect">
            <a:avLst/>
          </a:prstGeom>
          <a:solidFill>
            <a:srgbClr val="CCFF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u="none" cap="none" strike="noStrike">
                <a:solidFill>
                  <a:schemeClr val="dk1"/>
                </a:solidFill>
                <a:latin typeface="Libre Franklin"/>
                <a:ea typeface="Libre Franklin"/>
                <a:cs typeface="Libre Franklin"/>
                <a:sym typeface="Libre Franklin"/>
              </a:rPr>
              <a:t>TEXT PROCESSING:</a:t>
            </a:r>
            <a:endParaRPr/>
          </a:p>
        </p:txBody>
      </p:sp>
      <p:sp>
        <p:nvSpPr>
          <p:cNvPr id="228" name="Google Shape;228;p7"/>
          <p:cNvSpPr txBox="1"/>
          <p:nvPr>
            <p:ph idx="1" type="body"/>
          </p:nvPr>
        </p:nvSpPr>
        <p:spPr>
          <a:xfrm>
            <a:off x="751850" y="2867625"/>
            <a:ext cx="6586500" cy="1323600"/>
          </a:xfrm>
          <a:prstGeom prst="rect">
            <a:avLst/>
          </a:prstGeom>
          <a:noFill/>
          <a:ln>
            <a:noFill/>
          </a:ln>
        </p:spPr>
        <p:txBody>
          <a:bodyPr anchorCtr="0" anchor="ctr" bIns="45700" lIns="91425" spcFirstLastPara="1" rIns="91425" wrap="square" tIns="45700">
            <a:spAutoFit/>
          </a:bodyPr>
          <a:lstStyle/>
          <a:p>
            <a:pPr indent="-127000" lvl="0" marL="0" marR="0" rtl="0" algn="l">
              <a:lnSpc>
                <a:spcPct val="100000"/>
              </a:lnSpc>
              <a:spcBef>
                <a:spcPts val="0"/>
              </a:spcBef>
              <a:spcAft>
                <a:spcPts val="0"/>
              </a:spcAft>
              <a:buClr>
                <a:schemeClr val="lt1"/>
              </a:buClr>
              <a:buSzPts val="2000"/>
              <a:buFont typeface="Arial"/>
              <a:buChar char="•"/>
            </a:pPr>
            <a:r>
              <a:rPr b="0" i="0" lang="en-US" sz="2000" u="none" cap="none" strike="noStrike">
                <a:solidFill>
                  <a:schemeClr val="lt1"/>
                </a:solidFill>
                <a:latin typeface="Arial"/>
                <a:ea typeface="Arial"/>
                <a:cs typeface="Arial"/>
                <a:sym typeface="Arial"/>
              </a:rPr>
              <a:t>Combined: </a:t>
            </a:r>
            <a:r>
              <a:rPr b="0" i="0" lang="en-US" sz="2000" u="none" cap="none" strike="noStrike">
                <a:solidFill>
                  <a:schemeClr val="lt1"/>
                </a:solidFill>
                <a:latin typeface="Arimo"/>
                <a:ea typeface="Arimo"/>
                <a:cs typeface="Arimo"/>
                <a:sym typeface="Arimo"/>
              </a:rPr>
              <a:t>place_desc + city_desc</a:t>
            </a:r>
            <a:endParaRPr b="0" i="0" sz="2000" u="none" cap="none" strike="noStrike">
              <a:solidFill>
                <a:schemeClr val="lt1"/>
              </a:solidFill>
              <a:latin typeface="Arimo"/>
              <a:ea typeface="Arimo"/>
              <a:cs typeface="Arimo"/>
              <a:sym typeface="Arimo"/>
            </a:endParaRPr>
          </a:p>
          <a:p>
            <a:pPr indent="-127000" lvl="0" marL="0" marR="0" rtl="0" algn="l">
              <a:lnSpc>
                <a:spcPct val="100000"/>
              </a:lnSpc>
              <a:spcBef>
                <a:spcPts val="0"/>
              </a:spcBef>
              <a:spcAft>
                <a:spcPts val="0"/>
              </a:spcAft>
              <a:buClr>
                <a:schemeClr val="lt1"/>
              </a:buClr>
              <a:buSzPts val="2000"/>
              <a:buFont typeface="Arimo"/>
              <a:buChar char="•"/>
            </a:pPr>
            <a:r>
              <a:rPr lang="en-US" sz="2000">
                <a:solidFill>
                  <a:schemeClr val="lt1"/>
                </a:solidFill>
                <a:latin typeface="Arimo"/>
                <a:ea typeface="Arimo"/>
                <a:cs typeface="Arimo"/>
                <a:sym typeface="Arimo"/>
              </a:rPr>
              <a:t>Other text </a:t>
            </a:r>
            <a:r>
              <a:rPr lang="en-US" sz="2000">
                <a:solidFill>
                  <a:schemeClr val="lt1"/>
                </a:solidFill>
                <a:latin typeface="Arimo"/>
                <a:ea typeface="Arimo"/>
                <a:cs typeface="Arimo"/>
                <a:sym typeface="Arimo"/>
              </a:rPr>
              <a:t>fields</a:t>
            </a:r>
            <a:r>
              <a:rPr lang="en-US" sz="2000">
                <a:solidFill>
                  <a:schemeClr val="lt1"/>
                </a:solidFill>
                <a:latin typeface="Arimo"/>
                <a:ea typeface="Arimo"/>
                <a:cs typeface="Arimo"/>
                <a:sym typeface="Arimo"/>
              </a:rPr>
              <a:t>- best_time_to_visit, city,place, distance</a:t>
            </a:r>
            <a:endParaRPr sz="2000">
              <a:solidFill>
                <a:schemeClr val="lt1"/>
              </a:solidFill>
              <a:latin typeface="Arimo"/>
              <a:ea typeface="Arimo"/>
              <a:cs typeface="Arimo"/>
              <a:sym typeface="Arimo"/>
            </a:endParaRPr>
          </a:p>
          <a:p>
            <a:pPr indent="-127000" lvl="0" marL="0" marR="0" rtl="0" algn="l">
              <a:lnSpc>
                <a:spcPct val="100000"/>
              </a:lnSpc>
              <a:spcBef>
                <a:spcPts val="0"/>
              </a:spcBef>
              <a:spcAft>
                <a:spcPts val="0"/>
              </a:spcAft>
              <a:buClr>
                <a:schemeClr val="lt1"/>
              </a:buClr>
              <a:buSzPts val="2000"/>
              <a:buFont typeface="Arimo"/>
              <a:buChar char="•"/>
            </a:pPr>
            <a:r>
              <a:rPr lang="en-US" sz="2000">
                <a:solidFill>
                  <a:schemeClr val="lt1"/>
                </a:solidFill>
              </a:rPr>
              <a:t>Converted to TF–IDF (max 15,000 features)</a:t>
            </a:r>
            <a:endParaRPr b="0" i="0" sz="2000" u="none" cap="none" strike="noStrike">
              <a:solidFill>
                <a:schemeClr val="lt1"/>
              </a:solidFill>
            </a:endParaRPr>
          </a:p>
          <a:p>
            <a:pPr indent="0" lvl="0" marL="0" marR="0" rtl="0" algn="l">
              <a:lnSpc>
                <a:spcPct val="100000"/>
              </a:lnSpc>
              <a:spcBef>
                <a:spcPts val="0"/>
              </a:spcBef>
              <a:spcAft>
                <a:spcPts val="0"/>
              </a:spcAft>
              <a:buClr>
                <a:srgbClr val="3F3F3F"/>
              </a:buClr>
              <a:buSzPts val="1800"/>
              <a:buFont typeface="Libre Franklin"/>
              <a:buNone/>
            </a:pPr>
            <a:r>
              <a:t/>
            </a:r>
            <a:endParaRPr b="0" i="0" sz="2000" u="none" cap="none" strike="noStrike">
              <a:solidFill>
                <a:schemeClr val="lt1"/>
              </a:solidFill>
              <a:latin typeface="Arial"/>
              <a:ea typeface="Arial"/>
              <a:cs typeface="Arial"/>
              <a:sym typeface="Arial"/>
            </a:endParaRPr>
          </a:p>
        </p:txBody>
      </p:sp>
      <p:sp>
        <p:nvSpPr>
          <p:cNvPr id="229" name="Google Shape;229;p7"/>
          <p:cNvSpPr txBox="1"/>
          <p:nvPr/>
        </p:nvSpPr>
        <p:spPr>
          <a:xfrm>
            <a:off x="751840" y="4390967"/>
            <a:ext cx="2773680" cy="461665"/>
          </a:xfrm>
          <a:prstGeom prst="rect">
            <a:avLst/>
          </a:prstGeom>
          <a:solidFill>
            <a:srgbClr val="FF99FF"/>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Libre Franklin"/>
                <a:ea typeface="Libre Franklin"/>
                <a:cs typeface="Libre Franklin"/>
                <a:sym typeface="Libre Franklin"/>
              </a:rPr>
              <a:t>Numeric Handling:</a:t>
            </a:r>
            <a:endParaRPr/>
          </a:p>
        </p:txBody>
      </p:sp>
      <p:sp>
        <p:nvSpPr>
          <p:cNvPr id="230" name="Google Shape;230;p7"/>
          <p:cNvSpPr txBox="1"/>
          <p:nvPr/>
        </p:nvSpPr>
        <p:spPr>
          <a:xfrm>
            <a:off x="751850" y="4929675"/>
            <a:ext cx="6313500" cy="1877700"/>
          </a:xfrm>
          <a:prstGeom prst="rect">
            <a:avLst/>
          </a:prstGeom>
          <a:noFill/>
          <a:ln>
            <a:noFill/>
          </a:ln>
        </p:spPr>
        <p:txBody>
          <a:bodyPr anchorCtr="0" anchor="t" bIns="45700" lIns="91425" spcFirstLastPara="1" rIns="91425" wrap="square" tIns="45700">
            <a:spAutoFit/>
          </a:bodyPr>
          <a:lstStyle/>
          <a:p>
            <a:pPr indent="-127000" lvl="0" marL="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Parsed </a:t>
            </a:r>
            <a:r>
              <a:rPr lang="en-US" sz="2000">
                <a:solidFill>
                  <a:schemeClr val="lt1"/>
                </a:solidFill>
                <a:latin typeface="Arimo"/>
                <a:ea typeface="Arimo"/>
                <a:cs typeface="Arimo"/>
                <a:sym typeface="Arimo"/>
              </a:rPr>
              <a:t>ideal_duration</a:t>
            </a:r>
            <a:r>
              <a:rPr lang="en-US" sz="2000">
                <a:solidFill>
                  <a:schemeClr val="lt1"/>
                </a:solidFill>
                <a:latin typeface="Libre Franklin"/>
                <a:ea typeface="Libre Franklin"/>
                <a:cs typeface="Libre Franklin"/>
                <a:sym typeface="Libre Franklin"/>
              </a:rPr>
              <a:t> (e.g. </a:t>
            </a:r>
            <a:r>
              <a:rPr lang="en-US" sz="2000">
                <a:solidFill>
                  <a:schemeClr val="lt1"/>
                </a:solidFill>
                <a:latin typeface="Arimo"/>
                <a:ea typeface="Arimo"/>
                <a:cs typeface="Arimo"/>
                <a:sym typeface="Arimo"/>
              </a:rPr>
              <a:t>"2-4"</a:t>
            </a:r>
            <a:r>
              <a:rPr lang="en-US" sz="2000">
                <a:solidFill>
                  <a:schemeClr val="lt1"/>
                </a:solidFill>
                <a:latin typeface="Libre Franklin"/>
                <a:ea typeface="Libre Franklin"/>
                <a:cs typeface="Libre Franklin"/>
                <a:sym typeface="Libre Franklin"/>
              </a:rPr>
              <a:t> → 3.0)</a:t>
            </a:r>
            <a:endParaRPr sz="2000">
              <a:solidFill>
                <a:schemeClr val="lt1"/>
              </a:solidFill>
              <a:latin typeface="Libre Franklin"/>
              <a:ea typeface="Libre Franklin"/>
              <a:cs typeface="Libre Franklin"/>
              <a:sym typeface="Libre Franklin"/>
            </a:endParaRPr>
          </a:p>
          <a:p>
            <a:pPr indent="-127000" lvl="0" marL="0" marR="0" rtl="0" algn="l">
              <a:spcBef>
                <a:spcPts val="0"/>
              </a:spcBef>
              <a:spcAft>
                <a:spcPts val="0"/>
              </a:spcAft>
              <a:buClr>
                <a:schemeClr val="lt1"/>
              </a:buClr>
              <a:buSzPts val="2000"/>
              <a:buFont typeface="Arial"/>
              <a:buChar char="•"/>
            </a:pPr>
            <a:r>
              <a:rPr lang="en-US" sz="2000">
                <a:solidFill>
                  <a:schemeClr val="lt1"/>
                </a:solidFill>
                <a:latin typeface="Arial"/>
                <a:ea typeface="Arial"/>
                <a:cs typeface="Arial"/>
                <a:sym typeface="Arial"/>
              </a:rPr>
              <a:t>Scaled features</a:t>
            </a:r>
            <a:endParaRPr sz="2000">
              <a:solidFill>
                <a:schemeClr val="lt1"/>
              </a:solidFill>
              <a:latin typeface="Arial"/>
              <a:ea typeface="Arial"/>
              <a:cs typeface="Arial"/>
              <a:sym typeface="Arial"/>
            </a:endParaRPr>
          </a:p>
          <a:p>
            <a:pPr indent="-127000" lvl="0" marL="0" marR="0" rtl="0" algn="l">
              <a:spcBef>
                <a:spcPts val="0"/>
              </a:spcBef>
              <a:spcAft>
                <a:spcPts val="0"/>
              </a:spcAft>
              <a:buClr>
                <a:schemeClr val="lt1"/>
              </a:buClr>
              <a:buSzPts val="2000"/>
              <a:buChar char="•"/>
            </a:pPr>
            <a:r>
              <a:rPr lang="en-US" sz="2000">
                <a:solidFill>
                  <a:schemeClr val="lt1"/>
                </a:solidFill>
              </a:rPr>
              <a:t>ratings_place, ratings_city which are used for prediction purposes</a:t>
            </a:r>
            <a:endParaRPr sz="2000">
              <a:solidFill>
                <a:schemeClr val="lt1"/>
              </a:solidFill>
            </a:endParaRPr>
          </a:p>
          <a:p>
            <a:pPr indent="0" lvl="0" marL="0" marR="0" rtl="0" algn="l">
              <a:spcBef>
                <a:spcPts val="0"/>
              </a:spcBef>
              <a:spcAft>
                <a:spcPts val="0"/>
              </a:spcAft>
              <a:buNone/>
            </a:pPr>
            <a:r>
              <a:t/>
            </a:r>
            <a:endParaRPr sz="1800">
              <a:solidFill>
                <a:schemeClr val="lt1"/>
              </a:solidFill>
              <a:latin typeface="Arial"/>
              <a:ea typeface="Arial"/>
              <a:cs typeface="Arial"/>
              <a:sym typeface="Arial"/>
            </a:endParaRPr>
          </a:p>
          <a:p>
            <a:pPr indent="0" lvl="0" marL="0" marR="0" rtl="0" algn="l">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8"/>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6" name="Google Shape;236;p8"/>
          <p:cNvSpPr/>
          <p:nvPr/>
        </p:nvSpPr>
        <p:spPr>
          <a:xfrm>
            <a:off x="-136833" y="-335666"/>
            <a:ext cx="12950007" cy="2561530"/>
          </a:xfrm>
          <a:prstGeom prst="flowChartProcess">
            <a:avLst/>
          </a:prstGeom>
          <a:solidFill>
            <a:srgbClr val="66FF33">
              <a:alpha val="3294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37" name="Google Shape;237;p8"/>
          <p:cNvSpPr txBox="1"/>
          <p:nvPr>
            <p:ph type="title"/>
          </p:nvPr>
        </p:nvSpPr>
        <p:spPr>
          <a:xfrm>
            <a:off x="581192" y="288290"/>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3600"/>
              <a:buFont typeface="Franklin Gothic"/>
              <a:buNone/>
            </a:pPr>
            <a:r>
              <a:rPr b="1" lang="en-US" sz="3600">
                <a:solidFill>
                  <a:schemeClr val="lt1"/>
                </a:solidFill>
              </a:rPr>
              <a:t>FEATURE ENGINEERING</a:t>
            </a:r>
            <a:endParaRPr/>
          </a:p>
        </p:txBody>
      </p:sp>
      <p:sp>
        <p:nvSpPr>
          <p:cNvPr id="238" name="Google Shape;238;p8"/>
          <p:cNvSpPr txBox="1"/>
          <p:nvPr>
            <p:ph idx="1" type="body"/>
          </p:nvPr>
        </p:nvSpPr>
        <p:spPr>
          <a:xfrm>
            <a:off x="581192" y="2708836"/>
            <a:ext cx="11186160" cy="1938992"/>
          </a:xfrm>
          <a:prstGeom prst="rect">
            <a:avLst/>
          </a:prstGeom>
          <a:noFill/>
          <a:ln>
            <a:noFill/>
          </a:ln>
        </p:spPr>
        <p:txBody>
          <a:bodyPr anchorCtr="0" anchor="ctr" bIns="45700" lIns="91425" spcFirstLastPara="1" rIns="91425" wrap="square" tIns="45700">
            <a:spAutoFit/>
          </a:bodyPr>
          <a:lstStyle/>
          <a:p>
            <a:pPr indent="-152400" lvl="0" marL="0" rtl="0" algn="l">
              <a:lnSpc>
                <a:spcPct val="100000"/>
              </a:lnSpc>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Final Data Matrix:</a:t>
            </a:r>
            <a:endParaRPr sz="2400">
              <a:solidFill>
                <a:schemeClr val="lt1"/>
              </a:solidFill>
              <a:latin typeface="Arial"/>
              <a:ea typeface="Arial"/>
              <a:cs typeface="Arial"/>
              <a:sym typeface="Arial"/>
            </a:endParaRPr>
          </a:p>
          <a:p>
            <a:pPr indent="-152400" lvl="0" marL="0" rtl="0" algn="l">
              <a:lnSpc>
                <a:spcPct val="10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Text: TF–IDF vector (sparse)</a:t>
            </a:r>
            <a:endParaRPr/>
          </a:p>
          <a:p>
            <a:pPr indent="-152400" lvl="0" marL="0" rtl="0" algn="l">
              <a:lnSpc>
                <a:spcPct val="10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Numeric: duration, etc.</a:t>
            </a:r>
            <a:endParaRPr/>
          </a:p>
          <a:p>
            <a:pPr indent="-152400" lvl="0" marL="0" rtl="0" algn="l">
              <a:lnSpc>
                <a:spcPct val="100000"/>
              </a:lnSpc>
              <a:spcBef>
                <a:spcPts val="0"/>
              </a:spcBef>
              <a:spcAft>
                <a:spcPts val="0"/>
              </a:spcAft>
              <a:buClr>
                <a:schemeClr val="lt1"/>
              </a:buClr>
              <a:buSzPts val="2400"/>
              <a:buFont typeface="Arial"/>
              <a:buChar char="•"/>
            </a:pPr>
            <a:r>
              <a:rPr b="1" lang="en-US" sz="2400">
                <a:solidFill>
                  <a:schemeClr val="lt1"/>
                </a:solidFill>
                <a:latin typeface="Arial"/>
                <a:ea typeface="Arial"/>
                <a:cs typeface="Arial"/>
                <a:sym typeface="Arial"/>
              </a:rPr>
              <a:t>Stacking:</a:t>
            </a:r>
            <a:r>
              <a:rPr lang="en-US" sz="2400">
                <a:solidFill>
                  <a:schemeClr val="lt1"/>
                </a:solidFill>
                <a:latin typeface="Arial"/>
                <a:ea typeface="Arial"/>
                <a:cs typeface="Arial"/>
                <a:sym typeface="Arial"/>
              </a:rPr>
              <a:t> Combined into sparse matrix of shape (~3000 × 15002)</a:t>
            </a:r>
            <a:endParaRPr/>
          </a:p>
          <a:p>
            <a:pPr indent="-152400" lvl="0" marL="0" rtl="0" algn="l">
              <a:lnSpc>
                <a:spcPct val="100000"/>
              </a:lnSpc>
              <a:spcBef>
                <a:spcPts val="0"/>
              </a:spcBef>
              <a:spcAft>
                <a:spcPts val="0"/>
              </a:spcAft>
              <a:buClr>
                <a:schemeClr val="lt1"/>
              </a:buClr>
              <a:buSzPts val="2400"/>
              <a:buFont typeface="Arial"/>
              <a:buChar char="•"/>
            </a:pPr>
            <a:r>
              <a:rPr i="1" lang="en-US" sz="2400">
                <a:solidFill>
                  <a:schemeClr val="lt1"/>
                </a:solidFill>
                <a:latin typeface="Arial"/>
                <a:ea typeface="Arial"/>
                <a:cs typeface="Arial"/>
                <a:sym typeface="Arial"/>
              </a:rPr>
              <a:t>Visual:</a:t>
            </a:r>
            <a:r>
              <a:rPr lang="en-US" sz="2400">
                <a:solidFill>
                  <a:schemeClr val="lt1"/>
                </a:solidFill>
                <a:latin typeface="Arial"/>
                <a:ea typeface="Arial"/>
                <a:cs typeface="Arial"/>
                <a:sym typeface="Arial"/>
              </a:rPr>
              <a:t> Simple block diagram showing vector conversion and stacking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9"/>
          <p:cNvSpPr/>
          <p:nvPr/>
        </p:nvSpPr>
        <p:spPr>
          <a:xfrm>
            <a:off x="-136832" y="-142240"/>
            <a:ext cx="12603152" cy="7000240"/>
          </a:xfrm>
          <a:prstGeom prst="flowChartProcess">
            <a:avLst/>
          </a:prstGeom>
          <a:solidFill>
            <a:srgbClr val="0C0C0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4" name="Google Shape;244;p9"/>
          <p:cNvSpPr/>
          <p:nvPr/>
        </p:nvSpPr>
        <p:spPr>
          <a:xfrm>
            <a:off x="-136832" y="-142240"/>
            <a:ext cx="12603152" cy="2368104"/>
          </a:xfrm>
          <a:prstGeom prst="flowChartProcess">
            <a:avLst/>
          </a:prstGeom>
          <a:solidFill>
            <a:srgbClr val="3333FF">
              <a:alpha val="3215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45" name="Google Shape;245;p9"/>
          <p:cNvSpPr txBox="1"/>
          <p:nvPr>
            <p:ph type="title"/>
          </p:nvPr>
        </p:nvSpPr>
        <p:spPr>
          <a:xfrm>
            <a:off x="581192" y="288290"/>
            <a:ext cx="11029616" cy="1188720"/>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3600"/>
              <a:buFont typeface="Franklin Gothic"/>
              <a:buNone/>
            </a:pPr>
            <a:r>
              <a:rPr b="1" lang="en-US" sz="3600">
                <a:solidFill>
                  <a:schemeClr val="lt1"/>
                </a:solidFill>
              </a:rPr>
              <a:t>MODELLING APPROACH</a:t>
            </a:r>
            <a:endParaRPr/>
          </a:p>
        </p:txBody>
      </p:sp>
      <p:sp>
        <p:nvSpPr>
          <p:cNvPr id="246" name="Google Shape;246;p9"/>
          <p:cNvSpPr txBox="1"/>
          <p:nvPr>
            <p:ph idx="1" type="body"/>
          </p:nvPr>
        </p:nvSpPr>
        <p:spPr>
          <a:xfrm>
            <a:off x="502920" y="3220997"/>
            <a:ext cx="11186160" cy="830997"/>
          </a:xfrm>
          <a:prstGeom prst="rect">
            <a:avLst/>
          </a:prstGeom>
          <a:noFill/>
          <a:ln>
            <a:noFill/>
          </a:ln>
        </p:spPr>
        <p:txBody>
          <a:bodyPr anchorCtr="0" anchor="ctr" bIns="45700" lIns="91425" spcFirstLastPara="1" rIns="91425" wrap="square" tIns="45700">
            <a:spAutoFit/>
          </a:bodyPr>
          <a:lstStyle/>
          <a:p>
            <a:pPr indent="-152400" lvl="0" marL="0" rtl="0" algn="l">
              <a:lnSpc>
                <a:spcPct val="10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Handles large sparse-dense feature matrices</a:t>
            </a:r>
            <a:endParaRPr/>
          </a:p>
          <a:p>
            <a:pPr indent="-152400" lvl="0" marL="0" rtl="0" algn="l">
              <a:lnSpc>
                <a:spcPct val="100000"/>
              </a:lnSpc>
              <a:spcBef>
                <a:spcPts val="0"/>
              </a:spcBef>
              <a:spcAft>
                <a:spcPts val="0"/>
              </a:spcAft>
              <a:buClr>
                <a:schemeClr val="lt1"/>
              </a:buClr>
              <a:buSzPts val="2400"/>
              <a:buFont typeface="Arial"/>
              <a:buChar char="•"/>
            </a:pPr>
            <a:r>
              <a:rPr lang="en-US" sz="2400">
                <a:solidFill>
                  <a:schemeClr val="lt1"/>
                </a:solidFill>
                <a:latin typeface="Arial"/>
                <a:ea typeface="Arial"/>
                <a:cs typeface="Arial"/>
                <a:sym typeface="Arial"/>
              </a:rPr>
              <a:t>Scalable, accurate</a:t>
            </a:r>
            <a:endParaRPr/>
          </a:p>
        </p:txBody>
      </p:sp>
      <p:sp>
        <p:nvSpPr>
          <p:cNvPr id="247" name="Google Shape;247;p9"/>
          <p:cNvSpPr txBox="1"/>
          <p:nvPr/>
        </p:nvSpPr>
        <p:spPr>
          <a:xfrm>
            <a:off x="581192" y="2540000"/>
            <a:ext cx="3736808" cy="461665"/>
          </a:xfrm>
          <a:prstGeom prst="rect">
            <a:avLst/>
          </a:prstGeom>
          <a:solidFill>
            <a:srgbClr val="66FFCC"/>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Libre Franklin"/>
                <a:ea typeface="Libre Franklin"/>
                <a:cs typeface="Libre Franklin"/>
                <a:sym typeface="Libre Franklin"/>
              </a:rPr>
              <a:t>Model: XGBoost Regressor:</a:t>
            </a:r>
            <a:endParaRPr/>
          </a:p>
        </p:txBody>
      </p:sp>
      <p:sp>
        <p:nvSpPr>
          <p:cNvPr id="248" name="Google Shape;248;p9"/>
          <p:cNvSpPr txBox="1"/>
          <p:nvPr/>
        </p:nvSpPr>
        <p:spPr>
          <a:xfrm>
            <a:off x="581192" y="4585462"/>
            <a:ext cx="2141688" cy="461665"/>
          </a:xfrm>
          <a:prstGeom prst="rect">
            <a:avLst/>
          </a:prstGeom>
          <a:solidFill>
            <a:srgbClr val="FFFF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Libre Franklin"/>
                <a:ea typeface="Libre Franklin"/>
                <a:cs typeface="Libre Franklin"/>
                <a:sym typeface="Libre Franklin"/>
              </a:rPr>
              <a:t>Training Setup:</a:t>
            </a:r>
            <a:endParaRPr/>
          </a:p>
        </p:txBody>
      </p:sp>
      <p:sp>
        <p:nvSpPr>
          <p:cNvPr id="249" name="Google Shape;249;p9"/>
          <p:cNvSpPr txBox="1"/>
          <p:nvPr/>
        </p:nvSpPr>
        <p:spPr>
          <a:xfrm>
            <a:off x="-48155" y="5339385"/>
            <a:ext cx="11186100" cy="461700"/>
          </a:xfrm>
          <a:prstGeom prst="rect">
            <a:avLst/>
          </a:prstGeom>
          <a:noFill/>
          <a:ln>
            <a:noFill/>
          </a:ln>
        </p:spPr>
        <p:txBody>
          <a:bodyPr anchorCtr="0" anchor="ctr" bIns="45700" lIns="91425" spcFirstLastPara="1" rIns="91425" wrap="square" tIns="45700">
            <a:spAutoFit/>
          </a:bodyPr>
          <a:lstStyle/>
          <a:p>
            <a:pPr indent="-152400" lvl="1" marL="457200" marR="0" rtl="0" algn="l">
              <a:spcBef>
                <a:spcPts val="0"/>
              </a:spcBef>
              <a:spcAft>
                <a:spcPts val="0"/>
              </a:spcAft>
              <a:buClr>
                <a:schemeClr val="lt1"/>
              </a:buClr>
              <a:buSzPts val="2400"/>
              <a:buFont typeface="Noto Sans Symbols"/>
              <a:buChar char="●"/>
            </a:pPr>
            <a:r>
              <a:rPr b="0" i="0" lang="en-US" sz="2400" u="none" cap="none" strike="noStrike">
                <a:solidFill>
                  <a:schemeClr val="lt1"/>
                </a:solidFill>
                <a:latin typeface="Arial"/>
                <a:ea typeface="Arial"/>
                <a:cs typeface="Arial"/>
                <a:sym typeface="Arial"/>
              </a:rPr>
              <a:t>80/20 train-test split (</a:t>
            </a:r>
            <a:r>
              <a:rPr b="0" i="0" lang="en-US" sz="2400" u="none" cap="none" strike="noStrike">
                <a:solidFill>
                  <a:schemeClr val="lt1"/>
                </a:solidFill>
                <a:latin typeface="Arimo"/>
                <a:ea typeface="Arimo"/>
                <a:cs typeface="Arimo"/>
                <a:sym typeface="Arimo"/>
              </a:rPr>
              <a:t>random_state=42</a:t>
            </a:r>
            <a:r>
              <a:rPr b="0" i="0" lang="en-US" sz="2400" u="none" cap="none" strike="noStrike">
                <a:solidFill>
                  <a:schemeClr val="lt1"/>
                </a:solidFill>
                <a:latin typeface="Libre Franklin"/>
                <a:ea typeface="Libre Franklin"/>
                <a:cs typeface="Libre Franklin"/>
                <a:sym typeface="Libre Franklin"/>
              </a:rPr>
              <a:t>)</a:t>
            </a:r>
            <a:endParaRPr b="0" i="0" sz="24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Aspect">
      <a:dk1>
        <a:srgbClr val="000000"/>
      </a:dk1>
      <a:lt1>
        <a:srgbClr val="FFFFFF"/>
      </a:lt1>
      <a:dk2>
        <a:srgbClr val="585753"/>
      </a:dk2>
      <a:lt2>
        <a:srgbClr val="EBDDC3"/>
      </a:lt2>
      <a:accent1>
        <a:srgbClr val="71B9E4"/>
      </a:accent1>
      <a:accent2>
        <a:srgbClr val="E25D3C"/>
      </a:accent2>
      <a:accent3>
        <a:srgbClr val="BDB59D"/>
      </a:accent3>
      <a:accent4>
        <a:srgbClr val="A5AB81"/>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2025-07-03T16:20:08Z</dcterms:created>
  <dc:creator>RADHIKA SINGH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