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Montserrat Light"/>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2" roundtripDataSignature="AMtx7miJQr+Kf3IoLUaeLINUFXfT370Z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5FA61B-3E94-4F1D-A074-DCCBCA5C4CDB}">
  <a:tblStyle styleId="{ED5FA61B-3E94-4F1D-A074-DCCBCA5C4C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9D7FCA8-1144-40F6-A664-53801F8006F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Light-boldItalic.fntdata"/><Relationship Id="rId10" Type="http://schemas.openxmlformats.org/officeDocument/2006/relationships/font" Target="fonts/MontserratLight-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Montserrat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Montserrat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5" name="Shape 15"/>
        <p:cNvGrpSpPr/>
        <p:nvPr/>
      </p:nvGrpSpPr>
      <p:grpSpPr>
        <a:xfrm>
          <a:off x="0" y="0"/>
          <a:ext cx="0" cy="0"/>
          <a:chOff x="0" y="0"/>
          <a:chExt cx="0" cy="0"/>
        </a:xfrm>
      </p:grpSpPr>
      <p:sp>
        <p:nvSpPr>
          <p:cNvPr id="16" name="Google Shape;16;p3"/>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a:off x="2193925" y="7680325"/>
            <a:ext cx="19675475" cy="21726525"/>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idx="2" type="body"/>
          </p:nvPr>
        </p:nvSpPr>
        <p:spPr>
          <a:xfrm>
            <a:off x="22021800" y="7680325"/>
            <a:ext cx="19675475" cy="21726525"/>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8602663" y="23042562"/>
            <a:ext cx="26335038" cy="2720975"/>
          </a:xfrm>
          <a:prstGeom prst="rect">
            <a:avLst/>
          </a:prstGeom>
          <a:noFill/>
          <a:ln>
            <a:noFill/>
          </a:ln>
        </p:spPr>
        <p:txBody>
          <a:bodyPr anchorCtr="0" anchor="b" bIns="235125" lIns="470250" spcFirstLastPara="1" rIns="470250" wrap="square" tIns="2351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p:nvPr>
            <p:ph idx="2" type="pic"/>
          </p:nvPr>
        </p:nvSpPr>
        <p:spPr>
          <a:xfrm>
            <a:off x="8602663" y="2941638"/>
            <a:ext cx="26335038" cy="19750088"/>
          </a:xfrm>
          <a:prstGeom prst="rect">
            <a:avLst/>
          </a:prstGeom>
          <a:noFill/>
          <a:ln>
            <a:noFill/>
          </a:ln>
        </p:spPr>
      </p:sp>
      <p:sp>
        <p:nvSpPr>
          <p:cNvPr id="75" name="Google Shape;75;p12"/>
          <p:cNvSpPr txBox="1"/>
          <p:nvPr>
            <p:ph idx="1" type="body"/>
          </p:nvPr>
        </p:nvSpPr>
        <p:spPr>
          <a:xfrm>
            <a:off x="8602663" y="25763538"/>
            <a:ext cx="26335038" cy="3862387"/>
          </a:xfrm>
          <a:prstGeom prst="rect">
            <a:avLst/>
          </a:prstGeom>
          <a:noFill/>
          <a:ln>
            <a:noFill/>
          </a:ln>
        </p:spPr>
        <p:txBody>
          <a:bodyPr anchorCtr="0" anchor="t" bIns="235125" lIns="470250" spcFirstLastPara="1" rIns="470250" wrap="square" tIns="2351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6" name="Google Shape;76;p12"/>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3"/>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3"/>
          <p:cNvSpPr txBox="1"/>
          <p:nvPr>
            <p:ph idx="1" type="body"/>
          </p:nvPr>
        </p:nvSpPr>
        <p:spPr>
          <a:xfrm rot="5400000">
            <a:off x="11082338" y="-1208087"/>
            <a:ext cx="21726525" cy="39503350"/>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3"/>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22714744" y="10424319"/>
            <a:ext cx="28089225" cy="9875837"/>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14"/>
          <p:cNvSpPr txBox="1"/>
          <p:nvPr>
            <p:ph idx="1" type="body"/>
          </p:nvPr>
        </p:nvSpPr>
        <p:spPr>
          <a:xfrm rot="5400000">
            <a:off x="2886868" y="624682"/>
            <a:ext cx="28089225" cy="29475112"/>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4"/>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3292475" y="10226675"/>
            <a:ext cx="37306250" cy="705485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subTitle"/>
          </p:nvPr>
        </p:nvSpPr>
        <p:spPr>
          <a:xfrm>
            <a:off x="6583363" y="18653125"/>
            <a:ext cx="30724475" cy="8413750"/>
          </a:xfrm>
          <a:prstGeom prst="rect">
            <a:avLst/>
          </a:prstGeom>
          <a:noFill/>
          <a:ln>
            <a:noFill/>
          </a:ln>
        </p:spPr>
        <p:txBody>
          <a:bodyPr anchorCtr="0" anchor="t" bIns="235125" lIns="470250" spcFirstLastPara="1" rIns="470250" wrap="square" tIns="235125">
            <a:noAutofit/>
          </a:bodyPr>
          <a:lstStyle>
            <a:lvl1pPr lvl="0" algn="ctr">
              <a:spcBef>
                <a:spcPts val="3300"/>
              </a:spcBef>
              <a:spcAft>
                <a:spcPts val="0"/>
              </a:spcAft>
              <a:buClr>
                <a:schemeClr val="dk1"/>
              </a:buClr>
              <a:buSzPts val="16500"/>
              <a:buFont typeface="Arial"/>
              <a:buNone/>
              <a:defRPr/>
            </a:lvl1pPr>
            <a:lvl2pPr lvl="1" algn="ctr">
              <a:spcBef>
                <a:spcPts val="2880"/>
              </a:spcBef>
              <a:spcAft>
                <a:spcPts val="0"/>
              </a:spcAft>
              <a:buClr>
                <a:schemeClr val="dk1"/>
              </a:buClr>
              <a:buSzPts val="14400"/>
              <a:buFont typeface="Arial"/>
              <a:buNone/>
              <a:defRPr/>
            </a:lvl2pPr>
            <a:lvl3pPr lvl="2" algn="ctr">
              <a:spcBef>
                <a:spcPts val="2480"/>
              </a:spcBef>
              <a:spcAft>
                <a:spcPts val="0"/>
              </a:spcAft>
              <a:buClr>
                <a:schemeClr val="dk1"/>
              </a:buClr>
              <a:buSzPts val="12400"/>
              <a:buFont typeface="Arial"/>
              <a:buNone/>
              <a:defRPr/>
            </a:lvl3pPr>
            <a:lvl4pPr lvl="3" algn="ctr">
              <a:spcBef>
                <a:spcPts val="2060"/>
              </a:spcBef>
              <a:spcAft>
                <a:spcPts val="0"/>
              </a:spcAft>
              <a:buClr>
                <a:schemeClr val="dk1"/>
              </a:buClr>
              <a:buSzPts val="10300"/>
              <a:buFont typeface="Arial"/>
              <a:buNone/>
              <a:defRPr/>
            </a:lvl4pPr>
            <a:lvl5pPr lvl="4" algn="ctr">
              <a:spcBef>
                <a:spcPts val="2060"/>
              </a:spcBef>
              <a:spcAft>
                <a:spcPts val="0"/>
              </a:spcAft>
              <a:buClr>
                <a:schemeClr val="dk1"/>
              </a:buClr>
              <a:buSzPts val="10300"/>
              <a:buFont typeface="Arial"/>
              <a:buNone/>
              <a:defRPr/>
            </a:lvl5pPr>
            <a:lvl6pPr lvl="5" algn="ctr">
              <a:spcBef>
                <a:spcPts val="2060"/>
              </a:spcBef>
              <a:spcAft>
                <a:spcPts val="0"/>
              </a:spcAft>
              <a:buClr>
                <a:schemeClr val="dk1"/>
              </a:buClr>
              <a:buSzPts val="10300"/>
              <a:buFont typeface="Arial"/>
              <a:buNone/>
              <a:defRPr/>
            </a:lvl6pPr>
            <a:lvl7pPr lvl="6" algn="ctr">
              <a:spcBef>
                <a:spcPts val="2060"/>
              </a:spcBef>
              <a:spcAft>
                <a:spcPts val="0"/>
              </a:spcAft>
              <a:buClr>
                <a:schemeClr val="dk1"/>
              </a:buClr>
              <a:buSzPts val="10300"/>
              <a:buFont typeface="Arial"/>
              <a:buNone/>
              <a:defRPr/>
            </a:lvl7pPr>
            <a:lvl8pPr lvl="7" algn="ctr">
              <a:spcBef>
                <a:spcPts val="2060"/>
              </a:spcBef>
              <a:spcAft>
                <a:spcPts val="0"/>
              </a:spcAft>
              <a:buClr>
                <a:schemeClr val="dk1"/>
              </a:buClr>
              <a:buSzPts val="10300"/>
              <a:buFont typeface="Arial"/>
              <a:buNone/>
              <a:defRPr/>
            </a:lvl8pPr>
            <a:lvl9pPr lvl="8" algn="ctr">
              <a:spcBef>
                <a:spcPts val="2060"/>
              </a:spcBef>
              <a:spcAft>
                <a:spcPts val="0"/>
              </a:spcAft>
              <a:buClr>
                <a:schemeClr val="dk1"/>
              </a:buClr>
              <a:buSzPts val="10300"/>
              <a:buFont typeface="Arial"/>
              <a:buNone/>
              <a:defRPr/>
            </a:lvl9pPr>
          </a:lstStyle>
          <a:p/>
        </p:txBody>
      </p:sp>
      <p:sp>
        <p:nvSpPr>
          <p:cNvPr id="25" name="Google Shape;25;p4"/>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a:off x="2193925" y="7680325"/>
            <a:ext cx="39503350" cy="21726525"/>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5"/>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3467100" y="21153438"/>
            <a:ext cx="37307838" cy="6537325"/>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a:off x="3467100" y="13952538"/>
            <a:ext cx="37307838" cy="7200900"/>
          </a:xfrm>
          <a:prstGeom prst="rect">
            <a:avLst/>
          </a:prstGeom>
          <a:noFill/>
          <a:ln>
            <a:noFill/>
          </a:ln>
        </p:spPr>
        <p:txBody>
          <a:bodyPr anchorCtr="0" anchor="b" bIns="235125" lIns="470250" spcFirstLastPara="1" rIns="470250" wrap="square" tIns="2351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7" name="Google Shape;37;p6"/>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2193925" y="7680325"/>
            <a:ext cx="19675475" cy="21726525"/>
          </a:xfrm>
          <a:prstGeom prst="rect">
            <a:avLst/>
          </a:prstGeom>
          <a:noFill/>
          <a:ln>
            <a:noFill/>
          </a:ln>
        </p:spPr>
        <p:txBody>
          <a:bodyPr anchorCtr="0" anchor="t" bIns="235125" lIns="470250" spcFirstLastPara="1" rIns="470250" wrap="square" tIns="2351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3" name="Google Shape;43;p7"/>
          <p:cNvSpPr txBox="1"/>
          <p:nvPr>
            <p:ph idx="2" type="body"/>
          </p:nvPr>
        </p:nvSpPr>
        <p:spPr>
          <a:xfrm>
            <a:off x="22021800" y="7680325"/>
            <a:ext cx="19675475" cy="21726525"/>
          </a:xfrm>
          <a:prstGeom prst="rect">
            <a:avLst/>
          </a:prstGeom>
          <a:noFill/>
          <a:ln>
            <a:noFill/>
          </a:ln>
        </p:spPr>
        <p:txBody>
          <a:bodyPr anchorCtr="0" anchor="t" bIns="235125" lIns="470250" spcFirstLastPara="1" rIns="470250" wrap="square" tIns="2351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4" name="Google Shape;44;p7"/>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8"/>
          <p:cNvSpPr txBox="1"/>
          <p:nvPr>
            <p:ph idx="1" type="body"/>
          </p:nvPr>
        </p:nvSpPr>
        <p:spPr>
          <a:xfrm>
            <a:off x="2193925" y="7369175"/>
            <a:ext cx="19392900" cy="3070225"/>
          </a:xfrm>
          <a:prstGeom prst="rect">
            <a:avLst/>
          </a:prstGeom>
          <a:noFill/>
          <a:ln>
            <a:noFill/>
          </a:ln>
        </p:spPr>
        <p:txBody>
          <a:bodyPr anchorCtr="0" anchor="b" bIns="235125" lIns="470250" spcFirstLastPara="1" rIns="470250" wrap="square" tIns="2351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8"/>
          <p:cNvSpPr txBox="1"/>
          <p:nvPr>
            <p:ph idx="2" type="body"/>
          </p:nvPr>
        </p:nvSpPr>
        <p:spPr>
          <a:xfrm>
            <a:off x="2193925" y="10439400"/>
            <a:ext cx="19392900" cy="18965862"/>
          </a:xfrm>
          <a:prstGeom prst="rect">
            <a:avLst/>
          </a:prstGeom>
          <a:noFill/>
          <a:ln>
            <a:noFill/>
          </a:ln>
        </p:spPr>
        <p:txBody>
          <a:bodyPr anchorCtr="0" anchor="t" bIns="235125" lIns="470250" spcFirstLastPara="1" rIns="470250" wrap="square" tIns="2351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8"/>
          <p:cNvSpPr txBox="1"/>
          <p:nvPr>
            <p:ph idx="3" type="body"/>
          </p:nvPr>
        </p:nvSpPr>
        <p:spPr>
          <a:xfrm>
            <a:off x="22296438" y="7369175"/>
            <a:ext cx="19400838" cy="3070225"/>
          </a:xfrm>
          <a:prstGeom prst="rect">
            <a:avLst/>
          </a:prstGeom>
          <a:noFill/>
          <a:ln>
            <a:noFill/>
          </a:ln>
        </p:spPr>
        <p:txBody>
          <a:bodyPr anchorCtr="0" anchor="b" bIns="235125" lIns="470250" spcFirstLastPara="1" rIns="470250" wrap="square" tIns="2351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2" name="Google Shape;52;p8"/>
          <p:cNvSpPr txBox="1"/>
          <p:nvPr>
            <p:ph idx="4" type="body"/>
          </p:nvPr>
        </p:nvSpPr>
        <p:spPr>
          <a:xfrm>
            <a:off x="22296438" y="10439400"/>
            <a:ext cx="19400838" cy="18965862"/>
          </a:xfrm>
          <a:prstGeom prst="rect">
            <a:avLst/>
          </a:prstGeom>
          <a:noFill/>
          <a:ln>
            <a:noFill/>
          </a:ln>
        </p:spPr>
        <p:txBody>
          <a:bodyPr anchorCtr="0" anchor="t" bIns="235125" lIns="470250" spcFirstLastPara="1" rIns="470250" wrap="square" tIns="2351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3" name="Google Shape;53;p8"/>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0"/>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193925" y="1311275"/>
            <a:ext cx="14439900" cy="5576888"/>
          </a:xfrm>
          <a:prstGeom prst="rect">
            <a:avLst/>
          </a:prstGeom>
          <a:noFill/>
          <a:ln>
            <a:noFill/>
          </a:ln>
        </p:spPr>
        <p:txBody>
          <a:bodyPr anchorCtr="0" anchor="b" bIns="235125" lIns="470250" spcFirstLastPara="1" rIns="470250" wrap="square" tIns="2351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txBox="1"/>
          <p:nvPr>
            <p:ph idx="1" type="body"/>
          </p:nvPr>
        </p:nvSpPr>
        <p:spPr>
          <a:xfrm>
            <a:off x="17160875" y="1311275"/>
            <a:ext cx="24536400" cy="28093988"/>
          </a:xfrm>
          <a:prstGeom prst="rect">
            <a:avLst/>
          </a:prstGeom>
          <a:noFill/>
          <a:ln>
            <a:noFill/>
          </a:ln>
        </p:spPr>
        <p:txBody>
          <a:bodyPr anchorCtr="0" anchor="t" bIns="235125" lIns="470250" spcFirstLastPara="1" rIns="470250" wrap="square" tIns="2351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8" name="Google Shape;68;p11"/>
          <p:cNvSpPr txBox="1"/>
          <p:nvPr>
            <p:ph idx="2" type="body"/>
          </p:nvPr>
        </p:nvSpPr>
        <p:spPr>
          <a:xfrm>
            <a:off x="2193925" y="6888163"/>
            <a:ext cx="14439900" cy="22517100"/>
          </a:xfrm>
          <a:prstGeom prst="rect">
            <a:avLst/>
          </a:prstGeom>
          <a:noFill/>
          <a:ln>
            <a:noFill/>
          </a:ln>
        </p:spPr>
        <p:txBody>
          <a:bodyPr anchorCtr="0" anchor="t" bIns="235125" lIns="470250" spcFirstLastPara="1" rIns="470250" wrap="square" tIns="2351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1"/>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3925" y="1317625"/>
            <a:ext cx="39503350" cy="5486400"/>
          </a:xfrm>
          <a:prstGeom prst="rect">
            <a:avLst/>
          </a:prstGeom>
          <a:noFill/>
          <a:ln>
            <a:noFill/>
          </a:ln>
        </p:spPr>
        <p:txBody>
          <a:bodyPr anchorCtr="0" anchor="ctr" bIns="235125" lIns="470250" spcFirstLastPara="1" rIns="470250" wrap="square" tIns="235125">
            <a:noAutofit/>
          </a:bodyPr>
          <a:lstStyle>
            <a:lvl1pPr lvl="0"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2193925" y="7680325"/>
            <a:ext cx="39503350" cy="21726525"/>
          </a:xfrm>
          <a:prstGeom prst="rect">
            <a:avLst/>
          </a:prstGeom>
          <a:noFill/>
          <a:ln>
            <a:noFill/>
          </a:ln>
        </p:spPr>
        <p:txBody>
          <a:bodyPr anchorCtr="0" anchor="t" bIns="235125" lIns="470250" spcFirstLastPara="1" rIns="470250" wrap="square" tIns="235125">
            <a:noAutofit/>
          </a:bodyPr>
          <a:lstStyle>
            <a:lvl1pPr indent="-1276350" lvl="0" marL="457200" marR="0" rtl="0" algn="l">
              <a:spcBef>
                <a:spcPts val="3300"/>
              </a:spcBef>
              <a:spcAft>
                <a:spcPts val="0"/>
              </a:spcAft>
              <a:buClr>
                <a:schemeClr val="dk1"/>
              </a:buClr>
              <a:buSzPts val="16500"/>
              <a:buFont typeface="Arial"/>
              <a:buChar char="•"/>
              <a:defRPr b="0" i="0" sz="16500" u="none" cap="none" strike="noStrike">
                <a:solidFill>
                  <a:schemeClr val="dk1"/>
                </a:solidFill>
                <a:latin typeface="Arial"/>
                <a:ea typeface="Arial"/>
                <a:cs typeface="Arial"/>
                <a:sym typeface="Arial"/>
              </a:defRPr>
            </a:lvl1pPr>
            <a:lvl2pPr indent="-1143000" lvl="1" marL="914400" marR="0" rtl="0" algn="l">
              <a:spcBef>
                <a:spcPts val="2880"/>
              </a:spcBef>
              <a:spcAft>
                <a:spcPts val="0"/>
              </a:spcAft>
              <a:buClr>
                <a:schemeClr val="dk1"/>
              </a:buClr>
              <a:buSzPts val="14400"/>
              <a:buFont typeface="Arial"/>
              <a:buChar char="–"/>
              <a:defRPr b="0" i="0" sz="14400" u="none" cap="none" strike="noStrike">
                <a:solidFill>
                  <a:schemeClr val="dk1"/>
                </a:solidFill>
                <a:latin typeface="Arial"/>
                <a:ea typeface="Arial"/>
                <a:cs typeface="Arial"/>
                <a:sym typeface="Arial"/>
              </a:defRPr>
            </a:lvl2pPr>
            <a:lvl3pPr indent="-1016000" lvl="2" marL="1371600" marR="0" rtl="0" algn="l">
              <a:spcBef>
                <a:spcPts val="2480"/>
              </a:spcBef>
              <a:spcAft>
                <a:spcPts val="0"/>
              </a:spcAft>
              <a:buClr>
                <a:schemeClr val="dk1"/>
              </a:buClr>
              <a:buSzPts val="12400"/>
              <a:buFont typeface="Arial"/>
              <a:buChar char="•"/>
              <a:defRPr b="0" i="0" sz="12400" u="none" cap="none" strike="noStrike">
                <a:solidFill>
                  <a:schemeClr val="dk1"/>
                </a:solidFill>
                <a:latin typeface="Arial"/>
                <a:ea typeface="Arial"/>
                <a:cs typeface="Arial"/>
                <a:sym typeface="Arial"/>
              </a:defRPr>
            </a:lvl3pPr>
            <a:lvl4pPr indent="-882650" lvl="3" marL="18288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4pPr>
            <a:lvl5pPr indent="-882650" lvl="4" marL="22860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5pPr>
            <a:lvl6pPr indent="-882650" lvl="5" marL="27432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6pPr>
            <a:lvl7pPr indent="-882650" lvl="6" marL="32004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7pPr>
            <a:lvl8pPr indent="-882650" lvl="7" marL="36576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8pPr>
            <a:lvl9pPr indent="-882650" lvl="8" marL="41148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2193925" y="29978350"/>
            <a:ext cx="10242550" cy="2286000"/>
          </a:xfrm>
          <a:prstGeom prst="rect">
            <a:avLst/>
          </a:prstGeom>
          <a:noFill/>
          <a:ln>
            <a:noFill/>
          </a:ln>
        </p:spPr>
        <p:txBody>
          <a:bodyPr anchorCtr="0" anchor="t" bIns="235125" lIns="470250" spcFirstLastPara="1" rIns="470250" wrap="square" tIns="235125">
            <a:noAutofit/>
          </a:bodyPr>
          <a:lstStyle>
            <a:lvl1pPr lvl="0" marR="0" rtl="0" algn="l">
              <a:spcBef>
                <a:spcPts val="0"/>
              </a:spcBef>
              <a:spcAft>
                <a:spcPts val="0"/>
              </a:spcAft>
              <a:buSzPts val="1400"/>
              <a:buNone/>
              <a:defRPr b="0" i="0" sz="7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4995525" y="29978350"/>
            <a:ext cx="13900150" cy="2286000"/>
          </a:xfrm>
          <a:prstGeom prst="rect">
            <a:avLst/>
          </a:prstGeom>
          <a:noFill/>
          <a:ln>
            <a:noFill/>
          </a:ln>
        </p:spPr>
        <p:txBody>
          <a:bodyPr anchorCtr="0" anchor="t" bIns="235125" lIns="470250" spcFirstLastPara="1" rIns="470250" wrap="square" tIns="235125">
            <a:noAutofit/>
          </a:bodyPr>
          <a:lstStyle>
            <a:lvl1pPr lvl="0" marR="0" rtl="0" algn="ctr">
              <a:spcBef>
                <a:spcPts val="0"/>
              </a:spcBef>
              <a:spcAft>
                <a:spcPts val="0"/>
              </a:spcAft>
              <a:buSzPts val="1400"/>
              <a:buNone/>
              <a:defRPr b="0" i="0" sz="7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31454725" y="29978350"/>
            <a:ext cx="10242550" cy="2286000"/>
          </a:xfrm>
          <a:prstGeom prst="rect">
            <a:avLst/>
          </a:prstGeom>
          <a:noFill/>
          <a:ln>
            <a:noFill/>
          </a:ln>
        </p:spPr>
        <p:txBody>
          <a:bodyPr anchorCtr="0" anchor="t" bIns="235125" lIns="470250" spcFirstLastPara="1" rIns="470250" wrap="square" tIns="235125">
            <a:noAutofit/>
          </a:bodyPr>
          <a:lstStyle>
            <a:lvl1pPr indent="0" lvl="0" marL="0" marR="0" rtl="0" algn="r">
              <a:spcBef>
                <a:spcPts val="0"/>
              </a:spcBef>
              <a:spcAft>
                <a:spcPts val="0"/>
              </a:spcAft>
              <a:buNone/>
              <a:defRPr b="0" i="0" sz="71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71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71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71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71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71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71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71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7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
            <a:alphaModFix/>
          </a:blip>
          <a:srcRect b="0" l="0" r="0" t="0"/>
          <a:stretch/>
        </p:blipFill>
        <p:spPr>
          <a:xfrm rot="-5400000">
            <a:off x="-11074400" y="16459200"/>
            <a:ext cx="14274800" cy="3937000"/>
          </a:xfrm>
          <a:prstGeom prst="rect">
            <a:avLst/>
          </a:prstGeom>
          <a:noFill/>
          <a:ln>
            <a:noFill/>
          </a:ln>
        </p:spPr>
      </p:pic>
      <p:pic>
        <p:nvPicPr>
          <p:cNvPr id="12" name="Google Shape;12;p2"/>
          <p:cNvPicPr preferRelativeResize="0"/>
          <p:nvPr/>
        </p:nvPicPr>
        <p:blipFill rotWithShape="1">
          <a:blip r:embed="rId1">
            <a:alphaModFix/>
          </a:blip>
          <a:srcRect b="0" l="0" r="0" t="0"/>
          <a:stretch/>
        </p:blipFill>
        <p:spPr>
          <a:xfrm rot="5400000">
            <a:off x="40690800" y="16459200"/>
            <a:ext cx="14274800" cy="3937000"/>
          </a:xfrm>
          <a:prstGeom prst="rect">
            <a:avLst/>
          </a:prstGeom>
          <a:noFill/>
          <a:ln>
            <a:noFill/>
          </a:ln>
        </p:spPr>
      </p:pic>
      <p:pic>
        <p:nvPicPr>
          <p:cNvPr id="13" name="Google Shape;13;p2"/>
          <p:cNvPicPr preferRelativeResize="0"/>
          <p:nvPr/>
        </p:nvPicPr>
        <p:blipFill rotWithShape="1">
          <a:blip r:embed="rId2">
            <a:alphaModFix/>
          </a:blip>
          <a:srcRect b="0" l="0" r="0" t="0"/>
          <a:stretch/>
        </p:blipFill>
        <p:spPr>
          <a:xfrm>
            <a:off x="6946900" y="33426400"/>
            <a:ext cx="29997400" cy="1447800"/>
          </a:xfrm>
          <a:prstGeom prst="rect">
            <a:avLst/>
          </a:prstGeom>
          <a:noFill/>
          <a:ln>
            <a:noFill/>
          </a:ln>
        </p:spPr>
      </p:pic>
      <p:sp>
        <p:nvSpPr>
          <p:cNvPr id="14" name="Google Shape;14;p2"/>
          <p:cNvSpPr/>
          <p:nvPr/>
        </p:nvSpPr>
        <p:spPr>
          <a:xfrm>
            <a:off x="69469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560" u="none" cap="none" strike="noStrike">
                <a:solidFill>
                  <a:srgbClr val="808080"/>
                </a:solidFill>
                <a:latin typeface="Arial"/>
                <a:ea typeface="Arial"/>
                <a:cs typeface="Arial"/>
                <a:sym typeface="Arial"/>
              </a:rPr>
              <a:t>Template ID: intellectualsage  Size: 48x36</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CDCDE"/>
            </a:gs>
            <a:gs pos="100000">
              <a:schemeClr val="lt1"/>
            </a:gs>
          </a:gsLst>
          <a:lin ang="5400000" scaled="0"/>
        </a:gradFill>
      </p:bgPr>
    </p:bg>
    <p:spTree>
      <p:nvGrpSpPr>
        <p:cNvPr id="94" name="Shape 94"/>
        <p:cNvGrpSpPr/>
        <p:nvPr/>
      </p:nvGrpSpPr>
      <p:grpSpPr>
        <a:xfrm>
          <a:off x="0" y="0"/>
          <a:ext cx="0" cy="0"/>
          <a:chOff x="0" y="0"/>
          <a:chExt cx="0" cy="0"/>
        </a:xfrm>
      </p:grpSpPr>
      <p:sp>
        <p:nvSpPr>
          <p:cNvPr id="95" name="Google Shape;95;p1"/>
          <p:cNvSpPr/>
          <p:nvPr/>
        </p:nvSpPr>
        <p:spPr>
          <a:xfrm>
            <a:off x="339903" y="990099"/>
            <a:ext cx="42519600" cy="6266700"/>
          </a:xfrm>
          <a:prstGeom prst="round2DiagRect">
            <a:avLst>
              <a:gd fmla="val 16667" name="adj1"/>
              <a:gd fmla="val 0" name="adj2"/>
            </a:avLst>
          </a:prstGeom>
          <a:solidFill>
            <a:srgbClr val="43808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800"/>
              <a:buFont typeface="Arial"/>
              <a:buNone/>
            </a:pPr>
            <a:r>
              <a:t/>
            </a:r>
            <a:endParaRPr b="0" i="0" sz="3800" u="none" cap="none" strike="noStrike">
              <a:solidFill>
                <a:schemeClr val="dk1"/>
              </a:solidFill>
              <a:latin typeface="Arial"/>
              <a:ea typeface="Arial"/>
              <a:cs typeface="Arial"/>
              <a:sym typeface="Arial"/>
            </a:endParaRPr>
          </a:p>
        </p:txBody>
      </p:sp>
      <p:sp>
        <p:nvSpPr>
          <p:cNvPr id="96" name="Google Shape;96;p1"/>
          <p:cNvSpPr txBox="1"/>
          <p:nvPr/>
        </p:nvSpPr>
        <p:spPr>
          <a:xfrm>
            <a:off x="1371600" y="1466151"/>
            <a:ext cx="41148000" cy="2155800"/>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Predictive Climate Insights(PCI)</a:t>
            </a:r>
            <a:br>
              <a:rPr i="0" lang="en-US" sz="6000" u="none" cap="none" strike="noStrike">
                <a:solidFill>
                  <a:schemeClr val="lt1"/>
                </a:solidFill>
                <a:latin typeface="Calibri"/>
                <a:ea typeface="Calibri"/>
                <a:cs typeface="Calibri"/>
                <a:sym typeface="Calibri"/>
              </a:rPr>
            </a:br>
            <a:r>
              <a:rPr b="1" lang="en-US" sz="5800">
                <a:solidFill>
                  <a:schemeClr val="lt1"/>
                </a:solidFill>
                <a:latin typeface="Calibri"/>
                <a:ea typeface="Calibri"/>
                <a:cs typeface="Calibri"/>
                <a:sym typeface="Calibri"/>
              </a:rPr>
              <a:t>Machine Learning-Driven Weather Insights With API Integration</a:t>
            </a:r>
            <a:endParaRPr b="1" sz="5800">
              <a:latin typeface="Calibri"/>
              <a:ea typeface="Calibri"/>
              <a:cs typeface="Calibri"/>
              <a:sym typeface="Calibri"/>
            </a:endParaRPr>
          </a:p>
        </p:txBody>
      </p:sp>
      <p:sp>
        <p:nvSpPr>
          <p:cNvPr id="97" name="Google Shape;97;p1"/>
          <p:cNvSpPr txBox="1"/>
          <p:nvPr/>
        </p:nvSpPr>
        <p:spPr>
          <a:xfrm>
            <a:off x="1025700" y="3637100"/>
            <a:ext cx="41148000" cy="3419400"/>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None/>
            </a:pPr>
            <a:r>
              <a:rPr lang="en-US" sz="5000">
                <a:solidFill>
                  <a:schemeClr val="lt1"/>
                </a:solidFill>
                <a:latin typeface="Calibri"/>
                <a:ea typeface="Calibri"/>
                <a:cs typeface="Calibri"/>
                <a:sym typeface="Calibri"/>
              </a:rPr>
              <a:t>Jayonti Sarker</a:t>
            </a:r>
            <a:endParaRPr sz="5000">
              <a:solidFill>
                <a:schemeClr val="lt1"/>
              </a:solidFill>
              <a:latin typeface="Calibri"/>
              <a:ea typeface="Calibri"/>
              <a:cs typeface="Calibri"/>
              <a:sym typeface="Calibri"/>
            </a:endParaRPr>
          </a:p>
          <a:p>
            <a:pPr indent="0" lvl="0" marL="0" marR="0" rtl="0" algn="ctr">
              <a:spcBef>
                <a:spcPts val="0"/>
              </a:spcBef>
              <a:spcAft>
                <a:spcPts val="0"/>
              </a:spcAft>
              <a:buNone/>
            </a:pPr>
            <a:r>
              <a:rPr lang="en-US" sz="5000">
                <a:solidFill>
                  <a:schemeClr val="lt1"/>
                </a:solidFill>
                <a:latin typeface="Calibri"/>
                <a:ea typeface="Calibri"/>
                <a:cs typeface="Calibri"/>
                <a:sym typeface="Calibri"/>
              </a:rPr>
              <a:t>Supervised By: Professor MD. Shahriar Hussain</a:t>
            </a:r>
            <a:endParaRPr sz="5000">
              <a:solidFill>
                <a:schemeClr val="lt1"/>
              </a:solidFill>
              <a:latin typeface="Calibri"/>
              <a:ea typeface="Calibri"/>
              <a:cs typeface="Calibri"/>
              <a:sym typeface="Calibri"/>
            </a:endParaRPr>
          </a:p>
          <a:p>
            <a:pPr indent="0" lvl="0" marL="0" marR="0" rtl="0" algn="ctr">
              <a:spcBef>
                <a:spcPts val="0"/>
              </a:spcBef>
              <a:spcAft>
                <a:spcPts val="0"/>
              </a:spcAft>
              <a:buNone/>
            </a:pPr>
            <a:r>
              <a:rPr lang="en-US" sz="5000">
                <a:solidFill>
                  <a:schemeClr val="lt1"/>
                </a:solidFill>
                <a:latin typeface="Calibri"/>
                <a:ea typeface="Calibri"/>
                <a:cs typeface="Calibri"/>
                <a:sym typeface="Calibri"/>
              </a:rPr>
              <a:t>Department of Electrical &amp; Computer Engineering</a:t>
            </a:r>
            <a:endParaRPr sz="5000">
              <a:solidFill>
                <a:schemeClr val="lt1"/>
              </a:solidFill>
              <a:latin typeface="Calibri"/>
              <a:ea typeface="Calibri"/>
              <a:cs typeface="Calibri"/>
              <a:sym typeface="Calibri"/>
            </a:endParaRPr>
          </a:p>
          <a:p>
            <a:pPr indent="0" lvl="0" marL="0" marR="0" rtl="0" algn="ctr">
              <a:spcBef>
                <a:spcPts val="0"/>
              </a:spcBef>
              <a:spcAft>
                <a:spcPts val="0"/>
              </a:spcAft>
              <a:buNone/>
            </a:pPr>
            <a:r>
              <a:rPr lang="en-US" sz="5000">
                <a:solidFill>
                  <a:schemeClr val="lt1"/>
                </a:solidFill>
                <a:latin typeface="Calibri"/>
                <a:ea typeface="Calibri"/>
                <a:cs typeface="Calibri"/>
                <a:sym typeface="Calibri"/>
              </a:rPr>
              <a:t>North South University</a:t>
            </a:r>
            <a:endParaRPr sz="50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5500">
              <a:solidFill>
                <a:schemeClr val="lt1"/>
              </a:solidFill>
              <a:latin typeface="Montserrat Light"/>
              <a:ea typeface="Montserrat Light"/>
              <a:cs typeface="Montserrat Light"/>
              <a:sym typeface="Montserrat Light"/>
            </a:endParaRPr>
          </a:p>
          <a:p>
            <a:pPr indent="0" lvl="0" marL="0" marR="0" rtl="0" algn="ctr">
              <a:spcBef>
                <a:spcPts val="0"/>
              </a:spcBef>
              <a:spcAft>
                <a:spcPts val="0"/>
              </a:spcAft>
              <a:buNone/>
            </a:pPr>
            <a:r>
              <a:t/>
            </a:r>
            <a:endParaRPr sz="5600">
              <a:solidFill>
                <a:schemeClr val="lt1"/>
              </a:solidFill>
              <a:latin typeface="Montserrat Light"/>
              <a:ea typeface="Montserrat Light"/>
              <a:cs typeface="Montserrat Light"/>
              <a:sym typeface="Montserrat Light"/>
            </a:endParaRPr>
          </a:p>
        </p:txBody>
      </p:sp>
      <p:sp>
        <p:nvSpPr>
          <p:cNvPr id="98" name="Google Shape;98;p1"/>
          <p:cNvSpPr txBox="1"/>
          <p:nvPr/>
        </p:nvSpPr>
        <p:spPr>
          <a:xfrm>
            <a:off x="583550" y="8723538"/>
            <a:ext cx="10187700" cy="4109700"/>
          </a:xfrm>
          <a:prstGeom prst="rect">
            <a:avLst/>
          </a:prstGeom>
          <a:noFill/>
          <a:ln>
            <a:noFill/>
          </a:ln>
        </p:spPr>
        <p:txBody>
          <a:bodyPr anchorCtr="0" anchor="t" bIns="45700" lIns="91400" spcFirstLastPara="1" rIns="91400" wrap="square" tIns="45700">
            <a:spAutoFit/>
          </a:bodyPr>
          <a:lstStyle/>
          <a:p>
            <a:pPr indent="0" lvl="0" marL="0" marR="0" rtl="0" algn="just">
              <a:lnSpc>
                <a:spcPct val="100000"/>
              </a:lnSpc>
              <a:spcBef>
                <a:spcPts val="0"/>
              </a:spcBef>
              <a:spcAft>
                <a:spcPts val="0"/>
              </a:spcAft>
              <a:buNone/>
            </a:pPr>
            <a:r>
              <a:rPr i="0" lang="en-US" sz="2900" u="none" cap="none" strike="noStrike">
                <a:solidFill>
                  <a:schemeClr val="dk1"/>
                </a:solidFill>
                <a:latin typeface="Calibri"/>
                <a:ea typeface="Calibri"/>
                <a:cs typeface="Calibri"/>
                <a:sym typeface="Calibri"/>
              </a:rPr>
              <a:t>The Predictive Climate Insights is a web-based application that uses machine learning algorithms to predict weather. It can forecast rainfall, temperature, humidity, and sunshine duration for all the districts in Bangladesh. The necessary models were trained based on historical data. Advanced algorithms such as SVM, KNN, MLP and Decision Tree has been used to test the model performances. The integration of weather API in the other part of app can find all the real-time weather information based on a given</a:t>
            </a:r>
            <a:r>
              <a:rPr lang="en-US" sz="2900">
                <a:latin typeface="Calibri"/>
                <a:ea typeface="Calibri"/>
                <a:cs typeface="Calibri"/>
                <a:sym typeface="Calibri"/>
              </a:rPr>
              <a:t> </a:t>
            </a:r>
            <a:r>
              <a:rPr i="0" lang="en-US" sz="2900" u="none" cap="none" strike="noStrike">
                <a:solidFill>
                  <a:schemeClr val="dk1"/>
                </a:solidFill>
                <a:latin typeface="Calibri"/>
                <a:ea typeface="Calibri"/>
                <a:cs typeface="Calibri"/>
                <a:sym typeface="Calibri"/>
              </a:rPr>
              <a:t>location specifically.</a:t>
            </a:r>
            <a:endParaRPr i="0" sz="2900" u="none" cap="none" strike="noStrike">
              <a:solidFill>
                <a:schemeClr val="dk1"/>
              </a:solidFill>
              <a:latin typeface="Calibri"/>
              <a:ea typeface="Calibri"/>
              <a:cs typeface="Calibri"/>
              <a:sym typeface="Calibri"/>
            </a:endParaRPr>
          </a:p>
        </p:txBody>
      </p:sp>
      <p:sp>
        <p:nvSpPr>
          <p:cNvPr id="99" name="Google Shape;99;p1"/>
          <p:cNvSpPr/>
          <p:nvPr/>
        </p:nvSpPr>
        <p:spPr>
          <a:xfrm>
            <a:off x="583475" y="7825850"/>
            <a:ext cx="101877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Abstract</a:t>
            </a:r>
            <a:endParaRPr sz="4800">
              <a:latin typeface="Calibri"/>
              <a:ea typeface="Calibri"/>
              <a:cs typeface="Calibri"/>
              <a:sym typeface="Calibri"/>
            </a:endParaRPr>
          </a:p>
        </p:txBody>
      </p:sp>
      <p:sp>
        <p:nvSpPr>
          <p:cNvPr id="100" name="Google Shape;100;p1"/>
          <p:cNvSpPr/>
          <p:nvPr/>
        </p:nvSpPr>
        <p:spPr>
          <a:xfrm>
            <a:off x="11506200" y="7825850"/>
            <a:ext cx="104394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Methodology</a:t>
            </a:r>
            <a:endParaRPr sz="4800">
              <a:latin typeface="Calibri"/>
              <a:ea typeface="Calibri"/>
              <a:cs typeface="Calibri"/>
              <a:sym typeface="Calibri"/>
            </a:endParaRPr>
          </a:p>
        </p:txBody>
      </p:sp>
      <p:sp>
        <p:nvSpPr>
          <p:cNvPr id="101" name="Google Shape;101;p1"/>
          <p:cNvSpPr/>
          <p:nvPr/>
        </p:nvSpPr>
        <p:spPr>
          <a:xfrm>
            <a:off x="22680625" y="7825850"/>
            <a:ext cx="201789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System Diagram</a:t>
            </a:r>
            <a:endParaRPr sz="4800">
              <a:latin typeface="Calibri"/>
              <a:ea typeface="Calibri"/>
              <a:cs typeface="Calibri"/>
              <a:sym typeface="Calibri"/>
            </a:endParaRPr>
          </a:p>
        </p:txBody>
      </p:sp>
      <p:sp>
        <p:nvSpPr>
          <p:cNvPr id="102" name="Google Shape;102;p1"/>
          <p:cNvSpPr txBox="1"/>
          <p:nvPr/>
        </p:nvSpPr>
        <p:spPr>
          <a:xfrm>
            <a:off x="583550" y="15208050"/>
            <a:ext cx="10187700" cy="3663300"/>
          </a:xfrm>
          <a:prstGeom prst="rect">
            <a:avLst/>
          </a:prstGeom>
          <a:noFill/>
          <a:ln>
            <a:noFill/>
          </a:ln>
        </p:spPr>
        <p:txBody>
          <a:bodyPr anchorCtr="0" anchor="t" bIns="45700" lIns="91400" spcFirstLastPara="1" rIns="91400" wrap="square" tIns="45700">
            <a:spAutoFit/>
          </a:bodyPr>
          <a:lstStyle/>
          <a:p>
            <a:pPr indent="0" lvl="0" marL="0" marR="0" rtl="0" algn="just">
              <a:lnSpc>
                <a:spcPct val="100000"/>
              </a:lnSpc>
              <a:spcBef>
                <a:spcPts val="0"/>
              </a:spcBef>
              <a:spcAft>
                <a:spcPts val="0"/>
              </a:spcAft>
              <a:buNone/>
            </a:pPr>
            <a:r>
              <a:rPr i="0" lang="en-US" sz="2900" u="none" cap="none" strike="noStrike">
                <a:solidFill>
                  <a:schemeClr val="dk1"/>
                </a:solidFill>
                <a:latin typeface="Calibri"/>
                <a:ea typeface="Calibri"/>
                <a:cs typeface="Calibri"/>
                <a:sym typeface="Calibri"/>
              </a:rPr>
              <a:t>Bangladesh is highly vulnerable to unpredictable weather patterns, which pose significant risks to agriculture, infrastructure, and disaster management. Accurate weather predictions can provide critical insights to mitigate these impacts. Traditional methods of forecasting often lack precision and accessibility, leaving room for innovative, tech-driven solutions. This project introduces PCI, a web-based weather forecasting system leveraging machine learning models to deliver actionable predictions.</a:t>
            </a:r>
            <a:endParaRPr sz="2900">
              <a:latin typeface="Calibri"/>
              <a:ea typeface="Calibri"/>
              <a:cs typeface="Calibri"/>
              <a:sym typeface="Calibri"/>
            </a:endParaRPr>
          </a:p>
        </p:txBody>
      </p:sp>
      <p:sp>
        <p:nvSpPr>
          <p:cNvPr id="103" name="Google Shape;103;p1"/>
          <p:cNvSpPr/>
          <p:nvPr/>
        </p:nvSpPr>
        <p:spPr>
          <a:xfrm>
            <a:off x="583550" y="14134438"/>
            <a:ext cx="101877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Introduction</a:t>
            </a:r>
            <a:endParaRPr sz="4800">
              <a:latin typeface="Calibri"/>
              <a:ea typeface="Calibri"/>
              <a:cs typeface="Calibri"/>
              <a:sym typeface="Calibri"/>
            </a:endParaRPr>
          </a:p>
        </p:txBody>
      </p:sp>
      <p:sp>
        <p:nvSpPr>
          <p:cNvPr id="104" name="Google Shape;104;p1"/>
          <p:cNvSpPr txBox="1"/>
          <p:nvPr/>
        </p:nvSpPr>
        <p:spPr>
          <a:xfrm>
            <a:off x="11506200" y="24815500"/>
            <a:ext cx="10439400" cy="4332300"/>
          </a:xfrm>
          <a:prstGeom prst="rect">
            <a:avLst/>
          </a:prstGeom>
          <a:noFill/>
          <a:ln>
            <a:noFill/>
          </a:ln>
        </p:spPr>
        <p:txBody>
          <a:bodyPr anchorCtr="0" anchor="t" bIns="45700" lIns="91400" spcFirstLastPara="1" rIns="91400"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900">
                <a:solidFill>
                  <a:schemeClr val="dk1"/>
                </a:solidFill>
                <a:latin typeface="Calibri"/>
                <a:ea typeface="Calibri"/>
                <a:cs typeface="Calibri"/>
                <a:sym typeface="Calibri"/>
              </a:rPr>
              <a:t>This project involved collecting and processing historical weather data to develop and evaluate machine learning models for predicting rainfall, sunshine, humidity, and temperature, with an API feature for real-time updates and 5-day forecasts. Future work will focus on using deep learning to improve accuracy and expanding the dataset with more variables and sources for better model robustness.</a:t>
            </a:r>
            <a:endParaRPr sz="2900">
              <a:solidFill>
                <a:schemeClr val="dk1"/>
              </a:solidFill>
              <a:latin typeface="Calibri"/>
              <a:ea typeface="Calibri"/>
              <a:cs typeface="Calibri"/>
              <a:sym typeface="Calibri"/>
            </a:endParaRPr>
          </a:p>
          <a:p>
            <a:pPr indent="0" lvl="0" marL="0" rtl="0" algn="just">
              <a:lnSpc>
                <a:spcPct val="100000"/>
              </a:lnSpc>
              <a:spcBef>
                <a:spcPts val="1200"/>
              </a:spcBef>
              <a:spcAft>
                <a:spcPts val="1200"/>
              </a:spcAft>
              <a:buClr>
                <a:schemeClr val="dk1"/>
              </a:buClr>
              <a:buSzPts val="1100"/>
              <a:buFont typeface="Arial"/>
              <a:buNone/>
            </a:pPr>
            <a:r>
              <a:t/>
            </a:r>
            <a:endParaRPr sz="3200">
              <a:solidFill>
                <a:schemeClr val="dk1"/>
              </a:solidFill>
              <a:latin typeface="Calibri"/>
              <a:ea typeface="Calibri"/>
              <a:cs typeface="Calibri"/>
              <a:sym typeface="Calibri"/>
            </a:endParaRPr>
          </a:p>
        </p:txBody>
      </p:sp>
      <p:sp>
        <p:nvSpPr>
          <p:cNvPr id="105" name="Google Shape;105;p1"/>
          <p:cNvSpPr/>
          <p:nvPr/>
        </p:nvSpPr>
        <p:spPr>
          <a:xfrm>
            <a:off x="583475" y="20218213"/>
            <a:ext cx="101877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Motivation</a:t>
            </a:r>
            <a:endParaRPr sz="4800">
              <a:latin typeface="Calibri"/>
              <a:ea typeface="Calibri"/>
              <a:cs typeface="Calibri"/>
              <a:sym typeface="Calibri"/>
            </a:endParaRPr>
          </a:p>
        </p:txBody>
      </p:sp>
      <p:sp>
        <p:nvSpPr>
          <p:cNvPr id="106" name="Google Shape;106;p1"/>
          <p:cNvSpPr/>
          <p:nvPr/>
        </p:nvSpPr>
        <p:spPr>
          <a:xfrm>
            <a:off x="583550" y="21091525"/>
            <a:ext cx="10187700" cy="410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Calibri"/>
              <a:buNone/>
            </a:pPr>
            <a:r>
              <a:rPr b="0" i="0" lang="en-US" sz="2900" u="none" cap="none" strike="noStrike">
                <a:solidFill>
                  <a:schemeClr val="dk1"/>
                </a:solidFill>
                <a:latin typeface="Calibri"/>
                <a:ea typeface="Calibri"/>
                <a:cs typeface="Calibri"/>
                <a:sym typeface="Calibri"/>
              </a:rPr>
              <a:t>Bangladesh frequently experiences unpredictable weather patterns, which pose challenges for agriculture, disaster management, and daily life. Accurate and localized weather forecasting is crucial for informed decision-making and minimizing the impacts of climate change. This project focuses on using machine learning techniques to improve weather predictions, ensuring more reliable and actionable insights to address these critical needs.</a:t>
            </a:r>
            <a:endParaRPr b="0" i="0" sz="2900" u="none" cap="none" strike="noStrike">
              <a:solidFill>
                <a:schemeClr val="dk1"/>
              </a:solidFill>
              <a:latin typeface="Calibri"/>
              <a:ea typeface="Calibri"/>
              <a:cs typeface="Calibri"/>
              <a:sym typeface="Calibri"/>
            </a:endParaRPr>
          </a:p>
        </p:txBody>
      </p:sp>
      <p:sp>
        <p:nvSpPr>
          <p:cNvPr id="107" name="Google Shape;107;p1"/>
          <p:cNvSpPr/>
          <p:nvPr/>
        </p:nvSpPr>
        <p:spPr>
          <a:xfrm>
            <a:off x="583550" y="25520225"/>
            <a:ext cx="101877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4800" u="none" cap="none" strike="noStrike">
                <a:solidFill>
                  <a:schemeClr val="lt1"/>
                </a:solidFill>
                <a:latin typeface="Calibri"/>
                <a:ea typeface="Calibri"/>
                <a:cs typeface="Calibri"/>
                <a:sym typeface="Calibri"/>
              </a:rPr>
              <a:t>Objective</a:t>
            </a:r>
            <a:endParaRPr sz="4800">
              <a:latin typeface="Calibri"/>
              <a:ea typeface="Calibri"/>
              <a:cs typeface="Calibri"/>
              <a:sym typeface="Calibri"/>
            </a:endParaRPr>
          </a:p>
        </p:txBody>
      </p:sp>
      <p:sp>
        <p:nvSpPr>
          <p:cNvPr id="108" name="Google Shape;108;p1"/>
          <p:cNvSpPr/>
          <p:nvPr/>
        </p:nvSpPr>
        <p:spPr>
          <a:xfrm>
            <a:off x="516835" y="27279600"/>
            <a:ext cx="10187609" cy="563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800"/>
              <a:buFont typeface="Arial"/>
              <a:buNone/>
            </a:pPr>
            <a:r>
              <a:t/>
            </a:r>
            <a:endParaRPr b="0" i="0" sz="3800" u="none" cap="none" strike="noStrike">
              <a:solidFill>
                <a:schemeClr val="dk1"/>
              </a:solidFill>
              <a:latin typeface="Arial"/>
              <a:ea typeface="Arial"/>
              <a:cs typeface="Arial"/>
              <a:sym typeface="Arial"/>
            </a:endParaRPr>
          </a:p>
        </p:txBody>
      </p:sp>
      <p:sp>
        <p:nvSpPr>
          <p:cNvPr id="109" name="Google Shape;109;p1"/>
          <p:cNvSpPr/>
          <p:nvPr/>
        </p:nvSpPr>
        <p:spPr>
          <a:xfrm>
            <a:off x="685800" y="27279600"/>
            <a:ext cx="9849679" cy="4953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800"/>
              <a:buFont typeface="Arial"/>
              <a:buNone/>
            </a:pPr>
            <a:r>
              <a:t/>
            </a:r>
            <a:endParaRPr b="0" i="0" sz="3800" u="none" cap="none" strike="noStrike">
              <a:solidFill>
                <a:schemeClr val="dk1"/>
              </a:solidFill>
              <a:latin typeface="Arial"/>
              <a:ea typeface="Arial"/>
              <a:cs typeface="Arial"/>
              <a:sym typeface="Arial"/>
            </a:endParaRPr>
          </a:p>
        </p:txBody>
      </p:sp>
      <p:sp>
        <p:nvSpPr>
          <p:cNvPr id="110" name="Google Shape;110;p1"/>
          <p:cNvSpPr/>
          <p:nvPr/>
        </p:nvSpPr>
        <p:spPr>
          <a:xfrm>
            <a:off x="477080" y="27279600"/>
            <a:ext cx="10098156" cy="4913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800"/>
              <a:buFont typeface="Arial"/>
              <a:buNone/>
            </a:pPr>
            <a:r>
              <a:t/>
            </a:r>
            <a:endParaRPr b="0" i="0" sz="3800" u="none" cap="none" strike="noStrike">
              <a:solidFill>
                <a:schemeClr val="dk1"/>
              </a:solidFill>
              <a:latin typeface="Arial"/>
              <a:ea typeface="Arial"/>
              <a:cs typeface="Arial"/>
              <a:sym typeface="Arial"/>
            </a:endParaRPr>
          </a:p>
        </p:txBody>
      </p:sp>
      <p:sp>
        <p:nvSpPr>
          <p:cNvPr id="111" name="Google Shape;111;p1"/>
          <p:cNvSpPr/>
          <p:nvPr/>
        </p:nvSpPr>
        <p:spPr>
          <a:xfrm>
            <a:off x="583550" y="26393525"/>
            <a:ext cx="10187700" cy="4955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1" i="0" lang="en-US" sz="2900" u="none" cap="none" strike="noStrike">
                <a:solidFill>
                  <a:schemeClr val="dk1"/>
                </a:solidFill>
                <a:latin typeface="Calibri"/>
                <a:ea typeface="Calibri"/>
                <a:cs typeface="Calibri"/>
                <a:sym typeface="Calibri"/>
              </a:rPr>
              <a:t>Build an Accurate Weather </a:t>
            </a:r>
            <a:r>
              <a:rPr b="1" i="0" lang="en-US" sz="2900" u="none" cap="none" strike="noStrike">
                <a:solidFill>
                  <a:schemeClr val="dk1"/>
                </a:solidFill>
                <a:latin typeface="Calibri"/>
                <a:ea typeface="Calibri"/>
                <a:cs typeface="Calibri"/>
                <a:sym typeface="Calibri"/>
              </a:rPr>
              <a:t>Prediction</a:t>
            </a:r>
            <a:r>
              <a:rPr b="1" i="0" lang="en-US" sz="2900" u="none" cap="none" strike="noStrike">
                <a:solidFill>
                  <a:schemeClr val="dk1"/>
                </a:solidFill>
                <a:latin typeface="Calibri"/>
                <a:ea typeface="Calibri"/>
                <a:cs typeface="Calibri"/>
                <a:sym typeface="Calibri"/>
              </a:rPr>
              <a:t> System</a:t>
            </a:r>
            <a:r>
              <a:rPr i="0" lang="en-US" sz="2900" u="none" cap="none" strike="noStrike">
                <a:solidFill>
                  <a:schemeClr val="dk1"/>
                </a:solidFill>
                <a:latin typeface="Calibri"/>
                <a:ea typeface="Calibri"/>
                <a:cs typeface="Calibri"/>
                <a:sym typeface="Calibri"/>
              </a:rPr>
              <a:t> using machine learning.</a:t>
            </a:r>
            <a:endParaRPr sz="2900">
              <a:latin typeface="Calibri"/>
              <a:ea typeface="Calibri"/>
              <a:cs typeface="Calibri"/>
              <a:sym typeface="Calibri"/>
            </a:endParaRPr>
          </a:p>
          <a:p>
            <a:pPr indent="0" lvl="0" marL="0" marR="0" rtl="0" algn="just">
              <a:lnSpc>
                <a:spcPct val="100000"/>
              </a:lnSpc>
              <a:spcBef>
                <a:spcPts val="0"/>
              </a:spcBef>
              <a:spcAft>
                <a:spcPts val="0"/>
              </a:spcAft>
              <a:buNone/>
            </a:pPr>
            <a:r>
              <a:rPr b="1" i="0" lang="en-US" sz="2900" u="none" cap="none" strike="noStrike">
                <a:solidFill>
                  <a:schemeClr val="dk1"/>
                </a:solidFill>
                <a:latin typeface="Calibri"/>
                <a:ea typeface="Calibri"/>
                <a:cs typeface="Calibri"/>
                <a:sym typeface="Calibri"/>
              </a:rPr>
              <a:t>Evaluate Different Machine Learning Models</a:t>
            </a:r>
            <a:r>
              <a:rPr i="0" lang="en-US" sz="2900" u="none" cap="none" strike="noStrike">
                <a:solidFill>
                  <a:schemeClr val="dk1"/>
                </a:solidFill>
                <a:latin typeface="Calibri"/>
                <a:ea typeface="Calibri"/>
                <a:cs typeface="Calibri"/>
                <a:sym typeface="Calibri"/>
              </a:rPr>
              <a:t> (SVM, KNN, MLP).</a:t>
            </a:r>
            <a:endParaRPr sz="2900">
              <a:latin typeface="Calibri"/>
              <a:ea typeface="Calibri"/>
              <a:cs typeface="Calibri"/>
              <a:sym typeface="Calibri"/>
            </a:endParaRPr>
          </a:p>
          <a:p>
            <a:pPr indent="0" lvl="0" marL="0" marR="0" rtl="0" algn="just">
              <a:lnSpc>
                <a:spcPct val="100000"/>
              </a:lnSpc>
              <a:spcBef>
                <a:spcPts val="0"/>
              </a:spcBef>
              <a:spcAft>
                <a:spcPts val="0"/>
              </a:spcAft>
              <a:buNone/>
            </a:pPr>
            <a:r>
              <a:rPr b="1" i="0" lang="en-US" sz="2900" u="none" cap="none" strike="noStrike">
                <a:solidFill>
                  <a:schemeClr val="dk1"/>
                </a:solidFill>
                <a:latin typeface="Calibri"/>
                <a:ea typeface="Calibri"/>
                <a:cs typeface="Calibri"/>
                <a:sym typeface="Calibri"/>
              </a:rPr>
              <a:t>Develop a User-Friendly Web Application</a:t>
            </a:r>
            <a:r>
              <a:rPr i="0" lang="en-US" sz="2900" u="none" cap="none" strike="noStrike">
                <a:solidFill>
                  <a:schemeClr val="dk1"/>
                </a:solidFill>
                <a:latin typeface="Calibri"/>
                <a:ea typeface="Calibri"/>
                <a:cs typeface="Calibri"/>
                <a:sym typeface="Calibri"/>
              </a:rPr>
              <a:t> for easy access to forecasts.</a:t>
            </a:r>
            <a:endParaRPr sz="2900">
              <a:latin typeface="Calibri"/>
              <a:ea typeface="Calibri"/>
              <a:cs typeface="Calibri"/>
              <a:sym typeface="Calibri"/>
            </a:endParaRPr>
          </a:p>
          <a:p>
            <a:pPr indent="0" lvl="0" marL="0" marR="0" rtl="0" algn="just">
              <a:lnSpc>
                <a:spcPct val="100000"/>
              </a:lnSpc>
              <a:spcBef>
                <a:spcPts val="0"/>
              </a:spcBef>
              <a:spcAft>
                <a:spcPts val="0"/>
              </a:spcAft>
              <a:buNone/>
            </a:pPr>
            <a:r>
              <a:rPr b="1" i="0" lang="en-US" sz="2900" u="none" cap="none" strike="noStrike">
                <a:solidFill>
                  <a:schemeClr val="dk1"/>
                </a:solidFill>
                <a:latin typeface="Calibri"/>
                <a:ea typeface="Calibri"/>
                <a:cs typeface="Calibri"/>
                <a:sym typeface="Calibri"/>
              </a:rPr>
              <a:t>Optimize Model Accuracy</a:t>
            </a:r>
            <a:r>
              <a:rPr i="0" lang="en-US" sz="2900" u="none" cap="none" strike="noStrike">
                <a:solidFill>
                  <a:schemeClr val="dk1"/>
                </a:solidFill>
                <a:latin typeface="Calibri"/>
                <a:ea typeface="Calibri"/>
                <a:cs typeface="Calibri"/>
                <a:sym typeface="Calibri"/>
              </a:rPr>
              <a:t> using evaluation metrics like MAE and R². </a:t>
            </a:r>
            <a:endParaRPr sz="2900">
              <a:latin typeface="Calibri"/>
              <a:ea typeface="Calibri"/>
              <a:cs typeface="Calibri"/>
              <a:sym typeface="Calibri"/>
            </a:endParaRPr>
          </a:p>
          <a:p>
            <a:pPr indent="0" lvl="0" marL="0" marR="0" rtl="0" algn="just">
              <a:spcBef>
                <a:spcPts val="0"/>
              </a:spcBef>
              <a:spcAft>
                <a:spcPts val="0"/>
              </a:spcAft>
              <a:buNone/>
            </a:pPr>
            <a:r>
              <a:rPr b="1" i="0" lang="en-US" sz="2900" u="none" cap="none" strike="noStrike">
                <a:solidFill>
                  <a:schemeClr val="dk1"/>
                </a:solidFill>
                <a:latin typeface="Calibri"/>
                <a:ea typeface="Calibri"/>
                <a:cs typeface="Calibri"/>
                <a:sym typeface="Calibri"/>
              </a:rPr>
              <a:t>Integrate Real-Time Weather Data</a:t>
            </a:r>
            <a:r>
              <a:rPr i="0" lang="en-US" sz="2900" u="none" cap="none" strike="noStrike">
                <a:solidFill>
                  <a:schemeClr val="dk1"/>
                </a:solidFill>
                <a:latin typeface="Calibri"/>
                <a:ea typeface="Calibri"/>
                <a:cs typeface="Calibri"/>
                <a:sym typeface="Calibri"/>
              </a:rPr>
              <a:t> through APIs.</a:t>
            </a:r>
            <a:endParaRPr b="0" i="0" sz="2900" u="none" cap="none" strike="noStrike">
              <a:solidFill>
                <a:schemeClr val="dk1"/>
              </a:solidFill>
              <a:latin typeface="Calibri"/>
              <a:ea typeface="Calibri"/>
              <a:cs typeface="Calibri"/>
              <a:sym typeface="Calibri"/>
            </a:endParaRPr>
          </a:p>
        </p:txBody>
      </p:sp>
      <p:sp>
        <p:nvSpPr>
          <p:cNvPr id="112" name="Google Shape;112;p1"/>
          <p:cNvSpPr/>
          <p:nvPr/>
        </p:nvSpPr>
        <p:spPr>
          <a:xfrm>
            <a:off x="11506200" y="9038150"/>
            <a:ext cx="10439400" cy="21558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508000" lvl="0" marL="514350" marR="0" rtl="0" algn="l">
              <a:spcBef>
                <a:spcPts val="0"/>
              </a:spcBef>
              <a:spcAft>
                <a:spcPts val="0"/>
              </a:spcAft>
              <a:buClr>
                <a:schemeClr val="lt1"/>
              </a:buClr>
              <a:buSzPts val="3100"/>
              <a:buFont typeface="Calibri"/>
              <a:buAutoNum type="arabicPeriod"/>
            </a:pPr>
            <a:r>
              <a:rPr b="1" i="0" lang="en-US" sz="3100" u="none" cap="none" strike="noStrike">
                <a:solidFill>
                  <a:schemeClr val="lt1"/>
                </a:solidFill>
                <a:latin typeface="Calibri"/>
                <a:ea typeface="Calibri"/>
                <a:cs typeface="Calibri"/>
                <a:sym typeface="Calibri"/>
              </a:rPr>
              <a:t>Data Collection :</a:t>
            </a:r>
            <a:endParaRPr sz="3100"/>
          </a:p>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Historical weather data (rainfall, sunshine, humidity, temperature) is sourced from trusted meteorological and climate databases.</a:t>
            </a:r>
            <a:endParaRPr sz="2800"/>
          </a:p>
          <a:p>
            <a:pPr indent="0" lvl="0" marL="0" marR="0" rtl="0" algn="l">
              <a:spcBef>
                <a:spcPts val="0"/>
              </a:spcBef>
              <a:spcAft>
                <a:spcPts val="0"/>
              </a:spcAft>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13" name="Google Shape;113;p1"/>
          <p:cNvSpPr/>
          <p:nvPr/>
        </p:nvSpPr>
        <p:spPr>
          <a:xfrm>
            <a:off x="11506200" y="11532950"/>
            <a:ext cx="10439400" cy="22077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100" u="none" cap="none" strike="noStrike">
                <a:solidFill>
                  <a:schemeClr val="lt1"/>
                </a:solidFill>
                <a:latin typeface="Calibri"/>
                <a:ea typeface="Calibri"/>
                <a:cs typeface="Calibri"/>
                <a:sym typeface="Calibri"/>
              </a:rPr>
              <a:t>2. Data Cleaning &amp; Processing :</a:t>
            </a:r>
            <a:endParaRPr b="1" i="0" sz="3100" u="none" cap="none" strike="noStrike">
              <a:solidFill>
                <a:srgbClr val="3F3F3F"/>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Invalid or duplicate data entries are filtered, missing values are handled, and the data is converted into a structured format with datetime indices for analysis.</a:t>
            </a:r>
            <a:endParaRPr b="0" i="0" sz="2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14" name="Google Shape;114;p1"/>
          <p:cNvSpPr/>
          <p:nvPr/>
        </p:nvSpPr>
        <p:spPr>
          <a:xfrm>
            <a:off x="11506200" y="14079650"/>
            <a:ext cx="10439400" cy="15705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114300"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3</a:t>
            </a:r>
            <a:r>
              <a:rPr b="1" lang="en-US" sz="3100">
                <a:solidFill>
                  <a:schemeClr val="lt1"/>
                </a:solidFill>
                <a:latin typeface="Calibri"/>
                <a:ea typeface="Calibri"/>
                <a:cs typeface="Calibri"/>
                <a:sym typeface="Calibri"/>
              </a:rPr>
              <a:t>. Feature Engineering</a:t>
            </a:r>
            <a:r>
              <a:rPr b="1" lang="en-US" sz="3200">
                <a:solidFill>
                  <a:schemeClr val="lt1"/>
                </a:solidFill>
                <a:latin typeface="Calibri"/>
                <a:ea typeface="Calibri"/>
                <a:cs typeface="Calibri"/>
                <a:sym typeface="Calibri"/>
              </a:rPr>
              <a:t>: </a:t>
            </a:r>
            <a:endParaRPr b="1" sz="3200">
              <a:solidFill>
                <a:schemeClr val="lt1"/>
              </a:solidFill>
              <a:latin typeface="Calibri"/>
              <a:ea typeface="Calibri"/>
              <a:cs typeface="Calibri"/>
              <a:sym typeface="Calibri"/>
            </a:endParaRPr>
          </a:p>
          <a:p>
            <a:pPr indent="0" lvl="0" marL="0" marR="0" rtl="0" algn="l">
              <a:spcBef>
                <a:spcPts val="0"/>
              </a:spcBef>
              <a:spcAft>
                <a:spcPts val="0"/>
              </a:spcAft>
              <a:buNone/>
            </a:pPr>
            <a:r>
              <a:rPr i="0" lang="en-US" sz="2800" u="none" cap="none" strike="noStrike">
                <a:solidFill>
                  <a:schemeClr val="lt1"/>
                </a:solidFill>
                <a:latin typeface="Calibri"/>
                <a:ea typeface="Calibri"/>
                <a:cs typeface="Calibri"/>
                <a:sym typeface="Calibri"/>
              </a:rPr>
              <a:t>Features like day, month, and temperature patterns are extracted, with selection methods identifying key predictors.</a:t>
            </a:r>
            <a:endParaRPr b="1" i="0" sz="2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15" name="Google Shape;115;p1"/>
          <p:cNvSpPr/>
          <p:nvPr/>
        </p:nvSpPr>
        <p:spPr>
          <a:xfrm>
            <a:off x="11506200" y="15989150"/>
            <a:ext cx="10439400" cy="19368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100" u="none" cap="none" strike="noStrike">
                <a:solidFill>
                  <a:schemeClr val="lt1"/>
                </a:solidFill>
                <a:latin typeface="Calibri"/>
                <a:ea typeface="Calibri"/>
                <a:cs typeface="Calibri"/>
                <a:sym typeface="Calibri"/>
              </a:rPr>
              <a:t>4. Model Development:</a:t>
            </a:r>
            <a:endParaRPr sz="3100"/>
          </a:p>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Five models are trained and evaluated using MSE and R-squared for rainfall, sunshine, humidity, and temperatures.</a:t>
            </a:r>
            <a:endParaRPr b="0" i="0" sz="28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b="1" i="0" sz="3200" u="none" cap="none" strike="noStrike">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i="0" sz="32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16" name="Google Shape;116;p1"/>
          <p:cNvSpPr/>
          <p:nvPr/>
        </p:nvSpPr>
        <p:spPr>
          <a:xfrm>
            <a:off x="11506200" y="18264950"/>
            <a:ext cx="10439400" cy="19368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100" u="none" cap="none" strike="noStrike">
                <a:solidFill>
                  <a:schemeClr val="lt1"/>
                </a:solidFill>
                <a:latin typeface="Calibri"/>
                <a:ea typeface="Calibri"/>
                <a:cs typeface="Calibri"/>
                <a:sym typeface="Calibri"/>
              </a:rPr>
              <a:t>5.</a:t>
            </a:r>
            <a:r>
              <a:rPr b="1" i="0" lang="en-US" sz="3100" u="none" cap="none" strike="noStrike">
                <a:solidFill>
                  <a:schemeClr val="lt1"/>
                </a:solidFill>
                <a:latin typeface="Calibri"/>
                <a:ea typeface="Calibri"/>
                <a:cs typeface="Calibri"/>
                <a:sym typeface="Calibri"/>
              </a:rPr>
              <a:t> Evaluation:</a:t>
            </a:r>
            <a:endParaRPr b="1" i="0" sz="3100" u="none" cap="none" strike="noStrike">
              <a:solidFill>
                <a:srgbClr val="3F3F3F"/>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Measure model performance using metrics like Mean </a:t>
            </a:r>
            <a:r>
              <a:rPr b="0" i="0" lang="en-US" sz="2800" u="none" cap="none" strike="noStrike">
                <a:solidFill>
                  <a:schemeClr val="lt1"/>
                </a:solidFill>
                <a:latin typeface="Calibri"/>
                <a:ea typeface="Calibri"/>
                <a:cs typeface="Calibri"/>
                <a:sym typeface="Calibri"/>
              </a:rPr>
              <a:t>Squared</a:t>
            </a:r>
            <a:r>
              <a:rPr b="0" i="0" lang="en-US" sz="2800" u="none" cap="none" strike="noStrike">
                <a:solidFill>
                  <a:schemeClr val="lt1"/>
                </a:solidFill>
                <a:latin typeface="Calibri"/>
                <a:ea typeface="Calibri"/>
                <a:cs typeface="Calibri"/>
                <a:sym typeface="Calibri"/>
              </a:rPr>
              <a:t> Error (MSE) and R².</a:t>
            </a:r>
            <a:endParaRPr b="1" i="0" sz="2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17" name="Google Shape;117;p1"/>
          <p:cNvSpPr/>
          <p:nvPr/>
        </p:nvSpPr>
        <p:spPr>
          <a:xfrm>
            <a:off x="11506100" y="20540750"/>
            <a:ext cx="10439400" cy="2155800"/>
          </a:xfrm>
          <a:prstGeom prst="roundRect">
            <a:avLst>
              <a:gd fmla="val 16667" name="adj"/>
            </a:avLst>
          </a:prstGeom>
          <a:gradFill>
            <a:gsLst>
              <a:gs pos="0">
                <a:srgbClr val="296469"/>
              </a:gs>
              <a:gs pos="80000">
                <a:srgbClr val="36828A"/>
              </a:gs>
              <a:gs pos="100000">
                <a:srgbClr val="35858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lt1"/>
                </a:solidFill>
                <a:latin typeface="Calibri"/>
                <a:ea typeface="Calibri"/>
                <a:cs typeface="Calibri"/>
                <a:sym typeface="Calibri"/>
              </a:rPr>
              <a:t>6.</a:t>
            </a:r>
            <a:r>
              <a:rPr b="1" i="0" lang="en-US" sz="3200" u="none" cap="none" strike="noStrike">
                <a:solidFill>
                  <a:schemeClr val="lt1"/>
                </a:solidFill>
                <a:latin typeface="Calibri"/>
                <a:ea typeface="Calibri"/>
                <a:cs typeface="Calibri"/>
                <a:sym typeface="Calibri"/>
              </a:rPr>
              <a:t> API Development for Future Expansion</a:t>
            </a:r>
            <a:r>
              <a:rPr b="1" i="0" lang="en-US" sz="2800" u="none" cap="none" strike="noStrike">
                <a:solidFill>
                  <a:schemeClr val="lt1"/>
                </a:solidFill>
                <a:latin typeface="Calibri"/>
                <a:ea typeface="Calibri"/>
                <a:cs typeface="Calibri"/>
                <a:sym typeface="Calibri"/>
              </a:rPr>
              <a:t>: </a:t>
            </a:r>
            <a:endParaRPr b="1" i="0" sz="2800" u="none" cap="none" strike="noStrike">
              <a:solidFill>
                <a:srgbClr val="3F3F3F"/>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The system includes real-time weather predictions based on the current location and an API forecast providing a 5-day outlook for rainfall, sunshine, humidity, and temperature.</a:t>
            </a:r>
            <a:endParaRPr b="0" i="0" sz="2800" u="none" cap="none" strike="noStrike">
              <a:solidFill>
                <a:srgbClr val="3F3F3F"/>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18" name="Google Shape;118;p1"/>
          <p:cNvPicPr preferRelativeResize="0"/>
          <p:nvPr/>
        </p:nvPicPr>
        <p:blipFill>
          <a:blip r:embed="rId3">
            <a:alphaModFix/>
          </a:blip>
          <a:stretch>
            <a:fillRect/>
          </a:stretch>
        </p:blipFill>
        <p:spPr>
          <a:xfrm>
            <a:off x="23735563" y="8699150"/>
            <a:ext cx="18069021" cy="9833200"/>
          </a:xfrm>
          <a:prstGeom prst="rect">
            <a:avLst/>
          </a:prstGeom>
          <a:noFill/>
          <a:ln>
            <a:noFill/>
          </a:ln>
        </p:spPr>
      </p:pic>
      <p:pic>
        <p:nvPicPr>
          <p:cNvPr id="119" name="Google Shape;119;p1"/>
          <p:cNvPicPr preferRelativeResize="0"/>
          <p:nvPr/>
        </p:nvPicPr>
        <p:blipFill>
          <a:blip r:embed="rId4">
            <a:alphaModFix/>
          </a:blip>
          <a:stretch>
            <a:fillRect/>
          </a:stretch>
        </p:blipFill>
        <p:spPr>
          <a:xfrm>
            <a:off x="4048580" y="1769050"/>
            <a:ext cx="3124132" cy="3794400"/>
          </a:xfrm>
          <a:prstGeom prst="rect">
            <a:avLst/>
          </a:prstGeom>
          <a:noFill/>
          <a:ln>
            <a:noFill/>
          </a:ln>
        </p:spPr>
      </p:pic>
      <p:sp>
        <p:nvSpPr>
          <p:cNvPr id="120" name="Google Shape;120;p1"/>
          <p:cNvSpPr/>
          <p:nvPr/>
        </p:nvSpPr>
        <p:spPr>
          <a:xfrm>
            <a:off x="22680625" y="18871350"/>
            <a:ext cx="201789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Result &amp; Discussian</a:t>
            </a:r>
            <a:endParaRPr sz="4800">
              <a:latin typeface="Calibri"/>
              <a:ea typeface="Calibri"/>
              <a:cs typeface="Calibri"/>
              <a:sym typeface="Calibri"/>
            </a:endParaRPr>
          </a:p>
        </p:txBody>
      </p:sp>
      <p:sp>
        <p:nvSpPr>
          <p:cNvPr id="121" name="Google Shape;121;p1"/>
          <p:cNvSpPr/>
          <p:nvPr/>
        </p:nvSpPr>
        <p:spPr>
          <a:xfrm>
            <a:off x="11549000" y="28614150"/>
            <a:ext cx="104394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References</a:t>
            </a:r>
            <a:endParaRPr sz="4800">
              <a:latin typeface="Calibri"/>
              <a:ea typeface="Calibri"/>
              <a:cs typeface="Calibri"/>
              <a:sym typeface="Calibri"/>
            </a:endParaRPr>
          </a:p>
        </p:txBody>
      </p:sp>
      <p:sp>
        <p:nvSpPr>
          <p:cNvPr id="122" name="Google Shape;122;p1"/>
          <p:cNvSpPr txBox="1"/>
          <p:nvPr/>
        </p:nvSpPr>
        <p:spPr>
          <a:xfrm>
            <a:off x="11582400" y="29888650"/>
            <a:ext cx="10321500" cy="2031900"/>
          </a:xfrm>
          <a:prstGeom prst="rect">
            <a:avLst/>
          </a:prstGeom>
          <a:noFill/>
          <a:ln>
            <a:noFill/>
          </a:ln>
        </p:spPr>
        <p:txBody>
          <a:bodyPr anchorCtr="0" anchor="t" bIns="45700" lIns="91400" spcFirstLastPara="1" rIns="91400" wrap="square" tIns="45700">
            <a:spAutoFit/>
          </a:bodyPr>
          <a:lstStyle/>
          <a:p>
            <a:pPr indent="0" lvl="0" marL="0" rtl="0" algn="just">
              <a:spcBef>
                <a:spcPts val="1200"/>
              </a:spcBef>
              <a:spcAft>
                <a:spcPts val="0"/>
              </a:spcAft>
              <a:buClr>
                <a:schemeClr val="dk1"/>
              </a:buClr>
              <a:buSzPts val="1100"/>
              <a:buFont typeface="Arial"/>
              <a:buNone/>
            </a:pPr>
            <a:r>
              <a:rPr lang="en-US" sz="2900">
                <a:solidFill>
                  <a:schemeClr val="dk1"/>
                </a:solidFill>
                <a:latin typeface="Calibri"/>
                <a:ea typeface="Calibri"/>
                <a:cs typeface="Calibri"/>
                <a:sym typeface="Calibri"/>
              </a:rPr>
              <a:t>E. Subramanian, M. A. Vasanth, and V. A. Suresh, "Solar Power Prediction Using </a:t>
            </a:r>
            <a:r>
              <a:rPr lang="en-US" sz="2900">
                <a:solidFill>
                  <a:schemeClr val="dk1"/>
                </a:solidFill>
                <a:latin typeface="Calibri"/>
                <a:ea typeface="Calibri"/>
                <a:cs typeface="Calibri"/>
                <a:sym typeface="Calibri"/>
              </a:rPr>
              <a:t>Machine Learning," 2021.</a:t>
            </a:r>
            <a:endParaRPr sz="2900">
              <a:solidFill>
                <a:schemeClr val="dk1"/>
              </a:solidFill>
              <a:latin typeface="Calibri"/>
              <a:ea typeface="Calibri"/>
              <a:cs typeface="Calibri"/>
              <a:sym typeface="Calibri"/>
            </a:endParaRPr>
          </a:p>
          <a:p>
            <a:pPr indent="0" lvl="0" marL="0" rtl="0" algn="just">
              <a:spcBef>
                <a:spcPts val="1200"/>
              </a:spcBef>
              <a:spcAft>
                <a:spcPts val="1200"/>
              </a:spcAft>
              <a:buClr>
                <a:schemeClr val="dk1"/>
              </a:buClr>
              <a:buSzPts val="1100"/>
              <a:buFont typeface="Arial"/>
              <a:buNone/>
            </a:pPr>
            <a:r>
              <a:rPr lang="en-US" sz="2900">
                <a:solidFill>
                  <a:schemeClr val="dk1"/>
                </a:solidFill>
                <a:latin typeface="Calibri"/>
                <a:ea typeface="Calibri"/>
                <a:cs typeface="Calibri"/>
                <a:sym typeface="Calibri"/>
              </a:rPr>
              <a:t>M. M. R. Khan, M. K. Hossain, and R. Ahmmed, "Prediction of Temperature and Rainfall in Bangladesh," 2019.</a:t>
            </a:r>
            <a:endParaRPr sz="3200">
              <a:solidFill>
                <a:schemeClr val="dk1"/>
              </a:solidFill>
              <a:latin typeface="Calibri"/>
              <a:ea typeface="Calibri"/>
              <a:cs typeface="Calibri"/>
              <a:sym typeface="Calibri"/>
            </a:endParaRPr>
          </a:p>
        </p:txBody>
      </p:sp>
      <p:sp>
        <p:nvSpPr>
          <p:cNvPr id="123" name="Google Shape;123;p1"/>
          <p:cNvSpPr/>
          <p:nvPr/>
        </p:nvSpPr>
        <p:spPr>
          <a:xfrm>
            <a:off x="11582400" y="23470650"/>
            <a:ext cx="10439400" cy="873300"/>
          </a:xfrm>
          <a:prstGeom prst="rect">
            <a:avLst/>
          </a:prstGeom>
          <a:solidFill>
            <a:srgbClr val="83BAC1"/>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Conclusion &amp; Future Goal</a:t>
            </a:r>
            <a:endParaRPr sz="4800">
              <a:latin typeface="Calibri"/>
              <a:ea typeface="Calibri"/>
              <a:cs typeface="Calibri"/>
              <a:sym typeface="Calibri"/>
            </a:endParaRPr>
          </a:p>
        </p:txBody>
      </p:sp>
      <p:pic>
        <p:nvPicPr>
          <p:cNvPr id="124" name="Google Shape;124;p1"/>
          <p:cNvPicPr preferRelativeResize="0"/>
          <p:nvPr/>
        </p:nvPicPr>
        <p:blipFill>
          <a:blip r:embed="rId5">
            <a:alphaModFix/>
          </a:blip>
          <a:stretch>
            <a:fillRect/>
          </a:stretch>
        </p:blipFill>
        <p:spPr>
          <a:xfrm>
            <a:off x="22876575" y="24343950"/>
            <a:ext cx="6499074" cy="3419513"/>
          </a:xfrm>
          <a:prstGeom prst="rect">
            <a:avLst/>
          </a:prstGeom>
          <a:noFill/>
          <a:ln>
            <a:noFill/>
          </a:ln>
        </p:spPr>
      </p:pic>
      <p:pic>
        <p:nvPicPr>
          <p:cNvPr id="125" name="Google Shape;125;p1"/>
          <p:cNvPicPr preferRelativeResize="0"/>
          <p:nvPr/>
        </p:nvPicPr>
        <p:blipFill>
          <a:blip r:embed="rId6">
            <a:alphaModFix/>
          </a:blip>
          <a:stretch>
            <a:fillRect/>
          </a:stretch>
        </p:blipFill>
        <p:spPr>
          <a:xfrm>
            <a:off x="36360358" y="24276700"/>
            <a:ext cx="6499090" cy="3419525"/>
          </a:xfrm>
          <a:prstGeom prst="rect">
            <a:avLst/>
          </a:prstGeom>
          <a:noFill/>
          <a:ln>
            <a:noFill/>
          </a:ln>
        </p:spPr>
      </p:pic>
      <p:pic>
        <p:nvPicPr>
          <p:cNvPr id="126" name="Google Shape;126;p1"/>
          <p:cNvPicPr preferRelativeResize="0"/>
          <p:nvPr/>
        </p:nvPicPr>
        <p:blipFill>
          <a:blip r:embed="rId7">
            <a:alphaModFix/>
          </a:blip>
          <a:stretch>
            <a:fillRect/>
          </a:stretch>
        </p:blipFill>
        <p:spPr>
          <a:xfrm>
            <a:off x="36360425" y="28514075"/>
            <a:ext cx="6499098" cy="3419504"/>
          </a:xfrm>
          <a:prstGeom prst="rect">
            <a:avLst/>
          </a:prstGeom>
          <a:noFill/>
          <a:ln>
            <a:noFill/>
          </a:ln>
        </p:spPr>
      </p:pic>
      <p:pic>
        <p:nvPicPr>
          <p:cNvPr id="127" name="Google Shape;127;p1"/>
          <p:cNvPicPr preferRelativeResize="0"/>
          <p:nvPr/>
        </p:nvPicPr>
        <p:blipFill>
          <a:blip r:embed="rId8">
            <a:alphaModFix/>
          </a:blip>
          <a:stretch>
            <a:fillRect/>
          </a:stretch>
        </p:blipFill>
        <p:spPr>
          <a:xfrm>
            <a:off x="29573900" y="28514063"/>
            <a:ext cx="6499025" cy="3419525"/>
          </a:xfrm>
          <a:prstGeom prst="rect">
            <a:avLst/>
          </a:prstGeom>
          <a:noFill/>
          <a:ln>
            <a:noFill/>
          </a:ln>
        </p:spPr>
      </p:pic>
      <p:pic>
        <p:nvPicPr>
          <p:cNvPr id="128" name="Google Shape;128;p1"/>
          <p:cNvPicPr preferRelativeResize="0"/>
          <p:nvPr/>
        </p:nvPicPr>
        <p:blipFill>
          <a:blip r:embed="rId9">
            <a:alphaModFix/>
          </a:blip>
          <a:stretch>
            <a:fillRect/>
          </a:stretch>
        </p:blipFill>
        <p:spPr>
          <a:xfrm>
            <a:off x="22832950" y="28514084"/>
            <a:ext cx="6499098" cy="3419515"/>
          </a:xfrm>
          <a:prstGeom prst="rect">
            <a:avLst/>
          </a:prstGeom>
          <a:noFill/>
          <a:ln>
            <a:noFill/>
          </a:ln>
        </p:spPr>
      </p:pic>
      <p:graphicFrame>
        <p:nvGraphicFramePr>
          <p:cNvPr id="129" name="Google Shape;129;p1"/>
          <p:cNvGraphicFramePr/>
          <p:nvPr/>
        </p:nvGraphicFramePr>
        <p:xfrm>
          <a:off x="22680625" y="19974700"/>
          <a:ext cx="3000000" cy="3000000"/>
        </p:xfrm>
        <a:graphic>
          <a:graphicData uri="http://schemas.openxmlformats.org/drawingml/2006/table">
            <a:tbl>
              <a:tblPr>
                <a:noFill/>
                <a:tableStyleId>{ED5FA61B-3E94-4F1D-A074-DCCBCA5C4CDB}</a:tableStyleId>
              </a:tblPr>
              <a:tblGrid>
                <a:gridCol w="4157625"/>
                <a:gridCol w="4005300"/>
                <a:gridCol w="4005300"/>
                <a:gridCol w="4005300"/>
                <a:gridCol w="4005300"/>
              </a:tblGrid>
              <a:tr h="566050">
                <a:tc>
                  <a:txBody>
                    <a:bodyPr/>
                    <a:lstStyle/>
                    <a:p>
                      <a:pPr indent="0" lvl="0" marL="0" rtl="0" algn="l">
                        <a:spcBef>
                          <a:spcPts val="0"/>
                        </a:spcBef>
                        <a:spcAft>
                          <a:spcPts val="0"/>
                        </a:spcAft>
                        <a:buNone/>
                      </a:pPr>
                      <a:r>
                        <a:rPr b="1" lang="en-US" sz="2800">
                          <a:latin typeface="Calibri"/>
                          <a:ea typeface="Calibri"/>
                          <a:cs typeface="Calibri"/>
                          <a:sym typeface="Calibri"/>
                        </a:rPr>
                        <a:t>Model</a:t>
                      </a:r>
                      <a:endParaRPr b="1"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800">
                          <a:latin typeface="Calibri"/>
                          <a:ea typeface="Calibri"/>
                          <a:cs typeface="Calibri"/>
                          <a:sym typeface="Calibri"/>
                        </a:rPr>
                        <a:t>Training MSE</a:t>
                      </a:r>
                      <a:endParaRPr b="1"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800">
                          <a:latin typeface="Calibri"/>
                          <a:ea typeface="Calibri"/>
                          <a:cs typeface="Calibri"/>
                          <a:sym typeface="Calibri"/>
                        </a:rPr>
                        <a:t>Test MSE</a:t>
                      </a:r>
                      <a:endParaRPr b="1"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800">
                          <a:latin typeface="Calibri"/>
                          <a:ea typeface="Calibri"/>
                          <a:cs typeface="Calibri"/>
                          <a:sym typeface="Calibri"/>
                        </a:rPr>
                        <a:t>Training R² Score</a:t>
                      </a:r>
                      <a:endParaRPr b="1"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800">
                          <a:latin typeface="Calibri"/>
                          <a:ea typeface="Calibri"/>
                          <a:cs typeface="Calibri"/>
                          <a:sym typeface="Calibri"/>
                        </a:rPr>
                        <a:t>Test R² Score</a:t>
                      </a:r>
                      <a:endParaRPr b="1" sz="2800">
                        <a:latin typeface="Calibri"/>
                        <a:ea typeface="Calibri"/>
                        <a:cs typeface="Calibri"/>
                        <a:sym typeface="Calibri"/>
                      </a:endParaRPr>
                    </a:p>
                  </a:txBody>
                  <a:tcPr marT="91425" marB="91425" marR="91425" marL="91425"/>
                </a:tc>
              </a:tr>
              <a:tr h="764400">
                <a:tc>
                  <a:txBody>
                    <a:bodyPr/>
                    <a:lstStyle/>
                    <a:p>
                      <a:pPr indent="0" lvl="0" marL="0" rtl="0" algn="l">
                        <a:spcBef>
                          <a:spcPts val="0"/>
                        </a:spcBef>
                        <a:spcAft>
                          <a:spcPts val="0"/>
                        </a:spcAft>
                        <a:buNone/>
                      </a:pPr>
                      <a:r>
                        <a:rPr lang="en-US" sz="2800">
                          <a:latin typeface="Calibri"/>
                          <a:ea typeface="Calibri"/>
                          <a:cs typeface="Calibri"/>
                          <a:sym typeface="Calibri"/>
                        </a:rPr>
                        <a:t>Decision Tree Regressor</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0.0164</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1.0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0.99993</a:t>
                      </a:r>
                      <a:endParaRPr sz="2800">
                        <a:latin typeface="Calibri"/>
                        <a:ea typeface="Calibri"/>
                        <a:cs typeface="Calibri"/>
                        <a:sym typeface="Calibri"/>
                      </a:endParaRPr>
                    </a:p>
                  </a:txBody>
                  <a:tcPr marT="91425" marB="91425" marR="91425" marL="91425"/>
                </a:tc>
              </a:tr>
              <a:tr h="764400">
                <a:tc>
                  <a:txBody>
                    <a:bodyPr/>
                    <a:lstStyle/>
                    <a:p>
                      <a:pPr indent="0" lvl="0" marL="0" rtl="0" algn="l">
                        <a:spcBef>
                          <a:spcPts val="0"/>
                        </a:spcBef>
                        <a:spcAft>
                          <a:spcPts val="0"/>
                        </a:spcAft>
                        <a:buNone/>
                      </a:pPr>
                      <a:r>
                        <a:rPr lang="en-US" sz="2800">
                          <a:latin typeface="Calibri"/>
                          <a:ea typeface="Calibri"/>
                          <a:cs typeface="Calibri"/>
                          <a:sym typeface="Calibri"/>
                        </a:rPr>
                        <a:t>Support Vector Regressor</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0.0093</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0.0093</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0.99997</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0.99996</a:t>
                      </a:r>
                      <a:endParaRPr sz="2800">
                        <a:latin typeface="Calibri"/>
                        <a:ea typeface="Calibri"/>
                        <a:cs typeface="Calibri"/>
                        <a:sym typeface="Calibri"/>
                      </a:endParaRPr>
                    </a:p>
                  </a:txBody>
                  <a:tcPr marT="91425" marB="91425" marR="91425" marL="91425"/>
                </a:tc>
              </a:tr>
              <a:tr h="627275">
                <a:tc>
                  <a:txBody>
                    <a:bodyPr/>
                    <a:lstStyle/>
                    <a:p>
                      <a:pPr indent="0" lvl="0" marL="0" rtl="0" algn="l">
                        <a:spcBef>
                          <a:spcPts val="0"/>
                        </a:spcBef>
                        <a:spcAft>
                          <a:spcPts val="0"/>
                        </a:spcAft>
                        <a:buNone/>
                      </a:pPr>
                      <a:r>
                        <a:rPr lang="en-US" sz="2800">
                          <a:latin typeface="Calibri"/>
                          <a:ea typeface="Calibri"/>
                          <a:cs typeface="Calibri"/>
                          <a:sym typeface="Calibri"/>
                        </a:rPr>
                        <a:t>KNN Regressor</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0.0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0.8552</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1.0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0.99635</a:t>
                      </a:r>
                      <a:endParaRPr sz="2800">
                        <a:latin typeface="Calibri"/>
                        <a:ea typeface="Calibri"/>
                        <a:cs typeface="Calibri"/>
                        <a:sym typeface="Calibri"/>
                      </a:endParaRPr>
                    </a:p>
                  </a:txBody>
                  <a:tcPr marT="91425" marB="91425" marR="91425" marL="91425"/>
                </a:tc>
              </a:tr>
              <a:tr h="480600">
                <a:tc>
                  <a:txBody>
                    <a:bodyPr/>
                    <a:lstStyle/>
                    <a:p>
                      <a:pPr indent="0" lvl="0" marL="0" rtl="0" algn="l">
                        <a:spcBef>
                          <a:spcPts val="0"/>
                        </a:spcBef>
                        <a:spcAft>
                          <a:spcPts val="0"/>
                        </a:spcAft>
                        <a:buNone/>
                      </a:pPr>
                      <a:r>
                        <a:rPr lang="en-US" sz="2800">
                          <a:latin typeface="Calibri"/>
                          <a:ea typeface="Calibri"/>
                          <a:cs typeface="Calibri"/>
                          <a:sym typeface="Calibri"/>
                        </a:rPr>
                        <a:t>KNN Classifier</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0.0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0.8552</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1.0</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0.99635</a:t>
                      </a:r>
                      <a:endParaRPr sz="2800">
                        <a:latin typeface="Calibri"/>
                        <a:ea typeface="Calibri"/>
                        <a:cs typeface="Calibri"/>
                        <a:sym typeface="Calibri"/>
                      </a:endParaRPr>
                    </a:p>
                  </a:txBody>
                  <a:tcPr marT="91425" marB="91425" marR="91425" marL="91425"/>
                </a:tc>
              </a:tr>
              <a:tr h="480600">
                <a:tc>
                  <a:txBody>
                    <a:bodyPr/>
                    <a:lstStyle/>
                    <a:p>
                      <a:pPr indent="0" lvl="0" marL="0" rtl="0" algn="l">
                        <a:spcBef>
                          <a:spcPts val="0"/>
                        </a:spcBef>
                        <a:spcAft>
                          <a:spcPts val="0"/>
                        </a:spcAft>
                        <a:buNone/>
                      </a:pPr>
                      <a:r>
                        <a:rPr lang="en-US" sz="2800">
                          <a:latin typeface="Calibri"/>
                          <a:ea typeface="Calibri"/>
                          <a:cs typeface="Calibri"/>
                          <a:sym typeface="Calibri"/>
                        </a:rPr>
                        <a:t>MLP Classifier</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10.35</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5.09</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0.96148</a:t>
                      </a:r>
                      <a:endParaRPr sz="28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800">
                          <a:latin typeface="Calibri"/>
                          <a:ea typeface="Calibri"/>
                          <a:cs typeface="Calibri"/>
                          <a:sym typeface="Calibri"/>
                        </a:rPr>
                        <a:t>0.97826</a:t>
                      </a:r>
                      <a:endParaRPr sz="2800">
                        <a:latin typeface="Calibri"/>
                        <a:ea typeface="Calibri"/>
                        <a:cs typeface="Calibri"/>
                        <a:sym typeface="Calibri"/>
                      </a:endParaRPr>
                    </a:p>
                  </a:txBody>
                  <a:tcPr marT="91425" marB="91425" marR="91425" marL="91425"/>
                </a:tc>
              </a:tr>
            </a:tbl>
          </a:graphicData>
        </a:graphic>
      </p:graphicFrame>
      <p:graphicFrame>
        <p:nvGraphicFramePr>
          <p:cNvPr id="130" name="Google Shape;130;p1"/>
          <p:cNvGraphicFramePr/>
          <p:nvPr/>
        </p:nvGraphicFramePr>
        <p:xfrm>
          <a:off x="152400" y="152400"/>
          <a:ext cx="3000000" cy="3000000"/>
        </p:xfrm>
        <a:graphic>
          <a:graphicData uri="http://schemas.openxmlformats.org/drawingml/2006/table">
            <a:tbl>
              <a:tblPr>
                <a:noFill/>
                <a:tableStyleId>{C9D7FCA8-1144-40F6-A664-53801F8006FB}</a:tableStyleId>
              </a:tblPr>
              <a:tblGrid>
                <a:gridCol w="19050"/>
              </a:tblGrid>
              <a:tr h="19050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1" name="Google Shape;131;p1"/>
          <p:cNvPicPr preferRelativeResize="0"/>
          <p:nvPr/>
        </p:nvPicPr>
        <p:blipFill>
          <a:blip r:embed="rId4">
            <a:alphaModFix/>
          </a:blip>
          <a:stretch>
            <a:fillRect/>
          </a:stretch>
        </p:blipFill>
        <p:spPr>
          <a:xfrm>
            <a:off x="36360430" y="1769050"/>
            <a:ext cx="3124132" cy="379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