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v/9OLidxPnbzh8UOKw056jQB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62e7345e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62e7345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2e7345e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2e7345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2e73fbc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62e73fb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2e73fbc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2e73fb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2e73fbc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62e73f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2e73fbc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2e73fb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f93190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f9319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2e73fb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2e73f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2e73fbc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2e73fb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2e7345e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2e7345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62e7345e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62e7345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62e7345e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62e7345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2e7345e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62e7345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texto">
  <p:cSld name="Imagem com tex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Slide em branc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ajeevw/ufcdata" TargetMode="External"/><Relationship Id="rId4" Type="http://schemas.openxmlformats.org/officeDocument/2006/relationships/hyperlink" Target="http://www.ufcstat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336535" y="1372158"/>
            <a:ext cx="842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000"/>
              <a:t>Trabalho Final de Tópicos II</a:t>
            </a:r>
            <a:endParaRPr sz="4000"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355488" y="2095787"/>
            <a:ext cx="838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800"/>
              <a:t>Análise de Dados e Predição de Vencedores do UFC</a:t>
            </a:r>
            <a:endParaRPr b="1" sz="1800"/>
          </a:p>
        </p:txBody>
      </p:sp>
      <p:sp>
        <p:nvSpPr>
          <p:cNvPr id="49" name="Google Shape;49;p1"/>
          <p:cNvSpPr txBox="1"/>
          <p:nvPr>
            <p:ph idx="2" type="body"/>
          </p:nvPr>
        </p:nvSpPr>
        <p:spPr>
          <a:xfrm>
            <a:off x="360004" y="2575919"/>
            <a:ext cx="8379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Jayor Nesi Teixeira e Rodrigo Bueno Guedes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2e7345e5_0_34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114" name="Google Shape;114;gd62e7345e5_0_34"/>
          <p:cNvSpPr txBox="1"/>
          <p:nvPr>
            <p:ph type="title"/>
          </p:nvPr>
        </p:nvSpPr>
        <p:spPr>
          <a:xfrm>
            <a:off x="628650" y="1469425"/>
            <a:ext cx="3826800" cy="19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Dentre todo o dataframe analisado, foi pego os lutadores que mais venceram por KO/TKO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(Nocaute/Nocaute Técnico) desde 1993 até 2021.</a:t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115" name="Google Shape;115;gd62e7345e5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9430"/>
            <a:ext cx="3943350" cy="456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2e7345e5_0_48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121" name="Google Shape;121;gd62e7345e5_0_48"/>
          <p:cNvSpPr txBox="1"/>
          <p:nvPr>
            <p:ph type="title"/>
          </p:nvPr>
        </p:nvSpPr>
        <p:spPr>
          <a:xfrm>
            <a:off x="628650" y="1469425"/>
            <a:ext cx="7693200" cy="6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Resultado do lado onde tem mais vencedores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122" name="Google Shape;122;gd62e7345e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163" y="2231725"/>
            <a:ext cx="4065675" cy="3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2e73fbc6_0_10"/>
          <p:cNvSpPr txBox="1"/>
          <p:nvPr>
            <p:ph type="title"/>
          </p:nvPr>
        </p:nvSpPr>
        <p:spPr>
          <a:xfrm>
            <a:off x="525650" y="365125"/>
            <a:ext cx="8166000" cy="7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 das lutas</a:t>
            </a:r>
            <a:endParaRPr/>
          </a:p>
        </p:txBody>
      </p:sp>
      <p:sp>
        <p:nvSpPr>
          <p:cNvPr id="128" name="Google Shape;128;gd62e73fbc6_0_10"/>
          <p:cNvSpPr txBox="1"/>
          <p:nvPr/>
        </p:nvSpPr>
        <p:spPr>
          <a:xfrm>
            <a:off x="733400" y="1503625"/>
            <a:ext cx="7750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O algoritmo </a:t>
            </a:r>
            <a:r>
              <a:rPr b="1" lang="pt-BR" sz="1900"/>
              <a:t>Random Forest</a:t>
            </a:r>
            <a:r>
              <a:rPr lang="pt-BR" sz="1900"/>
              <a:t> foi escolhido para realizar a predição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 coluna “Winner” foi selecionada como rótulo. Nela, 3 valores são encontrados após codificação: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0: Vitória do lutador azul;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1: Empate;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2: Vitória do lutador vermelho.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As colunas selecionadas como características de cada lutador foram: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Idade;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Altura;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Alcance;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>
                <a:solidFill>
                  <a:schemeClr val="dk1"/>
                </a:solidFill>
              </a:rPr>
              <a:t>Peso.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2e73fbc6_0_21"/>
          <p:cNvSpPr txBox="1"/>
          <p:nvPr>
            <p:ph type="title"/>
          </p:nvPr>
        </p:nvSpPr>
        <p:spPr>
          <a:xfrm>
            <a:off x="525650" y="365125"/>
            <a:ext cx="8166000" cy="7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 das lutas</a:t>
            </a:r>
            <a:endParaRPr/>
          </a:p>
        </p:txBody>
      </p:sp>
      <p:sp>
        <p:nvSpPr>
          <p:cNvPr id="134" name="Google Shape;134;gd62e73fbc6_0_21"/>
          <p:cNvSpPr txBox="1"/>
          <p:nvPr/>
        </p:nvSpPr>
        <p:spPr>
          <a:xfrm>
            <a:off x="733400" y="1503625"/>
            <a:ext cx="7750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Na primeira análise, a acurácia foi de 53%;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Foram realizadas algumas predições: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d62e73fbc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0" y="2377600"/>
            <a:ext cx="7819482" cy="35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2e73fbc6_0_31"/>
          <p:cNvSpPr txBox="1"/>
          <p:nvPr>
            <p:ph type="title"/>
          </p:nvPr>
        </p:nvSpPr>
        <p:spPr>
          <a:xfrm>
            <a:off x="525650" y="365125"/>
            <a:ext cx="8166000" cy="7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 das lutas</a:t>
            </a:r>
            <a:endParaRPr/>
          </a:p>
        </p:txBody>
      </p:sp>
      <p:sp>
        <p:nvSpPr>
          <p:cNvPr id="141" name="Google Shape;141;gd62e73fbc6_0_31"/>
          <p:cNvSpPr txBox="1"/>
          <p:nvPr/>
        </p:nvSpPr>
        <p:spPr>
          <a:xfrm>
            <a:off x="733400" y="1503625"/>
            <a:ext cx="77505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Através do método feature_importances_ observamos quais características tem menos relevância;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Expondo em um gráfico:</a:t>
            </a:r>
            <a:endParaRPr sz="19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d62e73fbc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50" y="2577450"/>
            <a:ext cx="5078825" cy="3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2e73fbc6_0_38"/>
          <p:cNvSpPr txBox="1"/>
          <p:nvPr>
            <p:ph type="title"/>
          </p:nvPr>
        </p:nvSpPr>
        <p:spPr>
          <a:xfrm>
            <a:off x="525650" y="365125"/>
            <a:ext cx="8166000" cy="7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 das lutas</a:t>
            </a:r>
            <a:endParaRPr/>
          </a:p>
        </p:txBody>
      </p:sp>
      <p:sp>
        <p:nvSpPr>
          <p:cNvPr id="148" name="Google Shape;148;gd62e73fbc6_0_38"/>
          <p:cNvSpPr txBox="1"/>
          <p:nvPr/>
        </p:nvSpPr>
        <p:spPr>
          <a:xfrm>
            <a:off x="733400" y="1503625"/>
            <a:ext cx="7750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Podemos observar que as idades dos lutadores são as características com menos importância na predição pelo algoritmo Random Forest.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Retirando-as,  na reanálise do algoritmo, obtemos uma nova acurácia de 54%.</a:t>
            </a:r>
            <a:endParaRPr sz="19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55650" y="1286530"/>
            <a:ext cx="87567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 sz="2600"/>
              <a:t>Obrigado!</a:t>
            </a:r>
            <a:endParaRPr sz="2600"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14354" l="8245" r="4410" t="0"/>
          <a:stretch/>
        </p:blipFill>
        <p:spPr>
          <a:xfrm>
            <a:off x="1973250" y="1777025"/>
            <a:ext cx="5358525" cy="29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628650" y="365125"/>
            <a:ext cx="7886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337525" y="1851300"/>
            <a:ext cx="41427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0000"/>
                </a:solidFill>
              </a:rPr>
              <a:t>Ultimate Fighting Championship</a:t>
            </a:r>
            <a:r>
              <a:rPr lang="pt-BR" sz="1900"/>
              <a:t> é uma organização de MMA que produz eventos ao redor de todo o mundo. Tem sua base atualmente nos Estados Unidos. </a:t>
            </a:r>
            <a:endParaRPr sz="19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56" name="Google Shape;5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25" y="1518475"/>
            <a:ext cx="4358976" cy="245475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/>
        </p:nvSpPr>
        <p:spPr>
          <a:xfrm>
            <a:off x="576900" y="4156850"/>
            <a:ext cx="7990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O primeiro evento promovido pelo UFC ocorreu em Denver, Colorado. A proposta do evento era identificar a arte marcial mais efetiva, combinando lutas entre lutadores de diferentes artes marciais. Com o passar do tempo, lutadores passaram a adotar mais de um estilo de luta, criando o que hoje conhecemos como artes marciais mistas.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f9319076_0_0"/>
          <p:cNvSpPr txBox="1"/>
          <p:nvPr>
            <p:ph type="title"/>
          </p:nvPr>
        </p:nvSpPr>
        <p:spPr>
          <a:xfrm>
            <a:off x="628650" y="379550"/>
            <a:ext cx="7886700" cy="8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Pré processamento</a:t>
            </a:r>
            <a:endParaRPr sz="4100"/>
          </a:p>
        </p:txBody>
      </p:sp>
      <p:sp>
        <p:nvSpPr>
          <p:cNvPr id="63" name="Google Shape;63;gd3f9319076_0_0"/>
          <p:cNvSpPr txBox="1"/>
          <p:nvPr>
            <p:ph type="title"/>
          </p:nvPr>
        </p:nvSpPr>
        <p:spPr>
          <a:xfrm>
            <a:off x="628650" y="1138250"/>
            <a:ext cx="7886700" cy="509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O dataset foi retirado do Kaggle: (</a:t>
            </a:r>
            <a:r>
              <a:rPr b="0" lang="pt-BR" sz="1900" u="sng">
                <a:solidFill>
                  <a:schemeClr val="hlink"/>
                </a:solidFill>
                <a:hlinkClick r:id="rId3"/>
              </a:rPr>
              <a:t>https://www.kaggle.com/rajeevw/ufcdata</a:t>
            </a:r>
            <a:r>
              <a:rPr b="0" lang="pt-BR" sz="1900">
                <a:solidFill>
                  <a:schemeClr val="dk1"/>
                </a:solidFill>
              </a:rPr>
              <a:t>)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Cada linha corresponde aos dados de cada lutadores e lutas do período entre 1993 e março de 2021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O usuário Rajeev Warrier minerou os dados e os organizou utilizando técnicas de web scrapping com a biblioteca Beautiful Soup, a partir do site </a:t>
            </a:r>
            <a:r>
              <a:rPr b="0" lang="pt-BR" sz="1900" u="sng">
                <a:solidFill>
                  <a:schemeClr val="hlink"/>
                </a:solidFill>
                <a:hlinkClick r:id="rId4"/>
              </a:rPr>
              <a:t>www.ufcstats.com</a:t>
            </a:r>
            <a:r>
              <a:rPr b="0" lang="pt-BR" sz="1900">
                <a:solidFill>
                  <a:schemeClr val="dk1"/>
                </a:solidFill>
              </a:rPr>
              <a:t>. 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A partir de seu dataset, selecionamos as principais colunas para análise e formamos um novo dataset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A coluna “location” foi dividida para que pudesse analisar “cidades e estados” e “países” separadamente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Foram retiradas as linhas com Missing Values após a seleção das colunas à serem analisadas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Separamos o dataset em 3 subsets: luta, lutador vermelho e azul.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2e73fbc6_0_0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69" name="Google Shape;69;gd62e73fbc6_0_0"/>
          <p:cNvSpPr txBox="1"/>
          <p:nvPr>
            <p:ph type="title"/>
          </p:nvPr>
        </p:nvSpPr>
        <p:spPr>
          <a:xfrm>
            <a:off x="628650" y="1469425"/>
            <a:ext cx="3871200" cy="453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Foram feitas algumas contagens sobre certos dados do dataframe.</a:t>
            </a:r>
            <a:endParaRPr b="0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0" lang="pt-BR" sz="1900">
                <a:solidFill>
                  <a:schemeClr val="dk1"/>
                </a:solidFill>
              </a:rPr>
              <a:t>Primeiro foi feita a contagem das lutas em relação </a:t>
            </a:r>
            <a:r>
              <a:rPr b="0" lang="pt-BR" sz="1900">
                <a:solidFill>
                  <a:schemeClr val="dk1"/>
                </a:solidFill>
              </a:rPr>
              <a:t>às</a:t>
            </a:r>
            <a:r>
              <a:rPr b="0" lang="pt-BR" sz="1900">
                <a:solidFill>
                  <a:schemeClr val="dk1"/>
                </a:solidFill>
              </a:rPr>
              <a:t> categorias de peso, com isso foi obtida a imagem ao lado.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70" name="Google Shape;70;gd62e73fb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5138"/>
            <a:ext cx="4191750" cy="4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2e73fbc6_0_4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76" name="Google Shape;76;gd62e73fbc6_0_4"/>
          <p:cNvSpPr txBox="1"/>
          <p:nvPr>
            <p:ph type="title"/>
          </p:nvPr>
        </p:nvSpPr>
        <p:spPr>
          <a:xfrm>
            <a:off x="628650" y="174067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Foi levantado </a:t>
            </a:r>
            <a:r>
              <a:rPr b="0" lang="pt-BR" sz="1900">
                <a:solidFill>
                  <a:schemeClr val="dk1"/>
                </a:solidFill>
              </a:rPr>
              <a:t>estatísticas da mão dominante do lado azul e do lado vermelho</a:t>
            </a:r>
            <a:r>
              <a:rPr b="0" lang="pt-BR" sz="1900">
                <a:solidFill>
                  <a:schemeClr val="dk1"/>
                </a:solidFill>
              </a:rPr>
              <a:t> </a:t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77" name="Google Shape;77;gd62e73fbc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935988"/>
            <a:ext cx="38290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d62e73fbc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21688"/>
            <a:ext cx="3848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2e7345e5_0_11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84" name="Google Shape;84;gd62e7345e5_0_11"/>
          <p:cNvSpPr txBox="1"/>
          <p:nvPr>
            <p:ph type="title"/>
          </p:nvPr>
        </p:nvSpPr>
        <p:spPr>
          <a:xfrm>
            <a:off x="628650" y="1469425"/>
            <a:ext cx="2515500" cy="429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Para essa análise levamos em conta somente lutas pelo título e vimos onde são os países que </a:t>
            </a:r>
            <a:r>
              <a:rPr b="0" lang="pt-BR" sz="1900">
                <a:solidFill>
                  <a:schemeClr val="dk1"/>
                </a:solidFill>
              </a:rPr>
              <a:t>sediam</a:t>
            </a:r>
            <a:r>
              <a:rPr b="0" lang="pt-BR" sz="1900">
                <a:solidFill>
                  <a:schemeClr val="dk1"/>
                </a:solidFill>
              </a:rPr>
              <a:t> essas grandes lutas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85" name="Google Shape;85;gd62e7345e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850" y="1402688"/>
            <a:ext cx="5447568" cy="4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2e7345e5_0_18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91" name="Google Shape;91;gd62e7345e5_0_18"/>
          <p:cNvSpPr txBox="1"/>
          <p:nvPr>
            <p:ph type="title"/>
          </p:nvPr>
        </p:nvSpPr>
        <p:spPr>
          <a:xfrm>
            <a:off x="628650" y="1469425"/>
            <a:ext cx="3265500" cy="21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Dos países que aconteceram esse títulos, deixamos em específico qual é a Cidade/Estado onde ocorrem essas finais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92" name="Google Shape;92;gd62e7345e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3176"/>
            <a:ext cx="3972475" cy="48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2e7345e5_0_24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98" name="Google Shape;98;gd62e7345e5_0_24"/>
          <p:cNvSpPr txBox="1"/>
          <p:nvPr>
            <p:ph type="title"/>
          </p:nvPr>
        </p:nvSpPr>
        <p:spPr>
          <a:xfrm>
            <a:off x="628650" y="1469425"/>
            <a:ext cx="7886700" cy="65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Os 10 á</a:t>
            </a:r>
            <a:r>
              <a:rPr b="0" lang="pt-BR" sz="1900">
                <a:solidFill>
                  <a:schemeClr val="dk1"/>
                </a:solidFill>
              </a:rPr>
              <a:t>rbitros</a:t>
            </a:r>
            <a:r>
              <a:rPr b="0" lang="pt-BR" sz="1900">
                <a:solidFill>
                  <a:schemeClr val="dk1"/>
                </a:solidFill>
              </a:rPr>
              <a:t> que mais participaram dessas lutas de </a:t>
            </a:r>
            <a:r>
              <a:rPr b="0" lang="pt-BR" sz="1900">
                <a:solidFill>
                  <a:schemeClr val="dk1"/>
                </a:solidFill>
              </a:rPr>
              <a:t>títulos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99" name="Google Shape;99;gd62e7345e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2120125"/>
            <a:ext cx="46386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2e7345e5_0_30"/>
          <p:cNvSpPr txBox="1"/>
          <p:nvPr>
            <p:ph type="title"/>
          </p:nvPr>
        </p:nvSpPr>
        <p:spPr>
          <a:xfrm>
            <a:off x="628650" y="365125"/>
            <a:ext cx="7886700" cy="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Estatísticas e Visualizações</a:t>
            </a:r>
            <a:endParaRPr sz="4200"/>
          </a:p>
        </p:txBody>
      </p:sp>
      <p:sp>
        <p:nvSpPr>
          <p:cNvPr id="105" name="Google Shape;105;gd62e7345e5_0_30"/>
          <p:cNvSpPr txBox="1"/>
          <p:nvPr>
            <p:ph type="title"/>
          </p:nvPr>
        </p:nvSpPr>
        <p:spPr>
          <a:xfrm>
            <a:off x="628650" y="1181200"/>
            <a:ext cx="7886700" cy="10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1"/>
                </a:solidFill>
              </a:rPr>
              <a:t>Dentre todos os lutadores, foi pego os que mais venceram no geral e no lado vermelho e azul, em um período de 10 anos, entre 2010 até 2019.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pic>
        <p:nvPicPr>
          <p:cNvPr id="106" name="Google Shape;106;gd62e7345e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50" y="2200375"/>
            <a:ext cx="2642016" cy="32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62e7345e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50" y="2200363"/>
            <a:ext cx="2655559" cy="32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d62e7345e5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650" y="2200375"/>
            <a:ext cx="2892354" cy="3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2014-05-15T19:13:18Z</dcterms:created>
  <dc:creator>GR</dc:creator>
</cp:coreProperties>
</file>