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80" r:id="rId6"/>
    <p:sldId id="281" r:id="rId7"/>
    <p:sldId id="284" r:id="rId8"/>
    <p:sldId id="282" r:id="rId9"/>
    <p:sldId id="283" r:id="rId10"/>
    <p:sldId id="260" r:id="rId11"/>
    <p:sldId id="261" r:id="rId12"/>
    <p:sldId id="262" r:id="rId13"/>
    <p:sldId id="263"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648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032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291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385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24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345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5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737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963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0140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014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37290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ayp1212/BDAT1004-Final-Project-Group-10" TargetMode="Externa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EDB54-18A2-E241-20AF-54EC49CC4993}"/>
              </a:ext>
            </a:extLst>
          </p:cNvPr>
          <p:cNvSpPr>
            <a:spLocks noGrp="1"/>
          </p:cNvSpPr>
          <p:nvPr>
            <p:ph type="ctrTitle"/>
          </p:nvPr>
        </p:nvSpPr>
        <p:spPr>
          <a:xfrm>
            <a:off x="5289754" y="639097"/>
            <a:ext cx="6253317" cy="3686015"/>
          </a:xfrm>
        </p:spPr>
        <p:txBody>
          <a:bodyPr>
            <a:normAutofit/>
          </a:bodyPr>
          <a:lstStyle/>
          <a:p>
            <a:r>
              <a:rPr lang="en-US" dirty="0"/>
              <a:t>Final Project BDAT 1004</a:t>
            </a:r>
            <a:br>
              <a:rPr lang="en-US" dirty="0"/>
            </a:br>
            <a:endParaRPr lang="en-US" dirty="0"/>
          </a:p>
        </p:txBody>
      </p:sp>
      <p:sp>
        <p:nvSpPr>
          <p:cNvPr id="3" name="Subtitle 2">
            <a:extLst>
              <a:ext uri="{FF2B5EF4-FFF2-40B4-BE49-F238E27FC236}">
                <a16:creationId xmlns:a16="http://schemas.microsoft.com/office/drawing/2014/main" id="{F2841173-65FC-0E0C-4DA5-68290C48B813}"/>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DATA PROGRAMMING</a:t>
            </a:r>
          </a:p>
        </p:txBody>
      </p:sp>
      <p:pic>
        <p:nvPicPr>
          <p:cNvPr id="34" name="Picture 3" descr="Network connection abstract against a white background">
            <a:extLst>
              <a:ext uri="{FF2B5EF4-FFF2-40B4-BE49-F238E27FC236}">
                <a16:creationId xmlns:a16="http://schemas.microsoft.com/office/drawing/2014/main" id="{652F5BDD-1EAB-C802-F143-ED19211F9D83}"/>
              </a:ext>
            </a:extLst>
          </p:cNvPr>
          <p:cNvPicPr>
            <a:picLocks noChangeAspect="1"/>
          </p:cNvPicPr>
          <p:nvPr/>
        </p:nvPicPr>
        <p:blipFill rotWithShape="1">
          <a:blip r:embed="rId2"/>
          <a:srcRect l="3414" r="51469" b="-2"/>
          <a:stretch/>
        </p:blipFill>
        <p:spPr>
          <a:xfrm>
            <a:off x="-1" y="1"/>
            <a:ext cx="4635315" cy="6857999"/>
          </a:xfrm>
          <a:prstGeom prst="rect">
            <a:avLst/>
          </a:prstGeom>
        </p:spPr>
      </p:pic>
      <p:cxnSp>
        <p:nvCxnSpPr>
          <p:cNvPr id="35"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94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0181-298A-DF26-CC12-AA71FA1B42F3}"/>
              </a:ext>
            </a:extLst>
          </p:cNvPr>
          <p:cNvSpPr>
            <a:spLocks noGrp="1"/>
          </p:cNvSpPr>
          <p:nvPr>
            <p:ph type="title"/>
          </p:nvPr>
        </p:nvSpPr>
        <p:spPr/>
        <p:txBody>
          <a:bodyPr/>
          <a:lstStyle/>
          <a:p>
            <a:r>
              <a:rPr lang="en-US" dirty="0"/>
              <a:t>Screenshots Of Web Application</a:t>
            </a:r>
          </a:p>
        </p:txBody>
      </p:sp>
      <p:pic>
        <p:nvPicPr>
          <p:cNvPr id="5" name="Picture 4" descr="Graphical user interface, application, Teams&#10;&#10;Description automatically generated">
            <a:extLst>
              <a:ext uri="{FF2B5EF4-FFF2-40B4-BE49-F238E27FC236}">
                <a16:creationId xmlns:a16="http://schemas.microsoft.com/office/drawing/2014/main" id="{A00740B8-C25B-B0DA-1DDD-6803A79D4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352" y="2109277"/>
            <a:ext cx="8762223" cy="4074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0407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FD32A8F2-AD44-0287-6460-035D3B348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 y="1176337"/>
            <a:ext cx="10839450" cy="4505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3408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C71A15B8-BC6F-F54D-EE07-7DAC162A6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75" y="738187"/>
            <a:ext cx="10229850" cy="4924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734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C0D31105-1FBB-DDC6-246B-FD10F5D83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62" y="906351"/>
            <a:ext cx="10734675" cy="50452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6099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B9B8-4A44-B080-51DE-92DC1D68FF6C}"/>
              </a:ext>
            </a:extLst>
          </p:cNvPr>
          <p:cNvSpPr>
            <a:spLocks noGrp="1"/>
          </p:cNvSpPr>
          <p:nvPr>
            <p:ph type="title"/>
          </p:nvPr>
        </p:nvSpPr>
        <p:spPr/>
        <p:txBody>
          <a:bodyPr/>
          <a:lstStyle/>
          <a:p>
            <a:r>
              <a:rPr lang="en-US" dirty="0"/>
              <a:t>GitHub Link </a:t>
            </a:r>
          </a:p>
        </p:txBody>
      </p:sp>
      <p:pic>
        <p:nvPicPr>
          <p:cNvPr id="4" name="Picture 3" descr="Icon&#10;&#10;Description automatically generated">
            <a:extLst>
              <a:ext uri="{FF2B5EF4-FFF2-40B4-BE49-F238E27FC236}">
                <a16:creationId xmlns:a16="http://schemas.microsoft.com/office/drawing/2014/main" id="{482A01B5-9684-5262-E184-5A402F1F9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438" y="699557"/>
            <a:ext cx="1143001" cy="1143001"/>
          </a:xfrm>
          <a:prstGeom prst="rect">
            <a:avLst/>
          </a:prstGeom>
        </p:spPr>
      </p:pic>
      <p:sp>
        <p:nvSpPr>
          <p:cNvPr id="5" name="TextBox 4">
            <a:extLst>
              <a:ext uri="{FF2B5EF4-FFF2-40B4-BE49-F238E27FC236}">
                <a16:creationId xmlns:a16="http://schemas.microsoft.com/office/drawing/2014/main" id="{A468C561-E126-D387-9E60-D38A6CFE7F47}"/>
              </a:ext>
            </a:extLst>
          </p:cNvPr>
          <p:cNvSpPr txBox="1"/>
          <p:nvPr/>
        </p:nvSpPr>
        <p:spPr>
          <a:xfrm>
            <a:off x="1097280" y="2477729"/>
            <a:ext cx="10514617" cy="646331"/>
          </a:xfrm>
          <a:prstGeom prst="rect">
            <a:avLst/>
          </a:prstGeom>
          <a:noFill/>
        </p:spPr>
        <p:txBody>
          <a:bodyPr wrap="square" rtlCol="0">
            <a:spAutoFit/>
          </a:bodyPr>
          <a:lstStyle/>
          <a:p>
            <a:r>
              <a:rPr lang="en-US" dirty="0">
                <a:hlinkClick r:id="rId3"/>
              </a:rPr>
              <a:t>https://github.com/Jayp1212/BDAT1004-Final-Project-Group-10</a:t>
            </a:r>
            <a:endParaRPr lang="en-US" dirty="0"/>
          </a:p>
          <a:p>
            <a:endParaRPr lang="en-US" dirty="0"/>
          </a:p>
        </p:txBody>
      </p:sp>
    </p:spTree>
    <p:extLst>
      <p:ext uri="{BB962C8B-B14F-4D97-AF65-F5344CB8AC3E}">
        <p14:creationId xmlns:p14="http://schemas.microsoft.com/office/powerpoint/2010/main" val="72497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FEDE-ED4E-BE11-EA88-E8EADBE452B2}"/>
              </a:ext>
            </a:extLst>
          </p:cNvPr>
          <p:cNvSpPr>
            <a:spLocks noGrp="1"/>
          </p:cNvSpPr>
          <p:nvPr>
            <p:ph type="title"/>
          </p:nvPr>
        </p:nvSpPr>
        <p:spPr/>
        <p:txBody>
          <a:bodyPr/>
          <a:lstStyle/>
          <a:p>
            <a:r>
              <a:rPr lang="en-US" u="sng" dirty="0"/>
              <a:t>Project Summary</a:t>
            </a:r>
          </a:p>
        </p:txBody>
      </p:sp>
      <p:sp>
        <p:nvSpPr>
          <p:cNvPr id="4" name="Text Placeholder 3">
            <a:extLst>
              <a:ext uri="{FF2B5EF4-FFF2-40B4-BE49-F238E27FC236}">
                <a16:creationId xmlns:a16="http://schemas.microsoft.com/office/drawing/2014/main" id="{06D801A0-737A-C570-A7B5-2B85CC420FEC}"/>
              </a:ext>
            </a:extLst>
          </p:cNvPr>
          <p:cNvSpPr>
            <a:spLocks noGrp="1"/>
          </p:cNvSpPr>
          <p:nvPr>
            <p:ph type="body" sz="half" idx="2"/>
          </p:nvPr>
        </p:nvSpPr>
        <p:spPr>
          <a:xfrm>
            <a:off x="643466" y="3141372"/>
            <a:ext cx="4159045" cy="3064505"/>
          </a:xfrm>
        </p:spPr>
        <p:txBody>
          <a:bodyPr>
            <a:normAutofit/>
          </a:bodyPr>
          <a:lstStyle/>
          <a:p>
            <a:r>
              <a:rPr lang="en-US" sz="1600" dirty="0"/>
              <a:t>Dhartiben Kantibhai Patel</a:t>
            </a:r>
          </a:p>
          <a:p>
            <a:r>
              <a:rPr lang="en-US" sz="1600" dirty="0"/>
              <a:t>Umang Pradipkumar Patel</a:t>
            </a:r>
          </a:p>
          <a:p>
            <a:r>
              <a:rPr lang="en-US" sz="1600" dirty="0"/>
              <a:t>Jay Babulal Patel</a:t>
            </a:r>
          </a:p>
          <a:p>
            <a:r>
              <a:rPr lang="en-US" sz="1600" dirty="0"/>
              <a:t>Group – 10</a:t>
            </a:r>
          </a:p>
          <a:p>
            <a:r>
              <a:rPr lang="en-US" sz="1600" dirty="0"/>
              <a:t>Section -2</a:t>
            </a:r>
          </a:p>
        </p:txBody>
      </p:sp>
    </p:spTree>
    <p:extLst>
      <p:ext uri="{BB962C8B-B14F-4D97-AF65-F5344CB8AC3E}">
        <p14:creationId xmlns:p14="http://schemas.microsoft.com/office/powerpoint/2010/main" val="382681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6" name="Picture Placeholder 5" descr="Timeline&#10;&#10;Description automatically generated">
            <a:extLst>
              <a:ext uri="{FF2B5EF4-FFF2-40B4-BE49-F238E27FC236}">
                <a16:creationId xmlns:a16="http://schemas.microsoft.com/office/drawing/2014/main" id="{7EFB038C-9066-7F48-9DF2-71030467C9F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507" r="-1" b="2439"/>
          <a:stretch/>
        </p:blipFill>
        <p:spPr>
          <a:xfrm>
            <a:off x="285135" y="330008"/>
            <a:ext cx="7007288" cy="6228108"/>
          </a:xfrm>
          <a:prstGeom prst="rect">
            <a:avLst/>
          </a:prstGeom>
        </p:spPr>
      </p:pic>
      <p:sp>
        <p:nvSpPr>
          <p:cNvPr id="28" name="Rectangle 27">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0DE293E6-F1C3-980E-7CED-90744AE9A037}"/>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a:t>Meet The Team </a:t>
            </a:r>
          </a:p>
        </p:txBody>
      </p:sp>
      <p:cxnSp>
        <p:nvCxnSpPr>
          <p:cNvPr id="30" name="Straight Connector 29">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17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FA40-7D31-F1F1-2D82-BE13A8F23874}"/>
              </a:ext>
            </a:extLst>
          </p:cNvPr>
          <p:cNvSpPr>
            <a:spLocks noGrp="1"/>
          </p:cNvSpPr>
          <p:nvPr>
            <p:ph type="title"/>
          </p:nvPr>
        </p:nvSpPr>
        <p:spPr/>
        <p:txBody>
          <a:bodyPr>
            <a:normAutofit/>
          </a:bodyPr>
          <a:lstStyle/>
          <a:p>
            <a:r>
              <a:rPr lang="en-US" sz="3200" dirty="0"/>
              <a:t>Roles and Skills of Team members </a:t>
            </a:r>
          </a:p>
        </p:txBody>
      </p:sp>
      <p:sp>
        <p:nvSpPr>
          <p:cNvPr id="4" name="TextBox 3">
            <a:extLst>
              <a:ext uri="{FF2B5EF4-FFF2-40B4-BE49-F238E27FC236}">
                <a16:creationId xmlns:a16="http://schemas.microsoft.com/office/drawing/2014/main" id="{770E274D-B93E-3C2B-ABBE-947B60E39955}"/>
              </a:ext>
            </a:extLst>
          </p:cNvPr>
          <p:cNvSpPr txBox="1"/>
          <p:nvPr/>
        </p:nvSpPr>
        <p:spPr>
          <a:xfrm>
            <a:off x="1097280" y="2258319"/>
            <a:ext cx="100584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1" i="0" u="sng" dirty="0">
                <a:solidFill>
                  <a:srgbClr val="374151"/>
                </a:solidFill>
                <a:effectLst/>
                <a:latin typeface="Söhne"/>
              </a:rPr>
              <a:t>Dharti Patel(Project Manager): </a:t>
            </a:r>
            <a:r>
              <a:rPr lang="en-US" b="0" i="0" dirty="0">
                <a:solidFill>
                  <a:srgbClr val="374151"/>
                </a:solidFill>
                <a:effectLst/>
                <a:latin typeface="Söhne"/>
              </a:rPr>
              <a:t>Our project manager ensures the timely delivery of project milestones and works closely with the business analyst to build the necessary documentation for the proposal.</a:t>
            </a:r>
          </a:p>
          <a:p>
            <a:pPr marL="285750" indent="-285750" algn="just">
              <a:buFont typeface="Arial" panose="020B0604020202020204" pitchFamily="34" charset="0"/>
              <a:buChar char="•"/>
            </a:pPr>
            <a:endParaRPr lang="en-US" b="1" u="sng" dirty="0">
              <a:solidFill>
                <a:srgbClr val="374151"/>
              </a:solidFill>
              <a:latin typeface="Söhne"/>
            </a:endParaRPr>
          </a:p>
          <a:p>
            <a:pPr marL="285750" indent="-285750" algn="just">
              <a:buFont typeface="Arial" panose="020B0604020202020204" pitchFamily="34" charset="0"/>
              <a:buChar char="•"/>
            </a:pPr>
            <a:r>
              <a:rPr lang="en-US" b="1" u="sng" dirty="0">
                <a:solidFill>
                  <a:srgbClr val="374151"/>
                </a:solidFill>
                <a:latin typeface="Söhne"/>
              </a:rPr>
              <a:t>Umang Patel (Developer)</a:t>
            </a:r>
            <a:r>
              <a:rPr lang="en-US" b="1" i="0" u="sng" dirty="0">
                <a:solidFill>
                  <a:srgbClr val="374151"/>
                </a:solidFill>
                <a:effectLst/>
                <a:latin typeface="Söhne"/>
              </a:rPr>
              <a:t>: </a:t>
            </a:r>
            <a:r>
              <a:rPr lang="en-US" b="0" i="0" dirty="0">
                <a:solidFill>
                  <a:srgbClr val="374151"/>
                </a:solidFill>
                <a:effectLst/>
                <a:latin typeface="Söhne"/>
              </a:rPr>
              <a:t>Our developer is responsible for developing the software front and back end. They have expertise in Python, Flask ,Java script and CSS.</a:t>
            </a:r>
          </a:p>
          <a:p>
            <a:pPr marL="285750" indent="-285750" algn="just">
              <a:buFont typeface="Arial" panose="020B0604020202020204" pitchFamily="34" charset="0"/>
              <a:buChar char="•"/>
            </a:pPr>
            <a:endParaRPr lang="en-US" b="0" i="0" dirty="0">
              <a:solidFill>
                <a:srgbClr val="374151"/>
              </a:solidFill>
              <a:effectLst/>
              <a:latin typeface="Söhne"/>
            </a:endParaRPr>
          </a:p>
          <a:p>
            <a:pPr marL="285750" indent="-285750" algn="just">
              <a:buFont typeface="Arial" panose="020B0604020202020204" pitchFamily="34" charset="0"/>
              <a:buChar char="•"/>
            </a:pPr>
            <a:r>
              <a:rPr lang="en-US" b="1" u="sng" dirty="0">
                <a:solidFill>
                  <a:srgbClr val="374151"/>
                </a:solidFill>
                <a:latin typeface="Söhne"/>
              </a:rPr>
              <a:t>Jay Patel(</a:t>
            </a:r>
            <a:r>
              <a:rPr lang="en-US" b="1" i="0" u="sng" dirty="0">
                <a:solidFill>
                  <a:srgbClr val="374151"/>
                </a:solidFill>
                <a:effectLst/>
                <a:latin typeface="Söhne"/>
              </a:rPr>
              <a:t>Data Analyst Name): </a:t>
            </a:r>
            <a:r>
              <a:rPr lang="en-US" b="0" i="0" dirty="0">
                <a:solidFill>
                  <a:srgbClr val="374151"/>
                </a:solidFill>
                <a:effectLst/>
                <a:latin typeface="Söhne"/>
              </a:rPr>
              <a:t>Our data analyst is responsible for acquiring data, building data models, and creating databases if needed. They have expertise </a:t>
            </a:r>
            <a:r>
              <a:rPr lang="en-US" dirty="0">
                <a:solidFill>
                  <a:srgbClr val="374151"/>
                </a:solidFill>
                <a:latin typeface="Söhne"/>
              </a:rPr>
              <a:t>in Power bi Statistical programming, Machine learning</a:t>
            </a: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1319702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0005-DC50-7ABF-D8CA-CBD63CE7C8A8}"/>
              </a:ext>
            </a:extLst>
          </p:cNvPr>
          <p:cNvSpPr>
            <a:spLocks noGrp="1"/>
          </p:cNvSpPr>
          <p:nvPr>
            <p:ph type="title"/>
          </p:nvPr>
        </p:nvSpPr>
        <p:spPr/>
        <p:txBody>
          <a:bodyPr/>
          <a:lstStyle/>
          <a:p>
            <a:r>
              <a:rPr lang="en-US" dirty="0"/>
              <a:t>Skills  :</a:t>
            </a:r>
          </a:p>
        </p:txBody>
      </p:sp>
      <p:sp>
        <p:nvSpPr>
          <p:cNvPr id="4" name="TextBox 3">
            <a:extLst>
              <a:ext uri="{FF2B5EF4-FFF2-40B4-BE49-F238E27FC236}">
                <a16:creationId xmlns:a16="http://schemas.microsoft.com/office/drawing/2014/main" id="{F8FF9149-2B30-A234-E4F0-09143DC9DCAB}"/>
              </a:ext>
            </a:extLst>
          </p:cNvPr>
          <p:cNvSpPr txBox="1"/>
          <p:nvPr/>
        </p:nvSpPr>
        <p:spPr>
          <a:xfrm>
            <a:off x="1097280" y="2118250"/>
            <a:ext cx="10388704" cy="3693319"/>
          </a:xfrm>
          <a:prstGeom prst="rect">
            <a:avLst/>
          </a:prstGeom>
          <a:noFill/>
        </p:spPr>
        <p:txBody>
          <a:bodyPr wrap="square">
            <a:spAutoFit/>
          </a:bodyPr>
          <a:lstStyle/>
          <a:p>
            <a:pPr marL="285750" indent="-285750" algn="just">
              <a:buFont typeface="Arial" panose="020B0604020202020204" pitchFamily="34" charset="0"/>
              <a:buChar char="•"/>
            </a:pPr>
            <a:r>
              <a:rPr lang="en-US" b="1" i="0" u="sng">
                <a:solidFill>
                  <a:srgbClr val="374151"/>
                </a:solidFill>
                <a:effectLst/>
                <a:latin typeface="Söhne"/>
              </a:rPr>
              <a:t>Data visualization</a:t>
            </a:r>
            <a:r>
              <a:rPr lang="en-US" b="0" i="0">
                <a:solidFill>
                  <a:srgbClr val="374151"/>
                </a:solidFill>
                <a:effectLst/>
                <a:latin typeface="Söhne"/>
              </a:rPr>
              <a:t>: A key feature of a stock database website would be the ability to display data in meaningful and informative ways. Skills in data visualization and dashboard design would be necessary to create intuitive and informative displays of stock market information.</a:t>
            </a:r>
          </a:p>
          <a:p>
            <a:pPr marL="285750" indent="-285750" algn="just">
              <a:buFont typeface="Arial" panose="020B0604020202020204" pitchFamily="34" charset="0"/>
              <a:buChar char="•"/>
            </a:pPr>
            <a:endParaRPr lang="en-US" b="0" i="0">
              <a:solidFill>
                <a:srgbClr val="374151"/>
              </a:solidFill>
              <a:effectLst/>
              <a:latin typeface="Söhne"/>
            </a:endParaRPr>
          </a:p>
          <a:p>
            <a:pPr marL="285750" indent="-285750" algn="just">
              <a:buFont typeface="Arial" panose="020B0604020202020204" pitchFamily="34" charset="0"/>
              <a:buChar char="•"/>
            </a:pPr>
            <a:r>
              <a:rPr lang="en-US" b="1" i="0" u="sng">
                <a:solidFill>
                  <a:srgbClr val="374151"/>
                </a:solidFill>
                <a:effectLst/>
                <a:latin typeface="Söhne"/>
              </a:rPr>
              <a:t>Web development</a:t>
            </a:r>
            <a:r>
              <a:rPr lang="en-US" b="0" i="0">
                <a:solidFill>
                  <a:srgbClr val="374151"/>
                </a:solidFill>
                <a:effectLst/>
                <a:latin typeface="Söhne"/>
              </a:rPr>
              <a:t>: Of course, the website itself would need to be well-designed and easy to use. Skills in web development, including front-end and back-end development, user experience design, and responsive design, would be important for creating a high-quality user experience.</a:t>
            </a:r>
          </a:p>
          <a:p>
            <a:pPr marL="285750" indent="-285750" algn="just">
              <a:buFont typeface="Arial" panose="020B0604020202020204" pitchFamily="34" charset="0"/>
              <a:buChar char="•"/>
            </a:pPr>
            <a:endParaRPr lang="en-US" b="0" i="0">
              <a:solidFill>
                <a:srgbClr val="374151"/>
              </a:solidFill>
              <a:effectLst/>
              <a:latin typeface="Söhne"/>
            </a:endParaRPr>
          </a:p>
          <a:p>
            <a:pPr marL="285750" indent="-285750" algn="just">
              <a:buFont typeface="Arial" panose="020B0604020202020204" pitchFamily="34" charset="0"/>
              <a:buChar char="•"/>
            </a:pPr>
            <a:r>
              <a:rPr lang="en-US" b="1" i="0" u="sng">
                <a:solidFill>
                  <a:srgbClr val="374151"/>
                </a:solidFill>
                <a:effectLst/>
                <a:latin typeface="Söhne"/>
              </a:rPr>
              <a:t>Financial analysis:</a:t>
            </a:r>
            <a:r>
              <a:rPr lang="en-US" b="0" i="0">
                <a:solidFill>
                  <a:srgbClr val="374151"/>
                </a:solidFill>
                <a:effectLst/>
                <a:latin typeface="Söhne"/>
              </a:rPr>
              <a:t> A stock database website would likely include tools and resources for financial analysis, such as stock screeners, technical analysis tools, and fundamental analysis tools. Skills in financial analysis, including knowledge of financial ratios, technical indicators, and other key financial metrics, would be necessary for creating these features.</a:t>
            </a:r>
          </a:p>
          <a:p>
            <a:pPr marL="285750" indent="-285750" algn="just">
              <a:buFont typeface="Arial" panose="020B0604020202020204" pitchFamily="34" charset="0"/>
              <a:buChar char="•"/>
            </a:pPr>
            <a:endParaRPr lang="en-US" dirty="0">
              <a:solidFill>
                <a:schemeClr val="accent1">
                  <a:lumMod val="75000"/>
                </a:schemeClr>
              </a:solidFill>
            </a:endParaRPr>
          </a:p>
        </p:txBody>
      </p:sp>
      <p:sp>
        <p:nvSpPr>
          <p:cNvPr id="5" name="TextBox 4">
            <a:extLst>
              <a:ext uri="{FF2B5EF4-FFF2-40B4-BE49-F238E27FC236}">
                <a16:creationId xmlns:a16="http://schemas.microsoft.com/office/drawing/2014/main" id="{64F72ADB-DB57-09CB-EC07-E3DED78377DB}"/>
              </a:ext>
            </a:extLst>
          </p:cNvPr>
          <p:cNvSpPr txBox="1"/>
          <p:nvPr/>
        </p:nvSpPr>
        <p:spPr>
          <a:xfrm>
            <a:off x="1097280" y="5546128"/>
            <a:ext cx="10819312" cy="646331"/>
          </a:xfrm>
          <a:prstGeom prst="rect">
            <a:avLst/>
          </a:prstGeom>
          <a:noFill/>
        </p:spPr>
        <p:txBody>
          <a:bodyPr wrap="square">
            <a:spAutoFit/>
          </a:bodyPr>
          <a:lstStyle/>
          <a:p>
            <a:pPr algn="just"/>
            <a:r>
              <a:rPr lang="en-US" b="0" i="0" dirty="0">
                <a:solidFill>
                  <a:srgbClr val="374151"/>
                </a:solidFill>
                <a:effectLst/>
                <a:latin typeface="Söhne"/>
              </a:rPr>
              <a:t>In conclusion, our team has the skills and expertise necessary to deliver high-quality results for our clients. We are confident that our latest project will be a success thanks to the hard work and dedication of our team members.</a:t>
            </a:r>
            <a:endParaRPr lang="en-US" dirty="0"/>
          </a:p>
        </p:txBody>
      </p:sp>
    </p:spTree>
    <p:extLst>
      <p:ext uri="{BB962C8B-B14F-4D97-AF65-F5344CB8AC3E}">
        <p14:creationId xmlns:p14="http://schemas.microsoft.com/office/powerpoint/2010/main" val="41272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E492-3D58-D3D1-31D1-96040744DCB7}"/>
              </a:ext>
            </a:extLst>
          </p:cNvPr>
          <p:cNvSpPr>
            <a:spLocks noGrp="1"/>
          </p:cNvSpPr>
          <p:nvPr>
            <p:ph type="title"/>
          </p:nvPr>
        </p:nvSpPr>
        <p:spPr/>
        <p:txBody>
          <a:bodyPr/>
          <a:lstStyle/>
          <a:p>
            <a:r>
              <a:rPr lang="en-US" dirty="0"/>
              <a:t>Data set  </a:t>
            </a:r>
          </a:p>
        </p:txBody>
      </p:sp>
      <p:sp>
        <p:nvSpPr>
          <p:cNvPr id="3" name="TextBox 2">
            <a:extLst>
              <a:ext uri="{FF2B5EF4-FFF2-40B4-BE49-F238E27FC236}">
                <a16:creationId xmlns:a16="http://schemas.microsoft.com/office/drawing/2014/main" id="{853FDC85-A16E-A600-7184-C6C7BFF23958}"/>
              </a:ext>
            </a:extLst>
          </p:cNvPr>
          <p:cNvSpPr txBox="1"/>
          <p:nvPr/>
        </p:nvSpPr>
        <p:spPr>
          <a:xfrm>
            <a:off x="1097280" y="2155371"/>
            <a:ext cx="10375641"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374151"/>
                </a:solidFill>
                <a:effectLst/>
                <a:latin typeface="Söhne"/>
              </a:rPr>
              <a:t>A real-time stock price data set would provide up-to-the-minute information on stock prices for a wide range of publicly traded companies. This data set would include current stock prices, as well as information on trading volume, bid-ask spreads, and other key market data.</a:t>
            </a:r>
          </a:p>
          <a:p>
            <a:pPr algn="just"/>
            <a:endParaRPr lang="en-US" b="0" i="0" dirty="0">
              <a:solidFill>
                <a:srgbClr val="374151"/>
              </a:solidFill>
              <a:effectLst/>
              <a:latin typeface="Söhne"/>
            </a:endParaRPr>
          </a:p>
          <a:p>
            <a:pPr marL="285750" indent="-285750" algn="just">
              <a:buFont typeface="Arial" panose="020B0604020202020204" pitchFamily="34" charset="0"/>
              <a:buChar char="•"/>
            </a:pPr>
            <a:r>
              <a:rPr lang="en-US" b="0" i="0" dirty="0">
                <a:solidFill>
                  <a:srgbClr val="374151"/>
                </a:solidFill>
                <a:effectLst/>
                <a:latin typeface="Söhne"/>
              </a:rPr>
              <a:t>Real-time stock price data is typically available through APIs (application programming interfaces) that allow developers to access the data programmatically. These APIs can be integrated into trading platforms, financial news websites, and other applications that require real-time market data.</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51274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91800B9E-A5EC-08C9-959C-677191EBF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300" y="942975"/>
            <a:ext cx="10635400" cy="4972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6323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629C-344D-0210-7BAE-AA9FAA0E36B0}"/>
              </a:ext>
            </a:extLst>
          </p:cNvPr>
          <p:cNvSpPr>
            <a:spLocks noGrp="1"/>
          </p:cNvSpPr>
          <p:nvPr>
            <p:ph type="title"/>
          </p:nvPr>
        </p:nvSpPr>
        <p:spPr/>
        <p:txBody>
          <a:bodyPr/>
          <a:lstStyle/>
          <a:p>
            <a:r>
              <a:rPr lang="en-US" dirty="0"/>
              <a:t>Web Application </a:t>
            </a:r>
          </a:p>
        </p:txBody>
      </p:sp>
      <p:sp>
        <p:nvSpPr>
          <p:cNvPr id="3" name="TextBox 2">
            <a:extLst>
              <a:ext uri="{FF2B5EF4-FFF2-40B4-BE49-F238E27FC236}">
                <a16:creationId xmlns:a16="http://schemas.microsoft.com/office/drawing/2014/main" id="{A8826863-B641-5102-3C02-7FBA9D878B44}"/>
              </a:ext>
            </a:extLst>
          </p:cNvPr>
          <p:cNvSpPr txBox="1"/>
          <p:nvPr/>
        </p:nvSpPr>
        <p:spPr>
          <a:xfrm>
            <a:off x="1097280" y="3429000"/>
            <a:ext cx="10631300" cy="2862322"/>
          </a:xfrm>
          <a:prstGeom prst="rect">
            <a:avLst/>
          </a:prstGeom>
          <a:noFill/>
        </p:spPr>
        <p:txBody>
          <a:bodyPr wrap="square" rtlCol="0">
            <a:spAutoFit/>
          </a:bodyPr>
          <a:lstStyle/>
          <a:p>
            <a:pPr algn="just"/>
            <a:r>
              <a:rPr lang="en-US" dirty="0">
                <a:solidFill>
                  <a:srgbClr val="374151"/>
                </a:solidFill>
                <a:latin typeface="Söhne"/>
              </a:rPr>
              <a:t>O</a:t>
            </a:r>
            <a:r>
              <a:rPr lang="en-US" b="0" i="0" dirty="0">
                <a:solidFill>
                  <a:srgbClr val="374151"/>
                </a:solidFill>
                <a:effectLst/>
                <a:latin typeface="Söhne"/>
              </a:rPr>
              <a:t>ur web application is designed to provide real-time updates on stock prices and comparisons between different stocks. The application uses a real-time stock data set, which is converted into a database for easy access and analysis. The database contains current stock prices, as well as historical data that can be used to track trends and analyze performance over time.</a:t>
            </a:r>
          </a:p>
          <a:p>
            <a:pPr algn="just"/>
            <a:endParaRPr lang="en-US" b="0" i="0" dirty="0">
              <a:solidFill>
                <a:srgbClr val="374151"/>
              </a:solidFill>
              <a:effectLst/>
              <a:latin typeface="Söhne"/>
            </a:endParaRPr>
          </a:p>
          <a:p>
            <a:pPr algn="just"/>
            <a:r>
              <a:rPr lang="en-US" b="0" i="0" dirty="0">
                <a:solidFill>
                  <a:srgbClr val="374151"/>
                </a:solidFill>
                <a:effectLst/>
                <a:latin typeface="Söhne"/>
              </a:rPr>
              <a:t>The web application presents this data using different types of charts, such as line charts and pie charts, to help users visualize the data and understand market trends. Line charts can be used to show the performance of individual stocks over time, while pie charts can be used to compare the performance of different stocks within a given time period.</a:t>
            </a:r>
          </a:p>
          <a:p>
            <a:pPr algn="just"/>
            <a:endParaRPr lang="en-US" dirty="0"/>
          </a:p>
        </p:txBody>
      </p:sp>
      <p:pic>
        <p:nvPicPr>
          <p:cNvPr id="5" name="Picture 4" descr="Graphical user interface, icon&#10;&#10;Description automatically generated">
            <a:extLst>
              <a:ext uri="{FF2B5EF4-FFF2-40B4-BE49-F238E27FC236}">
                <a16:creationId xmlns:a16="http://schemas.microsoft.com/office/drawing/2014/main" id="{94618E5E-9C9A-F73F-CCF3-E67F3720E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88" y="2112858"/>
            <a:ext cx="1533837" cy="1022558"/>
          </a:xfrm>
          <a:prstGeom prst="rect">
            <a:avLst/>
          </a:prstGeom>
        </p:spPr>
      </p:pic>
      <p:sp>
        <p:nvSpPr>
          <p:cNvPr id="6" name="Arrow: Right 5">
            <a:extLst>
              <a:ext uri="{FF2B5EF4-FFF2-40B4-BE49-F238E27FC236}">
                <a16:creationId xmlns:a16="http://schemas.microsoft.com/office/drawing/2014/main" id="{D22656D0-B6EC-2900-E281-153F85F60D75}"/>
              </a:ext>
            </a:extLst>
          </p:cNvPr>
          <p:cNvSpPr/>
          <p:nvPr/>
        </p:nvSpPr>
        <p:spPr>
          <a:xfrm>
            <a:off x="1876425" y="2600325"/>
            <a:ext cx="447675" cy="47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1CBCC765-8540-7DD5-5C4B-FF4B2FCDF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785" y="2066235"/>
            <a:ext cx="2087979" cy="1214437"/>
          </a:xfrm>
          <a:prstGeom prst="rect">
            <a:avLst/>
          </a:prstGeom>
        </p:spPr>
      </p:pic>
      <p:sp>
        <p:nvSpPr>
          <p:cNvPr id="11" name="Arrow: Right 10">
            <a:extLst>
              <a:ext uri="{FF2B5EF4-FFF2-40B4-BE49-F238E27FC236}">
                <a16:creationId xmlns:a16="http://schemas.microsoft.com/office/drawing/2014/main" id="{995E235F-F455-A75E-48F5-AB23D51B8E74}"/>
              </a:ext>
            </a:extLst>
          </p:cNvPr>
          <p:cNvSpPr/>
          <p:nvPr/>
        </p:nvSpPr>
        <p:spPr>
          <a:xfrm>
            <a:off x="4097754" y="2647950"/>
            <a:ext cx="46096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ogo&#10;&#10;Description automatically generated">
            <a:extLst>
              <a:ext uri="{FF2B5EF4-FFF2-40B4-BE49-F238E27FC236}">
                <a16:creationId xmlns:a16="http://schemas.microsoft.com/office/drawing/2014/main" id="{8709A066-6869-C249-F934-7E4D8B379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7288" y="2066235"/>
            <a:ext cx="1357050" cy="1357050"/>
          </a:xfrm>
          <a:prstGeom prst="rect">
            <a:avLst/>
          </a:prstGeom>
        </p:spPr>
      </p:pic>
      <p:sp>
        <p:nvSpPr>
          <p:cNvPr id="14" name="Arrow: Right 13">
            <a:extLst>
              <a:ext uri="{FF2B5EF4-FFF2-40B4-BE49-F238E27FC236}">
                <a16:creationId xmlns:a16="http://schemas.microsoft.com/office/drawing/2014/main" id="{6CBC0218-A965-D9E6-873E-BC4245955BB7}"/>
              </a:ext>
            </a:extLst>
          </p:cNvPr>
          <p:cNvSpPr/>
          <p:nvPr/>
        </p:nvSpPr>
        <p:spPr>
          <a:xfrm>
            <a:off x="6313812" y="2633554"/>
            <a:ext cx="447675" cy="47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Text&#10;&#10;Description automatically generated">
            <a:extLst>
              <a:ext uri="{FF2B5EF4-FFF2-40B4-BE49-F238E27FC236}">
                <a16:creationId xmlns:a16="http://schemas.microsoft.com/office/drawing/2014/main" id="{FAF6A49B-E39B-0771-7CCF-3822E48AB12C}"/>
              </a:ext>
            </a:extLst>
          </p:cNvPr>
          <p:cNvPicPr>
            <a:picLocks noChangeAspect="1"/>
          </p:cNvPicPr>
          <p:nvPr/>
        </p:nvPicPr>
        <p:blipFill rotWithShape="1">
          <a:blip r:embed="rId5">
            <a:extLst>
              <a:ext uri="{28A0092B-C50C-407E-A947-70E740481C1C}">
                <a14:useLocalDpi xmlns:a14="http://schemas.microsoft.com/office/drawing/2010/main" val="0"/>
              </a:ext>
            </a:extLst>
          </a:blip>
          <a:srcRect t="20278" b="27916"/>
          <a:stretch/>
        </p:blipFill>
        <p:spPr>
          <a:xfrm>
            <a:off x="7035873" y="2067876"/>
            <a:ext cx="2666342" cy="1226606"/>
          </a:xfrm>
          <a:prstGeom prst="rect">
            <a:avLst/>
          </a:prstGeom>
        </p:spPr>
      </p:pic>
    </p:spTree>
    <p:extLst>
      <p:ext uri="{BB962C8B-B14F-4D97-AF65-F5344CB8AC3E}">
        <p14:creationId xmlns:p14="http://schemas.microsoft.com/office/powerpoint/2010/main" val="197033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629C-344D-0210-7BAE-AA9FAA0E36B0}"/>
              </a:ext>
            </a:extLst>
          </p:cNvPr>
          <p:cNvSpPr>
            <a:spLocks noGrp="1"/>
          </p:cNvSpPr>
          <p:nvPr>
            <p:ph type="title"/>
          </p:nvPr>
        </p:nvSpPr>
        <p:spPr/>
        <p:txBody>
          <a:bodyPr/>
          <a:lstStyle/>
          <a:p>
            <a:r>
              <a:rPr lang="en-US" dirty="0"/>
              <a:t>Web Application </a:t>
            </a:r>
          </a:p>
        </p:txBody>
      </p:sp>
      <p:sp>
        <p:nvSpPr>
          <p:cNvPr id="3" name="TextBox 2">
            <a:extLst>
              <a:ext uri="{FF2B5EF4-FFF2-40B4-BE49-F238E27FC236}">
                <a16:creationId xmlns:a16="http://schemas.microsoft.com/office/drawing/2014/main" id="{A8826863-B641-5102-3C02-7FBA9D878B44}"/>
              </a:ext>
            </a:extLst>
          </p:cNvPr>
          <p:cNvSpPr txBox="1"/>
          <p:nvPr/>
        </p:nvSpPr>
        <p:spPr>
          <a:xfrm>
            <a:off x="1097280" y="2174033"/>
            <a:ext cx="10631300" cy="2585323"/>
          </a:xfrm>
          <a:prstGeom prst="rect">
            <a:avLst/>
          </a:prstGeom>
          <a:noFill/>
        </p:spPr>
        <p:txBody>
          <a:bodyPr wrap="square" rtlCol="0">
            <a:spAutoFit/>
          </a:bodyPr>
          <a:lstStyle/>
          <a:p>
            <a:pPr algn="just"/>
            <a:r>
              <a:rPr lang="en-US" b="0" i="0" dirty="0">
                <a:solidFill>
                  <a:srgbClr val="374151"/>
                </a:solidFill>
                <a:effectLst/>
                <a:latin typeface="Söhne"/>
              </a:rPr>
              <a:t>The web application may also include other features, such as real-time news updates, alerts for price changes or other market events, and tools for technical analysis or financial modeling. Users can customize the application to suit their needs, such as selecting the stocks they want to track, adjusting chart settings, or setting up alerts for specific events.</a:t>
            </a:r>
          </a:p>
          <a:p>
            <a:pPr algn="just"/>
            <a:endParaRPr lang="en-US" b="0" i="0" dirty="0">
              <a:solidFill>
                <a:srgbClr val="374151"/>
              </a:solidFill>
              <a:effectLst/>
              <a:latin typeface="Söhne"/>
            </a:endParaRPr>
          </a:p>
          <a:p>
            <a:pPr algn="just"/>
            <a:r>
              <a:rPr lang="en-US" b="0" i="0" dirty="0">
                <a:solidFill>
                  <a:srgbClr val="374151"/>
                </a:solidFill>
                <a:effectLst/>
                <a:latin typeface="Söhne"/>
              </a:rPr>
              <a:t>Overall, </a:t>
            </a:r>
            <a:r>
              <a:rPr lang="en-US" dirty="0">
                <a:solidFill>
                  <a:srgbClr val="374151"/>
                </a:solidFill>
                <a:latin typeface="Söhne"/>
              </a:rPr>
              <a:t>our </a:t>
            </a:r>
            <a:r>
              <a:rPr lang="en-US" b="0" i="0" dirty="0">
                <a:solidFill>
                  <a:srgbClr val="374151"/>
                </a:solidFill>
                <a:effectLst/>
                <a:latin typeface="Söhne"/>
              </a:rPr>
              <a:t>web application provides a valuable tool for traders, investors, and analysts who need real-time access to stock market data and want to analyze performance and compare different stocks using interactive charts and other visualization tools.</a:t>
            </a:r>
          </a:p>
          <a:p>
            <a:pPr algn="just"/>
            <a:endParaRPr lang="en-US" dirty="0"/>
          </a:p>
        </p:txBody>
      </p:sp>
    </p:spTree>
    <p:extLst>
      <p:ext uri="{BB962C8B-B14F-4D97-AF65-F5344CB8AC3E}">
        <p14:creationId xmlns:p14="http://schemas.microsoft.com/office/powerpoint/2010/main" val="1234900196"/>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329</TotalTime>
  <Words>678</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Univers</vt:lpstr>
      <vt:lpstr>Univers Condensed</vt:lpstr>
      <vt:lpstr>RetrospectVTI</vt:lpstr>
      <vt:lpstr>Final Project BDAT 1004 </vt:lpstr>
      <vt:lpstr>Project Summary</vt:lpstr>
      <vt:lpstr>Meet The Team </vt:lpstr>
      <vt:lpstr>Roles and Skills of Team members </vt:lpstr>
      <vt:lpstr>Skills  :</vt:lpstr>
      <vt:lpstr>Data set  </vt:lpstr>
      <vt:lpstr>PowerPoint Presentation</vt:lpstr>
      <vt:lpstr>Web Application </vt:lpstr>
      <vt:lpstr>Web Application </vt:lpstr>
      <vt:lpstr>Screenshots Of Web Application</vt:lpstr>
      <vt:lpstr>PowerPoint Presentation</vt:lpstr>
      <vt:lpstr>PowerPoint Presentation</vt:lpstr>
      <vt:lpstr>PowerPoint Presentation</vt:lpstr>
      <vt:lpstr>GitHub 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BDAT 1001 </dc:title>
  <dc:creator>Umang Pradipkumar Patel</dc:creator>
  <cp:lastModifiedBy>Umang Pradipkumar Patel</cp:lastModifiedBy>
  <cp:revision>12</cp:revision>
  <dcterms:created xsi:type="dcterms:W3CDTF">2023-04-10T18:54:53Z</dcterms:created>
  <dcterms:modified xsi:type="dcterms:W3CDTF">2023-04-18T22:11:41Z</dcterms:modified>
</cp:coreProperties>
</file>