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ppt/notesslides/notesslide23.xml" ContentType="application/vnd.openxmlformats-officedocument.presentationml.notesSlide+xml"/>
  <Override PartName="/ppt/slidelayouts/slidelayout1.xml" ContentType="application/vnd.openxmlformats-officedocument.presentationml.slideLayout+xml"/>
  <Override PartName="/ppt/slides/slide23.xml" ContentType="application/vnd.openxmlformats-officedocument.presentationml.slide+xml"/>
  <Override PartName="/ppt/slides/slide3.xml" ContentType="application/vnd.openxmlformats-officedocument.presentationml.slide+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notesslides/notesslide2.xml" ContentType="application/vnd.openxmlformats-officedocument.presentationml.notesSlide+xml"/>
  <Override PartName="/ppt/notesslides/notesslide14.xml" ContentType="application/vnd.openxmlformats-officedocument.presentationml.notesSlide+xml"/>
  <Override PartName="/ppt/viewprops.xml" ContentType="application/vnd.openxmlformats-officedocument.presentationml.viewProps+xml"/>
  <Override PartName="/ppt/tablestyles.xml" ContentType="application/vnd.openxmlformats-officedocument.presentationml.tableStyles+xml"/>
  <Override PartName="/ppt/slides/slide13.xml" ContentType="application/vnd.openxmlformats-officedocument.presentationml.slide+xml"/>
  <Override PartName="/ppt/slidelayouts/slidelayout2.xml" ContentType="application/vnd.openxmlformats-officedocument.presentationml.slideLayout+xml"/>
  <Override PartName="/ppt/notesslides/notesslide20.xml" ContentType="application/vnd.openxmlformats-officedocument.presentationml.notesSlide+xml"/>
  <Override PartName="/ppt/slidelayouts/slidelayout3.xml" ContentType="application/vnd.openxmlformats-officedocument.presentationml.slideLayout+xml"/>
  <Override PartName="/ppt/notesslides/notesslide21.xml" ContentType="application/vnd.openxmlformats-officedocument.presentationml.notesSlide+xml"/>
  <Override PartName="/ppt/slidelayouts/slidelayout4.xml" ContentType="application/vnd.openxmlformats-officedocument.presentationml.slideLayout+xml"/>
  <Override PartName="/ppt/slides/slide19.xml" ContentType="application/vnd.openxmlformats-officedocument.presentationml.slide+xml"/>
  <Override PartName="/ppt/slidelayouts/slidelayout5.xml" ContentType="application/vnd.openxmlformats-officedocument.presentationml.slideLayout+xml"/>
  <Override PartName="/ppt/slides/slide18.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2.xml" ContentType="application/vnd.openxmlformats-officedocument.presentationml.slide+xml"/>
  <Override PartName="/ppt/slides/slide4.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s/slide14.xml" ContentType="application/vnd.openxmlformats-officedocument.presentationml.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theme/theme2.xml" ContentType="application/vnd.openxmlformats-officedocument.them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80" r:id="rId3"/>
    <p:sldId id="256" r:id="rId4"/>
    <p:sldId id="257" r:id="rId5"/>
    <p:sldId id="258" r:id="rId6"/>
    <p:sldId id="259" r:id="rId7"/>
    <p:sldId id="260" r:id="rId8"/>
    <p:sldId id="261" r:id="rId9"/>
    <p:sldId id="262" r:id="rId10"/>
    <p:sldId id="263" r:id="rId11"/>
    <p:sldId id="264" r:id="rId12"/>
    <p:sldId id="265" r:id="rId13"/>
    <p:sldId id="267" r:id="rId14"/>
    <p:sldId id="268" r:id="rId15"/>
    <p:sldId id="269" r:id="rId16"/>
    <p:sldId id="266" r:id="rId17"/>
    <p:sldId id="270" r:id="rId18"/>
    <p:sldId id="271" r:id="rId19"/>
    <p:sldId id="272" r:id="rId20"/>
    <p:sldId id="273" r:id="rId21"/>
    <p:sldId id="274" r:id="rId22"/>
    <p:sldId id="275" r:id="rId23"/>
    <p:sldId id="281" r:id="rId24"/>
    <p:sldId id="276" r:id="rId25"/>
    <p:sldId id="277" r:id="rId26"/>
    <p:sldId id="278" r:id="rId27"/>
  </p:sldIdLst>
  <p:sldSz cx="9144000" cy="6858000" type="screen4x3"/>
  <p:notesSz cx="9144000" cy="6858000"/>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tableStyles" Target="tableStyles.xml"/><Relationship Id="rId29" Type="http://schemas.openxmlformats.org/officeDocument/2006/relationships/presProps" Target="presProps.xml"/><Relationship Id="rId3" Type="http://schemas.openxmlformats.org/officeDocument/2006/relationships/slide" Target="slides/slide1.xml"/><Relationship Id="rId30" Type="http://schemas.openxmlformats.org/officeDocument/2006/relationships/viewProps" Target="viewProps.xml"/><Relationship Id="rId31" Type="http://schemas.openxmlformats.org/officeDocument/2006/relationships/theme" Target="theme/them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D51E315-595E-44E8-99DB-E23A73D0FE2A}"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2204132-ADE7-4AED-8D43-535D61EE4F1A}"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BCE2CCC-B7D4-461D-9489-451A10040C99}"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FEA1E42-474B-4E42-97ED-85C06B4290DB}"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FB8BF65-1F37-42A5-9611-4F0B901A43AA}"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300D931-3C1E-4739-A4E4-D03699BBF718}"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1DD0DC0-B20F-4272-85DB-642A34423C06}"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565F311-411C-442B-893F-D04D1E071884}"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C6D1E82-AE9E-4D5D-98F6-8AF5E7C2E1EB}"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991B23F-0A95-4E49-B93E-D398BED29A6F}"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40BF03D-63F3-4F4C-AFA0-93AFECC9BBC9}"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E4F6D5A-BC32-4A2A-8F41-4637F39A03ED}"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517E235-95F1-454C-9F5F-5E2AB2F023DE}"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817343D-4465-4D33-BB66-46407C2316BF}" type="slidenum">
              <a:rPr lang="en-US" smtClean="0"/>
              <a:t>‹#›</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4A4361E-5D8F-4A89-903E-E40271F9AEFF}" type="slidenum">
              <a:rPr lang="en-US" smtClean="0"/>
              <a:t>‹#›</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47D0DEF-0852-44AA-9486-B0494FF2FCCF}" type="slidenum">
              <a:rPr lang="en-US" smtClean="0"/>
              <a:t>‹#›</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138D67B-EC78-41C9-B418-68D2941C7C4B}" type="slidenum">
              <a:rPr lang="en-US" smtClean="0"/>
              <a:t>‹#›</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4116D41-B710-42DD-AA75-BBCF7C3D6EBB}"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59096B9-E188-4F45-9CBA-789B1E303DDE}"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EC9DAEE-9F80-4E9F-A595-E257748F9812}"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0308A00-EEAD-464E-AFF5-154053FD177F}"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D938C3E-5CF3-4C0F-87C2-431F9F185D06}"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F31E1B0-BBA6-40EA-9A58-6E7DCB052EC2}"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D8AF138-4521-4A0F-9E06-1DC34A553C94}"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57C0A3E-6C7C-4697-9E2F-574529DCC0AF}"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685800" y="2125980"/>
            <a:ext cx="7772400" cy="1440180"/>
          </a:xfrm>
          <a:prstGeom prst="rect">
            <a:avLst/>
          </a:prstGeom>
        </p:spPr>
        <p:txBody>
          <a:bodyPr wrap="square" lIns="0" tIns="0" rIns="0" bIns="0">
            <a:spAutoFit/>
          </a:bodyPr>
          <a:lstStyle/>
          <a:p/>
        </p:txBody>
      </p:sp>
      <p:sp>
        <p:nvSpPr>
          <p:cNvPr id="3" name="Holder 3"/>
          <p:cNvSpPr>
            <a:spLocks noGrp="1" noEditPoints="1"/>
          </p:cNvSpPr>
          <p:nvPr>
            <p:ph type="subTitle" idx="4"/>
          </p:nvPr>
        </p:nvSpPr>
        <p:spPr>
          <a:xfrm>
            <a:off x="1371600" y="3840480"/>
            <a:ext cx="6400800" cy="1714500"/>
          </a:xfrm>
          <a:prstGeom prst="rect">
            <a:avLst/>
          </a:prstGeom>
        </p:spPr>
        <p:txBody>
          <a:bodyPr wrap="square" lIns="0" tIns="0" rIns="0" bIns="0">
            <a:spAutoFit/>
          </a:bodyPr>
          <a:lstStyle/>
          <a:p>
            <a:pPr lvl="0"/>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p:bgPr>
    </p:bg>
    <p:spTree>
      <p:nvGrpSpPr>
        <p:cNvPr id="1" name=""/>
        <p:cNvGrpSpPr/>
        <p:nvPr/>
      </p:nvGrpSpPr>
      <p:grpSpPr>
        <a:xfrm>
          <a:off x="0" y="0"/>
          <a:ext cx="0" cy="0"/>
          <a:chOff x="0" y="0"/>
          <a:chExt cx="0" cy="0"/>
        </a:xfrm>
      </p:grpSpPr>
      <p:sp>
        <p:nvSpPr>
          <p:cNvPr id="16" name="bg object 16"/>
          <p:cNvSpPr/>
          <p:nvPr/>
        </p:nvSpPr>
        <p:spPr>
          <a:xfrm>
            <a:off x="499271" y="5944913"/>
            <a:ext cx="4897755" cy="913130"/>
          </a:xfrm>
          <a:custGeom>
            <a:avLst/>
            <a:rect l="l" t="t" r="r" b="b"/>
            <a:pathLst>
              <a:path w="4897755" h="913129">
                <a:moveTo>
                  <a:pt x="85739" y="21364"/>
                </a:moveTo>
                <a:lnTo>
                  <a:pt x="0" y="5474"/>
                </a:lnTo>
                <a:lnTo>
                  <a:pt x="659" y="0"/>
                </a:lnTo>
                <a:lnTo>
                  <a:pt x="85739" y="21364"/>
                </a:lnTo>
                <a:close/>
              </a:path>
              <a:path w="4897755" h="913129">
                <a:moveTo>
                  <a:pt x="4897447" y="913072"/>
                </a:moveTo>
                <a:lnTo>
                  <a:pt x="3636810" y="913072"/>
                </a:lnTo>
                <a:lnTo>
                  <a:pt x="85739" y="21364"/>
                </a:lnTo>
                <a:lnTo>
                  <a:pt x="4897447" y="913072"/>
                </a:lnTo>
                <a:close/>
              </a:path>
            </a:pathLst>
          </a:custGeom>
          <a:solidFill>
            <a:srgbClr val="9CCADB">
              <a:alpha val="39999"/>
            </a:srgbClr>
          </a:solidFill>
        </p:spPr>
        <p:txBody>
          <a:bodyPr wrap="square" lIns="0" tIns="0" rIns="0" bIns="0" rtlCol="0"/>
          <a:lstStyle/>
          <a:p/>
        </p:txBody>
      </p:sp>
      <p:sp>
        <p:nvSpPr>
          <p:cNvPr id="17" name="bg object 17"/>
          <p:cNvSpPr/>
          <p:nvPr/>
        </p:nvSpPr>
        <p:spPr>
          <a:xfrm>
            <a:off x="485714" y="5938988"/>
            <a:ext cx="3652520" cy="919480"/>
          </a:xfrm>
          <a:custGeom>
            <a:avLst/>
            <a:rect l="l" t="t" r="r" b="b"/>
            <a:pathLst>
              <a:path w="3652520" h="919479">
                <a:moveTo>
                  <a:pt x="3651905" y="918997"/>
                </a:moveTo>
                <a:lnTo>
                  <a:pt x="2868905" y="918997"/>
                </a:lnTo>
                <a:lnTo>
                  <a:pt x="7922" y="6349"/>
                </a:lnTo>
                <a:lnTo>
                  <a:pt x="0" y="0"/>
                </a:lnTo>
                <a:lnTo>
                  <a:pt x="3651905" y="918997"/>
                </a:lnTo>
                <a:close/>
              </a:path>
            </a:pathLst>
          </a:custGeom>
          <a:solidFill>
            <a:srgbClr val="000000"/>
          </a:solidFill>
        </p:spPr>
        <p:txBody>
          <a:bodyPr wrap="square" lIns="0" tIns="0" rIns="0" bIns="0" rtlCol="0"/>
          <a:lstStyle/>
          <a:p/>
        </p:txBody>
      </p:sp>
      <p:sp>
        <p:nvSpPr>
          <p:cNvPr id="18" name="bg object 18"/>
          <p:cNvSpPr/>
          <p:nvPr/>
        </p:nvSpPr>
        <p:spPr>
          <a:xfrm>
            <a:off x="0" y="5793157"/>
            <a:ext cx="3351814" cy="1064828"/>
          </a:xfrm>
          <a:prstGeom prst="rect">
            <a:avLst/>
          </a:prstGeom>
          <a:blipFill>
            <a:blip r:embed="rId1"/>
            <a:srcRect l="0" t="0" r="0" b="0"/>
            <a:stretch>
              <a:fillRect/>
            </a:stretch>
          </a:blipFill>
        </p:spPr>
        <p:txBody>
          <a:bodyPr wrap="square" lIns="0" tIns="0" rIns="0" bIns="0" rtlCol="0"/>
          <a:lstStyle/>
          <a:p/>
        </p:txBody>
      </p:sp>
      <p:sp>
        <p:nvSpPr>
          <p:cNvPr id="19" name="bg object 19"/>
          <p:cNvSpPr/>
          <p:nvPr/>
        </p:nvSpPr>
        <p:spPr>
          <a:xfrm>
            <a:off x="0" y="5790679"/>
            <a:ext cx="3352165" cy="1067435"/>
          </a:xfrm>
          <a:custGeom>
            <a:avLst/>
            <a:rect l="l" t="t" r="r" b="b"/>
            <a:pathLst>
              <a:path w="3352165" h="1067434">
                <a:moveTo>
                  <a:pt x="0" y="0"/>
                </a:moveTo>
                <a:lnTo>
                  <a:pt x="3351907" y="1067306"/>
                </a:lnTo>
              </a:path>
            </a:pathLst>
          </a:custGeom>
          <a:ln w="12049">
            <a:solidFill>
              <a:srgbClr val="93C4D8"/>
            </a:solidFill>
          </a:ln>
        </p:spPr>
        <p:txBody>
          <a:bodyPr wrap="square" lIns="0" tIns="0" rIns="0" bIns="0" rtlCol="0"/>
          <a:lstStyle/>
          <a:p/>
        </p:txBody>
      </p:sp>
      <p:sp>
        <p:nvSpPr>
          <p:cNvPr id="2" name="Holder 2"/>
          <p:cNvSpPr>
            <a:spLocks noGrp="1" noEditPoints="1"/>
          </p:cNvSpPr>
          <p:nvPr>
            <p:ph type="title"/>
          </p:nvPr>
        </p:nvSpPr>
        <p:spPr/>
        <p:txBody>
          <a:bodyPr lIns="0" tIns="0" rIns="0" bIns="0"/>
          <a:lstStyle>
            <a:lvl1pPr>
              <a:defRPr sz="6600" b="1" i="0">
                <a:solidFill>
                  <a:srgbClr val="00AFEF"/>
                </a:solidFill>
                <a:latin typeface="Carlito"/>
                <a:cs typeface="Carlito"/>
              </a:defRPr>
            </a:lvl1pPr>
          </a:lstStyle>
          <a:p/>
        </p:txBody>
      </p:sp>
      <p:sp>
        <p:nvSpPr>
          <p:cNvPr id="3" name="Holder 3"/>
          <p:cNvSpPr>
            <a:spLocks noGrp="1" noEditPoints="1"/>
          </p:cNvSpPr>
          <p:nvPr>
            <p:ph type="body" idx="1"/>
          </p:nvPr>
        </p:nvSpPr>
        <p:spPr/>
        <p:txBody>
          <a:bodyPr lIns="0" tIns="0" rIns="0" bIns="0"/>
          <a:lstStyle>
            <a:lvl1pPr>
              <a:defRPr b="0" i="0">
                <a:solidFill>
                  <a:schemeClr val="tx1"/>
                </a:solidFill>
              </a:defRPr>
            </a:lvl1pPr>
          </a:lstStyle>
          <a:p>
            <a:pPr lvl="0"/>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6600" b="1" i="0">
                <a:solidFill>
                  <a:srgbClr val="00AFEF"/>
                </a:solidFill>
                <a:latin typeface="Carlito"/>
                <a:cs typeface="Carlito"/>
              </a:defRPr>
            </a:lvl1pPr>
          </a:lstStyle>
          <a:p/>
        </p:txBody>
      </p:sp>
      <p:sp>
        <p:nvSpPr>
          <p:cNvPr id="3" name="Holder 3"/>
          <p:cNvSpPr>
            <a:spLocks noGrp="1" noEditPoints="1"/>
          </p:cNvSpPr>
          <p:nvPr>
            <p:ph sz="half" idx="2"/>
          </p:nvPr>
        </p:nvSpPr>
        <p:spPr>
          <a:xfrm>
            <a:off x="457200" y="1577340"/>
            <a:ext cx="3977640" cy="4526280"/>
          </a:xfrm>
          <a:prstGeom prst="rect">
            <a:avLst/>
          </a:prstGeom>
        </p:spPr>
        <p:txBody>
          <a:bodyPr wrap="square" lIns="0" tIns="0" rIns="0" bIns="0">
            <a:spAutoFit/>
          </a:bodyPr>
          <a:lstStyle/>
          <a:p>
            <a:pPr lvl="0"/>
          </a:p>
        </p:txBody>
      </p:sp>
      <p:sp>
        <p:nvSpPr>
          <p:cNvPr id="4" name="Holder 4"/>
          <p:cNvSpPr>
            <a:spLocks noGrp="1" noEditPoints="1"/>
          </p:cNvSpPr>
          <p:nvPr>
            <p:ph sz="half" idx="3"/>
          </p:nvPr>
        </p:nvSpPr>
        <p:spPr>
          <a:xfrm>
            <a:off x="4709160" y="1577340"/>
            <a:ext cx="3977640" cy="4526280"/>
          </a:xfrm>
          <a:prstGeom prst="rect">
            <a:avLst/>
          </a:prstGeom>
        </p:spPr>
        <p:txBody>
          <a:bodyPr wrap="square" lIns="0" tIns="0" rIns="0" bIns="0">
            <a:spAutoFit/>
          </a:bodyPr>
          <a:lstStyle/>
          <a:p>
            <a:pPr lvl="0"/>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p:bgPr>
    </p:bg>
    <p:spTree>
      <p:nvGrpSpPr>
        <p:cNvPr id="1" name=""/>
        <p:cNvGrpSpPr/>
        <p:nvPr/>
      </p:nvGrpSpPr>
      <p:grpSpPr>
        <a:xfrm>
          <a:off x="0" y="0"/>
          <a:ext cx="0" cy="0"/>
          <a:chOff x="0" y="0"/>
          <a:chExt cx="0" cy="0"/>
        </a:xfrm>
      </p:grpSpPr>
      <p:sp>
        <p:nvSpPr>
          <p:cNvPr id="16" name="bg object 16"/>
          <p:cNvSpPr/>
          <p:nvPr/>
        </p:nvSpPr>
        <p:spPr>
          <a:xfrm>
            <a:off x="499271" y="5944913"/>
            <a:ext cx="4897755" cy="913130"/>
          </a:xfrm>
          <a:custGeom>
            <a:avLst/>
            <a:rect l="l" t="t" r="r" b="b"/>
            <a:pathLst>
              <a:path w="4897755" h="913129">
                <a:moveTo>
                  <a:pt x="85739" y="21364"/>
                </a:moveTo>
                <a:lnTo>
                  <a:pt x="0" y="5474"/>
                </a:lnTo>
                <a:lnTo>
                  <a:pt x="659" y="0"/>
                </a:lnTo>
                <a:lnTo>
                  <a:pt x="85739" y="21364"/>
                </a:lnTo>
                <a:close/>
              </a:path>
              <a:path w="4897755" h="913129">
                <a:moveTo>
                  <a:pt x="4897447" y="913072"/>
                </a:moveTo>
                <a:lnTo>
                  <a:pt x="3636810" y="913072"/>
                </a:lnTo>
                <a:lnTo>
                  <a:pt x="85739" y="21364"/>
                </a:lnTo>
                <a:lnTo>
                  <a:pt x="4897447" y="913072"/>
                </a:lnTo>
                <a:close/>
              </a:path>
            </a:pathLst>
          </a:custGeom>
          <a:solidFill>
            <a:srgbClr val="9CCADB">
              <a:alpha val="39999"/>
            </a:srgbClr>
          </a:solidFill>
        </p:spPr>
        <p:txBody>
          <a:bodyPr wrap="square" lIns="0" tIns="0" rIns="0" bIns="0" rtlCol="0"/>
          <a:lstStyle/>
          <a:p/>
        </p:txBody>
      </p:sp>
      <p:sp>
        <p:nvSpPr>
          <p:cNvPr id="17" name="bg object 17"/>
          <p:cNvSpPr/>
          <p:nvPr/>
        </p:nvSpPr>
        <p:spPr>
          <a:xfrm>
            <a:off x="485714" y="5938988"/>
            <a:ext cx="3652520" cy="919480"/>
          </a:xfrm>
          <a:custGeom>
            <a:avLst/>
            <a:rect l="l" t="t" r="r" b="b"/>
            <a:pathLst>
              <a:path w="3652520" h="919479">
                <a:moveTo>
                  <a:pt x="3651905" y="918997"/>
                </a:moveTo>
                <a:lnTo>
                  <a:pt x="2868905" y="918997"/>
                </a:lnTo>
                <a:lnTo>
                  <a:pt x="7922" y="6349"/>
                </a:lnTo>
                <a:lnTo>
                  <a:pt x="0" y="0"/>
                </a:lnTo>
                <a:lnTo>
                  <a:pt x="3651905" y="918997"/>
                </a:lnTo>
                <a:close/>
              </a:path>
            </a:pathLst>
          </a:custGeom>
          <a:solidFill>
            <a:srgbClr val="000000"/>
          </a:solidFill>
        </p:spPr>
        <p:txBody>
          <a:bodyPr wrap="square" lIns="0" tIns="0" rIns="0" bIns="0" rtlCol="0"/>
          <a:lstStyle/>
          <a:p/>
        </p:txBody>
      </p:sp>
      <p:sp>
        <p:nvSpPr>
          <p:cNvPr id="18" name="bg object 18"/>
          <p:cNvSpPr/>
          <p:nvPr/>
        </p:nvSpPr>
        <p:spPr>
          <a:xfrm>
            <a:off x="0" y="5793157"/>
            <a:ext cx="3351814" cy="1064828"/>
          </a:xfrm>
          <a:prstGeom prst="rect">
            <a:avLst/>
          </a:prstGeom>
          <a:blipFill>
            <a:blip r:embed="rId1"/>
            <a:srcRect l="0" t="0" r="0" b="0"/>
            <a:stretch>
              <a:fillRect/>
            </a:stretch>
          </a:blipFill>
        </p:spPr>
        <p:txBody>
          <a:bodyPr wrap="square" lIns="0" tIns="0" rIns="0" bIns="0" rtlCol="0"/>
          <a:lstStyle/>
          <a:p/>
        </p:txBody>
      </p:sp>
      <p:sp>
        <p:nvSpPr>
          <p:cNvPr id="19" name="bg object 19"/>
          <p:cNvSpPr/>
          <p:nvPr/>
        </p:nvSpPr>
        <p:spPr>
          <a:xfrm>
            <a:off x="0" y="5790679"/>
            <a:ext cx="3352165" cy="1067435"/>
          </a:xfrm>
          <a:custGeom>
            <a:avLst/>
            <a:rect l="l" t="t" r="r" b="b"/>
            <a:pathLst>
              <a:path w="3352165" h="1067434">
                <a:moveTo>
                  <a:pt x="0" y="0"/>
                </a:moveTo>
                <a:lnTo>
                  <a:pt x="3351907" y="1067306"/>
                </a:lnTo>
              </a:path>
            </a:pathLst>
          </a:custGeom>
          <a:ln w="12049">
            <a:solidFill>
              <a:srgbClr val="93C4D8"/>
            </a:solidFill>
          </a:ln>
        </p:spPr>
        <p:txBody>
          <a:bodyPr wrap="square" lIns="0" tIns="0" rIns="0" bIns="0" rtlCol="0"/>
          <a:lstStyle/>
          <a:p/>
        </p:txBody>
      </p:sp>
      <p:sp>
        <p:nvSpPr>
          <p:cNvPr id="2" name="Holder 2"/>
          <p:cNvSpPr>
            <a:spLocks noGrp="1" noEditPoints="1"/>
          </p:cNvSpPr>
          <p:nvPr>
            <p:ph type="title"/>
          </p:nvPr>
        </p:nvSpPr>
        <p:spPr/>
        <p:txBody>
          <a:bodyPr lIns="0" tIns="0" rIns="0" bIns="0"/>
          <a:lstStyle>
            <a:lvl1pPr>
              <a:defRPr sz="6600" b="1" i="0">
                <a:solidFill>
                  <a:srgbClr val="00AFEF"/>
                </a:solidFill>
                <a:latin typeface="Carlito"/>
                <a:cs typeface="Carlito"/>
              </a:defRPr>
            </a:lvl1pPr>
          </a:lstStyle>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16" name="bg object 16"/>
          <p:cNvSpPr/>
          <p:nvPr/>
        </p:nvSpPr>
        <p:spPr>
          <a:xfrm>
            <a:off x="499271" y="5944913"/>
            <a:ext cx="4897755" cy="913130"/>
          </a:xfrm>
          <a:custGeom>
            <a:avLst/>
            <a:rect l="l" t="t" r="r" b="b"/>
            <a:pathLst>
              <a:path w="4897755" h="913129">
                <a:moveTo>
                  <a:pt x="85739" y="21364"/>
                </a:moveTo>
                <a:lnTo>
                  <a:pt x="0" y="5474"/>
                </a:lnTo>
                <a:lnTo>
                  <a:pt x="659" y="0"/>
                </a:lnTo>
                <a:lnTo>
                  <a:pt x="85739" y="21364"/>
                </a:lnTo>
                <a:close/>
              </a:path>
              <a:path w="4897755" h="913129">
                <a:moveTo>
                  <a:pt x="4897447" y="913072"/>
                </a:moveTo>
                <a:lnTo>
                  <a:pt x="3636810" y="913072"/>
                </a:lnTo>
                <a:lnTo>
                  <a:pt x="85739" y="21364"/>
                </a:lnTo>
                <a:lnTo>
                  <a:pt x="4897447" y="913072"/>
                </a:lnTo>
                <a:close/>
              </a:path>
            </a:pathLst>
          </a:custGeom>
          <a:solidFill>
            <a:srgbClr val="9CCADB">
              <a:alpha val="39999"/>
            </a:srgbClr>
          </a:solidFill>
        </p:spPr>
        <p:txBody>
          <a:bodyPr wrap="square" lIns="0" tIns="0" rIns="0" bIns="0" rtlCol="0"/>
          <a:lstStyle/>
          <a:p/>
        </p:txBody>
      </p:sp>
      <p:sp>
        <p:nvSpPr>
          <p:cNvPr id="17" name="bg object 17"/>
          <p:cNvSpPr/>
          <p:nvPr/>
        </p:nvSpPr>
        <p:spPr>
          <a:xfrm>
            <a:off x="485714" y="5938988"/>
            <a:ext cx="3652520" cy="919480"/>
          </a:xfrm>
          <a:custGeom>
            <a:avLst/>
            <a:rect l="l" t="t" r="r" b="b"/>
            <a:pathLst>
              <a:path w="3652520" h="919479">
                <a:moveTo>
                  <a:pt x="3651905" y="918997"/>
                </a:moveTo>
                <a:lnTo>
                  <a:pt x="2868905" y="918997"/>
                </a:lnTo>
                <a:lnTo>
                  <a:pt x="7922" y="6349"/>
                </a:lnTo>
                <a:lnTo>
                  <a:pt x="0" y="0"/>
                </a:lnTo>
                <a:lnTo>
                  <a:pt x="3651905" y="918997"/>
                </a:lnTo>
                <a:close/>
              </a:path>
            </a:pathLst>
          </a:custGeom>
          <a:solidFill>
            <a:srgbClr val="000000"/>
          </a:solidFill>
        </p:spPr>
        <p:txBody>
          <a:bodyPr wrap="square" lIns="0" tIns="0" rIns="0" bIns="0" rtlCol="0"/>
          <a:lstStyle/>
          <a:p/>
        </p:txBody>
      </p:sp>
      <p:sp>
        <p:nvSpPr>
          <p:cNvPr id="2" name="Holder 2"/>
          <p:cNvSpPr>
            <a:spLocks noGrp="1" noEditPoints="1"/>
          </p:cNvSpPr>
          <p:nvPr>
            <p:ph type="title"/>
          </p:nvPr>
        </p:nvSpPr>
        <p:spPr>
          <a:xfrm>
            <a:off x="2413001" y="2529831"/>
            <a:ext cx="4317996" cy="1031239"/>
          </a:xfrm>
          <a:prstGeom prst="rect">
            <a:avLst/>
          </a:prstGeom>
        </p:spPr>
        <p:txBody>
          <a:bodyPr wrap="square" lIns="0" tIns="0" rIns="0" bIns="0">
            <a:spAutoFit/>
          </a:bodyPr>
          <a:lstStyle>
            <a:lvl1pPr>
              <a:defRPr sz="6600" b="1" i="0">
                <a:solidFill>
                  <a:srgbClr val="00AFEF"/>
                </a:solidFill>
                <a:latin typeface="Carlito"/>
                <a:cs typeface="Carlito"/>
              </a:defRPr>
            </a:lvl1pPr>
          </a:lstStyle>
          <a:p/>
        </p:txBody>
      </p:sp>
      <p:sp>
        <p:nvSpPr>
          <p:cNvPr id="3" name="Holder 3"/>
          <p:cNvSpPr>
            <a:spLocks noGrp="1" noEditPoints="1"/>
          </p:cNvSpPr>
          <p:nvPr>
            <p:ph type="body" idx="1"/>
          </p:nvPr>
        </p:nvSpPr>
        <p:spPr>
          <a:xfrm>
            <a:off x="615814" y="1441701"/>
            <a:ext cx="7912371" cy="4323080"/>
          </a:xfrm>
          <a:prstGeom prst="rect">
            <a:avLst/>
          </a:prstGeom>
        </p:spPr>
        <p:txBody>
          <a:bodyPr wrap="square" lIns="0" tIns="0" rIns="0" bIns="0">
            <a:spAutoFit/>
          </a:bodyPr>
          <a:lstStyle>
            <a:lvl1pPr>
              <a:defRPr b="0" i="0">
                <a:solidFill>
                  <a:schemeClr val="tx1"/>
                </a:solidFill>
              </a:defRPr>
            </a:lvl1pPr>
          </a:lstStyle>
          <a:p>
            <a:pPr lvl="0"/>
          </a:p>
        </p:txBody>
      </p:sp>
      <p:sp>
        <p:nvSpPr>
          <p:cNvPr id="4" name="Holder 4"/>
          <p:cNvSpPr>
            <a:spLocks noGrp="1" noEditPoints="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noEditPoints="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p:txBody>
      </p:sp>
      <p:sp>
        <p:nvSpPr>
          <p:cNvPr id="6" name="Holder 6"/>
          <p:cNvSpPr>
            <a:spLocks noGrp="1" noEditPoints="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4.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slideLayout" Target="../slideLayouts/slideLayout4.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4.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580720" y="1647612"/>
            <a:ext cx="5982560" cy="3300221"/>
          </a:xfrm>
          <a:prstGeom prst="rect">
            <a:avLst/>
          </a:prstGeom>
        </p:spPr>
        <p:txBody>
          <a:bodyPr/>
          <a:lstStyle/>
          <a:p>
            <a:pPr algn="ctr" eaLnBrk="1" hangingPunct="1">
              <a:lnSpc>
                <a:spcPct val="80000"/>
              </a:lnSpc>
              <a:spcBef>
                <a:spcPct val="20000"/>
              </a:spcBef>
              <a:buNone/>
            </a:pPr>
            <a:r>
              <a:rPr lang="en-US" sz="1500">
                <a:solidFill>
                  <a:srgbClr val="000000"/>
                </a:solidFill>
                <a:latin typeface="Calibri" pitchFamily="34" charset="0"/>
              </a:rPr>
              <a:t>BE Project Presentation</a:t>
            </a:r>
          </a:p>
          <a:p>
            <a:pPr algn="ctr" eaLnBrk="1" hangingPunct="1">
              <a:lnSpc>
                <a:spcPct val="80000"/>
              </a:lnSpc>
              <a:spcBef>
                <a:spcPct val="20000"/>
              </a:spcBef>
              <a:buNone/>
            </a:pPr>
            <a:r>
              <a:rPr lang="en-US" sz="1500">
                <a:solidFill>
                  <a:srgbClr val="000000"/>
                </a:solidFill>
                <a:latin typeface="Calibri" pitchFamily="34" charset="0"/>
              </a:rPr>
              <a:t>On</a:t>
            </a:r>
          </a:p>
          <a:p>
            <a:pPr algn="ctr" eaLnBrk="1" hangingPunct="1">
              <a:lnSpc>
                <a:spcPct val="80000"/>
              </a:lnSpc>
              <a:spcBef>
                <a:spcPct val="20000"/>
              </a:spcBef>
              <a:buNone/>
            </a:pPr>
            <a:r>
              <a:rPr lang="en-US" sz="2400" b="1">
                <a:solidFill>
                  <a:srgbClr val="000000"/>
                </a:solidFill>
                <a:latin typeface="Calibri" pitchFamily="34" charset="0"/>
              </a:rPr>
              <a:t>“SECURE E WALLET ARCHITECTURE USING BLOCKCHAIN TECHNOLOGY”</a:t>
            </a:r>
          </a:p>
          <a:p>
            <a:pPr algn="ctr" eaLnBrk="1" hangingPunct="1">
              <a:lnSpc>
                <a:spcPct val="80000"/>
              </a:lnSpc>
              <a:spcBef>
                <a:spcPct val="20000"/>
              </a:spcBef>
              <a:buNone/>
            </a:pPr>
            <a:r>
              <a:rPr lang="en-US" sz="1500">
                <a:solidFill>
                  <a:srgbClr val="000000"/>
                </a:solidFill>
                <a:latin typeface="Calibri" pitchFamily="34" charset="0"/>
              </a:rPr>
              <a:t>By</a:t>
            </a:r>
          </a:p>
          <a:p>
            <a:pPr algn="ctr" eaLnBrk="1" hangingPunct="1">
              <a:lnSpc>
                <a:spcPct val="80000"/>
              </a:lnSpc>
              <a:spcBef>
                <a:spcPct val="20000"/>
              </a:spcBef>
              <a:buNone/>
            </a:pPr>
            <a:r>
              <a:rPr lang="en-US" sz="1600">
                <a:solidFill>
                  <a:srgbClr val="000000"/>
                </a:solidFill>
                <a:latin typeface="Calibri" pitchFamily="34" charset="0"/>
              </a:rPr>
              <a:t>Jay Pardeshi</a:t>
            </a:r>
          </a:p>
          <a:p>
            <a:pPr algn="ctr" eaLnBrk="1" hangingPunct="1">
              <a:lnSpc>
                <a:spcPct val="80000"/>
              </a:lnSpc>
              <a:spcBef>
                <a:spcPct val="20000"/>
              </a:spcBef>
              <a:buNone/>
            </a:pPr>
            <a:r>
              <a:rPr lang="en-US" sz="1600">
                <a:solidFill>
                  <a:srgbClr val="000000"/>
                </a:solidFill>
                <a:latin typeface="Calibri" pitchFamily="34" charset="0"/>
              </a:rPr>
              <a:t>Jay Sharma</a:t>
            </a:r>
          </a:p>
          <a:p>
            <a:pPr algn="ctr" eaLnBrk="1" hangingPunct="1">
              <a:lnSpc>
                <a:spcPct val="80000"/>
              </a:lnSpc>
              <a:spcBef>
                <a:spcPct val="20000"/>
              </a:spcBef>
              <a:buNone/>
            </a:pPr>
            <a:r>
              <a:rPr lang="en-US" sz="1600">
                <a:solidFill>
                  <a:srgbClr val="000000"/>
                </a:solidFill>
                <a:latin typeface="Calibri" pitchFamily="34" charset="0"/>
              </a:rPr>
              <a:t>Sunil Bhadu</a:t>
            </a:r>
          </a:p>
          <a:p>
            <a:pPr algn="ctr" eaLnBrk="1" hangingPunct="1">
              <a:lnSpc>
                <a:spcPct val="80000"/>
              </a:lnSpc>
              <a:spcBef>
                <a:spcPct val="20000"/>
              </a:spcBef>
              <a:buNone/>
            </a:pPr>
            <a:r>
              <a:rPr lang="en-US" sz="1600">
                <a:solidFill>
                  <a:srgbClr val="000000"/>
                </a:solidFill>
                <a:latin typeface="Calibri" pitchFamily="34" charset="0"/>
              </a:rPr>
              <a:t>Atharva Tribhuwane</a:t>
            </a:r>
          </a:p>
          <a:p/>
        </p:txBody>
      </p:sp>
      <p:sp>
        <p:nvSpPr>
          <p:cNvPr id="5" name="Title 1"/>
          <p:cNvSpPr txBox="1">
            <a:spLocks noGrp="0" noSelect="0" noRot="0" noChangeAspect="0" noMove="0" noEditPoints="0" noAdjustHandles="0"/>
          </p:cNvSpPr>
          <p:nvPr/>
        </p:nvSpPr>
        <p:spPr>
          <a:xfrm>
            <a:off x="0" y="0"/>
            <a:ext cx="9144000" cy="1219200"/>
          </a:xfrm>
          <a:prstGeom prst="rect">
            <a:avLst/>
          </a:prstGeom>
          <a:solidFill>
            <a:srgbClr val="4F81BD"/>
          </a:solidFill>
          <a:ln w="38100">
            <a:solidFill>
              <a:srgbClr val="FFFFFF"/>
            </a:solidFill>
          </a:ln>
        </p:spPr>
        <p:txBody>
          <a:bodyPr lIns="104493" tIns="52247" rIns="104493" bIns="52247" anchor="ctr"/>
          <a:lstStyle>
            <a:lvl1pPr defTabSz="1044575"/>
            <a:lvl2pPr defTabSz="1044575"/>
            <a:lvl3pPr defTabSz="1044575"/>
            <a:lvl4pPr defTabSz="1044575"/>
            <a:lvl5pPr defTabSz="1044575"/>
            <a:lvl6pPr defTabSz="1044575"/>
            <a:lvl7pPr defTabSz="1044575"/>
            <a:lvl8pPr defTabSz="1044575"/>
            <a:lvl9pPr defTabSz="1044575"/>
          </a:lstStyle>
          <a:p>
            <a:pPr algn="ctr" eaLnBrk="1" hangingPunct="1">
              <a:buNone/>
            </a:pPr>
            <a:r>
              <a:rPr lang="en-US" sz="2900">
                <a:solidFill>
                  <a:srgbClr val="FFFFFF"/>
                </a:solidFill>
                <a:latin typeface="Arial" pitchFamily="34" charset="0"/>
                <a:ea typeface="Arial" pitchFamily="34" charset="0"/>
              </a:rPr>
              <a:t> Dhole Patil College of Engineering</a:t>
            </a:r>
            <a:br>
              <a:rPr lang="en-US" sz="2900">
                <a:solidFill>
                  <a:srgbClr val="FFFFFF"/>
                </a:solidFill>
                <a:latin typeface="Arial" pitchFamily="34" charset="0"/>
                <a:ea typeface="Arial" pitchFamily="34" charset="0"/>
              </a:rPr>
            </a:br>
            <a:r>
              <a:rPr lang="en-US" sz="2900">
                <a:solidFill>
                  <a:srgbClr val="FFFFFF"/>
                </a:solidFill>
                <a:latin typeface="Arial" pitchFamily="34" charset="0"/>
                <a:ea typeface="Arial" pitchFamily="34" charset="0"/>
              </a:rPr>
              <a:t>Department of Information Technology</a:t>
            </a:r>
          </a:p>
        </p:txBody>
      </p:sp>
      <p:pic>
        <p:nvPicPr>
          <p:cNvPr id="6" name="Picture 3" descr="G:\Guest Lectures - Seminars - Workshops Conducted\PBS\images.jpg"/>
          <p:cNvPicPr>
            <a:picLocks noGrp="0" noSelect="0" noRot="0" noChangeAspect="1" noMove="0" noEditPoints="0" noAdjustHandles="0"/>
          </p:cNvPicPr>
          <p:nvPr/>
        </p:nvPicPr>
        <p:blipFill>
          <a:blip r:embed="rId1"/>
          <a:srcRect/>
          <a:stretch>
            <a:fillRect/>
          </a:stretch>
        </p:blipFill>
        <p:spPr>
          <a:xfrm>
            <a:off x="7747000" y="0"/>
            <a:ext cx="1397000" cy="1219200"/>
          </a:xfrm>
          <a:prstGeom prst="rect">
            <a:avLst/>
          </a:prstGeom>
          <a:noFill/>
          <a:ln>
            <a:noFill/>
          </a:ln>
        </p:spPr>
      </p:pic>
      <p:pic>
        <p:nvPicPr>
          <p:cNvPr id="7" name="Picture 4" descr="Image result for dpes"/>
          <p:cNvPicPr>
            <a:picLocks noGrp="0" noSelect="0" noRot="0" noChangeAspect="1" noMove="0" noEditPoints="0" noAdjustHandles="0"/>
          </p:cNvPicPr>
          <p:nvPr/>
        </p:nvPicPr>
        <p:blipFill>
          <a:blip r:embed="rId2"/>
          <a:srcRect/>
          <a:stretch>
            <a:fillRect/>
          </a:stretch>
        </p:blipFill>
        <p:spPr>
          <a:xfrm>
            <a:off x="0" y="0"/>
            <a:ext cx="1447800" cy="1200150"/>
          </a:xfrm>
          <a:prstGeom prst="rect">
            <a:avLst/>
          </a:prstGeom>
          <a:noFill/>
          <a:ln>
            <a:noFill/>
          </a:ln>
        </p:spPr>
      </p:pic>
      <p:sp>
        <p:nvSpPr>
          <p:cNvPr id="8" name="TextBox 7"/>
          <p:cNvSpPr txBox="1"/>
          <p:nvPr/>
        </p:nvSpPr>
        <p:spPr>
          <a:xfrm>
            <a:off x="2321442" y="4442928"/>
            <a:ext cx="4501118" cy="843355"/>
          </a:xfrm>
          <a:prstGeom prst="rect">
            <a:avLst/>
          </a:prstGeom>
          <a:noFill/>
        </p:spPr>
        <p:txBody>
          <a:bodyPr wrap="none" rtlCol="0">
            <a:spAutoFit/>
          </a:bodyPr>
          <a:lstStyle/>
          <a:p>
            <a:pPr algn="ctr" eaLnBrk="1" hangingPunct="1">
              <a:lnSpc>
                <a:spcPct val="80000"/>
              </a:lnSpc>
              <a:spcBef>
                <a:spcPct val="20000"/>
              </a:spcBef>
              <a:buNone/>
            </a:pPr>
            <a:r>
              <a:rPr lang="en-US" sz="2500" b="1">
                <a:solidFill>
                  <a:srgbClr val="000000"/>
                </a:solidFill>
                <a:ea typeface="Arial" pitchFamily="34" charset="0"/>
              </a:rPr>
              <a:t>Guide</a:t>
            </a:r>
          </a:p>
          <a:p>
            <a:pPr algn="ctr" eaLnBrk="1" hangingPunct="1">
              <a:lnSpc>
                <a:spcPct val="80000"/>
              </a:lnSpc>
              <a:spcBef>
                <a:spcPct val="20000"/>
              </a:spcBef>
              <a:buNone/>
            </a:pPr>
            <a:r>
              <a:rPr lang="en-US" sz="2800" b="1">
                <a:solidFill>
                  <a:srgbClr val="000000"/>
                </a:solidFill>
                <a:ea typeface="Arial" pitchFamily="34" charset="0"/>
              </a:rPr>
              <a:t>Prof. Yugashree Bhadane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2032801" y="276837"/>
            <a:ext cx="5078397" cy="759183"/>
          </a:xfrm>
          <a:prstGeom prst="rect">
            <a:avLst/>
          </a:prstGeom>
        </p:spPr>
        <p:txBody>
          <a:bodyPr vert="horz" wrap="square" lIns="0" tIns="12700" rIns="0" bIns="0" rtlCol="0">
            <a:spAutoFit/>
          </a:bodyPr>
          <a:lstStyle/>
          <a:p>
            <a:pPr marL="12700">
              <a:lnSpc>
                <a:spcPct val="100000"/>
              </a:lnSpc>
              <a:spcBef>
                <a:spcPts val="100"/>
              </a:spcBef>
            </a:pPr>
            <a:r>
              <a:rPr lang="en-US" sz="4000" spc="-5" dirty="0">
                <a:solidFill>
                  <a:srgbClr val="BF0000"/>
                </a:solidFill>
              </a:rPr>
              <a:t>System Requirement</a:t>
            </a:r>
            <a:r>
              <a:rPr lang="en-US" sz="4800" spc="-5" dirty="0">
                <a:solidFill>
                  <a:srgbClr val="BF0000"/>
                </a:solidFill>
              </a:rPr>
              <a:t> </a:t>
            </a:r>
            <a:endParaRPr sz="4800"/>
          </a:p>
        </p:txBody>
      </p:sp>
      <p:sp>
        <p:nvSpPr>
          <p:cNvPr id="6" name="TextBox 5"/>
          <p:cNvSpPr txBox="1"/>
          <p:nvPr/>
        </p:nvSpPr>
        <p:spPr>
          <a:xfrm>
            <a:off x="2032801" y="1597980"/>
            <a:ext cx="6108946" cy="3384668"/>
          </a:xfrm>
          <a:prstGeom prst="rect">
            <a:avLst/>
          </a:prstGeom>
          <a:noFill/>
        </p:spPr>
        <p:txBody>
          <a:bodyPr wrap="square" rtlCol="0">
            <a:spAutoFit/>
          </a:bodyPr>
          <a:lstStyle/>
          <a:p>
            <a:r>
              <a:rPr lang="en-US" sz="2400"/>
              <a:t>Software Requirement :</a:t>
            </a:r>
          </a:p>
          <a:p>
            <a:pPr marL="342900" indent="-342900">
              <a:buFont typeface="Arial" pitchFamily="34" charset="0"/>
              <a:buChar char="•"/>
            </a:pPr>
            <a:r>
              <a:rPr lang="en-US" sz="2400"/>
              <a:t>JDK 1.8</a:t>
            </a:r>
          </a:p>
          <a:p>
            <a:pPr marL="342900" indent="-342900">
              <a:buFont typeface="Arial" pitchFamily="34" charset="0"/>
              <a:buChar char="•"/>
            </a:pPr>
            <a:r>
              <a:rPr lang="en-US" sz="2400"/>
              <a:t>MYSQL</a:t>
            </a:r>
          </a:p>
          <a:p>
            <a:pPr marL="342900" indent="-342900">
              <a:buFont typeface="Arial" pitchFamily="34" charset="0"/>
              <a:buChar char="•"/>
            </a:pPr>
            <a:r>
              <a:rPr lang="en-US" sz="2400"/>
              <a:t>NETBEANS</a:t>
            </a:r>
          </a:p>
          <a:p>
            <a:pPr marL="342900" indent="-342900">
              <a:buFont typeface="Arial" pitchFamily="34" charset="0"/>
              <a:buChar char="•"/>
            </a:pPr>
            <a:r>
              <a:rPr lang="en-US" sz="2400"/>
              <a:t>APACHE TOMQAT SERVER </a:t>
            </a:r>
          </a:p>
          <a:p>
            <a:pPr marL="0" indent="0">
              <a:buFont typeface="Arial" pitchFamily="34" charset="0"/>
              <a:buNone/>
            </a:pPr>
            <a:endParaRPr lang="en-US" sz="2400"/>
          </a:p>
          <a:p>
            <a:pPr marL="0" indent="0">
              <a:buFont typeface="Arial" pitchFamily="34" charset="0"/>
              <a:buNone/>
            </a:pPr>
            <a:r>
              <a:rPr lang="en-US" sz="2400"/>
              <a:t>Hardware Requirement :</a:t>
            </a:r>
          </a:p>
          <a:p>
            <a:pPr marL="342900" indent="-342900">
              <a:buFont typeface="Arial" pitchFamily="34" charset="0"/>
              <a:buChar char="•"/>
            </a:pPr>
            <a:r>
              <a:rPr lang="en-US" sz="2400"/>
              <a:t>RAM : 4Gb</a:t>
            </a:r>
          </a:p>
          <a:p>
            <a:pPr marL="342900" indent="-342900">
              <a:buFont typeface="Arial" pitchFamily="34" charset="0"/>
              <a:buChar char="•"/>
            </a:pPr>
            <a:r>
              <a:rPr lang="en-US" sz="2400"/>
              <a:t>HDD : 250Gb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1974292" y="609750"/>
            <a:ext cx="5195416" cy="634769"/>
          </a:xfrm>
          <a:prstGeom prst="rect">
            <a:avLst/>
          </a:prstGeom>
        </p:spPr>
        <p:txBody>
          <a:bodyPr vert="horz" wrap="square" lIns="0" tIns="12700" rIns="0" bIns="0" rtlCol="0">
            <a:spAutoFit/>
          </a:bodyPr>
          <a:lstStyle/>
          <a:p>
            <a:pPr marL="12700">
              <a:lnSpc>
                <a:spcPct val="100000"/>
              </a:lnSpc>
              <a:spcBef>
                <a:spcPts val="100"/>
              </a:spcBef>
            </a:pPr>
            <a:r>
              <a:rPr lang="en-US" sz="4000" spc="-30" dirty="0">
                <a:solidFill>
                  <a:srgbClr val="BF0000"/>
                </a:solidFill>
              </a:rPr>
              <a:t>Modules: Block Chain</a:t>
            </a:r>
            <a:endParaRPr sz="4000"/>
          </a:p>
        </p:txBody>
      </p:sp>
      <p:sp>
        <p:nvSpPr>
          <p:cNvPr id="4" name="TextBox 3"/>
          <p:cNvSpPr txBox="1"/>
          <p:nvPr/>
        </p:nvSpPr>
        <p:spPr>
          <a:xfrm>
            <a:off x="622989" y="1922996"/>
            <a:ext cx="7898022" cy="2653148"/>
          </a:xfrm>
          <a:prstGeom prst="rect">
            <a:avLst/>
          </a:prstGeom>
          <a:noFill/>
        </p:spPr>
        <p:txBody>
          <a:bodyPr wrap="square" rtlCol="0">
            <a:spAutoFit/>
          </a:bodyPr>
          <a:lstStyle/>
          <a:p>
            <a:pPr marL="342900" indent="-342900">
              <a:buFont typeface="Arial" pitchFamily="34" charset="0"/>
              <a:buChar char="•"/>
            </a:pPr>
            <a:r>
              <a:rPr lang="en-US" sz="2400">
                <a:latin typeface="Calibri" pitchFamily="34" charset="0"/>
                <a:ea typeface="Calibri" pitchFamily="34" charset="0"/>
                <a:cs typeface="Calibri" pitchFamily="34" charset="0"/>
              </a:rPr>
              <a:t>SHA 256 (Secure Hash Algorithm 256) is a cryptographic hash function with digest length of 256 bits</a:t>
            </a:r>
          </a:p>
          <a:p>
            <a:pPr marL="342900" indent="-342900">
              <a:buFont typeface="Arial" pitchFamily="34" charset="0"/>
              <a:buChar char="•"/>
            </a:pPr>
            <a:r>
              <a:rPr lang="en-US" sz="2400">
                <a:latin typeface="Calibri" pitchFamily="34" charset="0"/>
                <a:ea typeface="Calibri" pitchFamily="34" charset="0"/>
                <a:cs typeface="Calibri" pitchFamily="34" charset="0"/>
              </a:rPr>
              <a:t>A message is processed by blocks of 512 = 16 × 32 bits, each block requiring 64 rounds</a:t>
            </a:r>
          </a:p>
          <a:p>
            <a:pPr marL="342900" indent="-342900">
              <a:buFont typeface="Arial" pitchFamily="34" charset="0"/>
              <a:buChar char="•"/>
            </a:pPr>
            <a:r>
              <a:rPr lang="en-US" sz="2400">
                <a:latin typeface="Calibri" pitchFamily="34" charset="0"/>
                <a:ea typeface="Calibri" pitchFamily="34" charset="0"/>
                <a:cs typeface="Calibri" pitchFamily="34" charset="0"/>
              </a:rPr>
              <a:t>A cryptographic hash (sometimes called ‘digest’) is a kind of ‘signature’ for a text or a data file. SHA-256 generates an almost-unique 256-bit (32-byte) signature for a text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880343" y="432482"/>
            <a:ext cx="5383316" cy="704941"/>
          </a:xfrm>
          <a:prstGeom prst="rect">
            <a:avLst/>
          </a:prstGeom>
        </p:spPr>
        <p:txBody>
          <a:bodyPr/>
          <a:lstStyle/>
          <a:p>
            <a:r>
              <a:rPr lang="en-US" sz="4000" spc="-30" dirty="0">
                <a:solidFill>
                  <a:srgbClr val="BF0000"/>
                </a:solidFill>
              </a:rPr>
              <a:t>Modules: Block Chain</a:t>
            </a:r>
          </a:p>
        </p:txBody>
      </p:sp>
      <p:sp>
        <p:nvSpPr>
          <p:cNvPr id="3" name="TextBox 2"/>
          <p:cNvSpPr txBox="1"/>
          <p:nvPr/>
        </p:nvSpPr>
        <p:spPr>
          <a:xfrm>
            <a:off x="951550" y="1370463"/>
            <a:ext cx="7240903" cy="3018908"/>
          </a:xfrm>
          <a:prstGeom prst="rect">
            <a:avLst/>
          </a:prstGeom>
          <a:noFill/>
        </p:spPr>
        <p:txBody>
          <a:bodyPr wrap="square" rtlCol="0">
            <a:spAutoFit/>
          </a:bodyPr>
          <a:lstStyle/>
          <a:p>
            <a:pPr marL="342900" indent="-342900">
              <a:buFont typeface="Arial" pitchFamily="34" charset="0"/>
              <a:buChar char="•"/>
            </a:pPr>
            <a:r>
              <a:rPr lang="en-US" sz="2400">
                <a:latin typeface="Calibri" pitchFamily="34" charset="0"/>
                <a:ea typeface="Calibri" pitchFamily="34" charset="0"/>
                <a:cs typeface="Calibri" pitchFamily="34" charset="0"/>
              </a:rPr>
              <a:t>A hash is not ‘encryption’ – it cannot be decrypted back to the original text (it is a ‘one-way’ cryptographic function, and is a fixed size for any size of source text). </a:t>
            </a:r>
          </a:p>
          <a:p>
            <a:pPr marL="0" indent="0">
              <a:buFont typeface="Arial" pitchFamily="34" charset="0"/>
              <a:buNone/>
            </a:pPr>
            <a:endParaRPr lang="en-US" sz="2400">
              <a:latin typeface="Calibri" pitchFamily="34" charset="0"/>
              <a:ea typeface="Calibri" pitchFamily="34" charset="0"/>
              <a:cs typeface="Calibri" pitchFamily="34" charset="0"/>
            </a:endParaRPr>
          </a:p>
          <a:p>
            <a:pPr marL="342900" indent="-342900">
              <a:buFont typeface="Arial" pitchFamily="34" charset="0"/>
              <a:buChar char="•"/>
            </a:pPr>
            <a:r>
              <a:rPr lang="en-US" sz="2400">
                <a:latin typeface="Calibri" pitchFamily="34" charset="0"/>
                <a:ea typeface="Calibri" pitchFamily="34" charset="0"/>
                <a:cs typeface="Calibri" pitchFamily="34" charset="0"/>
              </a:rPr>
              <a:t>This makes it suitable when it is appropriate to compare ‘hashed’ versions of texts, as opposed to decrypting the text to obtain the original version.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98250" y="432482"/>
            <a:ext cx="7347500" cy="704941"/>
          </a:xfrm>
          <a:prstGeom prst="rect">
            <a:avLst/>
          </a:prstGeom>
        </p:spPr>
        <p:txBody>
          <a:bodyPr/>
          <a:lstStyle/>
          <a:p>
            <a:r>
              <a:rPr lang="en-US" sz="4000" spc="-30" dirty="0">
                <a:solidFill>
                  <a:srgbClr val="BF0000"/>
                </a:solidFill>
              </a:rPr>
              <a:t>Modules: Database Encryption</a:t>
            </a:r>
          </a:p>
        </p:txBody>
      </p:sp>
      <p:sp>
        <p:nvSpPr>
          <p:cNvPr id="4" name="TextBox 3"/>
          <p:cNvSpPr txBox="1"/>
          <p:nvPr/>
        </p:nvSpPr>
        <p:spPr>
          <a:xfrm>
            <a:off x="828210" y="1557236"/>
            <a:ext cx="7154667" cy="3750428"/>
          </a:xfrm>
          <a:prstGeom prst="rect">
            <a:avLst/>
          </a:prstGeom>
          <a:noFill/>
        </p:spPr>
        <p:txBody>
          <a:bodyPr wrap="square" rtlCol="0">
            <a:spAutoFit/>
          </a:bodyPr>
          <a:lstStyle/>
          <a:p>
            <a:r>
              <a:rPr lang="en-US" sz="2400">
                <a:latin typeface="Calibri" pitchFamily="34" charset="0"/>
                <a:ea typeface="Calibri" pitchFamily="34" charset="0"/>
                <a:cs typeface="Calibri" pitchFamily="34" charset="0"/>
              </a:rPr>
              <a:t>STEPS:</a:t>
            </a:r>
          </a:p>
          <a:p>
            <a:pPr marL="342900" indent="-342900">
              <a:buFont typeface="Arial" pitchFamily="34" charset="0"/>
              <a:buChar char="•"/>
            </a:pPr>
            <a:r>
              <a:rPr lang="en-US" sz="2400">
                <a:latin typeface="Calibri" pitchFamily="34" charset="0"/>
                <a:ea typeface="Calibri" pitchFamily="34" charset="0"/>
                <a:cs typeface="Calibri" pitchFamily="34" charset="0"/>
              </a:rPr>
              <a:t>Derive the set of round keys from the cipher key.</a:t>
            </a:r>
          </a:p>
          <a:p>
            <a:pPr marL="342900" indent="-342900">
              <a:buFont typeface="Arial" pitchFamily="34" charset="0"/>
              <a:buChar char="•"/>
            </a:pPr>
            <a:r>
              <a:rPr lang="en-US" sz="2400">
                <a:latin typeface="Calibri" pitchFamily="34" charset="0"/>
                <a:ea typeface="Calibri" pitchFamily="34" charset="0"/>
                <a:cs typeface="Calibri" pitchFamily="34" charset="0"/>
              </a:rPr>
              <a:t>Initialize the state array with the block data (plaintext).</a:t>
            </a:r>
          </a:p>
          <a:p>
            <a:pPr marL="342900" indent="-342900">
              <a:buFont typeface="Arial" pitchFamily="34" charset="0"/>
              <a:buChar char="•"/>
            </a:pPr>
            <a:r>
              <a:rPr lang="en-US" sz="2400">
                <a:latin typeface="Calibri" pitchFamily="34" charset="0"/>
                <a:ea typeface="Calibri" pitchFamily="34" charset="0"/>
                <a:cs typeface="Calibri" pitchFamily="34" charset="0"/>
              </a:rPr>
              <a:t>Add the initial round key to the starting state array.</a:t>
            </a:r>
          </a:p>
          <a:p>
            <a:pPr marL="342900" indent="-342900">
              <a:buFont typeface="Arial" pitchFamily="34" charset="0"/>
              <a:buChar char="•"/>
            </a:pPr>
            <a:r>
              <a:rPr lang="en-US" sz="2400">
                <a:latin typeface="Calibri" pitchFamily="34" charset="0"/>
                <a:ea typeface="Calibri" pitchFamily="34" charset="0"/>
                <a:cs typeface="Calibri" pitchFamily="34" charset="0"/>
              </a:rPr>
              <a:t>Perform nine rounds of state manipulation.</a:t>
            </a:r>
          </a:p>
          <a:p>
            <a:pPr marL="342900" indent="-342900">
              <a:buFont typeface="Arial" pitchFamily="34" charset="0"/>
              <a:buChar char="•"/>
            </a:pPr>
            <a:r>
              <a:rPr lang="en-US" sz="2400">
                <a:latin typeface="Calibri" pitchFamily="34" charset="0"/>
                <a:ea typeface="Calibri" pitchFamily="34" charset="0"/>
                <a:cs typeface="Calibri" pitchFamily="34" charset="0"/>
              </a:rPr>
              <a:t>Perform the tenth and final round of state manipulation</a:t>
            </a:r>
          </a:p>
          <a:p>
            <a:pPr marL="342900" indent="-342900">
              <a:buFont typeface="Arial" pitchFamily="34" charset="0"/>
              <a:buChar char="•"/>
            </a:pPr>
            <a:r>
              <a:rPr lang="en-US" sz="2400">
                <a:latin typeface="Calibri" pitchFamily="34" charset="0"/>
                <a:ea typeface="Calibri" pitchFamily="34" charset="0"/>
                <a:cs typeface="Calibri" pitchFamily="34" charset="0"/>
              </a:rPr>
              <a:t>Copy the final state array out as the encrypted data (ciphertext).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413003" y="2724060"/>
            <a:ext cx="4317996" cy="704941"/>
          </a:xfrm>
          <a:prstGeom prst="rect">
            <a:avLst/>
          </a:prstGeom>
        </p:spPr>
        <p:txBody>
          <a:bodyPr/>
          <a:lstStyle/>
          <a:p>
            <a:r>
              <a:rPr lang="en-US" sz="4000" spc="-30" dirty="0">
                <a:solidFill>
                  <a:srgbClr val="BF0000"/>
                </a:solidFill>
              </a:rPr>
              <a:t>UML DIAGRAMS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24" y="5784654"/>
            <a:ext cx="5403215" cy="1079500"/>
            <a:chOff x="-6024" y="5784654"/>
            <a:chExt cx="5403215" cy="1079500"/>
          </a:xfrm>
        </p:grpSpPr>
        <p:sp>
          <p:nvSpPr>
            <p:cNvPr id="3" name="object 3"/>
            <p:cNvSpPr/>
            <p:nvPr/>
          </p:nvSpPr>
          <p:spPr>
            <a:xfrm>
              <a:off x="499271" y="5944913"/>
              <a:ext cx="4897755" cy="913130"/>
            </a:xfrm>
            <a:custGeom>
              <a:avLst/>
              <a:rect l="l" t="t" r="r" b="b"/>
              <a:pathLst>
                <a:path w="4897755" h="913129">
                  <a:moveTo>
                    <a:pt x="85739" y="21364"/>
                  </a:moveTo>
                  <a:lnTo>
                    <a:pt x="0" y="5474"/>
                  </a:lnTo>
                  <a:lnTo>
                    <a:pt x="659" y="0"/>
                  </a:lnTo>
                  <a:lnTo>
                    <a:pt x="85739" y="21364"/>
                  </a:lnTo>
                  <a:close/>
                </a:path>
                <a:path w="4897755" h="913129">
                  <a:moveTo>
                    <a:pt x="4897447" y="913072"/>
                  </a:moveTo>
                  <a:lnTo>
                    <a:pt x="3636810" y="913072"/>
                  </a:lnTo>
                  <a:lnTo>
                    <a:pt x="85739" y="21364"/>
                  </a:lnTo>
                  <a:lnTo>
                    <a:pt x="4897447" y="913072"/>
                  </a:lnTo>
                  <a:close/>
                </a:path>
              </a:pathLst>
            </a:custGeom>
            <a:solidFill>
              <a:srgbClr val="9CCADB">
                <a:alpha val="39999"/>
              </a:srgbClr>
            </a:solidFill>
          </p:spPr>
          <p:txBody>
            <a:bodyPr wrap="square" lIns="0" tIns="0" rIns="0" bIns="0" rtlCol="0"/>
            <a:lstStyle/>
            <a:p/>
          </p:txBody>
        </p:sp>
        <p:sp>
          <p:nvSpPr>
            <p:cNvPr id="4" name="object 4"/>
            <p:cNvSpPr/>
            <p:nvPr/>
          </p:nvSpPr>
          <p:spPr>
            <a:xfrm>
              <a:off x="485714" y="5938988"/>
              <a:ext cx="3652520" cy="919480"/>
            </a:xfrm>
            <a:custGeom>
              <a:avLst/>
              <a:rect l="l" t="t" r="r" b="b"/>
              <a:pathLst>
                <a:path w="3652520" h="919479">
                  <a:moveTo>
                    <a:pt x="3651905" y="918997"/>
                  </a:moveTo>
                  <a:lnTo>
                    <a:pt x="2868905" y="918997"/>
                  </a:lnTo>
                  <a:lnTo>
                    <a:pt x="7922" y="6349"/>
                  </a:lnTo>
                  <a:lnTo>
                    <a:pt x="0" y="0"/>
                  </a:lnTo>
                  <a:lnTo>
                    <a:pt x="3651905" y="918997"/>
                  </a:lnTo>
                  <a:close/>
                </a:path>
              </a:pathLst>
            </a:custGeom>
            <a:solidFill>
              <a:srgbClr val="000000"/>
            </a:solidFill>
          </p:spPr>
          <p:txBody>
            <a:bodyPr wrap="square" lIns="0" tIns="0" rIns="0" bIns="0" rtlCol="0"/>
            <a:lstStyle/>
            <a:p/>
          </p:txBody>
        </p:sp>
        <p:sp>
          <p:nvSpPr>
            <p:cNvPr id="5" name="object 5"/>
            <p:cNvSpPr/>
            <p:nvPr/>
          </p:nvSpPr>
          <p:spPr>
            <a:xfrm>
              <a:off x="0" y="5793157"/>
              <a:ext cx="3351814" cy="1064828"/>
            </a:xfrm>
            <a:prstGeom prst="rect">
              <a:avLst/>
            </a:prstGeom>
            <a:blipFill>
              <a:blip r:embed="rId1"/>
              <a:srcRect l="0" t="0" r="0" b="0"/>
              <a:stretch>
                <a:fillRect/>
              </a:stretch>
            </a:blipFill>
          </p:spPr>
          <p:txBody>
            <a:bodyPr wrap="square" lIns="0" tIns="0" rIns="0" bIns="0" rtlCol="0"/>
            <a:lstStyle/>
            <a:p/>
          </p:txBody>
        </p:sp>
        <p:sp>
          <p:nvSpPr>
            <p:cNvPr id="6" name="object 6"/>
            <p:cNvSpPr/>
            <p:nvPr/>
          </p:nvSpPr>
          <p:spPr>
            <a:xfrm>
              <a:off x="0" y="5790679"/>
              <a:ext cx="3352165" cy="1067435"/>
            </a:xfrm>
            <a:custGeom>
              <a:avLst/>
              <a:rect l="l" t="t" r="r" b="b"/>
              <a:pathLst>
                <a:path w="3352165" h="1067434">
                  <a:moveTo>
                    <a:pt x="0" y="0"/>
                  </a:moveTo>
                  <a:lnTo>
                    <a:pt x="3351907" y="1067306"/>
                  </a:lnTo>
                </a:path>
              </a:pathLst>
            </a:custGeom>
            <a:ln w="12049">
              <a:solidFill>
                <a:srgbClr val="93C4D8"/>
              </a:solidFill>
            </a:ln>
          </p:spPr>
          <p:txBody>
            <a:bodyPr wrap="square" lIns="0" tIns="0" rIns="0" bIns="0" rtlCol="0"/>
            <a:lstStyle/>
            <a:p/>
          </p:txBody>
        </p:sp>
      </p:grpSp>
      <p:sp>
        <p:nvSpPr>
          <p:cNvPr id="7" name="object 7"/>
          <p:cNvSpPr>
            <a:spLocks noGrp="1" noEditPoints="1"/>
          </p:cNvSpPr>
          <p:nvPr>
            <p:ph type="title"/>
          </p:nvPr>
        </p:nvSpPr>
        <p:spPr>
          <a:xfrm>
            <a:off x="2196608" y="415836"/>
            <a:ext cx="4750783" cy="717641"/>
          </a:xfrm>
          <a:prstGeom prst="rect">
            <a:avLst/>
          </a:prstGeom>
        </p:spPr>
        <p:txBody>
          <a:bodyPr vert="horz" wrap="square" lIns="0" tIns="12700" rIns="0" bIns="0" rtlCol="0">
            <a:spAutoFit/>
          </a:bodyPr>
          <a:lstStyle/>
          <a:p>
            <a:pPr marL="118745">
              <a:lnSpc>
                <a:spcPct val="100000"/>
              </a:lnSpc>
              <a:spcBef>
                <a:spcPts val="100"/>
              </a:spcBef>
            </a:pPr>
            <a:r>
              <a:rPr lang="en-US" sz="4000" spc="-30" dirty="0">
                <a:solidFill>
                  <a:srgbClr val="BF0000"/>
                </a:solidFill>
              </a:rPr>
              <a:t>CLASS DIAGRAMS </a:t>
            </a:r>
            <a:endParaRPr spc="-140" dirty="0"/>
          </a:p>
        </p:txBody>
      </p:sp>
      <p:pic>
        <p:nvPicPr>
          <p:cNvPr id="8" name="Picture 2" descr="E:\DOCUMENTATION 20-21\REORT\SAE\CASHLESS INDIA\SEM1\LATEX\class.png"/>
          <p:cNvPicPr>
            <a:picLocks noGrp="0" noSelect="0" noRot="0" noChangeAspect="1" noMove="0" noEditPoints="0" noAdjustHandles="0"/>
          </p:cNvPicPr>
          <p:nvPr/>
        </p:nvPicPr>
        <p:blipFill>
          <a:blip r:embed="rId2"/>
          <a:srcRect/>
          <a:stretch>
            <a:fillRect/>
          </a:stretch>
        </p:blipFill>
        <p:spPr>
          <a:xfrm>
            <a:off x="-134938" y="1350963"/>
            <a:ext cx="9413876" cy="55070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863696" y="292471"/>
            <a:ext cx="5416608" cy="704941"/>
          </a:xfrm>
          <a:prstGeom prst="rect">
            <a:avLst/>
          </a:prstGeom>
        </p:spPr>
        <p:txBody>
          <a:bodyPr/>
          <a:lstStyle/>
          <a:p>
            <a:r>
              <a:rPr lang="en-US" sz="4000" spc="-30" dirty="0">
                <a:solidFill>
                  <a:srgbClr val="BF0000"/>
                </a:solidFill>
              </a:rPr>
              <a:t>USE CASE DIAGRAMS </a:t>
            </a:r>
          </a:p>
        </p:txBody>
      </p:sp>
      <p:pic>
        <p:nvPicPr>
          <p:cNvPr id="3" name="Picture 2" descr="E:\DOCUMENTATION 20-21\REORT\SAE\CASHLESS INDIA\SEM1\LATEX\usecase.png"/>
          <p:cNvPicPr>
            <a:picLocks noGrp="0" noSelect="0" noRot="0" noChangeAspect="1" noMove="0" noEditPoints="0" noAdjustHandles="0"/>
          </p:cNvPicPr>
          <p:nvPr/>
        </p:nvPicPr>
        <p:blipFill>
          <a:blip r:embed="rId1"/>
          <a:srcRect/>
          <a:stretch>
            <a:fillRect/>
          </a:stretch>
        </p:blipFill>
        <p:spPr>
          <a:xfrm>
            <a:off x="207579" y="847106"/>
            <a:ext cx="8936421" cy="60108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630657" y="249379"/>
            <a:ext cx="5882686" cy="704941"/>
          </a:xfrm>
          <a:prstGeom prst="rect">
            <a:avLst/>
          </a:prstGeom>
        </p:spPr>
        <p:txBody>
          <a:bodyPr/>
          <a:lstStyle/>
          <a:p>
            <a:r>
              <a:rPr lang="en-US" sz="4000" spc="-30" dirty="0">
                <a:solidFill>
                  <a:srgbClr val="BF0000"/>
                </a:solidFill>
              </a:rPr>
              <a:t>SEQUENCE  DIAGRAMS </a:t>
            </a:r>
          </a:p>
        </p:txBody>
      </p:sp>
      <p:pic>
        <p:nvPicPr>
          <p:cNvPr id="3" name="Picture 2" descr="E:\DOCUMENTATION 20-21\REORT\SAE\CASHLESS INDIA\SEM1\LATEX\sequence.png"/>
          <p:cNvPicPr>
            <a:picLocks noGrp="0" noSelect="0" noRot="0" noChangeAspect="1" noMove="0" noEditPoints="0" noAdjustHandles="0"/>
          </p:cNvPicPr>
          <p:nvPr/>
        </p:nvPicPr>
        <p:blipFill>
          <a:blip r:embed="rId1"/>
          <a:srcRect/>
          <a:stretch>
            <a:fillRect/>
          </a:stretch>
        </p:blipFill>
        <p:spPr>
          <a:xfrm>
            <a:off x="0" y="1141413"/>
            <a:ext cx="9144000" cy="55456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356004" y="266026"/>
            <a:ext cx="6431991" cy="704941"/>
          </a:xfrm>
          <a:prstGeom prst="rect">
            <a:avLst/>
          </a:prstGeom>
        </p:spPr>
        <p:txBody>
          <a:bodyPr/>
          <a:lstStyle/>
          <a:p>
            <a:r>
              <a:rPr lang="en-US" sz="4000" spc="-30" dirty="0">
                <a:solidFill>
                  <a:srgbClr val="BF0000"/>
                </a:solidFill>
              </a:rPr>
              <a:t>Data Flow Diagram(DFD)-1  </a:t>
            </a:r>
          </a:p>
        </p:txBody>
      </p:sp>
      <p:pic>
        <p:nvPicPr>
          <p:cNvPr id="3" name="Picture 2" descr="E:\DOCUMENTATION 2019-20\UML2\CASHLESS INDIA\dfd0.png"/>
          <p:cNvPicPr>
            <a:picLocks noGrp="0" noSelect="0" noRot="0" noChangeAspect="1" noMove="0" noEditPoints="0" noAdjustHandles="0"/>
          </p:cNvPicPr>
          <p:nvPr/>
        </p:nvPicPr>
        <p:blipFill>
          <a:blip r:embed="rId1"/>
          <a:srcRect/>
          <a:stretch>
            <a:fillRect/>
          </a:stretch>
        </p:blipFill>
        <p:spPr>
          <a:xfrm>
            <a:off x="171202" y="1475296"/>
            <a:ext cx="8843780" cy="34896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372650" y="199442"/>
            <a:ext cx="6398700" cy="704941"/>
          </a:xfrm>
          <a:prstGeom prst="rect">
            <a:avLst/>
          </a:prstGeom>
        </p:spPr>
        <p:txBody>
          <a:bodyPr/>
          <a:lstStyle/>
          <a:p>
            <a:r>
              <a:rPr lang="en-US" sz="4000" spc="-30" dirty="0">
                <a:solidFill>
                  <a:srgbClr val="BF0000"/>
                </a:solidFill>
              </a:rPr>
              <a:t>Data Flow Diagram(DFD)-2  </a:t>
            </a:r>
          </a:p>
        </p:txBody>
      </p:sp>
      <p:pic>
        <p:nvPicPr>
          <p:cNvPr id="3" name="Picture 2" descr="E:\DOCUMENTATION 20-21\REORT\SAE\CASHLESS INDIA\SEM1\LATEX\dfd1.png"/>
          <p:cNvPicPr>
            <a:picLocks noGrp="0" noSelect="0" noRot="0" noChangeAspect="1" noMove="0" noEditPoints="0" noAdjustHandles="0"/>
          </p:cNvPicPr>
          <p:nvPr/>
        </p:nvPicPr>
        <p:blipFill>
          <a:blip r:embed="rId1"/>
          <a:srcRect/>
          <a:stretch>
            <a:fillRect/>
          </a:stretch>
        </p:blipFill>
        <p:spPr>
          <a:xfrm>
            <a:off x="389437" y="1512980"/>
            <a:ext cx="8621639" cy="4600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3" y="1010543"/>
            <a:ext cx="5900420" cy="4997335"/>
          </a:xfrm>
          <a:prstGeom prst="rect">
            <a:avLst/>
          </a:prstGeom>
        </p:spPr>
        <p:txBody>
          <a:bodyPr vert="horz" wrap="square" lIns="0" tIns="63500" rIns="0" bIns="0" rtlCol="0">
            <a:spAutoFit/>
          </a:bodyPr>
          <a:lstStyle/>
          <a:p>
            <a:pPr marL="292735" indent="-280670">
              <a:lnSpc>
                <a:spcPct val="100000"/>
              </a:lnSpc>
              <a:spcBef>
                <a:spcPts val="500"/>
              </a:spcBef>
              <a:buClr>
                <a:srgbClr val="2DA1BF"/>
              </a:buClr>
              <a:buSzPct val="67857"/>
              <a:buFont typeface="Arial" pitchFamily="34" charset="0"/>
              <a:buChar char="□"/>
              <a:tabLst>
                <a:tab pos="292735" algn="l"/>
                <a:tab pos="293370" algn="l"/>
              </a:tabLst>
            </a:pPr>
            <a:r>
              <a:rPr sz="2000" b="1" spc="-20" dirty="0">
                <a:latin typeface="Carlito"/>
                <a:cs typeface="Carlito"/>
              </a:rPr>
              <a:t>Abstract.</a:t>
            </a:r>
            <a:endParaRPr sz="2000">
              <a:latin typeface="Carlito"/>
              <a:cs typeface="Carlito"/>
            </a:endParaRPr>
          </a:p>
          <a:p>
            <a:pPr marL="292735" indent="-280670">
              <a:lnSpc>
                <a:spcPct val="100000"/>
              </a:lnSpc>
              <a:spcBef>
                <a:spcPts val="400"/>
              </a:spcBef>
              <a:buClr>
                <a:srgbClr val="2DA1BF"/>
              </a:buClr>
              <a:buSzPct val="67857"/>
              <a:buFont typeface="Arial" pitchFamily="34" charset="0"/>
              <a:buChar char="□"/>
              <a:tabLst>
                <a:tab pos="292735" algn="l"/>
                <a:tab pos="293370" algn="l"/>
              </a:tabLst>
            </a:pPr>
            <a:r>
              <a:rPr sz="2000" b="1" spc="-10" dirty="0">
                <a:latin typeface="Carlito"/>
                <a:cs typeface="Carlito"/>
              </a:rPr>
              <a:t>Introduction.</a:t>
            </a:r>
            <a:endParaRPr lang="en-US" sz="2000" b="1" spc="-10" dirty="0">
              <a:latin typeface="Carlito"/>
              <a:cs typeface="Carlito"/>
            </a:endParaRPr>
          </a:p>
          <a:p>
            <a:pPr marL="292735" indent="-280670">
              <a:lnSpc>
                <a:spcPct val="100000"/>
              </a:lnSpc>
              <a:spcBef>
                <a:spcPts val="400"/>
              </a:spcBef>
              <a:buClr>
                <a:srgbClr val="2DA1BF"/>
              </a:buClr>
              <a:buSzPct val="67857"/>
              <a:buFont typeface="Arial" pitchFamily="34" charset="0"/>
              <a:buChar char="□"/>
              <a:tabLst>
                <a:tab pos="292735" algn="l"/>
                <a:tab pos="293370" algn="l"/>
              </a:tabLst>
            </a:pPr>
            <a:r>
              <a:rPr lang="en-US" sz="2000" b="1" spc="-10" dirty="0">
                <a:latin typeface="Carlito"/>
                <a:cs typeface="Carlito"/>
              </a:rPr>
              <a:t>Problem Statement</a:t>
            </a:r>
          </a:p>
          <a:p>
            <a:pPr marL="292735" indent="-280670">
              <a:lnSpc>
                <a:spcPct val="100000"/>
              </a:lnSpc>
              <a:spcBef>
                <a:spcPts val="400"/>
              </a:spcBef>
              <a:buClr>
                <a:srgbClr val="2DA1BF"/>
              </a:buClr>
              <a:buSzPct val="67857"/>
              <a:buFont typeface="Arial" pitchFamily="34" charset="0"/>
              <a:buChar char="□"/>
              <a:tabLst>
                <a:tab pos="292735" algn="l"/>
                <a:tab pos="293370" algn="l"/>
              </a:tabLst>
            </a:pPr>
            <a:r>
              <a:rPr lang="en-US" sz="2000" b="1" spc="-10" dirty="0">
                <a:latin typeface="Carlito"/>
                <a:cs typeface="Carlito"/>
              </a:rPr>
              <a:t>Motivation</a:t>
            </a:r>
          </a:p>
          <a:p>
            <a:pPr marL="292735" indent="-280670">
              <a:lnSpc>
                <a:spcPct val="100000"/>
              </a:lnSpc>
              <a:spcBef>
                <a:spcPts val="400"/>
              </a:spcBef>
              <a:buClr>
                <a:srgbClr val="2DA1BF"/>
              </a:buClr>
              <a:buSzPct val="67857"/>
              <a:buFont typeface="Arial" pitchFamily="34" charset="0"/>
              <a:buChar char="□"/>
              <a:tabLst>
                <a:tab pos="292735" algn="l"/>
                <a:tab pos="293370" algn="l"/>
              </a:tabLst>
            </a:pPr>
            <a:r>
              <a:rPr sz="2000" b="1" spc="-20" dirty="0">
                <a:latin typeface="Carlito"/>
                <a:cs typeface="Carlito"/>
              </a:rPr>
              <a:t>Literature</a:t>
            </a:r>
            <a:r>
              <a:rPr sz="2000" b="1" spc="-10" dirty="0">
                <a:latin typeface="Carlito"/>
                <a:cs typeface="Carlito"/>
              </a:rPr>
              <a:t> </a:t>
            </a:r>
            <a:r>
              <a:rPr sz="2000" b="1" spc="-35" dirty="0">
                <a:latin typeface="Carlito"/>
                <a:cs typeface="Carlito"/>
              </a:rPr>
              <a:t>Survey.</a:t>
            </a:r>
            <a:endParaRPr sz="2000">
              <a:latin typeface="Carlito"/>
              <a:cs typeface="Carlito"/>
            </a:endParaRPr>
          </a:p>
          <a:p>
            <a:pPr marL="292735" indent="-280670">
              <a:lnSpc>
                <a:spcPct val="100000"/>
              </a:lnSpc>
              <a:spcBef>
                <a:spcPts val="400"/>
              </a:spcBef>
              <a:buClr>
                <a:srgbClr val="2DA1BF"/>
              </a:buClr>
              <a:buSzPct val="67857"/>
              <a:buFont typeface="Arial" pitchFamily="34" charset="0"/>
              <a:buChar char="□"/>
              <a:tabLst>
                <a:tab pos="292735" algn="l"/>
                <a:tab pos="293370" algn="l"/>
              </a:tabLst>
            </a:pPr>
            <a:r>
              <a:rPr sz="2000" b="1" spc="-10" dirty="0">
                <a:latin typeface="Carlito"/>
                <a:cs typeface="Carlito"/>
              </a:rPr>
              <a:t>Proposed </a:t>
            </a:r>
            <a:r>
              <a:rPr lang="en-US" sz="2000" b="1" spc="-15" dirty="0">
                <a:latin typeface="Carlito"/>
                <a:cs typeface="Carlito"/>
              </a:rPr>
              <a:t>Work</a:t>
            </a:r>
            <a:r>
              <a:rPr sz="2000" b="1" spc="-15" dirty="0">
                <a:latin typeface="Carlito"/>
                <a:cs typeface="Carlito"/>
              </a:rPr>
              <a:t>.</a:t>
            </a:r>
            <a:endParaRPr lang="en-US" sz="2000" b="1" spc="-15" dirty="0">
              <a:latin typeface="Carlito"/>
              <a:cs typeface="Carlito"/>
            </a:endParaRPr>
          </a:p>
          <a:p>
            <a:pPr marL="292735" indent="-280670">
              <a:lnSpc>
                <a:spcPct val="100000"/>
              </a:lnSpc>
              <a:spcBef>
                <a:spcPts val="400"/>
              </a:spcBef>
              <a:buClr>
                <a:srgbClr val="2DA1BF"/>
              </a:buClr>
              <a:buSzPct val="67857"/>
              <a:buFont typeface="Arial" pitchFamily="34" charset="0"/>
              <a:buChar char="□"/>
              <a:tabLst>
                <a:tab pos="292735" algn="l"/>
                <a:tab pos="293370" algn="l"/>
              </a:tabLst>
            </a:pPr>
            <a:r>
              <a:rPr lang="en-US" sz="2000" b="1" spc="-15" dirty="0">
                <a:latin typeface="Carlito"/>
                <a:cs typeface="Carlito"/>
              </a:rPr>
              <a:t>Project Objective</a:t>
            </a:r>
          </a:p>
          <a:p>
            <a:pPr marL="292735" indent="-280670">
              <a:lnSpc>
                <a:spcPct val="100000"/>
              </a:lnSpc>
              <a:spcBef>
                <a:spcPts val="400"/>
              </a:spcBef>
              <a:buClr>
                <a:srgbClr val="2DA1BF"/>
              </a:buClr>
              <a:buSzPct val="67857"/>
              <a:buFont typeface="Arial" pitchFamily="34" charset="0"/>
              <a:buChar char="□"/>
              <a:tabLst>
                <a:tab pos="292735" algn="l"/>
                <a:tab pos="293370" algn="l"/>
              </a:tabLst>
            </a:pPr>
            <a:r>
              <a:rPr lang="en-US" sz="2000" b="1" spc="-15" dirty="0">
                <a:latin typeface="Carlito"/>
                <a:cs typeface="Carlito"/>
              </a:rPr>
              <a:t>H/W, S/W Requirement</a:t>
            </a:r>
          </a:p>
          <a:p>
            <a:pPr marL="292735" indent="-280670">
              <a:lnSpc>
                <a:spcPct val="100000"/>
              </a:lnSpc>
              <a:spcBef>
                <a:spcPts val="400"/>
              </a:spcBef>
              <a:buClr>
                <a:srgbClr val="2DA1BF"/>
              </a:buClr>
              <a:buSzPct val="67857"/>
              <a:buFont typeface="Arial" pitchFamily="34" charset="0"/>
              <a:buChar char="□"/>
              <a:tabLst>
                <a:tab pos="292735" algn="l"/>
                <a:tab pos="293370" algn="l"/>
              </a:tabLst>
            </a:pPr>
            <a:r>
              <a:rPr lang="en-US" sz="2000" b="1" spc="-15" dirty="0">
                <a:latin typeface="Carlito"/>
                <a:cs typeface="Carlito"/>
              </a:rPr>
              <a:t>Modules</a:t>
            </a:r>
          </a:p>
          <a:p>
            <a:pPr marL="292735" indent="-280670">
              <a:lnSpc>
                <a:spcPct val="100000"/>
              </a:lnSpc>
              <a:spcBef>
                <a:spcPts val="400"/>
              </a:spcBef>
              <a:buClr>
                <a:srgbClr val="2DA1BF"/>
              </a:buClr>
              <a:buSzPct val="67857"/>
              <a:buFont typeface="Arial" pitchFamily="34" charset="0"/>
              <a:buChar char="□"/>
              <a:tabLst>
                <a:tab pos="292735" algn="l"/>
                <a:tab pos="293370" algn="l"/>
              </a:tabLst>
            </a:pPr>
            <a:r>
              <a:rPr lang="en-US" sz="2000" b="1" spc="-15" dirty="0">
                <a:latin typeface="Carlito"/>
                <a:cs typeface="Carlito"/>
              </a:rPr>
              <a:t>Design </a:t>
            </a:r>
          </a:p>
          <a:p>
            <a:pPr marL="292735" indent="-280670">
              <a:lnSpc>
                <a:spcPct val="100000"/>
              </a:lnSpc>
              <a:spcBef>
                <a:spcPts val="400"/>
              </a:spcBef>
              <a:buClr>
                <a:srgbClr val="2DA1BF"/>
              </a:buClr>
              <a:buSzPct val="67857"/>
              <a:buFont typeface="Arial" pitchFamily="34" charset="0"/>
              <a:buChar char="□"/>
              <a:tabLst>
                <a:tab pos="292735" algn="l"/>
                <a:tab pos="293370" algn="l"/>
              </a:tabLst>
            </a:pPr>
            <a:r>
              <a:rPr lang="en-US" sz="2000" b="1" spc="-15" dirty="0">
                <a:latin typeface="Carlito"/>
                <a:cs typeface="Carlito"/>
              </a:rPr>
              <a:t>Mathematical Module </a:t>
            </a:r>
          </a:p>
          <a:p>
            <a:pPr marL="292735" indent="-280670">
              <a:lnSpc>
                <a:spcPct val="100000"/>
              </a:lnSpc>
              <a:spcBef>
                <a:spcPts val="400"/>
              </a:spcBef>
              <a:buClr>
                <a:srgbClr val="2DA1BF"/>
              </a:buClr>
              <a:buSzPct val="67857"/>
              <a:buFont typeface="Arial" pitchFamily="34" charset="0"/>
              <a:buChar char="□"/>
              <a:tabLst>
                <a:tab pos="292735" algn="l"/>
                <a:tab pos="293370" algn="l"/>
              </a:tabLst>
            </a:pPr>
            <a:r>
              <a:rPr lang="en-US" sz="2000" b="1" spc="-15" dirty="0">
                <a:latin typeface="Carlito"/>
                <a:cs typeface="Carlito"/>
              </a:rPr>
              <a:t>Conclusion </a:t>
            </a:r>
          </a:p>
          <a:p>
            <a:pPr marL="292735" indent="-280670">
              <a:lnSpc>
                <a:spcPct val="100000"/>
              </a:lnSpc>
              <a:spcBef>
                <a:spcPts val="400"/>
              </a:spcBef>
              <a:buClr>
                <a:srgbClr val="2DA1BF"/>
              </a:buClr>
              <a:buSzPct val="67857"/>
              <a:buFont typeface="Arial" pitchFamily="34" charset="0"/>
              <a:buChar char="□"/>
              <a:tabLst>
                <a:tab pos="292735" algn="l"/>
                <a:tab pos="293370" algn="l"/>
              </a:tabLst>
            </a:pPr>
            <a:r>
              <a:rPr lang="en-US" sz="2000" b="1" spc="-15" dirty="0">
                <a:latin typeface="Carlito"/>
                <a:cs typeface="Carlito"/>
              </a:rPr>
              <a:t>Future Work</a:t>
            </a:r>
          </a:p>
          <a:p>
            <a:pPr marL="292735" indent="-280670">
              <a:lnSpc>
                <a:spcPct val="100000"/>
              </a:lnSpc>
              <a:spcBef>
                <a:spcPts val="400"/>
              </a:spcBef>
              <a:buClr>
                <a:srgbClr val="2DA1BF"/>
              </a:buClr>
              <a:buSzPct val="67857"/>
              <a:buFont typeface="Arial" pitchFamily="34" charset="0"/>
              <a:buChar char="□"/>
              <a:tabLst>
                <a:tab pos="292735" algn="l"/>
                <a:tab pos="293370" algn="l"/>
              </a:tabLst>
            </a:pPr>
            <a:r>
              <a:rPr lang="en-US" sz="2000" b="1" spc="-15" dirty="0">
                <a:latin typeface="Carlito"/>
                <a:cs typeface="Carlito"/>
              </a:rPr>
              <a:t>Reference    </a:t>
            </a:r>
          </a:p>
        </p:txBody>
      </p:sp>
      <p:sp>
        <p:nvSpPr>
          <p:cNvPr id="3" name="object 3"/>
          <p:cNvSpPr>
            <a:spLocks noGrp="1" noEditPoints="1"/>
          </p:cNvSpPr>
          <p:nvPr>
            <p:ph type="title"/>
          </p:nvPr>
        </p:nvSpPr>
        <p:spPr>
          <a:xfrm>
            <a:off x="530223" y="267149"/>
            <a:ext cx="1659255" cy="510355"/>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BF0000"/>
                </a:solidFill>
              </a:rPr>
              <a:t>A</a:t>
            </a:r>
            <a:r>
              <a:rPr sz="3200" spc="-45" dirty="0">
                <a:solidFill>
                  <a:srgbClr val="BF0000"/>
                </a:solidFill>
              </a:rPr>
              <a:t>g</a:t>
            </a:r>
            <a:r>
              <a:rPr sz="3200" spc="-5" dirty="0">
                <a:solidFill>
                  <a:srgbClr val="BF0000"/>
                </a:solidFill>
              </a:rPr>
              <a:t>enda</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822083" y="199443"/>
            <a:ext cx="5583064" cy="704941"/>
          </a:xfrm>
          <a:prstGeom prst="rect">
            <a:avLst/>
          </a:prstGeom>
        </p:spPr>
        <p:txBody>
          <a:bodyPr/>
          <a:lstStyle/>
          <a:p>
            <a:r>
              <a:rPr lang="en-US" sz="4000" spc="-30" dirty="0">
                <a:solidFill>
                  <a:srgbClr val="BF0000"/>
                </a:solidFill>
              </a:rPr>
              <a:t>Mathematical Module  </a:t>
            </a:r>
          </a:p>
        </p:txBody>
      </p:sp>
      <p:pic>
        <p:nvPicPr>
          <p:cNvPr id="3" name="Picture 6"/>
          <p:cNvPicPr>
            <a:picLocks noGrp="0" noSelect="0" noRot="0" noChangeAspect="1" noMove="0" noEditPoints="0" noAdjustHandles="0"/>
          </p:cNvPicPr>
          <p:nvPr/>
        </p:nvPicPr>
        <p:blipFill>
          <a:blip r:embed="rId1"/>
          <a:srcRect/>
          <a:stretch>
            <a:fillRect/>
          </a:stretch>
        </p:blipFill>
        <p:spPr>
          <a:xfrm>
            <a:off x="0" y="821680"/>
            <a:ext cx="9144000" cy="556397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3195347" y="615584"/>
            <a:ext cx="2753307" cy="704941"/>
          </a:xfrm>
          <a:prstGeom prst="rect">
            <a:avLst/>
          </a:prstGeom>
        </p:spPr>
        <p:txBody>
          <a:bodyPr/>
          <a:lstStyle/>
          <a:p>
            <a:r>
              <a:rPr lang="en-US" sz="4000" spc="-30" dirty="0">
                <a:solidFill>
                  <a:srgbClr val="BF0000"/>
                </a:solidFill>
              </a:rPr>
              <a:t>Conclusion </a:t>
            </a:r>
          </a:p>
        </p:txBody>
      </p:sp>
      <p:sp>
        <p:nvSpPr>
          <p:cNvPr id="3" name="TextBox 2"/>
          <p:cNvSpPr txBox="1"/>
          <p:nvPr/>
        </p:nvSpPr>
        <p:spPr>
          <a:xfrm>
            <a:off x="427238" y="1919546"/>
            <a:ext cx="8289524" cy="3018908"/>
          </a:xfrm>
          <a:prstGeom prst="rect">
            <a:avLst/>
          </a:prstGeom>
          <a:noFill/>
        </p:spPr>
        <p:txBody>
          <a:bodyPr wrap="square" rtlCol="0">
            <a:spAutoFit/>
          </a:bodyPr>
          <a:lstStyle/>
          <a:p>
            <a:pPr marL="342900" indent="-342900">
              <a:buFont typeface="Arial" pitchFamily="34" charset="0"/>
              <a:buChar char="•"/>
            </a:pPr>
            <a:r>
              <a:rPr lang="en-US" sz="2400"/>
              <a:t>Thus we have built Web-application for Admin and Bank use and an android app for customer use which is secure, transparent, and user friendly.</a:t>
            </a:r>
          </a:p>
          <a:p>
            <a:pPr marL="0" indent="0">
              <a:buFont typeface="Arial" pitchFamily="34" charset="0"/>
              <a:buNone/>
            </a:pPr>
            <a:endParaRPr lang="en-US" sz="2400"/>
          </a:p>
          <a:p>
            <a:pPr marL="342900" indent="-342900">
              <a:buFont typeface="Arial" pitchFamily="34" charset="0"/>
              <a:buChar char="•"/>
            </a:pPr>
            <a:r>
              <a:rPr lang="en-US" sz="2400"/>
              <a:t>We implemented blockchain features such as:</a:t>
            </a:r>
          </a:p>
          <a:p>
            <a:pPr marL="457200" indent="-457200">
              <a:buFont typeface="+mj-lt"/>
              <a:buAutoNum type="arabicPeriod"/>
            </a:pPr>
            <a:r>
              <a:rPr lang="en-US" sz="2400"/>
              <a:t>Decentralization using WLAN</a:t>
            </a:r>
          </a:p>
          <a:p>
            <a:pPr marL="457200" indent="-457200">
              <a:buFont typeface="+mj-lt"/>
              <a:buAutoNum type="arabicPeriod"/>
            </a:pPr>
            <a:r>
              <a:rPr lang="en-US" sz="2400"/>
              <a:t>Hash Algorithm </a:t>
            </a:r>
          </a:p>
          <a:p>
            <a:pPr marL="457200" indent="-457200">
              <a:buFont typeface="+mj-lt"/>
              <a:buAutoNum type="arabicPeriod"/>
            </a:pPr>
            <a:r>
              <a:rPr lang="en-US" sz="2400"/>
              <a:t>Encrypted Database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80022" y="180983"/>
            <a:ext cx="2750918" cy="703354"/>
          </a:xfrm>
          <a:prstGeom prst="rect">
            <a:avLst/>
          </a:prstGeom>
          <a:noFill/>
        </p:spPr>
        <p:txBody>
          <a:bodyPr wrap="none" rtlCol="0">
            <a:spAutoFit/>
          </a:bodyPr>
          <a:lstStyle/>
          <a:p>
            <a:pPr algn="ctr"/>
            <a:r>
              <a:rPr lang="en-US" sz="4000" spc="-30" dirty="0">
                <a:solidFill>
                  <a:srgbClr val="BF0000"/>
                </a:solidFill>
              </a:rPr>
              <a:t>Future Work</a:t>
            </a:r>
            <a:endParaRPr lang="en-US"/>
          </a:p>
        </p:txBody>
      </p:sp>
      <p:sp>
        <p:nvSpPr>
          <p:cNvPr id="5" name="TextBox 4"/>
          <p:cNvSpPr txBox="1"/>
          <p:nvPr/>
        </p:nvSpPr>
        <p:spPr>
          <a:xfrm>
            <a:off x="399495" y="1348296"/>
            <a:ext cx="8455981" cy="2653148"/>
          </a:xfrm>
          <a:prstGeom prst="rect">
            <a:avLst/>
          </a:prstGeom>
          <a:noFill/>
        </p:spPr>
        <p:txBody>
          <a:bodyPr wrap="square" rtlCol="0">
            <a:spAutoFit/>
          </a:bodyPr>
          <a:lstStyle/>
          <a:p>
            <a:r>
              <a:rPr lang="en-US" sz="2400"/>
              <a:t>1) Our Project Currently working in Private Network and we are looking toward Public accessibility</a:t>
            </a:r>
          </a:p>
          <a:p>
            <a:r>
              <a:rPr lang="en-US" sz="2400"/>
              <a:t>2) Our project Running on laptop and we are looking to take AWS/GCP server for better performance  </a:t>
            </a:r>
          </a:p>
          <a:p>
            <a:r>
              <a:rPr lang="en-US" sz="2400"/>
              <a:t>3) We are currently limited in nodes so we are looking to increasing our node (Database)</a:t>
            </a:r>
          </a:p>
          <a:p>
            <a:r>
              <a:rPr lang="en-US" sz="2400"/>
              <a:t>4)Our web/Android Application is not available on MacOS/Iphone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3278575" y="399190"/>
            <a:ext cx="2586850" cy="704941"/>
          </a:xfrm>
          <a:prstGeom prst="rect">
            <a:avLst/>
          </a:prstGeom>
        </p:spPr>
        <p:txBody>
          <a:bodyPr/>
          <a:lstStyle/>
          <a:p>
            <a:r>
              <a:rPr lang="en-US" sz="4000" spc="-30" dirty="0">
                <a:solidFill>
                  <a:srgbClr val="BF0000"/>
                </a:solidFill>
              </a:rPr>
              <a:t>References </a:t>
            </a:r>
          </a:p>
        </p:txBody>
      </p:sp>
      <p:sp>
        <p:nvSpPr>
          <p:cNvPr id="3" name="TextBox 2"/>
          <p:cNvSpPr txBox="1"/>
          <p:nvPr/>
        </p:nvSpPr>
        <p:spPr>
          <a:xfrm>
            <a:off x="250695" y="1303879"/>
            <a:ext cx="8743496" cy="4786721"/>
          </a:xfrm>
          <a:prstGeom prst="rect">
            <a:avLst/>
          </a:prstGeom>
          <a:noFill/>
        </p:spPr>
        <p:txBody>
          <a:bodyPr wrap="square" rtlCol="0">
            <a:spAutoFit/>
          </a:bodyPr>
          <a:lstStyle/>
          <a:p>
            <a:pPr algn="just" eaLnBrk="1" hangingPunct="1">
              <a:lnSpc>
                <a:spcPct val="90000"/>
              </a:lnSpc>
              <a:spcBef>
                <a:spcPts val="600"/>
              </a:spcBef>
              <a:buSzPct val="95000"/>
              <a:buNone/>
            </a:pPr>
            <a:r>
              <a:rPr lang="en-US" sz="2000">
                <a:solidFill>
                  <a:srgbClr val="000000"/>
                </a:solidFill>
                <a:latin typeface="Times New Roman" pitchFamily="18" charset="0"/>
                <a:ea typeface="Times New Roman" pitchFamily="18" charset="0"/>
              </a:rPr>
              <a:t>[1] D. Mills et al., “Distributed ledger technology in payments, clearing, and settlement,” Finance and Economics Discussion Series 2016- 095. Washington: Board of Governors of the Federal Reserve System, https://doi.org/10.17016/FEDS.2016.095.</a:t>
            </a:r>
          </a:p>
          <a:p>
            <a:pPr algn="just" eaLnBrk="1" hangingPunct="1">
              <a:lnSpc>
                <a:spcPct val="90000"/>
              </a:lnSpc>
              <a:spcBef>
                <a:spcPts val="600"/>
              </a:spcBef>
              <a:buSzPct val="95000"/>
              <a:buNone/>
            </a:pPr>
            <a:r>
              <a:rPr lang="en-US" sz="2000">
                <a:solidFill>
                  <a:srgbClr val="000000"/>
                </a:solidFill>
                <a:latin typeface="Times New Roman" pitchFamily="18" charset="0"/>
                <a:ea typeface="Times New Roman" pitchFamily="18" charset="0"/>
              </a:rPr>
              <a:t>[2] The Financial Industry Regulatory Authority Report, http://www.finra.org/sites/default/files/FINRA Blockchain_Report.pdf, January 2017</a:t>
            </a:r>
          </a:p>
          <a:p>
            <a:pPr algn="just" eaLnBrk="1" hangingPunct="1">
              <a:lnSpc>
                <a:spcPct val="90000"/>
              </a:lnSpc>
              <a:spcBef>
                <a:spcPts val="600"/>
              </a:spcBef>
              <a:buSzPct val="95000"/>
              <a:buNone/>
            </a:pPr>
            <a:r>
              <a:rPr lang="en-US" sz="2000">
                <a:solidFill>
                  <a:srgbClr val="000000"/>
                </a:solidFill>
                <a:latin typeface="Times New Roman" pitchFamily="18" charset="0"/>
                <a:ea typeface="Times New Roman" pitchFamily="18" charset="0"/>
              </a:rPr>
              <a:t>[3]http://economictimes.indiatimes.com/articleshow/61715860.cms?utm source=contentofinterest&amp;utmmedium=text&amp;utm_campaign=cppst,November 2017.</a:t>
            </a:r>
          </a:p>
          <a:p>
            <a:pPr algn="just" eaLnBrk="1" hangingPunct="1">
              <a:lnSpc>
                <a:spcPct val="90000"/>
              </a:lnSpc>
              <a:spcBef>
                <a:spcPts val="600"/>
              </a:spcBef>
              <a:buSzPct val="95000"/>
              <a:buNone/>
            </a:pPr>
            <a:r>
              <a:rPr lang="en-US" sz="2000">
                <a:solidFill>
                  <a:srgbClr val="000000"/>
                </a:solidFill>
                <a:latin typeface="Times New Roman" pitchFamily="18" charset="0"/>
                <a:ea typeface="Times New Roman" pitchFamily="18" charset="0"/>
              </a:rPr>
              <a:t>[4] S. Nakamoto, “Bitcoin: A peer-to-peer electronic cash system, 2009,” 2012. [Online]. Available: http://www.bitcoin.org/bitcoin.pdf</a:t>
            </a:r>
          </a:p>
          <a:p>
            <a:pPr algn="just" eaLnBrk="1" hangingPunct="1">
              <a:lnSpc>
                <a:spcPct val="90000"/>
              </a:lnSpc>
              <a:spcBef>
                <a:spcPts val="600"/>
              </a:spcBef>
              <a:buSzPct val="95000"/>
              <a:buNone/>
            </a:pPr>
            <a:r>
              <a:rPr lang="en-US" sz="2000">
                <a:solidFill>
                  <a:srgbClr val="000000"/>
                </a:solidFill>
                <a:latin typeface="Times New Roman" pitchFamily="18" charset="0"/>
                <a:ea typeface="Times New Roman" pitchFamily="18" charset="0"/>
              </a:rPr>
              <a:t>[5] Z. Zheng, S. Xie, H. Dai, X. Chen and H. Wang., "An overview of blockchain technology: Architecture, consensus, and future trends.“ In 2017 IEEE International Congress on Big Data (BigData Congress), 2017 Jun 25 (pp. 557-564). Honolulu, USA, DOI: 10.1109/BigDataCongress.2017.85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3286898" y="399190"/>
            <a:ext cx="2570205" cy="704941"/>
          </a:xfrm>
          <a:prstGeom prst="rect">
            <a:avLst/>
          </a:prstGeom>
        </p:spPr>
        <p:txBody>
          <a:bodyPr/>
          <a:lstStyle/>
          <a:p>
            <a:r>
              <a:rPr lang="en-US" sz="4000" spc="-30" dirty="0">
                <a:solidFill>
                  <a:srgbClr val="BF0000"/>
                </a:solidFill>
              </a:rPr>
              <a:t>References </a:t>
            </a:r>
          </a:p>
        </p:txBody>
      </p:sp>
      <p:sp>
        <p:nvSpPr>
          <p:cNvPr id="3" name="TextBox 2"/>
          <p:cNvSpPr txBox="1"/>
          <p:nvPr/>
        </p:nvSpPr>
        <p:spPr>
          <a:xfrm>
            <a:off x="213147" y="1367549"/>
            <a:ext cx="8468019" cy="4542881"/>
          </a:xfrm>
          <a:prstGeom prst="rect">
            <a:avLst/>
          </a:prstGeom>
          <a:noFill/>
        </p:spPr>
        <p:txBody>
          <a:bodyPr wrap="square" rtlCol="0">
            <a:spAutoFit/>
          </a:bodyPr>
          <a:lstStyle/>
          <a:p>
            <a:pPr algn="just" eaLnBrk="1" hangingPunct="1">
              <a:lnSpc>
                <a:spcPct val="90000"/>
              </a:lnSpc>
              <a:spcBef>
                <a:spcPts val="600"/>
              </a:spcBef>
              <a:buSzPct val="95000"/>
              <a:buNone/>
            </a:pPr>
            <a:r>
              <a:rPr lang="en-US" sz="2000">
                <a:solidFill>
                  <a:srgbClr val="000000"/>
                </a:solidFill>
                <a:latin typeface="Times New Roman" pitchFamily="18" charset="0"/>
                <a:ea typeface="Times New Roman" pitchFamily="18" charset="0"/>
              </a:rPr>
              <a:t>[6] https://en.bitcoin.it/wiki/Transactions (visited on 05/28/2013).</a:t>
            </a:r>
          </a:p>
          <a:p>
            <a:pPr algn="just" eaLnBrk="1" hangingPunct="1">
              <a:lnSpc>
                <a:spcPct val="90000"/>
              </a:lnSpc>
              <a:spcBef>
                <a:spcPts val="600"/>
              </a:spcBef>
              <a:buSzPct val="95000"/>
              <a:buNone/>
            </a:pPr>
            <a:endParaRPr lang="en-US" sz="2000">
              <a:solidFill>
                <a:srgbClr val="000000"/>
              </a:solidFill>
              <a:latin typeface="Times New Roman" pitchFamily="18" charset="0"/>
              <a:ea typeface="Times New Roman" pitchFamily="18" charset="0"/>
            </a:endParaRPr>
          </a:p>
          <a:p>
            <a:pPr algn="just" eaLnBrk="1" hangingPunct="1">
              <a:lnSpc>
                <a:spcPct val="90000"/>
              </a:lnSpc>
              <a:spcBef>
                <a:spcPts val="600"/>
              </a:spcBef>
              <a:buSzPct val="95000"/>
              <a:buNone/>
            </a:pPr>
            <a:r>
              <a:rPr lang="en-US" sz="2000">
                <a:solidFill>
                  <a:srgbClr val="000000"/>
                </a:solidFill>
                <a:latin typeface="Times New Roman" pitchFamily="18" charset="0"/>
                <a:ea typeface="Times New Roman" pitchFamily="18" charset="0"/>
              </a:rPr>
              <a:t>[7] M. Ober, S. Katzenbeisser, and K. Hamacher., "Structure and Anonymity of the Bitcoin Transaction Graph". Future internet, 5(2):237–250, May 2013</a:t>
            </a:r>
          </a:p>
          <a:p>
            <a:pPr algn="just" eaLnBrk="1" hangingPunct="1">
              <a:lnSpc>
                <a:spcPct val="90000"/>
              </a:lnSpc>
              <a:spcBef>
                <a:spcPts val="600"/>
              </a:spcBef>
              <a:buSzPct val="95000"/>
              <a:buNone/>
            </a:pPr>
            <a:r>
              <a:rPr lang="en-US" sz="2000">
                <a:solidFill>
                  <a:srgbClr val="000000"/>
                </a:solidFill>
                <a:latin typeface="Times New Roman" pitchFamily="18" charset="0"/>
                <a:ea typeface="Times New Roman" pitchFamily="18" charset="0"/>
              </a:rPr>
              <a:t>.</a:t>
            </a:r>
          </a:p>
          <a:p>
            <a:pPr algn="just" eaLnBrk="1" hangingPunct="1">
              <a:lnSpc>
                <a:spcPct val="90000"/>
              </a:lnSpc>
              <a:spcBef>
                <a:spcPts val="600"/>
              </a:spcBef>
              <a:buSzPct val="95000"/>
              <a:buNone/>
            </a:pPr>
            <a:r>
              <a:rPr lang="en-US" sz="2000">
                <a:solidFill>
                  <a:srgbClr val="000000"/>
                </a:solidFill>
                <a:latin typeface="Times New Roman" pitchFamily="18" charset="0"/>
                <a:ea typeface="Times New Roman" pitchFamily="18" charset="0"/>
              </a:rPr>
              <a:t>[8] http://blockchain.info/de/wallet/send-shared (visited on 05/31/2013).</a:t>
            </a:r>
          </a:p>
          <a:p>
            <a:pPr algn="just" eaLnBrk="1" hangingPunct="1">
              <a:lnSpc>
                <a:spcPct val="90000"/>
              </a:lnSpc>
              <a:spcBef>
                <a:spcPts val="600"/>
              </a:spcBef>
              <a:buSzPct val="95000"/>
              <a:buNone/>
            </a:pPr>
            <a:endParaRPr lang="en-US" sz="2000">
              <a:solidFill>
                <a:srgbClr val="000000"/>
              </a:solidFill>
              <a:latin typeface="Times New Roman" pitchFamily="18" charset="0"/>
              <a:ea typeface="Times New Roman" pitchFamily="18" charset="0"/>
            </a:endParaRPr>
          </a:p>
          <a:p>
            <a:pPr algn="just" eaLnBrk="1" hangingPunct="1">
              <a:lnSpc>
                <a:spcPct val="90000"/>
              </a:lnSpc>
              <a:spcBef>
                <a:spcPts val="600"/>
              </a:spcBef>
              <a:buSzPct val="95000"/>
              <a:buNone/>
            </a:pPr>
            <a:r>
              <a:rPr lang="en-US" sz="2000">
                <a:solidFill>
                  <a:srgbClr val="000000"/>
                </a:solidFill>
                <a:latin typeface="Times New Roman" pitchFamily="18" charset="0"/>
                <a:ea typeface="Times New Roman" pitchFamily="18" charset="0"/>
              </a:rPr>
              <a:t>[9] M. Möser , “Anonymity of Bitcoin Transactions” , An Analysis of Mixing Services . Münster Bitcoin Conference (MBC), 17–18 July 13, Münster, Germany.</a:t>
            </a:r>
          </a:p>
          <a:p>
            <a:pPr algn="just" eaLnBrk="1" hangingPunct="1">
              <a:lnSpc>
                <a:spcPct val="90000"/>
              </a:lnSpc>
              <a:spcBef>
                <a:spcPts val="600"/>
              </a:spcBef>
              <a:buSzPct val="95000"/>
              <a:buNone/>
            </a:pPr>
            <a:endParaRPr lang="en-US" sz="2000">
              <a:solidFill>
                <a:srgbClr val="000000"/>
              </a:solidFill>
              <a:latin typeface="Times New Roman" pitchFamily="18" charset="0"/>
              <a:ea typeface="Times New Roman" pitchFamily="18" charset="0"/>
            </a:endParaRPr>
          </a:p>
          <a:p>
            <a:pPr algn="just" eaLnBrk="1" hangingPunct="1">
              <a:lnSpc>
                <a:spcPct val="90000"/>
              </a:lnSpc>
              <a:spcBef>
                <a:spcPts val="600"/>
              </a:spcBef>
              <a:buSzPct val="95000"/>
              <a:buNone/>
            </a:pPr>
            <a:r>
              <a:rPr lang="en-US" sz="2000">
                <a:solidFill>
                  <a:srgbClr val="000000"/>
                </a:solidFill>
                <a:latin typeface="Times New Roman" pitchFamily="18" charset="0"/>
                <a:ea typeface="Times New Roman" pitchFamily="18" charset="0"/>
              </a:rPr>
              <a:t>[10] V. Dhar and R. Roger, "FinTech Platforms and Strategy " MIT Sloan Research Paper No. 5183-16. Available at SSRN https://ssrn.com/abstract=2892098 or http://dx.doi.org/10.213 9/ssrn.2892098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953985" y="2682517"/>
            <a:ext cx="3236030" cy="746483"/>
          </a:xfrm>
          <a:prstGeom prst="rect">
            <a:avLst/>
          </a:prstGeom>
        </p:spPr>
        <p:txBody>
          <a:bodyPr/>
          <a:lstStyle/>
          <a:p>
            <a:r>
              <a:rPr lang="en-US" sz="4800" spc="-30" dirty="0">
                <a:solidFill>
                  <a:srgbClr val="BF0000"/>
                </a:solidFill>
              </a:rPr>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3254881" y="443293"/>
            <a:ext cx="2634239" cy="759183"/>
          </a:xfrm>
          <a:prstGeom prst="rect">
            <a:avLst/>
          </a:prstGeom>
        </p:spPr>
        <p:txBody>
          <a:bodyPr vert="horz" wrap="square" lIns="0" tIns="12700" rIns="0" bIns="0" rtlCol="0">
            <a:spAutoFit/>
          </a:bodyPr>
          <a:lstStyle/>
          <a:p>
            <a:pPr marL="12700">
              <a:lnSpc>
                <a:spcPct val="100000"/>
              </a:lnSpc>
              <a:spcBef>
                <a:spcPts val="100"/>
              </a:spcBef>
            </a:pPr>
            <a:r>
              <a:rPr sz="4800" spc="-30" dirty="0">
                <a:solidFill>
                  <a:srgbClr val="BF0000"/>
                </a:solidFill>
              </a:rPr>
              <a:t>Abstr</a:t>
            </a:r>
            <a:r>
              <a:rPr lang="en-US" sz="4800" spc="-30" dirty="0">
                <a:solidFill>
                  <a:srgbClr val="BF0000"/>
                </a:solidFill>
              </a:rPr>
              <a:t>a</a:t>
            </a:r>
            <a:r>
              <a:rPr sz="4800" spc="-30" dirty="0">
                <a:solidFill>
                  <a:srgbClr val="BF0000"/>
                </a:solidFill>
              </a:rPr>
              <a:t>ct</a:t>
            </a:r>
            <a:endParaRPr sz="4800"/>
          </a:p>
        </p:txBody>
      </p:sp>
      <p:sp>
        <p:nvSpPr>
          <p:cNvPr id="3" name="TextBox 2"/>
          <p:cNvSpPr txBox="1"/>
          <p:nvPr/>
        </p:nvSpPr>
        <p:spPr>
          <a:xfrm>
            <a:off x="597017" y="1703375"/>
            <a:ext cx="7949967" cy="3659104"/>
          </a:xfrm>
          <a:prstGeom prst="rect">
            <a:avLst/>
          </a:prstGeom>
          <a:noFill/>
        </p:spPr>
        <p:txBody>
          <a:bodyPr wrap="square" rtlCol="0">
            <a:spAutoFit/>
          </a:bodyPr>
          <a:lstStyle/>
          <a:p>
            <a:pPr marL="342900" indent="-342900">
              <a:buFont typeface="Arial" pitchFamily="34" charset="0"/>
              <a:buChar char="•"/>
            </a:pPr>
            <a:r>
              <a:rPr lang="en-US" sz="2600"/>
              <a:t>Banking and technology are very closely associated and innovations have changed banking drastically over the period of time. </a:t>
            </a:r>
          </a:p>
          <a:p>
            <a:pPr marL="342900" indent="-342900">
              <a:buFont typeface="Arial" pitchFamily="34" charset="0"/>
              <a:buChar char="•"/>
            </a:pPr>
            <a:r>
              <a:rPr lang="en-US" sz="2600"/>
              <a:t>The digital innovations in the banking sector started with the introduction of money that replaced the barter system and then the gradual replacement of wax seal with digital signatures.</a:t>
            </a:r>
          </a:p>
          <a:p>
            <a:pPr marL="342900" indent="-342900">
              <a:buFont typeface="Arial" pitchFamily="34" charset="0"/>
              <a:buChar char="•"/>
            </a:pPr>
            <a:r>
              <a:rPr lang="en-US" sz="2600"/>
              <a:t> One such disruptive innovation which is changing the banking sector globally is Blockchain Technology (BCT).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2666328" y="193609"/>
            <a:ext cx="3811344" cy="759183"/>
          </a:xfrm>
          <a:prstGeom prst="rect">
            <a:avLst/>
          </a:prstGeom>
        </p:spPr>
        <p:txBody>
          <a:bodyPr vert="horz" wrap="square" lIns="0" tIns="12700" rIns="0" bIns="0" rtlCol="0">
            <a:spAutoFit/>
          </a:bodyPr>
          <a:lstStyle/>
          <a:p>
            <a:pPr marL="12700">
              <a:lnSpc>
                <a:spcPct val="100000"/>
              </a:lnSpc>
              <a:spcBef>
                <a:spcPts val="100"/>
              </a:spcBef>
            </a:pPr>
            <a:r>
              <a:rPr sz="4800" spc="-15" dirty="0">
                <a:solidFill>
                  <a:srgbClr val="BF0000"/>
                </a:solidFill>
              </a:rPr>
              <a:t>Introduction</a:t>
            </a:r>
            <a:endParaRPr sz="4800"/>
          </a:p>
        </p:txBody>
      </p:sp>
      <p:sp>
        <p:nvSpPr>
          <p:cNvPr id="3" name="TextBox 2"/>
          <p:cNvSpPr txBox="1"/>
          <p:nvPr/>
        </p:nvSpPr>
        <p:spPr>
          <a:xfrm>
            <a:off x="635027" y="1188026"/>
            <a:ext cx="7957173" cy="4481948"/>
          </a:xfrm>
          <a:prstGeom prst="rect">
            <a:avLst/>
          </a:prstGeom>
          <a:noFill/>
        </p:spPr>
        <p:txBody>
          <a:bodyPr wrap="square" rtlCol="0">
            <a:spAutoFit/>
          </a:bodyPr>
          <a:lstStyle/>
          <a:p>
            <a:pPr marL="342900" indent="-342900" algn="just">
              <a:buFont typeface="Arial" pitchFamily="34" charset="0"/>
              <a:buChar char="•"/>
            </a:pPr>
            <a:r>
              <a:rPr lang="en-US" sz="2400"/>
              <a:t>Blockchain is shared distributed ledger which stores business transaction to a permanent unbreakable chain which can be viewed by the parties in a transaction.</a:t>
            </a:r>
          </a:p>
          <a:p>
            <a:pPr marL="342900" indent="-342900" algn="just">
              <a:buFont typeface="Arial" pitchFamily="34" charset="0"/>
              <a:buChar char="•"/>
            </a:pPr>
            <a:r>
              <a:rPr lang="en-US" sz="2400"/>
              <a:t> Blockchain technology has the potential to disrupt the ﬁnancial business applications as it provides permanent and tamper proof recording of transactions in a distributed network. </a:t>
            </a:r>
          </a:p>
          <a:p>
            <a:pPr marL="342900" indent="-342900" algn="just">
              <a:buFont typeface="Arial" pitchFamily="34" charset="0"/>
              <a:buChar char="•"/>
            </a:pPr>
            <a:r>
              <a:rPr lang="en-US" sz="2400"/>
              <a:t>It can be widely applied in digital currency, trade finance, KYC and cross border remittances, etc. Although the potential of blockchain is enormous, it has various limitations of security, privacy and scalability which need to be addressed.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24" y="5784654"/>
            <a:ext cx="5403215" cy="1079500"/>
            <a:chOff x="-6024" y="5784654"/>
            <a:chExt cx="5403215" cy="1079500"/>
          </a:xfrm>
        </p:grpSpPr>
        <p:sp>
          <p:nvSpPr>
            <p:cNvPr id="3" name="object 3"/>
            <p:cNvSpPr/>
            <p:nvPr/>
          </p:nvSpPr>
          <p:spPr>
            <a:xfrm>
              <a:off x="499271" y="5944913"/>
              <a:ext cx="4897755" cy="913130"/>
            </a:xfrm>
            <a:custGeom>
              <a:avLst/>
              <a:rect l="l" t="t" r="r" b="b"/>
              <a:pathLst>
                <a:path w="4897755" h="913129">
                  <a:moveTo>
                    <a:pt x="85739" y="21364"/>
                  </a:moveTo>
                  <a:lnTo>
                    <a:pt x="0" y="5474"/>
                  </a:lnTo>
                  <a:lnTo>
                    <a:pt x="659" y="0"/>
                  </a:lnTo>
                  <a:lnTo>
                    <a:pt x="85739" y="21364"/>
                  </a:lnTo>
                  <a:close/>
                </a:path>
                <a:path w="4897755" h="913129">
                  <a:moveTo>
                    <a:pt x="4897447" y="913072"/>
                  </a:moveTo>
                  <a:lnTo>
                    <a:pt x="3636810" y="913072"/>
                  </a:lnTo>
                  <a:lnTo>
                    <a:pt x="85739" y="21364"/>
                  </a:lnTo>
                  <a:lnTo>
                    <a:pt x="4897447" y="913072"/>
                  </a:lnTo>
                  <a:close/>
                </a:path>
              </a:pathLst>
            </a:custGeom>
            <a:solidFill>
              <a:srgbClr val="9CCADB">
                <a:alpha val="39999"/>
              </a:srgbClr>
            </a:solidFill>
          </p:spPr>
          <p:txBody>
            <a:bodyPr wrap="square" lIns="0" tIns="0" rIns="0" bIns="0" rtlCol="0"/>
            <a:lstStyle/>
            <a:p/>
          </p:txBody>
        </p:sp>
        <p:sp>
          <p:nvSpPr>
            <p:cNvPr id="4" name="object 4"/>
            <p:cNvSpPr/>
            <p:nvPr/>
          </p:nvSpPr>
          <p:spPr>
            <a:xfrm>
              <a:off x="485714" y="5938988"/>
              <a:ext cx="3652520" cy="919480"/>
            </a:xfrm>
            <a:custGeom>
              <a:avLst/>
              <a:rect l="l" t="t" r="r" b="b"/>
              <a:pathLst>
                <a:path w="3652520" h="919479">
                  <a:moveTo>
                    <a:pt x="3651905" y="918997"/>
                  </a:moveTo>
                  <a:lnTo>
                    <a:pt x="2868905" y="918997"/>
                  </a:lnTo>
                  <a:lnTo>
                    <a:pt x="7922" y="6349"/>
                  </a:lnTo>
                  <a:lnTo>
                    <a:pt x="0" y="0"/>
                  </a:lnTo>
                  <a:lnTo>
                    <a:pt x="3651905" y="918997"/>
                  </a:lnTo>
                  <a:close/>
                </a:path>
              </a:pathLst>
            </a:custGeom>
            <a:solidFill>
              <a:srgbClr val="000000"/>
            </a:solidFill>
          </p:spPr>
          <p:txBody>
            <a:bodyPr wrap="square" lIns="0" tIns="0" rIns="0" bIns="0" rtlCol="0"/>
            <a:lstStyle/>
            <a:p/>
          </p:txBody>
        </p:sp>
        <p:sp>
          <p:nvSpPr>
            <p:cNvPr id="5" name="object 5"/>
            <p:cNvSpPr/>
            <p:nvPr/>
          </p:nvSpPr>
          <p:spPr>
            <a:xfrm>
              <a:off x="0" y="5793157"/>
              <a:ext cx="3351814" cy="1064828"/>
            </a:xfrm>
            <a:prstGeom prst="rect">
              <a:avLst/>
            </a:prstGeom>
            <a:blipFill>
              <a:blip r:embed="rId1"/>
              <a:srcRect l="0" t="0" r="0" b="0"/>
              <a:stretch>
                <a:fillRect/>
              </a:stretch>
            </a:blipFill>
          </p:spPr>
          <p:txBody>
            <a:bodyPr wrap="square" lIns="0" tIns="0" rIns="0" bIns="0" rtlCol="0"/>
            <a:lstStyle/>
            <a:p/>
          </p:txBody>
        </p:sp>
        <p:sp>
          <p:nvSpPr>
            <p:cNvPr id="6" name="object 6"/>
            <p:cNvSpPr/>
            <p:nvPr/>
          </p:nvSpPr>
          <p:spPr>
            <a:xfrm>
              <a:off x="0" y="5790679"/>
              <a:ext cx="3352165" cy="1067435"/>
            </a:xfrm>
            <a:custGeom>
              <a:avLst/>
              <a:rect l="l" t="t" r="r" b="b"/>
              <a:pathLst>
                <a:path w="3352165" h="1067434">
                  <a:moveTo>
                    <a:pt x="0" y="0"/>
                  </a:moveTo>
                  <a:lnTo>
                    <a:pt x="3351907" y="1067306"/>
                  </a:lnTo>
                </a:path>
              </a:pathLst>
            </a:custGeom>
            <a:ln w="12049">
              <a:solidFill>
                <a:srgbClr val="93C4D8"/>
              </a:solidFill>
            </a:ln>
          </p:spPr>
          <p:txBody>
            <a:bodyPr wrap="square" lIns="0" tIns="0" rIns="0" bIns="0" rtlCol="0"/>
            <a:lstStyle/>
            <a:p/>
          </p:txBody>
        </p:sp>
      </p:grpSp>
      <p:sp>
        <p:nvSpPr>
          <p:cNvPr id="7" name="object 7"/>
          <p:cNvSpPr>
            <a:spLocks noGrp="1" noEditPoints="1"/>
          </p:cNvSpPr>
          <p:nvPr>
            <p:ph type="title"/>
          </p:nvPr>
        </p:nvSpPr>
        <p:spPr>
          <a:xfrm>
            <a:off x="1660840" y="376710"/>
            <a:ext cx="5822320" cy="759183"/>
          </a:xfrm>
          <a:prstGeom prst="rect">
            <a:avLst/>
          </a:prstGeom>
        </p:spPr>
        <p:txBody>
          <a:bodyPr vert="horz" wrap="square" lIns="0" tIns="12700" rIns="0" bIns="0" rtlCol="0">
            <a:spAutoFit/>
          </a:bodyPr>
          <a:lstStyle/>
          <a:p>
            <a:pPr marL="12700">
              <a:lnSpc>
                <a:spcPct val="100000"/>
              </a:lnSpc>
              <a:spcBef>
                <a:spcPts val="100"/>
              </a:spcBef>
            </a:pPr>
            <a:r>
              <a:rPr lang="en-US" sz="4800" spc="-35" dirty="0">
                <a:solidFill>
                  <a:srgbClr val="BF0000"/>
                </a:solidFill>
              </a:rPr>
              <a:t>Problem Statement </a:t>
            </a:r>
            <a:endParaRPr sz="4800"/>
          </a:p>
        </p:txBody>
      </p:sp>
      <p:sp>
        <p:nvSpPr>
          <p:cNvPr id="9" name="TextBox 8"/>
          <p:cNvSpPr txBox="1"/>
          <p:nvPr/>
        </p:nvSpPr>
        <p:spPr>
          <a:xfrm>
            <a:off x="869984" y="1477119"/>
            <a:ext cx="7404033" cy="1190108"/>
          </a:xfrm>
          <a:prstGeom prst="rect">
            <a:avLst/>
          </a:prstGeom>
          <a:noFill/>
        </p:spPr>
        <p:txBody>
          <a:bodyPr wrap="square" rtlCol="0">
            <a:spAutoFit/>
          </a:bodyPr>
          <a:lstStyle/>
          <a:p>
            <a:pPr marL="342900" indent="-342900">
              <a:buFont typeface="Arial" pitchFamily="34" charset="0"/>
              <a:buChar char="•"/>
            </a:pPr>
            <a:r>
              <a:rPr lang="en-US" sz="2400"/>
              <a:t>To develop an android based wallet for secure mobile money using block chain technology using JSP &amp; servlet technology.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2922927" y="426647"/>
            <a:ext cx="3298146" cy="759183"/>
          </a:xfrm>
          <a:prstGeom prst="rect">
            <a:avLst/>
          </a:prstGeom>
        </p:spPr>
        <p:txBody>
          <a:bodyPr vert="horz" wrap="square" lIns="0" tIns="12700" rIns="0" bIns="0" rtlCol="0">
            <a:spAutoFit/>
          </a:bodyPr>
          <a:lstStyle/>
          <a:p>
            <a:pPr marL="12700">
              <a:lnSpc>
                <a:spcPct val="100000"/>
              </a:lnSpc>
              <a:spcBef>
                <a:spcPts val="100"/>
              </a:spcBef>
            </a:pPr>
            <a:r>
              <a:rPr lang="en-US" sz="4800" spc="-40" dirty="0">
                <a:solidFill>
                  <a:srgbClr val="BF0000"/>
                </a:solidFill>
              </a:rPr>
              <a:t>Motivation</a:t>
            </a:r>
            <a:endParaRPr sz="4800"/>
          </a:p>
        </p:txBody>
      </p:sp>
      <p:sp>
        <p:nvSpPr>
          <p:cNvPr id="3" name="TextBox 2"/>
          <p:cNvSpPr txBox="1"/>
          <p:nvPr/>
        </p:nvSpPr>
        <p:spPr>
          <a:xfrm>
            <a:off x="663470" y="1553786"/>
            <a:ext cx="7817061" cy="3750428"/>
          </a:xfrm>
          <a:prstGeom prst="rect">
            <a:avLst/>
          </a:prstGeom>
          <a:noFill/>
        </p:spPr>
        <p:txBody>
          <a:bodyPr wrap="square" rtlCol="0">
            <a:spAutoFit/>
          </a:bodyPr>
          <a:lstStyle/>
          <a:p>
            <a:pPr marL="342900" indent="-342900" algn="just">
              <a:buFont typeface="Arial" pitchFamily="34" charset="0"/>
              <a:buChar char="•"/>
            </a:pPr>
            <a:r>
              <a:rPr lang="en-US" sz="2400">
                <a:latin typeface="Calibri" pitchFamily="34" charset="0"/>
                <a:ea typeface="Calibri" pitchFamily="34" charset="0"/>
                <a:cs typeface="Calibri" pitchFamily="34" charset="0"/>
              </a:rPr>
              <a:t>There are numerous such instances, where investors have lost their hard-earned money with banks owing to financial mismanagement at banks and consequently, the Reserve Bank of India (RBI) taking Prompt Corrective Action (PCA) against them. </a:t>
            </a:r>
          </a:p>
          <a:p>
            <a:pPr marL="0" indent="0" algn="just">
              <a:buFont typeface="Arial" pitchFamily="34" charset="0"/>
              <a:buNone/>
            </a:pPr>
            <a:endParaRPr lang="en-US" sz="2400">
              <a:latin typeface="Calibri" pitchFamily="34" charset="0"/>
              <a:ea typeface="Calibri" pitchFamily="34" charset="0"/>
              <a:cs typeface="Calibri" pitchFamily="34" charset="0"/>
            </a:endParaRPr>
          </a:p>
          <a:p>
            <a:pPr marL="342900" indent="-342900" algn="just">
              <a:buFont typeface="Arial" pitchFamily="34" charset="0"/>
              <a:buChar char="•"/>
            </a:pPr>
            <a:r>
              <a:rPr lang="en-US" sz="2400">
                <a:latin typeface="Calibri" pitchFamily="34" charset="0"/>
                <a:ea typeface="Calibri" pitchFamily="34" charset="0"/>
                <a:cs typeface="Calibri" pitchFamily="34" charset="0"/>
              </a:rPr>
              <a:t>Currently, UCO Bank, United Bank of India, Central Bank of India, Indian Overseas Bank, Punjab &amp; Maharashtra Co-operative (PMC) Bank, to name a few are under the PCA of the RBI.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2531272" y="0"/>
            <a:ext cx="4247914" cy="634769"/>
          </a:xfrm>
          <a:prstGeom prst="rect">
            <a:avLst/>
          </a:prstGeom>
        </p:spPr>
        <p:txBody>
          <a:bodyPr vert="horz" wrap="square" lIns="0" tIns="12700" rIns="0" bIns="0" rtlCol="0">
            <a:spAutoFit/>
          </a:bodyPr>
          <a:lstStyle/>
          <a:p>
            <a:pPr marL="12700">
              <a:lnSpc>
                <a:spcPct val="100000"/>
              </a:lnSpc>
              <a:spcBef>
                <a:spcPts val="100"/>
              </a:spcBef>
            </a:pPr>
            <a:r>
              <a:rPr lang="en-US" sz="4000" spc="-15" dirty="0">
                <a:solidFill>
                  <a:srgbClr val="BF0000"/>
                </a:solidFill>
              </a:rPr>
              <a:t>Literature Survey</a:t>
            </a:r>
            <a:endParaRPr sz="4000"/>
          </a:p>
        </p:txBody>
      </p:sp>
      <p:graphicFrame>
        <p:nvGraphicFramePr>
          <p:cNvPr id="6" name="Table 5"/>
          <p:cNvGraphicFramePr>
            <a:graphicFrameLocks noGrp="1"/>
          </p:cNvGraphicFramePr>
          <p:nvPr/>
        </p:nvGraphicFramePr>
        <p:xfrm>
          <a:off x="16646" y="634769"/>
          <a:ext cx="9038577" cy="5940360"/>
        </p:xfrm>
        <a:graphic>
          <a:graphicData uri="http://schemas.openxmlformats.org/drawingml/2006/table">
            <a:tbl>
              <a:tblPr firstRow="1" bandRow="1">
                <a:tableStyleId>{284E427A-3D55-4303-BF80-6455036E1DE7}</a:tableStyleId>
              </a:tblPr>
              <a:tblGrid>
                <a:gridCol w="565951"/>
                <a:gridCol w="2430262"/>
                <a:gridCol w="3062796"/>
                <a:gridCol w="2979568"/>
              </a:tblGrid>
              <a:tr h="646945">
                <a:tc>
                  <a:txBody>
                    <a:bodyPr/>
                    <a:lstStyle/>
                    <a:p>
                      <a:pPr algn="ctr"/>
                      <a:r>
                        <a:rPr lang="en-US"/>
                        <a:t>Sr. No.</a:t>
                      </a:r>
                    </a:p>
                  </a:txBody>
                  <a:tcPr/>
                </a:tc>
                <a:tc>
                  <a:txBody>
                    <a:bodyPr/>
                    <a:lstStyle/>
                    <a:p>
                      <a:pPr algn="ctr"/>
                      <a:r>
                        <a:rPr lang="en-US"/>
                        <a:t>Paper Name</a:t>
                      </a:r>
                    </a:p>
                  </a:txBody>
                  <a:tcPr/>
                </a:tc>
                <a:tc>
                  <a:txBody>
                    <a:bodyPr/>
                    <a:lstStyle/>
                    <a:p>
                      <a:pPr algn="ctr" eaLnBrk="1" hangingPunct="1">
                        <a:buNone/>
                      </a:pPr>
                      <a:r>
                        <a:rPr lang="en-US" sz="1600"/>
                        <a:t>Author ,Year of publishing,</a:t>
                      </a:r>
                    </a:p>
                    <a:p>
                      <a:pPr algn="ctr" eaLnBrk="1" hangingPunct="1">
                        <a:buNone/>
                      </a:pPr>
                      <a:r>
                        <a:rPr lang="en-US" sz="1600"/>
                        <a:t>Journals</a:t>
                      </a:r>
                      <a:endParaRPr lang="en-US"/>
                    </a:p>
                  </a:txBody>
                  <a:tcPr/>
                </a:tc>
                <a:tc>
                  <a:txBody>
                    <a:bodyPr/>
                    <a:lstStyle/>
                    <a:p>
                      <a:pPr algn="ctr"/>
                      <a:r>
                        <a:rPr lang="en-US"/>
                        <a:t>Work</a:t>
                      </a:r>
                    </a:p>
                  </a:txBody>
                  <a:tcPr/>
                </a:tc>
              </a:tr>
              <a:tr h="1115257">
                <a:tc>
                  <a:txBody>
                    <a:bodyPr/>
                    <a:lstStyle/>
                    <a:p>
                      <a:r>
                        <a:rPr lang="en-US"/>
                        <a:t>1.</a:t>
                      </a:r>
                    </a:p>
                  </a:txBody>
                  <a:tcPr/>
                </a:tc>
                <a:tc>
                  <a:txBody>
                    <a:bodyPr/>
                    <a:lstStyle/>
                    <a:p>
                      <a:pPr eaLnBrk="1" hangingPunct="1">
                        <a:buNone/>
                      </a:pPr>
                      <a:r>
                        <a:rPr lang="en-US" sz="1400">
                          <a:latin typeface="Calibri" pitchFamily="34" charset="0"/>
                          <a:ea typeface="Calibri" pitchFamily="34" charset="0"/>
                          <a:cs typeface="Calibri" pitchFamily="34" charset="0"/>
                        </a:rPr>
                        <a:t> Acceptance Towards Digital Payments and </a:t>
                      </a:r>
                    </a:p>
                    <a:p>
                      <a:pPr eaLnBrk="1" hangingPunct="1">
                        <a:buNone/>
                      </a:pPr>
                      <a:r>
                        <a:rPr lang="en-US" sz="1400">
                          <a:latin typeface="Calibri" pitchFamily="34" charset="0"/>
                          <a:ea typeface="Calibri" pitchFamily="34" charset="0"/>
                          <a:cs typeface="Calibri" pitchFamily="34" charset="0"/>
                        </a:rPr>
                        <a:t>Improvements in Cashless Payment Ecosystem</a:t>
                      </a:r>
                      <a:endParaRPr lang="en-US">
                        <a:latin typeface="Calibri" pitchFamily="34" charset="0"/>
                        <a:ea typeface="Calibri" pitchFamily="34" charset="0"/>
                        <a:cs typeface="Calibri" pitchFamily="34" charset="0"/>
                      </a:endParaRPr>
                    </a:p>
                  </a:txBody>
                  <a:tcPr/>
                </a:tc>
                <a:tc>
                  <a:txBody>
                    <a:bodyPr/>
                    <a:lstStyle/>
                    <a:p>
                      <a:pPr eaLnBrk="1" hangingPunct="1">
                        <a:buNone/>
                      </a:pPr>
                      <a:r>
                        <a:rPr lang="en-US" sz="1400">
                          <a:latin typeface="Calibri" pitchFamily="34" charset="0"/>
                          <a:ea typeface="Calibri" pitchFamily="34" charset="0"/>
                          <a:cs typeface="Calibri" pitchFamily="34" charset="0"/>
                        </a:rPr>
                        <a:t> Rahul Gupta,Cheshtha Kapoor,Jayesh Yadav,</a:t>
                      </a:r>
                    </a:p>
                    <a:p>
                      <a:pPr eaLnBrk="1" hangingPunct="1">
                        <a:buNone/>
                      </a:pPr>
                      <a:r>
                        <a:rPr lang="en-US" sz="1400">
                          <a:latin typeface="Calibri" pitchFamily="34" charset="0"/>
                          <a:ea typeface="Calibri" pitchFamily="34" charset="0"/>
                          <a:cs typeface="Calibri" pitchFamily="34" charset="0"/>
                        </a:rPr>
                        <a:t>2020, nternational Conference for Emerging Technology (INCET</a:t>
                      </a:r>
                      <a:endParaRPr lang="en-US">
                        <a:latin typeface="Calibri" pitchFamily="34" charset="0"/>
                        <a:ea typeface="Calibri" pitchFamily="34" charset="0"/>
                        <a:cs typeface="Calibri" pitchFamily="34" charset="0"/>
                      </a:endParaRPr>
                    </a:p>
                  </a:txBody>
                  <a:tcPr/>
                </a:tc>
                <a:tc>
                  <a:txBody>
                    <a:bodyPr/>
                    <a:lstStyle/>
                    <a:p>
                      <a:pPr eaLnBrk="1" hangingPunct="1">
                        <a:buNone/>
                      </a:pPr>
                      <a:r>
                        <a:rPr lang="en-US" sz="1400">
                          <a:latin typeface="Calibri" pitchFamily="34" charset="0"/>
                          <a:ea typeface="Calibri" pitchFamily="34" charset="0"/>
                          <a:cs typeface="Calibri" pitchFamily="34" charset="0"/>
                        </a:rPr>
                        <a:t>this work represents SHARED WALLETS USING BLOCKCHAIN </a:t>
                      </a:r>
                    </a:p>
                    <a:p>
                      <a:pPr eaLnBrk="1" hangingPunct="1">
                        <a:buNone/>
                      </a:pPr>
                      <a:r>
                        <a:rPr lang="en-US" sz="1400">
                          <a:latin typeface="Calibri" pitchFamily="34" charset="0"/>
                          <a:ea typeface="Calibri" pitchFamily="34" charset="0"/>
                          <a:cs typeface="Calibri" pitchFamily="34" charset="0"/>
                        </a:rPr>
                        <a:t>TECHNOLOGY</a:t>
                      </a:r>
                      <a:endParaRPr lang="en-US">
                        <a:latin typeface="Calibri" pitchFamily="34" charset="0"/>
                        <a:ea typeface="Calibri" pitchFamily="34" charset="0"/>
                        <a:cs typeface="Calibri" pitchFamily="34" charset="0"/>
                      </a:endParaRPr>
                    </a:p>
                  </a:txBody>
                  <a:tcPr/>
                </a:tc>
              </a:tr>
              <a:tr h="1526398">
                <a:tc>
                  <a:txBody>
                    <a:bodyPr/>
                    <a:lstStyle/>
                    <a:p>
                      <a:r>
                        <a:rPr lang="en-US"/>
                        <a:t>2.</a:t>
                      </a:r>
                    </a:p>
                  </a:txBody>
                  <a:tcPr/>
                </a:tc>
                <a:tc>
                  <a:txBody>
                    <a:bodyPr/>
                    <a:lstStyle/>
                    <a:p>
                      <a:r>
                        <a:rPr lang="en-US" sz="1400">
                          <a:latin typeface="Calibri" pitchFamily="34" charset="0"/>
                          <a:ea typeface="Calibri" pitchFamily="34" charset="0"/>
                          <a:cs typeface="Calibri" pitchFamily="34" charset="0"/>
                        </a:rPr>
                        <a:t>Security Management and Visualization in a Blockchain-based Collaborative Defense</a:t>
                      </a:r>
                      <a:endParaRPr lang="en-US">
                        <a:latin typeface="Calibri" pitchFamily="34" charset="0"/>
                        <a:ea typeface="Calibri" pitchFamily="34" charset="0"/>
                        <a:cs typeface="Calibri" pitchFamily="34" charset="0"/>
                      </a:endParaRPr>
                    </a:p>
                  </a:txBody>
                  <a:tcPr/>
                </a:tc>
                <a:tc>
                  <a:txBody>
                    <a:bodyPr/>
                    <a:lstStyle/>
                    <a:p>
                      <a:pPr eaLnBrk="1" hangingPunct="1">
                        <a:buNone/>
                      </a:pPr>
                      <a:r>
                        <a:rPr lang="en-US" sz="1400">
                          <a:latin typeface="Calibri" pitchFamily="34" charset="0"/>
                          <a:ea typeface="Calibri" pitchFamily="34" charset="0"/>
                          <a:cs typeface="Calibri" pitchFamily="34" charset="0"/>
                        </a:rPr>
                        <a:t>Christian Killer ; Bruno Rodrigues ; Burkhard Stiller </a:t>
                      </a:r>
                    </a:p>
                    <a:p>
                      <a:pPr eaLnBrk="1" hangingPunct="1">
                        <a:buNone/>
                      </a:pPr>
                      <a:r>
                        <a:rPr lang="en-US" sz="1400">
                          <a:latin typeface="Calibri" pitchFamily="34" charset="0"/>
                          <a:ea typeface="Calibri" pitchFamily="34" charset="0"/>
                          <a:cs typeface="Calibri" pitchFamily="34" charset="0"/>
                        </a:rPr>
                        <a:t>2019 IEEE International Conference on Blockchain and Cryptocurrency (ICBC)</a:t>
                      </a:r>
                      <a:endParaRPr lang="en-US">
                        <a:latin typeface="Calibri" pitchFamily="34" charset="0"/>
                        <a:ea typeface="Calibri" pitchFamily="34" charset="0"/>
                        <a:cs typeface="Calibri" pitchFamily="34" charset="0"/>
                      </a:endParaRPr>
                    </a:p>
                  </a:txBody>
                  <a:tcPr/>
                </a:tc>
                <a:tc>
                  <a:txBody>
                    <a:bodyPr/>
                    <a:lstStyle/>
                    <a:p>
                      <a:r>
                        <a:rPr lang="en-US" sz="1400">
                          <a:latin typeface="Calibri" pitchFamily="34" charset="0"/>
                          <a:ea typeface="Calibri" pitchFamily="34" charset="0"/>
                          <a:cs typeface="Calibri" pitchFamily="34" charset="0"/>
                        </a:rPr>
                        <a:t>this work presents the design of a security management dashboard for BloSS, designed for interactive use by cyber security analysts. This work is about DDos attacks in defense system.</a:t>
                      </a:r>
                      <a:endParaRPr lang="en-US">
                        <a:latin typeface="Calibri" pitchFamily="34" charset="0"/>
                        <a:ea typeface="Calibri" pitchFamily="34" charset="0"/>
                        <a:cs typeface="Calibri" pitchFamily="34" charset="0"/>
                      </a:endParaRPr>
                    </a:p>
                  </a:txBody>
                  <a:tcPr/>
                </a:tc>
              </a:tr>
              <a:tr h="1526398">
                <a:tc>
                  <a:txBody>
                    <a:bodyPr/>
                    <a:lstStyle/>
                    <a:p>
                      <a:r>
                        <a:rPr lang="en-US"/>
                        <a:t>3.</a:t>
                      </a:r>
                    </a:p>
                  </a:txBody>
                  <a:tcPr/>
                </a:tc>
                <a:tc>
                  <a:txBody>
                    <a:bodyPr/>
                    <a:lstStyle/>
                    <a:p>
                      <a:r>
                        <a:rPr lang="en-US" sz="1400">
                          <a:latin typeface="Calibri" pitchFamily="34" charset="0"/>
                          <a:ea typeface="Calibri" pitchFamily="34" charset="0"/>
                          <a:cs typeface="Calibri" pitchFamily="34" charset="0"/>
                        </a:rPr>
                        <a:t>On the Effectiveness of Multi-Token Economies</a:t>
                      </a:r>
                      <a:endParaRPr lang="en-US">
                        <a:latin typeface="Calibri" pitchFamily="34" charset="0"/>
                        <a:ea typeface="Calibri" pitchFamily="34" charset="0"/>
                        <a:cs typeface="Calibri" pitchFamily="34" charset="0"/>
                      </a:endParaRPr>
                    </a:p>
                  </a:txBody>
                  <a:tcPr/>
                </a:tc>
                <a:tc>
                  <a:txBody>
                    <a:bodyPr/>
                    <a:lstStyle/>
                    <a:p>
                      <a:pPr eaLnBrk="1" hangingPunct="1">
                        <a:buNone/>
                      </a:pPr>
                      <a:r>
                        <a:rPr lang="en-US" sz="1400">
                          <a:latin typeface="Calibri" pitchFamily="34" charset="0"/>
                          <a:ea typeface="Calibri" pitchFamily="34" charset="0"/>
                          <a:cs typeface="Calibri" pitchFamily="34" charset="0"/>
                        </a:rPr>
                        <a:t>Sean Kang; Kideok Cho; Kyle Park ,</a:t>
                      </a:r>
                    </a:p>
                    <a:p>
                      <a:pPr eaLnBrk="1" hangingPunct="1">
                        <a:buNone/>
                      </a:pPr>
                      <a:r>
                        <a:rPr lang="en-US" sz="1400">
                          <a:latin typeface="Calibri" pitchFamily="34" charset="0"/>
                          <a:ea typeface="Calibri" pitchFamily="34" charset="0"/>
                          <a:cs typeface="Calibri" pitchFamily="34" charset="0"/>
                        </a:rPr>
                        <a:t> 2019 IEEE International Conference on Blockchain and Cryptocurrency (ICBC)</a:t>
                      </a:r>
                      <a:endParaRPr lang="en-US">
                        <a:latin typeface="Calibri" pitchFamily="34" charset="0"/>
                        <a:ea typeface="Calibri" pitchFamily="34" charset="0"/>
                        <a:cs typeface="Calibri" pitchFamily="34" charset="0"/>
                      </a:endParaRPr>
                    </a:p>
                  </a:txBody>
                  <a:tcPr/>
                </a:tc>
                <a:tc>
                  <a:txBody>
                    <a:bodyPr/>
                    <a:lstStyle/>
                    <a:p>
                      <a:r>
                        <a:rPr lang="en-US" sz="1400">
                          <a:latin typeface="Calibri" pitchFamily="34" charset="0"/>
                          <a:ea typeface="Calibri" pitchFamily="34" charset="0"/>
                          <a:cs typeface="Calibri" pitchFamily="34" charset="0"/>
                        </a:rPr>
                        <a:t>This paper addresses the token classification, the reason for adopting multi-token economies and the effectiveness of them. We analyze the Steemit as a representative example of multi-token economies. We describe how the multi-token economy has been working and show the distinctive features of multi-token economies. We also propose the evaluation criteria for multi-token economies</a:t>
                      </a:r>
                      <a:endParaRPr lang="en-US">
                        <a:latin typeface="Calibri" pitchFamily="34" charset="0"/>
                        <a:ea typeface="Calibri" pitchFamily="34" charset="0"/>
                        <a:cs typeface="Calibri" pitchFamily="34"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2313558" y="310128"/>
            <a:ext cx="4516884" cy="759183"/>
          </a:xfrm>
          <a:prstGeom prst="rect">
            <a:avLst/>
          </a:prstGeom>
        </p:spPr>
        <p:txBody>
          <a:bodyPr vert="horz" wrap="square" lIns="0" tIns="12700" rIns="0" bIns="0" rtlCol="0">
            <a:spAutoFit/>
          </a:bodyPr>
          <a:lstStyle/>
          <a:p>
            <a:pPr marL="12700">
              <a:lnSpc>
                <a:spcPct val="100000"/>
              </a:lnSpc>
              <a:spcBef>
                <a:spcPts val="100"/>
              </a:spcBef>
            </a:pPr>
            <a:r>
              <a:rPr lang="en-US" sz="4800" spc="-5" dirty="0">
                <a:solidFill>
                  <a:srgbClr val="BF0000"/>
                </a:solidFill>
              </a:rPr>
              <a:t>Existing System</a:t>
            </a:r>
            <a:endParaRPr sz="4800"/>
          </a:p>
        </p:txBody>
      </p:sp>
      <p:sp>
        <p:nvSpPr>
          <p:cNvPr id="4" name="TextBox 3"/>
          <p:cNvSpPr txBox="1"/>
          <p:nvPr/>
        </p:nvSpPr>
        <p:spPr>
          <a:xfrm>
            <a:off x="474308" y="1736666"/>
            <a:ext cx="8195384" cy="3384668"/>
          </a:xfrm>
          <a:prstGeom prst="rect">
            <a:avLst/>
          </a:prstGeom>
          <a:noFill/>
        </p:spPr>
        <p:txBody>
          <a:bodyPr wrap="square" rtlCol="0">
            <a:spAutoFit/>
          </a:bodyPr>
          <a:lstStyle/>
          <a:p>
            <a:pPr marL="342900" indent="-342900">
              <a:buFont typeface="Arial" pitchFamily="34" charset="0"/>
              <a:buChar char="•"/>
            </a:pPr>
            <a:r>
              <a:rPr lang="en-US" sz="2400"/>
              <a:t>Due to a considerable segment of the Indian economy remaining informal, there’s still a huge part of the population that doesn't rely on traditional financial institutions for financial services.</a:t>
            </a:r>
          </a:p>
          <a:p>
            <a:pPr marL="342900" indent="-342900">
              <a:buFont typeface="Arial" pitchFamily="34" charset="0"/>
              <a:buChar char="•"/>
            </a:pPr>
            <a:r>
              <a:rPr lang="en-US" sz="2400"/>
              <a:t>Based on the cashless technologies employed today, most people would need a bank account in order to live in a cashless economy an uphill battle. In essence, for you to run a cashless economy, you’ll need an alternative to traditional financial services.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2444930" y="241987"/>
            <a:ext cx="4254142" cy="634769"/>
          </a:xfrm>
          <a:prstGeom prst="rect">
            <a:avLst/>
          </a:prstGeom>
        </p:spPr>
        <p:txBody>
          <a:bodyPr vert="horz" wrap="square" lIns="0" tIns="12700" rIns="0" bIns="0" rtlCol="0">
            <a:spAutoFit/>
          </a:bodyPr>
          <a:lstStyle/>
          <a:p>
            <a:pPr marL="12700">
              <a:lnSpc>
                <a:spcPct val="100000"/>
              </a:lnSpc>
              <a:spcBef>
                <a:spcPts val="100"/>
              </a:spcBef>
            </a:pPr>
            <a:r>
              <a:rPr lang="en-US" sz="4000" spc="-15" dirty="0">
                <a:solidFill>
                  <a:srgbClr val="BF0000"/>
                </a:solidFill>
              </a:rPr>
              <a:t>Proposed System </a:t>
            </a:r>
            <a:endParaRPr sz="4000"/>
          </a:p>
        </p:txBody>
      </p:sp>
      <p:pic>
        <p:nvPicPr>
          <p:cNvPr id="4" name="Picture 2" descr="E:\DOCUMENTATION 20-21\REORT\SAE\CASHLESS INDIA\proposed system.jpeg"/>
          <p:cNvPicPr>
            <a:picLocks noGrp="0" noSelect="0" noRot="0" noChangeAspect="1" noMove="0" noEditPoints="0" noAdjustHandles="0"/>
          </p:cNvPicPr>
          <p:nvPr/>
        </p:nvPicPr>
        <p:blipFill>
          <a:blip r:embed="rId1"/>
          <a:srcRect/>
          <a:stretch>
            <a:fillRect/>
          </a:stretch>
        </p:blipFill>
        <p:spPr>
          <a:xfrm>
            <a:off x="-217881" y="1010645"/>
            <a:ext cx="9579764" cy="592117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Format.pptx</dc:title>
  <cp:lastModifiedBy>Jay Pardeshi</cp:lastModifiedBy>
  <dcterms:created xsi:type="dcterms:W3CDTF">2022-05-02T12:54:45Z</dcterms:created>
  <dcterms:modified xsi:type="dcterms:W3CDTF">2022-05-20T03:49:05Z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2022-05-02T00:00:00Z</vt:filetime>
  </property>
</Properties>
</file>