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0" r:id="rId1"/>
  </p:sldMasterIdLst>
  <p:notesMasterIdLst>
    <p:notesMasterId r:id="rId16"/>
  </p:notes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7" r:id="rId10"/>
    <p:sldId id="268" r:id="rId11"/>
    <p:sldId id="269" r:id="rId12"/>
    <p:sldId id="270" r:id="rId13"/>
    <p:sldId id="272" r:id="rId14"/>
    <p:sldId id="27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D63E26-3216-4E64-AD1A-862642D961A2}" type="datetimeFigureOut">
              <a:rPr lang="en-IN" smtClean="0"/>
              <a:t>23-11-2024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9602DF-2376-4D4C-B343-5588189E20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4249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62F9A-D07E-4385-8555-EA9D05082D01}" type="datetimeFigureOut">
              <a:rPr lang="en-IN" smtClean="0"/>
              <a:t>23-11-2024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BC174-F6F2-443B-946D-091FC42A08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0013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62F9A-D07E-4385-8555-EA9D05082D01}" type="datetimeFigureOut">
              <a:rPr lang="en-IN" smtClean="0"/>
              <a:t>23-11-2024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BC174-F6F2-443B-946D-091FC42A08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3628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62F9A-D07E-4385-8555-EA9D05082D01}" type="datetimeFigureOut">
              <a:rPr lang="en-IN" smtClean="0"/>
              <a:t>23-11-2024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BC174-F6F2-443B-946D-091FC42A08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71366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62F9A-D07E-4385-8555-EA9D05082D01}" type="datetimeFigureOut">
              <a:rPr lang="en-IN" smtClean="0"/>
              <a:t>23-11-2024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BC174-F6F2-443B-946D-091FC42A08A3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894743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62F9A-D07E-4385-8555-EA9D05082D01}" type="datetimeFigureOut">
              <a:rPr lang="en-IN" smtClean="0"/>
              <a:t>23-11-2024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BC174-F6F2-443B-946D-091FC42A08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78379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62F9A-D07E-4385-8555-EA9D05082D01}" type="datetimeFigureOut">
              <a:rPr lang="en-IN" smtClean="0"/>
              <a:t>23-11-2024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BC174-F6F2-443B-946D-091FC42A08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64712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62F9A-D07E-4385-8555-EA9D05082D01}" type="datetimeFigureOut">
              <a:rPr lang="en-IN" smtClean="0"/>
              <a:t>23-11-2024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BC174-F6F2-443B-946D-091FC42A08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70945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62F9A-D07E-4385-8555-EA9D05082D01}" type="datetimeFigureOut">
              <a:rPr lang="en-IN" smtClean="0"/>
              <a:t>23-11-2024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BC174-F6F2-443B-946D-091FC42A08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00469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62F9A-D07E-4385-8555-EA9D05082D01}" type="datetimeFigureOut">
              <a:rPr lang="en-IN" smtClean="0"/>
              <a:t>23-11-2024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BC174-F6F2-443B-946D-091FC42A08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1392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62F9A-D07E-4385-8555-EA9D05082D01}" type="datetimeFigureOut">
              <a:rPr lang="en-IN" smtClean="0"/>
              <a:t>23-11-2024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BC174-F6F2-443B-946D-091FC42A08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3378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62F9A-D07E-4385-8555-EA9D05082D01}" type="datetimeFigureOut">
              <a:rPr lang="en-IN" smtClean="0"/>
              <a:t>23-11-2024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BC174-F6F2-443B-946D-091FC42A08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7125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62F9A-D07E-4385-8555-EA9D05082D01}" type="datetimeFigureOut">
              <a:rPr lang="en-IN" smtClean="0"/>
              <a:t>23-11-2024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BC174-F6F2-443B-946D-091FC42A08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7469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62F9A-D07E-4385-8555-EA9D05082D01}" type="datetimeFigureOut">
              <a:rPr lang="en-IN" smtClean="0"/>
              <a:t>23-11-2024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BC174-F6F2-443B-946D-091FC42A08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2699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62F9A-D07E-4385-8555-EA9D05082D01}" type="datetimeFigureOut">
              <a:rPr lang="en-IN" smtClean="0"/>
              <a:t>23-11-2024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BC174-F6F2-443B-946D-091FC42A08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1033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62F9A-D07E-4385-8555-EA9D05082D01}" type="datetimeFigureOut">
              <a:rPr lang="en-IN" smtClean="0"/>
              <a:t>23-11-2024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BC174-F6F2-443B-946D-091FC42A08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703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62F9A-D07E-4385-8555-EA9D05082D01}" type="datetimeFigureOut">
              <a:rPr lang="en-IN" smtClean="0"/>
              <a:t>23-11-2024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BC174-F6F2-443B-946D-091FC42A08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0314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62F9A-D07E-4385-8555-EA9D05082D01}" type="datetimeFigureOut">
              <a:rPr lang="en-IN" smtClean="0"/>
              <a:t>23-11-2024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BC174-F6F2-443B-946D-091FC42A08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4736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DF62F9A-D07E-4385-8555-EA9D05082D01}" type="datetimeFigureOut">
              <a:rPr lang="en-IN" smtClean="0"/>
              <a:t>23-11-2024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9BC174-F6F2-443B-946D-091FC42A08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7453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21" r:id="rId1"/>
    <p:sldLayoutId id="2147484022" r:id="rId2"/>
    <p:sldLayoutId id="2147484023" r:id="rId3"/>
    <p:sldLayoutId id="2147484024" r:id="rId4"/>
    <p:sldLayoutId id="2147484025" r:id="rId5"/>
    <p:sldLayoutId id="2147484026" r:id="rId6"/>
    <p:sldLayoutId id="2147484027" r:id="rId7"/>
    <p:sldLayoutId id="2147484028" r:id="rId8"/>
    <p:sldLayoutId id="2147484029" r:id="rId9"/>
    <p:sldLayoutId id="2147484030" r:id="rId10"/>
    <p:sldLayoutId id="2147484031" r:id="rId11"/>
    <p:sldLayoutId id="2147484032" r:id="rId12"/>
    <p:sldLayoutId id="2147484033" r:id="rId13"/>
    <p:sldLayoutId id="2147484034" r:id="rId14"/>
    <p:sldLayoutId id="2147484035" r:id="rId15"/>
    <p:sldLayoutId id="2147484036" r:id="rId16"/>
    <p:sldLayoutId id="214748403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4A665-DDFC-0EA8-C4BC-67CE9AA029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dirty="0"/>
              <a:t>     SQL JOINS</a:t>
            </a:r>
            <a:br>
              <a:rPr lang="en-IN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6EFA01-CB12-E9E5-EC58-081A75A7EB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05775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EB977-1DBB-92D5-91B5-2AEFD465B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FULL JOIN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BA2A1-8C4E-3DD0-F08F-1F5C261AD0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548246"/>
            <a:ext cx="8946541" cy="4700154"/>
          </a:xfrm>
        </p:spPr>
        <p:txBody>
          <a:bodyPr>
            <a:normAutofit fontScale="25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10000" dirty="0"/>
              <a:t> Return all records when there is a match in either left or right table.</a:t>
            </a:r>
          </a:p>
          <a:p>
            <a:pPr marL="0" indent="0">
              <a:buNone/>
            </a:pPr>
            <a:endParaRPr lang="en-IN" sz="10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9200" b="1" dirty="0"/>
              <a:t>SYNTAX</a:t>
            </a:r>
          </a:p>
          <a:p>
            <a:pPr marL="0" indent="0">
              <a:buNone/>
            </a:pPr>
            <a:r>
              <a:rPr lang="en-US" sz="9200" b="1" dirty="0"/>
              <a:t>     </a:t>
            </a:r>
            <a:r>
              <a:rPr lang="en-US" sz="9200" dirty="0"/>
              <a:t>SELECT t1.col name, t2.col name,..  </a:t>
            </a:r>
          </a:p>
          <a:p>
            <a:pPr marL="0" indent="0">
              <a:buNone/>
            </a:pPr>
            <a:r>
              <a:rPr lang="en-US" sz="9200" dirty="0"/>
              <a:t>     FROM tablel1 t1</a:t>
            </a:r>
          </a:p>
          <a:p>
            <a:pPr marL="0" indent="0">
              <a:buNone/>
            </a:pPr>
            <a:r>
              <a:rPr lang="en-US" sz="9200" dirty="0"/>
              <a:t>     LEFT JOIN table2 t2</a:t>
            </a:r>
          </a:p>
          <a:p>
            <a:pPr marL="0" indent="0">
              <a:buNone/>
            </a:pPr>
            <a:r>
              <a:rPr lang="en-US" sz="9200" dirty="0"/>
              <a:t>     ON t1.column = t2.column</a:t>
            </a:r>
          </a:p>
          <a:p>
            <a:pPr marL="0" indent="0">
              <a:buNone/>
            </a:pPr>
            <a:r>
              <a:rPr lang="en-US" sz="9200" dirty="0"/>
              <a:t>     UNION</a:t>
            </a:r>
          </a:p>
          <a:p>
            <a:pPr marL="0" indent="0">
              <a:buNone/>
            </a:pPr>
            <a:r>
              <a:rPr lang="en-US" sz="9200" dirty="0"/>
              <a:t>     SELECT t1.col name, t2.col name,.. </a:t>
            </a:r>
          </a:p>
          <a:p>
            <a:pPr marL="0" indent="0">
              <a:buNone/>
            </a:pPr>
            <a:r>
              <a:rPr lang="en-US" sz="9200" dirty="0"/>
              <a:t>     FROM tablel1 t1</a:t>
            </a:r>
          </a:p>
          <a:p>
            <a:pPr marL="0" indent="0">
              <a:buNone/>
            </a:pPr>
            <a:r>
              <a:rPr lang="en-US" sz="9200" dirty="0"/>
              <a:t>     LEFT JOIN table2 t2</a:t>
            </a:r>
          </a:p>
          <a:p>
            <a:pPr marL="0" indent="0">
              <a:buNone/>
            </a:pPr>
            <a:r>
              <a:rPr lang="en-US" sz="9200" dirty="0"/>
              <a:t>     ON t1.column = t2.column;</a:t>
            </a:r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r>
              <a:rPr lang="en-US" sz="1500" dirty="0"/>
              <a:t>   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  <p:pic>
        <p:nvPicPr>
          <p:cNvPr id="5" name="Picture 4" descr="A diagram of a table&#10;&#10;Description automatically generated">
            <a:extLst>
              <a:ext uri="{FF2B5EF4-FFF2-40B4-BE49-F238E27FC236}">
                <a16:creationId xmlns:a16="http://schemas.microsoft.com/office/drawing/2014/main" id="{8F9E2C8F-2A1B-8E6D-A3ED-031BF201A1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7039" y="3478503"/>
            <a:ext cx="3530279" cy="276989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6764542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AEBF8-DDEB-46E8-F3C5-E9F3FF32D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268719"/>
          </a:xfrm>
        </p:spPr>
        <p:txBody>
          <a:bodyPr>
            <a:normAutofit fontScale="90000"/>
          </a:bodyPr>
          <a:lstStyle/>
          <a:p>
            <a:r>
              <a:rPr lang="en-IN" u="sng" dirty="0"/>
              <a:t>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CD7049-EF12-320E-5017-3E42B87DC0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768928"/>
            <a:ext cx="5157787" cy="403803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STUDENT_TABLE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052B8D45-A4C5-0128-38F2-11AEC9ADC90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18962856"/>
              </p:ext>
            </p:extLst>
          </p:nvPr>
        </p:nvGraphicFramePr>
        <p:xfrm>
          <a:off x="839788" y="1172730"/>
          <a:ext cx="5031076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8893">
                  <a:extLst>
                    <a:ext uri="{9D8B030D-6E8A-4147-A177-3AD203B41FA5}">
                      <a16:colId xmlns:a16="http://schemas.microsoft.com/office/drawing/2014/main" val="3883055770"/>
                    </a:ext>
                  </a:extLst>
                </a:gridCol>
                <a:gridCol w="2452183">
                  <a:extLst>
                    <a:ext uri="{9D8B030D-6E8A-4147-A177-3AD203B41FA5}">
                      <a16:colId xmlns:a16="http://schemas.microsoft.com/office/drawing/2014/main" val="1140775079"/>
                    </a:ext>
                  </a:extLst>
                </a:gridCol>
              </a:tblGrid>
              <a:tr h="299099">
                <a:tc>
                  <a:txBody>
                    <a:bodyPr/>
                    <a:lstStyle/>
                    <a:p>
                      <a:r>
                        <a:rPr lang="en-IN" dirty="0"/>
                        <a:t>STUDENT_ID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822050"/>
                  </a:ext>
                </a:extLst>
              </a:tr>
              <a:tr h="299099"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JAY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5064094"/>
                  </a:ext>
                </a:extLst>
              </a:tr>
              <a:tr h="299099">
                <a:tc>
                  <a:txBody>
                    <a:bodyPr/>
                    <a:lstStyle/>
                    <a:p>
                      <a:r>
                        <a:rPr lang="en-IN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SADAF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8555723"/>
                  </a:ext>
                </a:extLst>
              </a:tr>
              <a:tr h="299099">
                <a:tc>
                  <a:txBody>
                    <a:bodyPr/>
                    <a:lstStyle/>
                    <a:p>
                      <a:r>
                        <a:rPr lang="en-IN" dirty="0"/>
                        <a:t>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PAYAL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6605239"/>
                  </a:ext>
                </a:extLst>
              </a:tr>
              <a:tr h="299099">
                <a:tc>
                  <a:txBody>
                    <a:bodyPr/>
                    <a:lstStyle/>
                    <a:p>
                      <a:r>
                        <a:rPr lang="en-IN" dirty="0"/>
                        <a:t>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RAVI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7962207"/>
                  </a:ext>
                </a:extLst>
              </a:tr>
            </a:tbl>
          </a:graphicData>
        </a:graphic>
      </p:graphicFrame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1AAB9E-5862-A270-4E84-A187F4AB1E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768929"/>
            <a:ext cx="5183188" cy="403802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GRADE_TABLE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E6F9D573-A4A5-1324-75DA-5A23900BAE36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971050270"/>
              </p:ext>
            </p:extLst>
          </p:nvPr>
        </p:nvGraphicFramePr>
        <p:xfrm>
          <a:off x="6172200" y="1172730"/>
          <a:ext cx="5183188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1594">
                  <a:extLst>
                    <a:ext uri="{9D8B030D-6E8A-4147-A177-3AD203B41FA5}">
                      <a16:colId xmlns:a16="http://schemas.microsoft.com/office/drawing/2014/main" val="793474617"/>
                    </a:ext>
                  </a:extLst>
                </a:gridCol>
                <a:gridCol w="2591594">
                  <a:extLst>
                    <a:ext uri="{9D8B030D-6E8A-4147-A177-3AD203B41FA5}">
                      <a16:colId xmlns:a16="http://schemas.microsoft.com/office/drawing/2014/main" val="1561199226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IN" dirty="0"/>
                        <a:t>STUDENT_ID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GRADE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169929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696468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IN" dirty="0"/>
                        <a:t>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405407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IN" dirty="0"/>
                        <a:t>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8464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IN" dirty="0"/>
                        <a:t>107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835500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7BE2591E-93EE-2320-740A-F3C4505BBD02}"/>
              </a:ext>
            </a:extLst>
          </p:cNvPr>
          <p:cNvSpPr txBox="1"/>
          <p:nvPr/>
        </p:nvSpPr>
        <p:spPr>
          <a:xfrm>
            <a:off x="613064" y="3979718"/>
            <a:ext cx="4551218" cy="203132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00B0F0"/>
                </a:solidFill>
              </a:rPr>
              <a:t>SELECT</a:t>
            </a:r>
            <a:r>
              <a:rPr lang="en-IN" b="1" dirty="0"/>
              <a:t> * </a:t>
            </a:r>
            <a:r>
              <a:rPr lang="en-IN" b="1" dirty="0">
                <a:solidFill>
                  <a:srgbClr val="00B0F0"/>
                </a:solidFill>
              </a:rPr>
              <a:t>FROM</a:t>
            </a:r>
            <a:r>
              <a:rPr lang="en-IN" b="1" dirty="0"/>
              <a:t> STUDENT_TABLE S</a:t>
            </a:r>
          </a:p>
          <a:p>
            <a:r>
              <a:rPr lang="en-IN" b="1" dirty="0">
                <a:solidFill>
                  <a:srgbClr val="00B0F0"/>
                </a:solidFill>
              </a:rPr>
              <a:t>LEFT JOIN </a:t>
            </a:r>
            <a:r>
              <a:rPr lang="en-IN" b="1" dirty="0"/>
              <a:t>GRADE_TABLE G</a:t>
            </a:r>
          </a:p>
          <a:p>
            <a:r>
              <a:rPr lang="en-IN" b="1" dirty="0">
                <a:solidFill>
                  <a:srgbClr val="00B0F0"/>
                </a:solidFill>
              </a:rPr>
              <a:t>ON</a:t>
            </a:r>
            <a:r>
              <a:rPr lang="en-IN" b="1" dirty="0"/>
              <a:t> S.STUDENT_ID = G.STUDENT_ID</a:t>
            </a:r>
          </a:p>
          <a:p>
            <a:r>
              <a:rPr lang="en-IN" b="1" dirty="0">
                <a:solidFill>
                  <a:srgbClr val="00B0F0"/>
                </a:solidFill>
              </a:rPr>
              <a:t>UNION</a:t>
            </a:r>
          </a:p>
          <a:p>
            <a:r>
              <a:rPr lang="en-IN" b="1" dirty="0">
                <a:solidFill>
                  <a:srgbClr val="00B0F0"/>
                </a:solidFill>
              </a:rPr>
              <a:t>SELECT</a:t>
            </a:r>
            <a:r>
              <a:rPr lang="en-IN" b="1" dirty="0"/>
              <a:t> * </a:t>
            </a:r>
            <a:r>
              <a:rPr lang="en-IN" b="1" dirty="0">
                <a:solidFill>
                  <a:srgbClr val="00B0F0"/>
                </a:solidFill>
              </a:rPr>
              <a:t>FROM</a:t>
            </a:r>
            <a:r>
              <a:rPr lang="en-IN" b="1" dirty="0"/>
              <a:t> STUDENT_TABLE S</a:t>
            </a:r>
          </a:p>
          <a:p>
            <a:r>
              <a:rPr lang="en-IN" b="1" dirty="0">
                <a:solidFill>
                  <a:srgbClr val="00B0F0"/>
                </a:solidFill>
              </a:rPr>
              <a:t>RIGHT JOIN</a:t>
            </a:r>
            <a:r>
              <a:rPr lang="en-IN" b="1" dirty="0"/>
              <a:t> GRADE_TABLE G</a:t>
            </a:r>
          </a:p>
          <a:p>
            <a:r>
              <a:rPr lang="en-IN" b="1" dirty="0">
                <a:solidFill>
                  <a:srgbClr val="00B0F0"/>
                </a:solidFill>
              </a:rPr>
              <a:t>ON</a:t>
            </a:r>
            <a:r>
              <a:rPr lang="en-IN" b="1" dirty="0"/>
              <a:t> S.STUDENT_ID = G.STUDENT_ID;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62AD94-614E-3447-1CBC-E821C59424BB}"/>
              </a:ext>
            </a:extLst>
          </p:cNvPr>
          <p:cNvSpPr txBox="1"/>
          <p:nvPr/>
        </p:nvSpPr>
        <p:spPr>
          <a:xfrm>
            <a:off x="529937" y="3540537"/>
            <a:ext cx="1153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highlight>
                  <a:srgbClr val="FFFF00"/>
                </a:highlight>
              </a:rPr>
              <a:t>QUERY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B40DB65-3A9A-8578-E70C-4AE707C3F6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3091237"/>
              </p:ext>
            </p:extLst>
          </p:nvPr>
        </p:nvGraphicFramePr>
        <p:xfrm>
          <a:off x="5870863" y="3725203"/>
          <a:ext cx="5484525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175">
                  <a:extLst>
                    <a:ext uri="{9D8B030D-6E8A-4147-A177-3AD203B41FA5}">
                      <a16:colId xmlns:a16="http://schemas.microsoft.com/office/drawing/2014/main" val="244549189"/>
                    </a:ext>
                  </a:extLst>
                </a:gridCol>
                <a:gridCol w="1828175">
                  <a:extLst>
                    <a:ext uri="{9D8B030D-6E8A-4147-A177-3AD203B41FA5}">
                      <a16:colId xmlns:a16="http://schemas.microsoft.com/office/drawing/2014/main" val="2748337138"/>
                    </a:ext>
                  </a:extLst>
                </a:gridCol>
                <a:gridCol w="1828175">
                  <a:extLst>
                    <a:ext uri="{9D8B030D-6E8A-4147-A177-3AD203B41FA5}">
                      <a16:colId xmlns:a16="http://schemas.microsoft.com/office/drawing/2014/main" val="16819974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STUDENT_ID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GRADE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203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JAY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70173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SADAF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B0F0"/>
                          </a:solidFill>
                        </a:rPr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1695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PAYAL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9895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RAVI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B0F0"/>
                          </a:solidFill>
                        </a:rPr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1455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777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NULL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270770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353527F-C627-6D2E-2963-FD18A565D396}"/>
              </a:ext>
            </a:extLst>
          </p:cNvPr>
          <p:cNvSpPr txBox="1"/>
          <p:nvPr/>
        </p:nvSpPr>
        <p:spPr>
          <a:xfrm>
            <a:off x="5768974" y="3298463"/>
            <a:ext cx="115339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N" b="1" dirty="0">
                <a:highlight>
                  <a:srgbClr val="00FF00"/>
                </a:highlight>
              </a:rPr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1641397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32D9C-FEE6-A1B3-C083-440994A38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SELF JOIN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33E63-AE68-5C4F-84E2-18F460595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It is a regular join but the table is joined with itself.</a:t>
            </a:r>
          </a:p>
          <a:p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b="1" dirty="0"/>
              <a:t> SYNTAX</a:t>
            </a:r>
          </a:p>
          <a:p>
            <a:pPr marL="0" indent="0">
              <a:buNone/>
            </a:pPr>
            <a:r>
              <a:rPr lang="en-IN" b="1" dirty="0"/>
              <a:t>     </a:t>
            </a:r>
            <a:r>
              <a:rPr lang="en-US" dirty="0"/>
              <a:t>SELECT * </a:t>
            </a:r>
          </a:p>
          <a:p>
            <a:pPr marL="0" indent="0">
              <a:buNone/>
            </a:pPr>
            <a:r>
              <a:rPr lang="en-US" dirty="0"/>
              <a:t>     FROM table1 t1</a:t>
            </a:r>
          </a:p>
          <a:p>
            <a:pPr marL="0" indent="0">
              <a:buNone/>
            </a:pPr>
            <a:r>
              <a:rPr lang="en-US" dirty="0"/>
              <a:t>     JOIN table1 t2</a:t>
            </a:r>
          </a:p>
          <a:p>
            <a:pPr marL="0" indent="0">
              <a:buNone/>
            </a:pPr>
            <a:r>
              <a:rPr lang="en-US" dirty="0"/>
              <a:t>     ON t1.column =  t2.column;</a:t>
            </a:r>
            <a:endParaRPr lang="en-IN" dirty="0"/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r>
              <a:rPr lang="en-IN" dirty="0"/>
              <a:t>    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68084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B54DE-4576-97FA-67FD-A4DBBA45F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415636"/>
          </a:xfrm>
        </p:spPr>
        <p:txBody>
          <a:bodyPr>
            <a:normAutofit fontScale="90000"/>
          </a:bodyPr>
          <a:lstStyle/>
          <a:p>
            <a:r>
              <a:rPr lang="en-IN" u="sng" dirty="0"/>
              <a:t>EXAMPLE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B95FAB7D-99C9-60F3-72B0-ADA16BB80C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9830654"/>
              </p:ext>
            </p:extLst>
          </p:nvPr>
        </p:nvGraphicFramePr>
        <p:xfrm>
          <a:off x="839788" y="1429205"/>
          <a:ext cx="3711432" cy="36813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7144">
                  <a:extLst>
                    <a:ext uri="{9D8B030D-6E8A-4147-A177-3AD203B41FA5}">
                      <a16:colId xmlns:a16="http://schemas.microsoft.com/office/drawing/2014/main" val="1603007948"/>
                    </a:ext>
                  </a:extLst>
                </a:gridCol>
                <a:gridCol w="1237144">
                  <a:extLst>
                    <a:ext uri="{9D8B030D-6E8A-4147-A177-3AD203B41FA5}">
                      <a16:colId xmlns:a16="http://schemas.microsoft.com/office/drawing/2014/main" val="1160220345"/>
                    </a:ext>
                  </a:extLst>
                </a:gridCol>
                <a:gridCol w="1237144">
                  <a:extLst>
                    <a:ext uri="{9D8B030D-6E8A-4147-A177-3AD203B41FA5}">
                      <a16:colId xmlns:a16="http://schemas.microsoft.com/office/drawing/2014/main" val="903449907"/>
                    </a:ext>
                  </a:extLst>
                </a:gridCol>
              </a:tblGrid>
              <a:tr h="307435">
                <a:tc>
                  <a:txBody>
                    <a:bodyPr/>
                    <a:lstStyle/>
                    <a:p>
                      <a:r>
                        <a:rPr lang="en-IN" sz="1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MANAGER_ID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5688541"/>
                  </a:ext>
                </a:extLst>
              </a:tr>
              <a:tr h="307435">
                <a:tc>
                  <a:txBody>
                    <a:bodyPr/>
                    <a:lstStyle/>
                    <a:p>
                      <a:r>
                        <a:rPr lang="en-IN" sz="1200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YATRIK SIR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8422050"/>
                  </a:ext>
                </a:extLst>
              </a:tr>
              <a:tr h="307435">
                <a:tc>
                  <a:txBody>
                    <a:bodyPr/>
                    <a:lstStyle/>
                    <a:p>
                      <a:r>
                        <a:rPr lang="en-IN" sz="1200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SADAF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106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1912442"/>
                  </a:ext>
                </a:extLst>
              </a:tr>
              <a:tr h="307435">
                <a:tc>
                  <a:txBody>
                    <a:bodyPr/>
                    <a:lstStyle/>
                    <a:p>
                      <a:r>
                        <a:rPr lang="en-IN" sz="1200" dirty="0"/>
                        <a:t>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MUSKAN MAM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4639444"/>
                  </a:ext>
                </a:extLst>
              </a:tr>
              <a:tr h="307435">
                <a:tc>
                  <a:txBody>
                    <a:bodyPr/>
                    <a:lstStyle/>
                    <a:p>
                      <a:r>
                        <a:rPr lang="en-IN" sz="1200" dirty="0"/>
                        <a:t>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JAY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106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1407313"/>
                  </a:ext>
                </a:extLst>
              </a:tr>
              <a:tr h="307435">
                <a:tc>
                  <a:txBody>
                    <a:bodyPr/>
                    <a:lstStyle/>
                    <a:p>
                      <a:r>
                        <a:rPr lang="en-IN" sz="1200" dirty="0"/>
                        <a:t>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AMAN SIR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103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0711615"/>
                  </a:ext>
                </a:extLst>
              </a:tr>
              <a:tr h="307435">
                <a:tc>
                  <a:txBody>
                    <a:bodyPr/>
                    <a:lstStyle/>
                    <a:p>
                      <a:r>
                        <a:rPr lang="en-IN" sz="1200" dirty="0"/>
                        <a:t>106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KHUSHBU MAM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103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4159040"/>
                  </a:ext>
                </a:extLst>
              </a:tr>
              <a:tr h="307435">
                <a:tc>
                  <a:txBody>
                    <a:bodyPr/>
                    <a:lstStyle/>
                    <a:p>
                      <a:r>
                        <a:rPr lang="en-IN" sz="1200" dirty="0"/>
                        <a:t>107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PAYAL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105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659517"/>
                  </a:ext>
                </a:extLst>
              </a:tr>
              <a:tr h="307435">
                <a:tc>
                  <a:txBody>
                    <a:bodyPr/>
                    <a:lstStyle/>
                    <a:p>
                      <a:r>
                        <a:rPr lang="en-IN" sz="1200" dirty="0"/>
                        <a:t>108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RIDHAM SIR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103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0576174"/>
                  </a:ext>
                </a:extLst>
              </a:tr>
              <a:tr h="307435">
                <a:tc>
                  <a:txBody>
                    <a:bodyPr/>
                    <a:lstStyle/>
                    <a:p>
                      <a:r>
                        <a:rPr lang="en-IN" sz="1200" dirty="0"/>
                        <a:t>109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VISHAKHA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108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0007022"/>
                  </a:ext>
                </a:extLst>
              </a:tr>
              <a:tr h="307435">
                <a:tc>
                  <a:txBody>
                    <a:bodyPr/>
                    <a:lstStyle/>
                    <a:p>
                      <a:r>
                        <a:rPr lang="en-IN" sz="1200" dirty="0"/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SIDDHARTH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106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7450842"/>
                  </a:ext>
                </a:extLst>
              </a:tr>
            </a:tbl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53FA16-9F2D-0233-8CC8-47C201A4A1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677496" y="1486349"/>
            <a:ext cx="2720831" cy="1633743"/>
          </a:xfrm>
          <a:solidFill>
            <a:schemeClr val="bg2">
              <a:lumMod val="90000"/>
            </a:schemeClr>
          </a:solidFill>
        </p:spPr>
        <p:txBody>
          <a:bodyPr>
            <a:normAutofit lnSpcReduction="10000"/>
          </a:bodyPr>
          <a:lstStyle/>
          <a:p>
            <a:r>
              <a:rPr lang="en-IN" b="1" dirty="0">
                <a:solidFill>
                  <a:srgbClr val="00B0F0"/>
                </a:solidFill>
              </a:rPr>
              <a:t>SELECT </a:t>
            </a:r>
            <a:r>
              <a:rPr lang="en-IN" b="1" dirty="0"/>
              <a:t> T.NAME </a:t>
            </a:r>
            <a:r>
              <a:rPr lang="en-IN" b="1" dirty="0">
                <a:solidFill>
                  <a:srgbClr val="00B0F0"/>
                </a:solidFill>
              </a:rPr>
              <a:t>AS</a:t>
            </a:r>
            <a:r>
              <a:rPr lang="en-IN" b="1" dirty="0"/>
              <a:t> NAME,</a:t>
            </a:r>
          </a:p>
          <a:p>
            <a:r>
              <a:rPr lang="en-IN" b="1" dirty="0"/>
              <a:t>M.NAME </a:t>
            </a:r>
            <a:r>
              <a:rPr lang="en-IN" b="1" dirty="0">
                <a:solidFill>
                  <a:srgbClr val="00B0F0"/>
                </a:solidFill>
              </a:rPr>
              <a:t>AS</a:t>
            </a:r>
            <a:r>
              <a:rPr lang="en-IN" b="1" dirty="0"/>
              <a:t> M_NAME</a:t>
            </a:r>
          </a:p>
          <a:p>
            <a:r>
              <a:rPr lang="en-IN" b="1" dirty="0">
                <a:solidFill>
                  <a:srgbClr val="00B0F0"/>
                </a:solidFill>
              </a:rPr>
              <a:t>FROM</a:t>
            </a:r>
            <a:r>
              <a:rPr lang="en-IN" b="1" dirty="0"/>
              <a:t> TOPS_TABLE T</a:t>
            </a:r>
          </a:p>
          <a:p>
            <a:r>
              <a:rPr lang="en-IN" b="1" dirty="0">
                <a:solidFill>
                  <a:srgbClr val="00B0F0"/>
                </a:solidFill>
              </a:rPr>
              <a:t>JOIN</a:t>
            </a:r>
            <a:r>
              <a:rPr lang="en-IN" b="1" dirty="0"/>
              <a:t> TOPS_TABLE M</a:t>
            </a:r>
          </a:p>
          <a:p>
            <a:r>
              <a:rPr lang="en-IN" b="1" dirty="0">
                <a:solidFill>
                  <a:srgbClr val="00B0F0"/>
                </a:solidFill>
              </a:rPr>
              <a:t>ON </a:t>
            </a:r>
            <a:r>
              <a:rPr lang="en-IN" b="1" dirty="0"/>
              <a:t>T.MANAGER_ID = M.ID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D4D9F8-A6AD-1B97-FACC-2BFBAA5B75BD}"/>
              </a:ext>
            </a:extLst>
          </p:cNvPr>
          <p:cNvSpPr txBox="1"/>
          <p:nvPr/>
        </p:nvSpPr>
        <p:spPr>
          <a:xfrm>
            <a:off x="839788" y="1059873"/>
            <a:ext cx="2265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TOPS_TABLE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D8717A-86A2-B69A-3122-0B1E8FCFE687}"/>
              </a:ext>
            </a:extLst>
          </p:cNvPr>
          <p:cNvSpPr txBox="1"/>
          <p:nvPr/>
        </p:nvSpPr>
        <p:spPr>
          <a:xfrm>
            <a:off x="4723462" y="1059868"/>
            <a:ext cx="1170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highlight>
                  <a:srgbClr val="FFFF00"/>
                </a:highlight>
              </a:rPr>
              <a:t>QUERY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FCCA32B-BB87-B0C4-1F6A-1683A01CB9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1582763"/>
              </p:ext>
            </p:extLst>
          </p:nvPr>
        </p:nvGraphicFramePr>
        <p:xfrm>
          <a:off x="7512627" y="1429200"/>
          <a:ext cx="4301838" cy="3074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0919">
                  <a:extLst>
                    <a:ext uri="{9D8B030D-6E8A-4147-A177-3AD203B41FA5}">
                      <a16:colId xmlns:a16="http://schemas.microsoft.com/office/drawing/2014/main" val="371681742"/>
                    </a:ext>
                  </a:extLst>
                </a:gridCol>
                <a:gridCol w="2150919">
                  <a:extLst>
                    <a:ext uri="{9D8B030D-6E8A-4147-A177-3AD203B41FA5}">
                      <a16:colId xmlns:a16="http://schemas.microsoft.com/office/drawing/2014/main" val="669940372"/>
                    </a:ext>
                  </a:extLst>
                </a:gridCol>
              </a:tblGrid>
              <a:tr h="307435">
                <a:tc>
                  <a:txBody>
                    <a:bodyPr/>
                    <a:lstStyle/>
                    <a:p>
                      <a:r>
                        <a:rPr lang="en-IN" sz="1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M_NAME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6629256"/>
                  </a:ext>
                </a:extLst>
              </a:tr>
              <a:tr h="307435">
                <a:tc>
                  <a:txBody>
                    <a:bodyPr/>
                    <a:lstStyle/>
                    <a:p>
                      <a:r>
                        <a:rPr lang="en-IN" sz="1200" dirty="0"/>
                        <a:t>SADAF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KHUSHBU MAM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1280266"/>
                  </a:ext>
                </a:extLst>
              </a:tr>
              <a:tr h="307435">
                <a:tc>
                  <a:txBody>
                    <a:bodyPr/>
                    <a:lstStyle/>
                    <a:p>
                      <a:r>
                        <a:rPr lang="en-IN" sz="1200" dirty="0"/>
                        <a:t>MUSKAN MAM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YATRIK SIR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836018"/>
                  </a:ext>
                </a:extLst>
              </a:tr>
              <a:tr h="307435">
                <a:tc>
                  <a:txBody>
                    <a:bodyPr/>
                    <a:lstStyle/>
                    <a:p>
                      <a:r>
                        <a:rPr lang="en-IN" sz="1200" dirty="0"/>
                        <a:t>JAY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KHUSHBU MAM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6403"/>
                  </a:ext>
                </a:extLst>
              </a:tr>
              <a:tr h="307435">
                <a:tc>
                  <a:txBody>
                    <a:bodyPr/>
                    <a:lstStyle/>
                    <a:p>
                      <a:r>
                        <a:rPr lang="en-IN" sz="1200" dirty="0"/>
                        <a:t>AMAN SIR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MUSKAN MAM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8937220"/>
                  </a:ext>
                </a:extLst>
              </a:tr>
              <a:tr h="307435">
                <a:tc>
                  <a:txBody>
                    <a:bodyPr/>
                    <a:lstStyle/>
                    <a:p>
                      <a:r>
                        <a:rPr lang="en-IN" sz="1200" dirty="0"/>
                        <a:t>KHUSHBU MAM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MUSKAN MAM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248658"/>
                  </a:ext>
                </a:extLst>
              </a:tr>
              <a:tr h="307435">
                <a:tc>
                  <a:txBody>
                    <a:bodyPr/>
                    <a:lstStyle/>
                    <a:p>
                      <a:r>
                        <a:rPr lang="en-IN" sz="1200" dirty="0"/>
                        <a:t>PAYAL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AMAN SIR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0880086"/>
                  </a:ext>
                </a:extLst>
              </a:tr>
              <a:tr h="307435">
                <a:tc>
                  <a:txBody>
                    <a:bodyPr/>
                    <a:lstStyle/>
                    <a:p>
                      <a:r>
                        <a:rPr lang="en-IN" sz="1200" dirty="0"/>
                        <a:t>RIDHAM SIR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MUSKAN MAM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058874"/>
                  </a:ext>
                </a:extLst>
              </a:tr>
              <a:tr h="307435">
                <a:tc>
                  <a:txBody>
                    <a:bodyPr/>
                    <a:lstStyle/>
                    <a:p>
                      <a:r>
                        <a:rPr lang="en-IN" sz="1200" dirty="0"/>
                        <a:t>VISHAKHA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RIDHAM SIR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7286713"/>
                  </a:ext>
                </a:extLst>
              </a:tr>
              <a:tr h="307435">
                <a:tc>
                  <a:txBody>
                    <a:bodyPr/>
                    <a:lstStyle/>
                    <a:p>
                      <a:r>
                        <a:rPr lang="en-IN" sz="1200" dirty="0"/>
                        <a:t>SIDDHARTH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KHUSHBU MAM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181273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A90CEEC9-2434-8177-5EE3-9AD647C842FA}"/>
              </a:ext>
            </a:extLst>
          </p:cNvPr>
          <p:cNvSpPr txBox="1"/>
          <p:nvPr/>
        </p:nvSpPr>
        <p:spPr>
          <a:xfrm>
            <a:off x="7512627" y="1059868"/>
            <a:ext cx="1548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highlight>
                  <a:srgbClr val="00FF00"/>
                </a:highlight>
              </a:rPr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29880307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53B49-D0D2-D3B9-8DC9-BD1A784F69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dirty="0"/>
              <a:t>THANK YOU</a:t>
            </a:r>
            <a:br>
              <a:rPr lang="en-IN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869321-F041-5328-AF80-5D186EDB15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5168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EC0D0-9EDF-CE72-06DF-AB8DDD3B1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SQL JOIN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A5749-C24F-D716-55BF-EC48459791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 join combines rows from more than one table by using common column in both the tables.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5808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DD192-ED3E-4D11-4420-6524D99E9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JOINS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252BD-DCF1-F278-6225-16F0992861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INNER JOIN</a:t>
            </a:r>
          </a:p>
          <a:p>
            <a:r>
              <a:rPr lang="en-US" dirty="0"/>
              <a:t>LEFT JOIN</a:t>
            </a:r>
          </a:p>
          <a:p>
            <a:r>
              <a:rPr lang="en-US" dirty="0"/>
              <a:t>RIGHT JOIN</a:t>
            </a:r>
          </a:p>
          <a:p>
            <a:r>
              <a:rPr lang="en-US" dirty="0"/>
              <a:t>FULL JOIN</a:t>
            </a:r>
          </a:p>
          <a:p>
            <a:r>
              <a:rPr lang="en-US" dirty="0"/>
              <a:t>SELF JOIN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04985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C6955-305C-0066-CD96-0A7A37CE6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INNER JOIN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B9974-E649-BCFA-241C-2CFEE8C8D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800" dirty="0"/>
              <a:t> Returns records that have matching values in both tables.</a:t>
            </a:r>
          </a:p>
          <a:p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b="1" dirty="0"/>
              <a:t> SYNTAX</a:t>
            </a:r>
          </a:p>
          <a:p>
            <a:pPr marL="0" indent="0">
              <a:buNone/>
            </a:pPr>
            <a:r>
              <a:rPr lang="en-US" sz="2800" dirty="0"/>
              <a:t>   SELECT t1 .col name, t2.col name,.. ....</a:t>
            </a:r>
          </a:p>
          <a:p>
            <a:pPr marL="0" indent="0">
              <a:buNone/>
            </a:pPr>
            <a:r>
              <a:rPr lang="en-US" sz="2800" dirty="0"/>
              <a:t>   FROM table 1 t1</a:t>
            </a:r>
          </a:p>
          <a:p>
            <a:pPr marL="0" indent="0">
              <a:buNone/>
            </a:pPr>
            <a:r>
              <a:rPr lang="en-US" sz="2800" dirty="0"/>
              <a:t>   INNER JOIN table2 t2</a:t>
            </a:r>
          </a:p>
          <a:p>
            <a:pPr marL="0" indent="0">
              <a:buNone/>
            </a:pPr>
            <a:r>
              <a:rPr lang="en-US" sz="2800" dirty="0"/>
              <a:t>   ON t1.column =  t2.column;</a:t>
            </a:r>
          </a:p>
          <a:p>
            <a:endParaRPr lang="en-IN" dirty="0"/>
          </a:p>
        </p:txBody>
      </p:sp>
      <p:pic>
        <p:nvPicPr>
          <p:cNvPr id="7" name="Picture 6" descr="A diagram of a table&#10;&#10;Description automatically generated">
            <a:extLst>
              <a:ext uri="{FF2B5EF4-FFF2-40B4-BE49-F238E27FC236}">
                <a16:creationId xmlns:a16="http://schemas.microsoft.com/office/drawing/2014/main" id="{B1330A40-81CE-350E-9F85-C5751D8B1A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0152" y="3206188"/>
            <a:ext cx="3646025" cy="297077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046633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120F1-C3FE-19B3-DF34-4AE849B85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410379"/>
          </a:xfrm>
        </p:spPr>
        <p:txBody>
          <a:bodyPr>
            <a:normAutofit fontScale="90000"/>
          </a:bodyPr>
          <a:lstStyle/>
          <a:p>
            <a:r>
              <a:rPr lang="en-IN" u="sng" dirty="0"/>
              <a:t>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955683-B17D-99CA-7F40-7290BBDBAB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064871"/>
            <a:ext cx="5157787" cy="410379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STUDENT_TABLE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3A51F38E-7321-4A4A-945D-94BA973D1C29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734669548"/>
              </p:ext>
            </p:extLst>
          </p:nvPr>
        </p:nvGraphicFramePr>
        <p:xfrm>
          <a:off x="839788" y="1681163"/>
          <a:ext cx="5157786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8893">
                  <a:extLst>
                    <a:ext uri="{9D8B030D-6E8A-4147-A177-3AD203B41FA5}">
                      <a16:colId xmlns:a16="http://schemas.microsoft.com/office/drawing/2014/main" val="3412880895"/>
                    </a:ext>
                  </a:extLst>
                </a:gridCol>
                <a:gridCol w="2578893">
                  <a:extLst>
                    <a:ext uri="{9D8B030D-6E8A-4147-A177-3AD203B41FA5}">
                      <a16:colId xmlns:a16="http://schemas.microsoft.com/office/drawing/2014/main" val="42864294"/>
                    </a:ext>
                  </a:extLst>
                </a:gridCol>
              </a:tblGrid>
              <a:tr h="328154">
                <a:tc>
                  <a:txBody>
                    <a:bodyPr/>
                    <a:lstStyle/>
                    <a:p>
                      <a:r>
                        <a:rPr lang="en-IN" dirty="0"/>
                        <a:t>STUDENT_ID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5582648"/>
                  </a:ext>
                </a:extLst>
              </a:tr>
              <a:tr h="328154"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JAY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540941"/>
                  </a:ext>
                </a:extLst>
              </a:tr>
              <a:tr h="328154">
                <a:tc>
                  <a:txBody>
                    <a:bodyPr/>
                    <a:lstStyle/>
                    <a:p>
                      <a:r>
                        <a:rPr lang="en-IN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SIDDHARTH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8593262"/>
                  </a:ext>
                </a:extLst>
              </a:tr>
              <a:tr h="328154">
                <a:tc>
                  <a:txBody>
                    <a:bodyPr/>
                    <a:lstStyle/>
                    <a:p>
                      <a:r>
                        <a:rPr lang="en-IN" dirty="0"/>
                        <a:t>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SADAF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0763980"/>
                  </a:ext>
                </a:extLst>
              </a:tr>
              <a:tr h="328154">
                <a:tc>
                  <a:txBody>
                    <a:bodyPr/>
                    <a:lstStyle/>
                    <a:p>
                      <a:r>
                        <a:rPr lang="en-IN" dirty="0"/>
                        <a:t>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PAYAL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6163442"/>
                  </a:ext>
                </a:extLst>
              </a:tr>
            </a:tbl>
          </a:graphicData>
        </a:graphic>
      </p:graphicFrame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F71B2C-47D3-1A65-6639-6C36023402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064871"/>
            <a:ext cx="5183188" cy="410379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COURSE_TABLE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C01367DF-C1D8-A368-4697-4B7EE9FD7430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27973953"/>
              </p:ext>
            </p:extLst>
          </p:nvPr>
        </p:nvGraphicFramePr>
        <p:xfrm>
          <a:off x="6172200" y="1681163"/>
          <a:ext cx="5183188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1594">
                  <a:extLst>
                    <a:ext uri="{9D8B030D-6E8A-4147-A177-3AD203B41FA5}">
                      <a16:colId xmlns:a16="http://schemas.microsoft.com/office/drawing/2014/main" val="3402890188"/>
                    </a:ext>
                  </a:extLst>
                </a:gridCol>
                <a:gridCol w="2591594">
                  <a:extLst>
                    <a:ext uri="{9D8B030D-6E8A-4147-A177-3AD203B41FA5}">
                      <a16:colId xmlns:a16="http://schemas.microsoft.com/office/drawing/2014/main" val="3230866179"/>
                    </a:ext>
                  </a:extLst>
                </a:gridCol>
              </a:tblGrid>
              <a:tr h="279041">
                <a:tc>
                  <a:txBody>
                    <a:bodyPr/>
                    <a:lstStyle/>
                    <a:p>
                      <a:r>
                        <a:rPr lang="en-IN" dirty="0"/>
                        <a:t>STUDENT_ID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COURSE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0016126"/>
                  </a:ext>
                </a:extLst>
              </a:tr>
              <a:tr h="279041">
                <a:tc>
                  <a:txBody>
                    <a:bodyPr/>
                    <a:lstStyle/>
                    <a:p>
                      <a:r>
                        <a:rPr lang="en-IN" dirty="0"/>
                        <a:t>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DATA SCIENCE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0879596"/>
                  </a:ext>
                </a:extLst>
              </a:tr>
              <a:tr h="279041">
                <a:tc>
                  <a:txBody>
                    <a:bodyPr/>
                    <a:lstStyle/>
                    <a:p>
                      <a:r>
                        <a:rPr lang="en-IN" dirty="0"/>
                        <a:t>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DATA ANALYST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7876763"/>
                  </a:ext>
                </a:extLst>
              </a:tr>
              <a:tr h="279041">
                <a:tc>
                  <a:txBody>
                    <a:bodyPr/>
                    <a:lstStyle/>
                    <a:p>
                      <a:r>
                        <a:rPr lang="en-IN" dirty="0"/>
                        <a:t>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WEB DEVELOPMENT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2829285"/>
                  </a:ext>
                </a:extLst>
              </a:tr>
              <a:tr h="279041">
                <a:tc>
                  <a:txBody>
                    <a:bodyPr/>
                    <a:lstStyle/>
                    <a:p>
                      <a:r>
                        <a:rPr lang="en-IN" dirty="0"/>
                        <a:t>108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CYBERSECURITY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6038239"/>
                  </a:ext>
                </a:extLst>
              </a:tr>
              <a:tr h="279041">
                <a:tc>
                  <a:txBody>
                    <a:bodyPr/>
                    <a:lstStyle/>
                    <a:p>
                      <a:r>
                        <a:rPr lang="en-IN" dirty="0"/>
                        <a:t>106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CLOUD COMPUTING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968237"/>
                  </a:ext>
                </a:extLst>
              </a:tr>
              <a:tr h="279041">
                <a:tc>
                  <a:txBody>
                    <a:bodyPr/>
                    <a:lstStyle/>
                    <a:p>
                      <a:r>
                        <a:rPr lang="en-IN" dirty="0"/>
                        <a:t>107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DATA SCIENCE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67769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C7C6F6F0-DE9E-34D0-6A1A-98B25FC7F26B}"/>
              </a:ext>
            </a:extLst>
          </p:cNvPr>
          <p:cNvSpPr txBox="1"/>
          <p:nvPr/>
        </p:nvSpPr>
        <p:spPr>
          <a:xfrm>
            <a:off x="839787" y="4592800"/>
            <a:ext cx="4935979" cy="120032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00B0F0"/>
                </a:solidFill>
              </a:rPr>
              <a:t>SELECT</a:t>
            </a:r>
            <a:r>
              <a:rPr lang="en-IN" b="1" dirty="0"/>
              <a:t> S.STUDENT_ID, S.NAME, C.COURSE </a:t>
            </a:r>
          </a:p>
          <a:p>
            <a:r>
              <a:rPr lang="en-IN" b="1" dirty="0">
                <a:solidFill>
                  <a:srgbClr val="00B0F0"/>
                </a:solidFill>
              </a:rPr>
              <a:t>FROM</a:t>
            </a:r>
            <a:r>
              <a:rPr lang="en-IN" b="1" dirty="0"/>
              <a:t> STUDENT_TABLE S</a:t>
            </a:r>
          </a:p>
          <a:p>
            <a:r>
              <a:rPr lang="en-IN" b="1" dirty="0">
                <a:solidFill>
                  <a:srgbClr val="00B0F0"/>
                </a:solidFill>
              </a:rPr>
              <a:t>JOIN</a:t>
            </a:r>
            <a:r>
              <a:rPr lang="en-IN" b="1" dirty="0"/>
              <a:t> COURSE_TABLE C</a:t>
            </a:r>
            <a:endParaRPr lang="en-IN" b="1" dirty="0">
              <a:highlight>
                <a:srgbClr val="C0C0C0"/>
              </a:highlight>
            </a:endParaRPr>
          </a:p>
          <a:p>
            <a:r>
              <a:rPr lang="en-IN" b="1" dirty="0">
                <a:solidFill>
                  <a:srgbClr val="00B0F0"/>
                </a:solidFill>
              </a:rPr>
              <a:t>ON</a:t>
            </a:r>
            <a:r>
              <a:rPr lang="en-IN" b="1" dirty="0"/>
              <a:t> S.STUDENT_ID =  C.STUDENT_ID;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338313-C7D6-DB96-3490-FF96F25490AF}"/>
              </a:ext>
            </a:extLst>
          </p:cNvPr>
          <p:cNvSpPr txBox="1"/>
          <p:nvPr/>
        </p:nvSpPr>
        <p:spPr>
          <a:xfrm>
            <a:off x="836612" y="4056817"/>
            <a:ext cx="2893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highlight>
                  <a:srgbClr val="FFFF00"/>
                </a:highlight>
              </a:rPr>
              <a:t>QUERY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880EC686-985B-AC74-BE0A-6188C1A288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2066994"/>
              </p:ext>
            </p:extLst>
          </p:nvPr>
        </p:nvGraphicFramePr>
        <p:xfrm>
          <a:off x="6173787" y="5037705"/>
          <a:ext cx="5180013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6671">
                  <a:extLst>
                    <a:ext uri="{9D8B030D-6E8A-4147-A177-3AD203B41FA5}">
                      <a16:colId xmlns:a16="http://schemas.microsoft.com/office/drawing/2014/main" val="1072248169"/>
                    </a:ext>
                  </a:extLst>
                </a:gridCol>
                <a:gridCol w="1726671">
                  <a:extLst>
                    <a:ext uri="{9D8B030D-6E8A-4147-A177-3AD203B41FA5}">
                      <a16:colId xmlns:a16="http://schemas.microsoft.com/office/drawing/2014/main" val="1704270360"/>
                    </a:ext>
                  </a:extLst>
                </a:gridCol>
                <a:gridCol w="1726671">
                  <a:extLst>
                    <a:ext uri="{9D8B030D-6E8A-4147-A177-3AD203B41FA5}">
                      <a16:colId xmlns:a16="http://schemas.microsoft.com/office/drawing/2014/main" val="8562056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STUDENT_ID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COURSE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137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SADAF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DATA ANALYST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0409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PAYAL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DATA SCIENCE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391658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60660DC4-95DC-14F0-D451-35A2D3436A8B}"/>
              </a:ext>
            </a:extLst>
          </p:cNvPr>
          <p:cNvSpPr txBox="1"/>
          <p:nvPr/>
        </p:nvSpPr>
        <p:spPr>
          <a:xfrm>
            <a:off x="6096000" y="4631300"/>
            <a:ext cx="1585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highlight>
                  <a:srgbClr val="00FF00"/>
                </a:highlight>
              </a:rPr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4235689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3ABAE-96CE-06DB-7501-F20D73197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LEFT JOIN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858FE-EEFD-8CD5-5538-B946AAAEB4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Returns all records from the left table and the matched records   from the right table.</a:t>
            </a:r>
          </a:p>
          <a:p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SYNTAX</a:t>
            </a:r>
          </a:p>
          <a:p>
            <a:pPr marL="0" indent="0">
              <a:buNone/>
            </a:pPr>
            <a:r>
              <a:rPr lang="en-US" dirty="0"/>
              <a:t>    SELECT t1.col name, t2.col name,.. ....</a:t>
            </a:r>
          </a:p>
          <a:p>
            <a:pPr marL="0" indent="0">
              <a:buNone/>
            </a:pPr>
            <a:r>
              <a:rPr lang="en-US" dirty="0"/>
              <a:t>    FROM tablel1 t1</a:t>
            </a:r>
          </a:p>
          <a:p>
            <a:pPr marL="0" indent="0">
              <a:buNone/>
            </a:pPr>
            <a:r>
              <a:rPr lang="en-US" dirty="0"/>
              <a:t>    LEFT JOIN table2 t2</a:t>
            </a:r>
          </a:p>
          <a:p>
            <a:pPr marL="0" indent="0">
              <a:buNone/>
            </a:pPr>
            <a:r>
              <a:rPr lang="en-US" dirty="0"/>
              <a:t>    ON t1.column =  t2.column;</a:t>
            </a:r>
            <a:endParaRPr lang="en-IN" dirty="0"/>
          </a:p>
        </p:txBody>
      </p:sp>
      <p:pic>
        <p:nvPicPr>
          <p:cNvPr id="5" name="Picture 4" descr="A diagram of a table and table&#10;&#10;Description automatically generated">
            <a:extLst>
              <a:ext uri="{FF2B5EF4-FFF2-40B4-BE49-F238E27FC236}">
                <a16:creationId xmlns:a16="http://schemas.microsoft.com/office/drawing/2014/main" id="{B9558DA5-B8D5-E62E-41C5-ABD49B16D7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0843" y="3630794"/>
            <a:ext cx="3402957" cy="2546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443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A6BD3-0E7B-2FD4-8B36-C1D574568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381964"/>
          </a:xfrm>
        </p:spPr>
        <p:txBody>
          <a:bodyPr>
            <a:normAutofit fontScale="90000"/>
          </a:bodyPr>
          <a:lstStyle/>
          <a:p>
            <a:r>
              <a:rPr lang="en-IN" u="sng" dirty="0"/>
              <a:t>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E35DD5-5816-F7E0-FCFE-916E59811B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4063" y="956694"/>
            <a:ext cx="5157787" cy="381964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STUDENT_TABLE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0FBC3CCA-99FB-6610-74AB-F63911BF8579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873474242"/>
              </p:ext>
            </p:extLst>
          </p:nvPr>
        </p:nvGraphicFramePr>
        <p:xfrm>
          <a:off x="839788" y="1250067"/>
          <a:ext cx="5157786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8893">
                  <a:extLst>
                    <a:ext uri="{9D8B030D-6E8A-4147-A177-3AD203B41FA5}">
                      <a16:colId xmlns:a16="http://schemas.microsoft.com/office/drawing/2014/main" val="3964706022"/>
                    </a:ext>
                  </a:extLst>
                </a:gridCol>
                <a:gridCol w="2578893">
                  <a:extLst>
                    <a:ext uri="{9D8B030D-6E8A-4147-A177-3AD203B41FA5}">
                      <a16:colId xmlns:a16="http://schemas.microsoft.com/office/drawing/2014/main" val="812211750"/>
                    </a:ext>
                  </a:extLst>
                </a:gridCol>
              </a:tblGrid>
              <a:tr h="363156">
                <a:tc>
                  <a:txBody>
                    <a:bodyPr/>
                    <a:lstStyle/>
                    <a:p>
                      <a:r>
                        <a:rPr lang="en-IN" dirty="0"/>
                        <a:t>STUDENT_ID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7115439"/>
                  </a:ext>
                </a:extLst>
              </a:tr>
              <a:tr h="363156"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SADAF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1932183"/>
                  </a:ext>
                </a:extLst>
              </a:tr>
              <a:tr h="363156">
                <a:tc>
                  <a:txBody>
                    <a:bodyPr/>
                    <a:lstStyle/>
                    <a:p>
                      <a:r>
                        <a:rPr lang="en-IN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PAYAL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3591232"/>
                  </a:ext>
                </a:extLst>
              </a:tr>
              <a:tr h="363156">
                <a:tc>
                  <a:txBody>
                    <a:bodyPr/>
                    <a:lstStyle/>
                    <a:p>
                      <a:r>
                        <a:rPr lang="en-IN" dirty="0"/>
                        <a:t>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MEGHNA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7459660"/>
                  </a:ext>
                </a:extLst>
              </a:tr>
              <a:tr h="363156">
                <a:tc>
                  <a:txBody>
                    <a:bodyPr/>
                    <a:lstStyle/>
                    <a:p>
                      <a:r>
                        <a:rPr lang="en-IN" dirty="0"/>
                        <a:t>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VISHAKHA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2644302"/>
                  </a:ext>
                </a:extLst>
              </a:tr>
              <a:tr h="363156">
                <a:tc>
                  <a:txBody>
                    <a:bodyPr/>
                    <a:lstStyle/>
                    <a:p>
                      <a:r>
                        <a:rPr lang="en-IN" dirty="0"/>
                        <a:t>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RUCHA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6742802"/>
                  </a:ext>
                </a:extLst>
              </a:tr>
            </a:tbl>
          </a:graphicData>
        </a:graphic>
      </p:graphicFrame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58B946-2D1D-528D-9B91-948C6E3814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868102"/>
            <a:ext cx="5183188" cy="381965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GRADE_TABLE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CA7D64F9-12AF-D01E-B5A7-F0863A473087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480500402"/>
              </p:ext>
            </p:extLst>
          </p:nvPr>
        </p:nvGraphicFramePr>
        <p:xfrm>
          <a:off x="6169024" y="1250067"/>
          <a:ext cx="5183188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1594">
                  <a:extLst>
                    <a:ext uri="{9D8B030D-6E8A-4147-A177-3AD203B41FA5}">
                      <a16:colId xmlns:a16="http://schemas.microsoft.com/office/drawing/2014/main" val="2150745833"/>
                    </a:ext>
                  </a:extLst>
                </a:gridCol>
                <a:gridCol w="2591594">
                  <a:extLst>
                    <a:ext uri="{9D8B030D-6E8A-4147-A177-3AD203B41FA5}">
                      <a16:colId xmlns:a16="http://schemas.microsoft.com/office/drawing/2014/main" val="4179889601"/>
                    </a:ext>
                  </a:extLst>
                </a:gridCol>
              </a:tblGrid>
              <a:tr h="260430">
                <a:tc>
                  <a:txBody>
                    <a:bodyPr/>
                    <a:lstStyle/>
                    <a:p>
                      <a:r>
                        <a:rPr lang="en-IN" dirty="0"/>
                        <a:t>STUDENT_ID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GRADE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516762"/>
                  </a:ext>
                </a:extLst>
              </a:tr>
              <a:tr h="260430">
                <a:tc>
                  <a:txBody>
                    <a:bodyPr/>
                    <a:lstStyle/>
                    <a:p>
                      <a:r>
                        <a:rPr lang="en-IN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6726337"/>
                  </a:ext>
                </a:extLst>
              </a:tr>
              <a:tr h="260430">
                <a:tc>
                  <a:txBody>
                    <a:bodyPr/>
                    <a:lstStyle/>
                    <a:p>
                      <a:r>
                        <a:rPr lang="en-IN" dirty="0"/>
                        <a:t>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4582615"/>
                  </a:ext>
                </a:extLst>
              </a:tr>
              <a:tr h="260430">
                <a:tc>
                  <a:txBody>
                    <a:bodyPr/>
                    <a:lstStyle/>
                    <a:p>
                      <a:r>
                        <a:rPr lang="en-IN" dirty="0"/>
                        <a:t>106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88181"/>
                  </a:ext>
                </a:extLst>
              </a:tr>
              <a:tr h="260430">
                <a:tc>
                  <a:txBody>
                    <a:bodyPr/>
                    <a:lstStyle/>
                    <a:p>
                      <a:r>
                        <a:rPr lang="en-IN" dirty="0"/>
                        <a:t>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147007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ED854A7E-27AC-E6B9-912E-E6B58889CAEC}"/>
              </a:ext>
            </a:extLst>
          </p:cNvPr>
          <p:cNvSpPr txBox="1"/>
          <p:nvPr/>
        </p:nvSpPr>
        <p:spPr>
          <a:xfrm>
            <a:off x="983848" y="4298314"/>
            <a:ext cx="4838218" cy="120032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00B0F0"/>
                </a:solidFill>
              </a:rPr>
              <a:t>SELECT</a:t>
            </a:r>
            <a:r>
              <a:rPr lang="en-IN" b="1" dirty="0"/>
              <a:t> S.STUDENT_ID, S.NAME, G.GRADE</a:t>
            </a:r>
          </a:p>
          <a:p>
            <a:r>
              <a:rPr lang="en-IN" b="1" dirty="0">
                <a:solidFill>
                  <a:srgbClr val="00B0F0"/>
                </a:solidFill>
              </a:rPr>
              <a:t>FROM</a:t>
            </a:r>
            <a:r>
              <a:rPr lang="en-IN" b="1" dirty="0"/>
              <a:t> STUDENT_TABLE S</a:t>
            </a:r>
          </a:p>
          <a:p>
            <a:r>
              <a:rPr lang="en-IN" b="1" dirty="0">
                <a:solidFill>
                  <a:srgbClr val="00B0F0"/>
                </a:solidFill>
              </a:rPr>
              <a:t>LEFT JOIN </a:t>
            </a:r>
            <a:r>
              <a:rPr lang="en-IN" b="1" dirty="0"/>
              <a:t>GRADE_TABLE G</a:t>
            </a:r>
          </a:p>
          <a:p>
            <a:r>
              <a:rPr lang="en-IN" b="1" dirty="0">
                <a:solidFill>
                  <a:srgbClr val="00B0F0"/>
                </a:solidFill>
              </a:rPr>
              <a:t>ON</a:t>
            </a:r>
            <a:r>
              <a:rPr lang="en-IN" b="1" dirty="0"/>
              <a:t> S.STUDENT_ID =  G.STUDENT_ID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E059A3A-CC70-265D-2B0B-F0FD230FFE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3762337"/>
              </p:ext>
            </p:extLst>
          </p:nvPr>
        </p:nvGraphicFramePr>
        <p:xfrm>
          <a:off x="6169024" y="3902074"/>
          <a:ext cx="5412099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4033">
                  <a:extLst>
                    <a:ext uri="{9D8B030D-6E8A-4147-A177-3AD203B41FA5}">
                      <a16:colId xmlns:a16="http://schemas.microsoft.com/office/drawing/2014/main" val="2212698742"/>
                    </a:ext>
                  </a:extLst>
                </a:gridCol>
                <a:gridCol w="1804033">
                  <a:extLst>
                    <a:ext uri="{9D8B030D-6E8A-4147-A177-3AD203B41FA5}">
                      <a16:colId xmlns:a16="http://schemas.microsoft.com/office/drawing/2014/main" val="3757625734"/>
                    </a:ext>
                  </a:extLst>
                </a:gridCol>
                <a:gridCol w="1804033">
                  <a:extLst>
                    <a:ext uri="{9D8B030D-6E8A-4147-A177-3AD203B41FA5}">
                      <a16:colId xmlns:a16="http://schemas.microsoft.com/office/drawing/2014/main" val="3040358827"/>
                    </a:ext>
                  </a:extLst>
                </a:gridCol>
              </a:tblGrid>
              <a:tr h="347693">
                <a:tc>
                  <a:txBody>
                    <a:bodyPr/>
                    <a:lstStyle/>
                    <a:p>
                      <a:r>
                        <a:rPr lang="en-IN" dirty="0"/>
                        <a:t>STUDENT_ID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GRADE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1291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SADAF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B0F0"/>
                          </a:solidFill>
                        </a:rPr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441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PAYAL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510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MEGHNA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B0F0"/>
                          </a:solidFill>
                        </a:rPr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5189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VISHAKHA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4010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RUCHA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749856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9AE9CD18-B0EA-0DF4-39F2-39E93C7442A1}"/>
              </a:ext>
            </a:extLst>
          </p:cNvPr>
          <p:cNvSpPr txBox="1"/>
          <p:nvPr/>
        </p:nvSpPr>
        <p:spPr>
          <a:xfrm>
            <a:off x="6096000" y="3460832"/>
            <a:ext cx="1423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highlight>
                  <a:srgbClr val="00FF00"/>
                </a:highlight>
              </a:rPr>
              <a:t>RESULT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D5794D-A073-50C8-18ED-9B1642395F95}"/>
              </a:ext>
            </a:extLst>
          </p:cNvPr>
          <p:cNvSpPr txBox="1"/>
          <p:nvPr/>
        </p:nvSpPr>
        <p:spPr>
          <a:xfrm>
            <a:off x="983848" y="3826591"/>
            <a:ext cx="1423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highlight>
                  <a:srgbClr val="FFFF00"/>
                </a:highlight>
              </a:rPr>
              <a:t>QUERY</a:t>
            </a:r>
          </a:p>
        </p:txBody>
      </p:sp>
    </p:spTree>
    <p:extLst>
      <p:ext uri="{BB962C8B-B14F-4D97-AF65-F5344CB8AC3E}">
        <p14:creationId xmlns:p14="http://schemas.microsoft.com/office/powerpoint/2010/main" val="4057327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46C5B-7DC4-50DC-A4A6-49122A572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RIGHT JOIN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BACA6-093D-8BFA-5EE3-EEAD51456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Returns all records from the right table and the matched records from the left table.</a:t>
            </a:r>
          </a:p>
          <a:p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SYNTAX</a:t>
            </a:r>
          </a:p>
          <a:p>
            <a:pPr marL="0" indent="0">
              <a:buNone/>
            </a:pPr>
            <a:r>
              <a:rPr lang="en-US" dirty="0"/>
              <a:t>    SELECT t1.col1 name, t2.col name,.. .... </a:t>
            </a:r>
          </a:p>
          <a:p>
            <a:pPr marL="0" indent="0">
              <a:buNone/>
            </a:pPr>
            <a:r>
              <a:rPr lang="en-US" dirty="0"/>
              <a:t>    FROM table1 t1</a:t>
            </a:r>
          </a:p>
          <a:p>
            <a:pPr marL="0" indent="0">
              <a:buNone/>
            </a:pPr>
            <a:r>
              <a:rPr lang="en-US" dirty="0"/>
              <a:t>    RIGHT JOIN table2 t2</a:t>
            </a:r>
          </a:p>
          <a:p>
            <a:pPr marL="0" indent="0">
              <a:buNone/>
            </a:pPr>
            <a:r>
              <a:rPr lang="en-US" dirty="0"/>
              <a:t>    ON t1.column =  t2.column;</a:t>
            </a:r>
            <a:endParaRPr lang="en-IN" dirty="0"/>
          </a:p>
        </p:txBody>
      </p:sp>
      <p:pic>
        <p:nvPicPr>
          <p:cNvPr id="5" name="Picture 4" descr="A diagram of a table&#10;&#10;Description automatically generated">
            <a:extLst>
              <a:ext uri="{FF2B5EF4-FFF2-40B4-BE49-F238E27FC236}">
                <a16:creationId xmlns:a16="http://schemas.microsoft.com/office/drawing/2014/main" id="{E317CB2C-D3E1-B6AF-71D4-9846FF2EEF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0844" y="3684768"/>
            <a:ext cx="3402956" cy="249219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753866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A6BD3-0E7B-2FD4-8B36-C1D574568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381964"/>
          </a:xfrm>
        </p:spPr>
        <p:txBody>
          <a:bodyPr>
            <a:normAutofit fontScale="90000"/>
          </a:bodyPr>
          <a:lstStyle/>
          <a:p>
            <a:r>
              <a:rPr lang="en-IN" u="sng" dirty="0"/>
              <a:t>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E35DD5-5816-F7E0-FCFE-916E59811B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2014" y="940332"/>
            <a:ext cx="5157787" cy="381964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STUDENT_TABLE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0FBC3CCA-99FB-6610-74AB-F63911BF8579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839788" y="1250067"/>
          <a:ext cx="5157786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8893">
                  <a:extLst>
                    <a:ext uri="{9D8B030D-6E8A-4147-A177-3AD203B41FA5}">
                      <a16:colId xmlns:a16="http://schemas.microsoft.com/office/drawing/2014/main" val="3964706022"/>
                    </a:ext>
                  </a:extLst>
                </a:gridCol>
                <a:gridCol w="2578893">
                  <a:extLst>
                    <a:ext uri="{9D8B030D-6E8A-4147-A177-3AD203B41FA5}">
                      <a16:colId xmlns:a16="http://schemas.microsoft.com/office/drawing/2014/main" val="812211750"/>
                    </a:ext>
                  </a:extLst>
                </a:gridCol>
              </a:tblGrid>
              <a:tr h="363156">
                <a:tc>
                  <a:txBody>
                    <a:bodyPr/>
                    <a:lstStyle/>
                    <a:p>
                      <a:r>
                        <a:rPr lang="en-IN" dirty="0"/>
                        <a:t>STUDENT_ID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7115439"/>
                  </a:ext>
                </a:extLst>
              </a:tr>
              <a:tr h="363156"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SADAF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1932183"/>
                  </a:ext>
                </a:extLst>
              </a:tr>
              <a:tr h="363156">
                <a:tc>
                  <a:txBody>
                    <a:bodyPr/>
                    <a:lstStyle/>
                    <a:p>
                      <a:r>
                        <a:rPr lang="en-IN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PAYAL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3591232"/>
                  </a:ext>
                </a:extLst>
              </a:tr>
              <a:tr h="363156">
                <a:tc>
                  <a:txBody>
                    <a:bodyPr/>
                    <a:lstStyle/>
                    <a:p>
                      <a:r>
                        <a:rPr lang="en-IN" dirty="0"/>
                        <a:t>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MEGHNA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7459660"/>
                  </a:ext>
                </a:extLst>
              </a:tr>
              <a:tr h="363156">
                <a:tc>
                  <a:txBody>
                    <a:bodyPr/>
                    <a:lstStyle/>
                    <a:p>
                      <a:r>
                        <a:rPr lang="en-IN" dirty="0"/>
                        <a:t>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VISHAKHA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2644302"/>
                  </a:ext>
                </a:extLst>
              </a:tr>
              <a:tr h="363156">
                <a:tc>
                  <a:txBody>
                    <a:bodyPr/>
                    <a:lstStyle/>
                    <a:p>
                      <a:r>
                        <a:rPr lang="en-IN" dirty="0"/>
                        <a:t>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RUCHA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6742802"/>
                  </a:ext>
                </a:extLst>
              </a:tr>
            </a:tbl>
          </a:graphicData>
        </a:graphic>
      </p:graphicFrame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58B946-2D1D-528D-9B91-948C6E3814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868102"/>
            <a:ext cx="5183188" cy="381965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GRADE_TABLE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CA7D64F9-12AF-D01E-B5A7-F0863A473087}"/>
              </a:ext>
            </a:extLst>
          </p:cNvPr>
          <p:cNvGraphicFramePr>
            <a:graphicFrameLocks noGrp="1"/>
          </p:cNvGraphicFramePr>
          <p:nvPr>
            <p:ph sz="quarter" idx="4"/>
          </p:nvPr>
        </p:nvGraphicFramePr>
        <p:xfrm>
          <a:off x="6169024" y="1250067"/>
          <a:ext cx="5183188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1594">
                  <a:extLst>
                    <a:ext uri="{9D8B030D-6E8A-4147-A177-3AD203B41FA5}">
                      <a16:colId xmlns:a16="http://schemas.microsoft.com/office/drawing/2014/main" val="2150745833"/>
                    </a:ext>
                  </a:extLst>
                </a:gridCol>
                <a:gridCol w="2591594">
                  <a:extLst>
                    <a:ext uri="{9D8B030D-6E8A-4147-A177-3AD203B41FA5}">
                      <a16:colId xmlns:a16="http://schemas.microsoft.com/office/drawing/2014/main" val="4179889601"/>
                    </a:ext>
                  </a:extLst>
                </a:gridCol>
              </a:tblGrid>
              <a:tr h="260430">
                <a:tc>
                  <a:txBody>
                    <a:bodyPr/>
                    <a:lstStyle/>
                    <a:p>
                      <a:r>
                        <a:rPr lang="en-IN" dirty="0"/>
                        <a:t>STUDENT_ID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GRADE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516762"/>
                  </a:ext>
                </a:extLst>
              </a:tr>
              <a:tr h="260430">
                <a:tc>
                  <a:txBody>
                    <a:bodyPr/>
                    <a:lstStyle/>
                    <a:p>
                      <a:r>
                        <a:rPr lang="en-IN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6726337"/>
                  </a:ext>
                </a:extLst>
              </a:tr>
              <a:tr h="260430">
                <a:tc>
                  <a:txBody>
                    <a:bodyPr/>
                    <a:lstStyle/>
                    <a:p>
                      <a:r>
                        <a:rPr lang="en-IN" dirty="0"/>
                        <a:t>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4582615"/>
                  </a:ext>
                </a:extLst>
              </a:tr>
              <a:tr h="260430">
                <a:tc>
                  <a:txBody>
                    <a:bodyPr/>
                    <a:lstStyle/>
                    <a:p>
                      <a:r>
                        <a:rPr lang="en-IN" dirty="0"/>
                        <a:t>106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88181"/>
                  </a:ext>
                </a:extLst>
              </a:tr>
              <a:tr h="260430">
                <a:tc>
                  <a:txBody>
                    <a:bodyPr/>
                    <a:lstStyle/>
                    <a:p>
                      <a:r>
                        <a:rPr lang="en-IN" dirty="0"/>
                        <a:t>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147007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ED854A7E-27AC-E6B9-912E-E6B58889CAEC}"/>
              </a:ext>
            </a:extLst>
          </p:cNvPr>
          <p:cNvSpPr txBox="1"/>
          <p:nvPr/>
        </p:nvSpPr>
        <p:spPr>
          <a:xfrm>
            <a:off x="983848" y="4298314"/>
            <a:ext cx="4838218" cy="120032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00B0F0"/>
                </a:solidFill>
              </a:rPr>
              <a:t>SELECT</a:t>
            </a:r>
            <a:r>
              <a:rPr lang="en-IN" b="1" dirty="0"/>
              <a:t> S.STUDENT_ID, S.NAME, G.GRADE</a:t>
            </a:r>
          </a:p>
          <a:p>
            <a:r>
              <a:rPr lang="en-IN" b="1" dirty="0">
                <a:solidFill>
                  <a:srgbClr val="00B0F0"/>
                </a:solidFill>
              </a:rPr>
              <a:t>FROM</a:t>
            </a:r>
            <a:r>
              <a:rPr lang="en-IN" b="1" dirty="0"/>
              <a:t> STUDENT_TABLE S</a:t>
            </a:r>
          </a:p>
          <a:p>
            <a:r>
              <a:rPr lang="en-IN" b="1" dirty="0">
                <a:solidFill>
                  <a:srgbClr val="00B0F0"/>
                </a:solidFill>
              </a:rPr>
              <a:t>RIGHT JOIN </a:t>
            </a:r>
            <a:r>
              <a:rPr lang="en-IN" b="1" dirty="0"/>
              <a:t>GRADE_TABLE G</a:t>
            </a:r>
          </a:p>
          <a:p>
            <a:r>
              <a:rPr lang="en-IN" b="1" dirty="0">
                <a:solidFill>
                  <a:srgbClr val="00B0F0"/>
                </a:solidFill>
              </a:rPr>
              <a:t>ON</a:t>
            </a:r>
            <a:r>
              <a:rPr lang="en-IN" b="1" dirty="0"/>
              <a:t> S.STUDENT_ID =  G.STUDENT_ID;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E059A3A-CC70-265D-2B0B-F0FD230FFE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0218394"/>
              </p:ext>
            </p:extLst>
          </p:nvPr>
        </p:nvGraphicFramePr>
        <p:xfrm>
          <a:off x="6169024" y="3902074"/>
          <a:ext cx="5412099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4033">
                  <a:extLst>
                    <a:ext uri="{9D8B030D-6E8A-4147-A177-3AD203B41FA5}">
                      <a16:colId xmlns:a16="http://schemas.microsoft.com/office/drawing/2014/main" val="2212698742"/>
                    </a:ext>
                  </a:extLst>
                </a:gridCol>
                <a:gridCol w="1804033">
                  <a:extLst>
                    <a:ext uri="{9D8B030D-6E8A-4147-A177-3AD203B41FA5}">
                      <a16:colId xmlns:a16="http://schemas.microsoft.com/office/drawing/2014/main" val="3757625734"/>
                    </a:ext>
                  </a:extLst>
                </a:gridCol>
                <a:gridCol w="1804033">
                  <a:extLst>
                    <a:ext uri="{9D8B030D-6E8A-4147-A177-3AD203B41FA5}">
                      <a16:colId xmlns:a16="http://schemas.microsoft.com/office/drawing/2014/main" val="3040358827"/>
                    </a:ext>
                  </a:extLst>
                </a:gridCol>
              </a:tblGrid>
              <a:tr h="347693">
                <a:tc>
                  <a:txBody>
                    <a:bodyPr/>
                    <a:lstStyle/>
                    <a:p>
                      <a:r>
                        <a:rPr lang="en-IN" dirty="0"/>
                        <a:t>STUDENT_ID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GRADE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1291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PAYAL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441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RUCHA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510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B0F0"/>
                          </a:solidFill>
                        </a:rPr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5189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VISHAKHA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557977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9AE9CD18-B0EA-0DF4-39F2-39E93C7442A1}"/>
              </a:ext>
            </a:extLst>
          </p:cNvPr>
          <p:cNvSpPr txBox="1"/>
          <p:nvPr/>
        </p:nvSpPr>
        <p:spPr>
          <a:xfrm>
            <a:off x="6096000" y="3460832"/>
            <a:ext cx="1423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highlight>
                  <a:srgbClr val="00FF00"/>
                </a:highlight>
              </a:rPr>
              <a:t>RESULT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D5794D-A073-50C8-18ED-9B1642395F95}"/>
              </a:ext>
            </a:extLst>
          </p:cNvPr>
          <p:cNvSpPr txBox="1"/>
          <p:nvPr/>
        </p:nvSpPr>
        <p:spPr>
          <a:xfrm>
            <a:off x="983848" y="3826591"/>
            <a:ext cx="1423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highlight>
                  <a:srgbClr val="FFFF00"/>
                </a:highlight>
              </a:rPr>
              <a:t>QUERY</a:t>
            </a:r>
          </a:p>
        </p:txBody>
      </p:sp>
    </p:spTree>
    <p:extLst>
      <p:ext uri="{BB962C8B-B14F-4D97-AF65-F5344CB8AC3E}">
        <p14:creationId xmlns:p14="http://schemas.microsoft.com/office/powerpoint/2010/main" val="42155393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7917</TotalTime>
  <Words>814</Words>
  <Application>Microsoft Office PowerPoint</Application>
  <PresentationFormat>Widescreen</PresentationFormat>
  <Paragraphs>312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Aptos</vt:lpstr>
      <vt:lpstr>Century Gothic</vt:lpstr>
      <vt:lpstr>Wingdings</vt:lpstr>
      <vt:lpstr>Wingdings 3</vt:lpstr>
      <vt:lpstr>Ion</vt:lpstr>
      <vt:lpstr>     SQL JOINS </vt:lpstr>
      <vt:lpstr>WHAT IS SQL JOIN</vt:lpstr>
      <vt:lpstr>TYPES OF JOINS</vt:lpstr>
      <vt:lpstr>INNER JOIN</vt:lpstr>
      <vt:lpstr>EXAMPLE</vt:lpstr>
      <vt:lpstr>LEFT JOIN</vt:lpstr>
      <vt:lpstr>EXAMPLE</vt:lpstr>
      <vt:lpstr>RIGHT JOIN</vt:lpstr>
      <vt:lpstr>EXAMPLE</vt:lpstr>
      <vt:lpstr>FULL JOIN</vt:lpstr>
      <vt:lpstr>EXAMPLE</vt:lpstr>
      <vt:lpstr>SELF JOIN</vt:lpstr>
      <vt:lpstr>EXAMPLE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jaypatel15101432@gmail.com</dc:creator>
  <cp:lastModifiedBy>jaypatel15101432@gmail.com</cp:lastModifiedBy>
  <cp:revision>8</cp:revision>
  <dcterms:created xsi:type="dcterms:W3CDTF">2024-10-23T13:32:23Z</dcterms:created>
  <dcterms:modified xsi:type="dcterms:W3CDTF">2024-11-23T07:48:15Z</dcterms:modified>
</cp:coreProperties>
</file>