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6F34B0-998B-480B-B45C-7AC0CCF03282}">
  <a:tblStyle styleId="{876F34B0-998B-480B-B45C-7AC0CCF03282}"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Christian</a:t>
            </a:r>
          </a:p>
          <a:p>
            <a:pPr lvl="0">
              <a:spcBef>
                <a:spcPts val="0"/>
              </a:spcBef>
              <a:buNone/>
            </a:pPr>
            <a:r>
              <a:t/>
            </a:r>
            <a:endParaRPr/>
          </a:p>
          <a:p>
            <a:pPr lvl="0">
              <a:spcBef>
                <a:spcPts val="0"/>
              </a:spcBef>
              <a:buNone/>
            </a:pPr>
            <a:r>
              <a:rPr lang="en"/>
              <a:t>Hello, I am Christian Klein of Group 2; here with Joe, Derek, Zifeng and Jay to describe our experiences with Beaker throughout the semester for Computer Science 362, Object-Oriented Analysis and Design.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6 - Zifeng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Studio 9 &amp; 10 - Derek Yu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Derek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I’m Joe Thill, and I will be discussing Studio 11, the Design Strategies study. This was an analysis of design patterns and anti patterns used in the Beaker software.</a:t>
            </a:r>
          </a:p>
          <a:p>
            <a:pPr lvl="0">
              <a:spcBef>
                <a:spcPts val="0"/>
              </a:spcBef>
              <a:buNone/>
            </a:pPr>
            <a:r>
              <a:rPr lang="en"/>
              <a:t>Design patterns are various methods of design and implementation that enhance the performance, structure, and readability of the program. While more of these isn’t necessarily better, software want to implement good design patterns wherever they can, as it makes future development and design easier, as well as debugging.</a:t>
            </a:r>
          </a:p>
          <a:p>
            <a:pPr lvl="0">
              <a:spcBef>
                <a:spcPts val="0"/>
              </a:spcBef>
              <a:buNone/>
            </a:pPr>
            <a:r>
              <a:rPr lang="en"/>
              <a:t>Anti patterns, as the name implies, are patterns that occur in code that make it more difficult to maintain and debug the software system. They often occur due to lack of developer experience, poor design decisions, and sometimes just over a long period of time.</a:t>
            </a:r>
          </a:p>
          <a:p>
            <a:pPr lvl="0">
              <a:spcBef>
                <a:spcPts val="0"/>
              </a:spcBef>
              <a:buNone/>
            </a:pPr>
            <a:r>
              <a:rPr lang="en"/>
              <a:t>What we found is that Beaker is tasteful in its use of design patterns, and have almost no occurrences of anti patterns.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First I will go over many of the design patterns used by Beaker.</a:t>
            </a:r>
          </a:p>
          <a:p>
            <a:pPr lvl="0">
              <a:spcBef>
                <a:spcPts val="0"/>
              </a:spcBef>
              <a:buNone/>
            </a:pPr>
            <a:r>
              <a:rPr lang="en"/>
              <a:t>Factories are a large part of Beaker, both in the form of Abstract Factories and Factory methods. For example, there are a series of Factory Java classes to create various Updater classes. The UpdaterFactory class is the abstract factory class used to create objects extended from the Updater abstract class. The concrete classes that extend these classes are ObservableUpdaterFactory and BeakerDashboardUpdaterFactory, which each make their own concrete objects.</a:t>
            </a:r>
          </a:p>
          <a:p>
            <a:pPr lvl="0">
              <a:spcBef>
                <a:spcPts val="0"/>
              </a:spcBef>
              <a:buNone/>
            </a:pPr>
            <a:r>
              <a:t/>
            </a:r>
            <a:endParaRPr/>
          </a:p>
          <a:p>
            <a:pPr lvl="0">
              <a:spcBef>
                <a:spcPts val="0"/>
              </a:spcBef>
              <a:buNone/>
            </a:pPr>
            <a:r>
              <a:rPr lang="en"/>
              <a:t>Singleton is useful in terms of the main core of the program, the beaker class. There is only one Beaker program running at any given time, so ensuring only one object is used and made prevents some bugs and headache later on.</a:t>
            </a:r>
          </a:p>
          <a:p>
            <a:pPr lvl="0">
              <a:spcBef>
                <a:spcPts val="0"/>
              </a:spcBef>
              <a:buNone/>
            </a:pPr>
            <a:r>
              <a:t/>
            </a:r>
            <a:endParaRPr/>
          </a:p>
          <a:p>
            <a:pPr lvl="0">
              <a:spcBef>
                <a:spcPts val="0"/>
              </a:spcBef>
              <a:buNone/>
            </a:pPr>
            <a:r>
              <a:rPr lang="en"/>
              <a:t>The State design pattern is used in the cell objects in representing Beaker cells. They use states to represent the language used in that particular cell, as well as showing whether that cell is locked. If the state is locked, then the cell has limited interaction and options available.</a:t>
            </a:r>
          </a:p>
          <a:p>
            <a:pPr lvl="0">
              <a:spcBef>
                <a:spcPts val="0"/>
              </a:spcBef>
              <a:buNone/>
            </a:pPr>
            <a:r>
              <a:t/>
            </a:r>
            <a:endParaRPr/>
          </a:p>
          <a:p>
            <a:pPr lvl="0">
              <a:spcBef>
                <a:spcPts val="0"/>
              </a:spcBef>
              <a:buNone/>
            </a:pPr>
            <a:r>
              <a:rPr lang="en"/>
              <a:t>Observer pattern is used by a keyboard handler class, as it listens for keyboard input, and once a key is pressed or interacted with, the class handles proper program response to handle that input.</a:t>
            </a:r>
          </a:p>
          <a:p>
            <a:pPr lvl="0">
              <a:spcBef>
                <a:spcPts val="0"/>
              </a:spcBef>
              <a:buNone/>
            </a:pPr>
            <a:r>
              <a:t/>
            </a:r>
            <a:endParaRPr/>
          </a:p>
          <a:p>
            <a:pPr lvl="0">
              <a:spcBef>
                <a:spcPts val="0"/>
              </a:spcBef>
              <a:buNone/>
            </a:pPr>
            <a:r>
              <a:rPr lang="en"/>
              <a:t>The Memento pattern is also used in the cell design. It is used to keep track of the last language used for a cell in the notebook, and then when the user creates another cell, the new cell defaults to that saved language.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Next is chain of responsibility, which is used in the GeneralUtilsImpl class. It has several methods for interacting with the file system, including four different file formats. Depending on which file format is used, the program will pass the responsibility down to the correct method for that file format, either Path, File, String, or URL.</a:t>
            </a:r>
          </a:p>
          <a:p>
            <a:pPr lvl="0">
              <a:spcBef>
                <a:spcPts val="0"/>
              </a:spcBef>
              <a:buNone/>
            </a:pPr>
            <a:r>
              <a:t/>
            </a:r>
            <a:endParaRPr/>
          </a:p>
          <a:p>
            <a:pPr lvl="0">
              <a:spcBef>
                <a:spcPts val="0"/>
              </a:spcBef>
              <a:buNone/>
            </a:pPr>
            <a:r>
              <a:rPr lang="en"/>
              <a:t>There are plenty of command classes in a folder in Beaker. All of them implement Command class and represent different functions. However, each of the functions is packaged in one specific class to apply Command design pattern.</a:t>
            </a:r>
          </a:p>
          <a:p>
            <a:pPr lvl="0">
              <a:spcBef>
                <a:spcPts val="0"/>
              </a:spcBef>
              <a:buNone/>
            </a:pPr>
            <a:r>
              <a:t/>
            </a:r>
            <a:endParaRPr/>
          </a:p>
          <a:p>
            <a:pPr lvl="0">
              <a:spcBef>
                <a:spcPts val="0"/>
              </a:spcBef>
              <a:buNone/>
            </a:pPr>
            <a:r>
              <a:rPr lang="en"/>
              <a:t>Interpreter is used a bit in Beaker. The Extractor class extends the base class CPP14BaseListener and expands on grammar parsing logic for the C++ language.</a:t>
            </a:r>
          </a:p>
          <a:p>
            <a:pPr lvl="0">
              <a:spcBef>
                <a:spcPts val="0"/>
              </a:spcBef>
              <a:buNone/>
            </a:pPr>
            <a:r>
              <a:t/>
            </a:r>
            <a:endParaRPr/>
          </a:p>
          <a:p>
            <a:pPr lvl="0">
              <a:spcBef>
                <a:spcPts val="0"/>
              </a:spcBef>
              <a:buNone/>
            </a:pPr>
            <a:r>
              <a:rPr lang="en"/>
              <a:t>Prototype occurs in the mainapp file in Beaker as well. Keyword “.this” is used for prototype design pattern. In Beaker they use “.this” in many places where they are specifically calling the one that was declared in the constructor.</a:t>
            </a:r>
          </a:p>
          <a:p>
            <a:pPr lvl="0">
              <a:spcBef>
                <a:spcPts val="0"/>
              </a:spcBef>
              <a:buNone/>
            </a:pPr>
            <a:r>
              <a:t/>
            </a:r>
            <a:endParaRPr/>
          </a:p>
          <a:p>
            <a:pPr lvl="0">
              <a:spcBef>
                <a:spcPts val="0"/>
              </a:spcBef>
              <a:buNone/>
            </a:pPr>
            <a:r>
              <a:rPr lang="en"/>
              <a:t>I’ll also go over a design pattern that didn’t occur in Beaker, the Builder pattern. They didn’t seem to use this pattern, likely as the advantages of the builder pattern weren’t needed in Beaker object. Object creation was mostly handled by Factory objects and methods. This shows that the Beaker developers aren’t just implementing as many design patterns as possible, they just implement the ones that are useful for their needs.</a:t>
            </a:r>
          </a:p>
          <a:p>
            <a:pPr lvl="0">
              <a:spcBef>
                <a:spcPts val="0"/>
              </a:spcBef>
              <a:buNone/>
            </a:pPr>
            <a:r>
              <a:t/>
            </a:r>
            <a:endParaRPr/>
          </a:p>
          <a:p>
            <a:pPr lvl="0" rtl="0">
              <a:spcBef>
                <a:spcPts val="0"/>
              </a:spcBef>
              <a:buNone/>
            </a:pPr>
            <a:r>
              <a:rPr lang="en"/>
              <a:t>There are many other design patterns that are both used and not used in Beaker, but these are the important and high-impact design patterns used in Beaker.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latin typeface="Times New Roman"/>
                <a:ea typeface="Times New Roman"/>
                <a:cs typeface="Times New Roman"/>
                <a:sym typeface="Times New Roman"/>
              </a:rPr>
              <a:t>Now we will discuss many potential anti patterns in software, and find if they occur in Beaker. If they don’t, we’ll discuss why this is likely the case, and if they do, we’ll say what class or classes are responsible.</a:t>
            </a:r>
          </a:p>
          <a:p>
            <a:pPr lvl="0" rtl="0">
              <a:lnSpc>
                <a:spcPct val="115000"/>
              </a:lnSpc>
              <a:spcBef>
                <a:spcPts val="0"/>
              </a:spcBef>
              <a:buNone/>
            </a:pPr>
            <a:r>
              <a:t/>
            </a:r>
            <a:endParaRPr>
              <a:latin typeface="Times New Roman"/>
              <a:ea typeface="Times New Roman"/>
              <a:cs typeface="Times New Roman"/>
              <a:sym typeface="Times New Roman"/>
            </a:endParaRPr>
          </a:p>
          <a:p>
            <a:pPr lvl="0" rtl="0">
              <a:lnSpc>
                <a:spcPct val="115000"/>
              </a:lnSpc>
              <a:spcBef>
                <a:spcPts val="0"/>
              </a:spcBef>
              <a:buNone/>
            </a:pPr>
            <a:r>
              <a:rPr lang="en">
                <a:latin typeface="Times New Roman"/>
                <a:ea typeface="Times New Roman"/>
                <a:cs typeface="Times New Roman"/>
                <a:sym typeface="Times New Roman"/>
              </a:rPr>
              <a:t>The blob occurs when a majority of responsibilities is contained within a single, “god” class. This class contains a bulk of attributes and/or methods that other classes need to function. This forces these other classes to have multiple dependencies with the blob, transforming them into simple, redundant, data classes. Beaker is not a victim of The Blob pattern.This anti pattern has been avoided within Beaker by dividing key functionality into layers. The developers split the layers into views, service, and backend which demonstrates separation of concerns. </a:t>
            </a:r>
          </a:p>
          <a:p>
            <a:pPr lvl="0" rtl="0">
              <a:lnSpc>
                <a:spcPct val="115000"/>
              </a:lnSpc>
              <a:spcBef>
                <a:spcPts val="0"/>
              </a:spcBef>
              <a:buNone/>
            </a:pPr>
            <a:r>
              <a:t/>
            </a:r>
            <a:endParaRPr>
              <a:latin typeface="Times New Roman"/>
              <a:ea typeface="Times New Roman"/>
              <a:cs typeface="Times New Roman"/>
              <a:sym typeface="Times New Roman"/>
            </a:endParaRPr>
          </a:p>
          <a:p>
            <a:pPr lvl="0" rtl="0">
              <a:lnSpc>
                <a:spcPct val="115000"/>
              </a:lnSpc>
              <a:spcBef>
                <a:spcPts val="0"/>
              </a:spcBef>
              <a:buNone/>
            </a:pPr>
            <a:r>
              <a:rPr lang="en">
                <a:latin typeface="Times New Roman"/>
                <a:ea typeface="Times New Roman"/>
                <a:cs typeface="Times New Roman"/>
                <a:sym typeface="Times New Roman"/>
              </a:rPr>
              <a:t>Lava Flow is the existence of old, poorly documented code that often appears spaghetti-like, but no one on the development team is quite sure what it does or how to deal with it.  This typically occurs on products that began as research or proof-of-concepts that eventually became full projects. Beaker is not a victim of Lava Flow. The majority of Beaker’s code is well documented and modular.  Since the version of Beaker being examined is still in-progress, there may not have been much opportunity for Lava Flow to even begin.</a:t>
            </a:r>
          </a:p>
          <a:p>
            <a:pPr lvl="0" rtl="0">
              <a:lnSpc>
                <a:spcPct val="115000"/>
              </a:lnSpc>
              <a:spcBef>
                <a:spcPts val="0"/>
              </a:spcBef>
              <a:buNone/>
            </a:pPr>
            <a:r>
              <a:t/>
            </a:r>
            <a:endParaRPr>
              <a:latin typeface="Times New Roman"/>
              <a:ea typeface="Times New Roman"/>
              <a:cs typeface="Times New Roman"/>
              <a:sym typeface="Times New Roman"/>
            </a:endParaRPr>
          </a:p>
          <a:p>
            <a:pPr lvl="0" rtl="0">
              <a:lnSpc>
                <a:spcPct val="115000"/>
              </a:lnSpc>
              <a:spcBef>
                <a:spcPts val="0"/>
              </a:spcBef>
              <a:buNone/>
            </a:pPr>
            <a:r>
              <a:rPr lang="en">
                <a:latin typeface="Times New Roman"/>
                <a:ea typeface="Times New Roman"/>
                <a:cs typeface="Times New Roman"/>
                <a:sym typeface="Times New Roman"/>
              </a:rPr>
              <a:t>Functional decomposition occurs when classes are designed and related in terms of functions and subroutines instead of class hierarchies and their relationships. Instead of having a class have both attributes and several operations to interact with other classes in the system, a class would simply have one or few functions that it runs with entirely private members. It doesn’t use the advantages of an object-oriented design and only runs a particular subroutine. Beaker has no occurrences of Functional Decomposition.</a:t>
            </a:r>
          </a:p>
          <a:p>
            <a:pPr lvl="0" rtl="0">
              <a:lnSpc>
                <a:spcPct val="115000"/>
              </a:lnSpc>
              <a:spcBef>
                <a:spcPts val="0"/>
              </a:spcBef>
              <a:buNone/>
            </a:pPr>
            <a:r>
              <a:rPr lang="en">
                <a:latin typeface="Times New Roman"/>
                <a:ea typeface="Times New Roman"/>
                <a:cs typeface="Times New Roman"/>
                <a:sym typeface="Times New Roman"/>
              </a:rPr>
              <a:t>All classes are named and defined as objects with specific purposes, such as Serializer, Updater, and their subclasses. It seems like they were careful when defining classes to ensure that each class not only contributes to the class hierarchy, but also always has both attributes and operations that serve its particular function or role in the program. No class seems able to be simply moved as a function into another class, which is a good sign that Functional Decomposition isn’t occurring.  </a:t>
            </a:r>
          </a:p>
          <a:p>
            <a:pPr lvl="0" rtl="0">
              <a:lnSpc>
                <a:spcPct val="115000"/>
              </a:lnSpc>
              <a:spcBef>
                <a:spcPts val="0"/>
              </a:spcBef>
              <a:buNone/>
            </a:pPr>
            <a:r>
              <a:t/>
            </a:r>
            <a:endParaRPr>
              <a:latin typeface="Times New Roman"/>
              <a:ea typeface="Times New Roman"/>
              <a:cs typeface="Times New Roman"/>
              <a:sym typeface="Times New Roman"/>
            </a:endParaRPr>
          </a:p>
          <a:p>
            <a:pPr lvl="0" rtl="0">
              <a:lnSpc>
                <a:spcPct val="115000"/>
              </a:lnSpc>
              <a:spcBef>
                <a:spcPts val="0"/>
              </a:spcBef>
              <a:buNone/>
            </a:pPr>
            <a:r>
              <a:rPr lang="en">
                <a:latin typeface="Times New Roman"/>
                <a:ea typeface="Times New Roman"/>
                <a:cs typeface="Times New Roman"/>
                <a:sym typeface="Times New Roman"/>
              </a:rPr>
              <a:t>Poltergeists are classes within a system that have little to no functionality and an extremely short lifespan.  These classes offer miniscule purpose and often clutter the software system or attempt to over-abstract things, thus creating a less-than-ideal product.  This usually occurs when a developer is new to object-oriented programming. An occurrence of poltergeists is found within Beaker. Since the Beaker version we are looking at is in-progress, it’s tough to say whether or not these “poltergeists” are due to poor programming or are placeholders for future code, but an example poltergeist in the current code is pluginmanager.js class</a:t>
            </a:r>
            <a:r>
              <a:rPr lang="en" sz="1200">
                <a:highlight>
                  <a:srgbClr val="FFFFFF"/>
                </a:highlight>
                <a:latin typeface="Times New Roman"/>
                <a:ea typeface="Times New Roman"/>
                <a:cs typeface="Times New Roman"/>
                <a:sym typeface="Times New Roman"/>
              </a:rPr>
              <a:t>.  This class is empty at the moment and has no methods.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nSpc>
                <a:spcPct val="115000"/>
              </a:lnSpc>
              <a:spcBef>
                <a:spcPts val="0"/>
              </a:spcBef>
              <a:buNone/>
            </a:pPr>
            <a:r>
              <a:rPr lang="en">
                <a:latin typeface="Times New Roman"/>
                <a:ea typeface="Times New Roman"/>
                <a:cs typeface="Times New Roman"/>
                <a:sym typeface="Times New Roman"/>
              </a:rPr>
              <a:t>Golden Hammer means that the developer uses inappropriate and inefficient methods to solve problem. Maybe the developer is really familiar with one specific pattern so that he can apply it on many different programs. However, the inappropriate and inefficient method increases the potential risk of these programs. Which means that choosing the proper tool to solve corresponding problems is important during development process. Golden Hammer doesn’t appear in Beaker.</a:t>
            </a:r>
          </a:p>
          <a:p>
            <a:pPr lvl="0" rtl="0">
              <a:lnSpc>
                <a:spcPct val="115000"/>
              </a:lnSpc>
              <a:spcBef>
                <a:spcPts val="0"/>
              </a:spcBef>
              <a:buNone/>
            </a:pPr>
            <a:r>
              <a:rPr lang="en">
                <a:latin typeface="Times New Roman"/>
                <a:ea typeface="Times New Roman"/>
                <a:cs typeface="Times New Roman"/>
                <a:sym typeface="Times New Roman"/>
              </a:rPr>
              <a:t>In fact, as the popular object-oriented programming pattern, the MVC structure is appropriate to be the main pattern of Beaker. This pattern leads every classes to be purposive and efficient. So the developer can use proper pattern in every part of Beaker.</a:t>
            </a:r>
          </a:p>
          <a:p>
            <a:pPr lvl="0" rtl="0">
              <a:lnSpc>
                <a:spcPct val="115000"/>
              </a:lnSpc>
              <a:spcBef>
                <a:spcPts val="0"/>
              </a:spcBef>
              <a:buNone/>
            </a:pPr>
            <a:r>
              <a:t/>
            </a:r>
            <a:endParaRPr>
              <a:latin typeface="Times New Roman"/>
              <a:ea typeface="Times New Roman"/>
              <a:cs typeface="Times New Roman"/>
              <a:sym typeface="Times New Roman"/>
            </a:endParaRPr>
          </a:p>
          <a:p>
            <a:pPr lvl="0" rtl="0">
              <a:lnSpc>
                <a:spcPct val="115000"/>
              </a:lnSpc>
              <a:spcBef>
                <a:spcPts val="0"/>
              </a:spcBef>
              <a:buNone/>
            </a:pPr>
            <a:r>
              <a:rPr lang="en">
                <a:latin typeface="Times New Roman"/>
                <a:ea typeface="Times New Roman"/>
                <a:cs typeface="Times New Roman"/>
                <a:sym typeface="Times New Roman"/>
              </a:rPr>
              <a:t>Spaghetti Code means that one small method includes a complex control structure. For instance, the control structure contains many “if” and “goto”. This complex pattern makes the code hard to understand and edit. It doesn’t separate one big function into many small components successfully. Beaker doesn’t include Spaghetti Code. Spaghetti Code is an usual mistake for beginner. But it is easy to avoid in any proven program. The developers just make sure that not solving one complete puzzle in only and not citing too many methods in small structure. </a:t>
            </a:r>
          </a:p>
          <a:p>
            <a:pPr lvl="0">
              <a:spcBef>
                <a:spcPts val="0"/>
              </a:spcBef>
              <a:buNone/>
            </a:pPr>
            <a:r>
              <a:t/>
            </a:r>
            <a:endParaRPr/>
          </a:p>
          <a:p>
            <a:pPr lvl="0" rtl="0">
              <a:lnSpc>
                <a:spcPct val="115000"/>
              </a:lnSpc>
              <a:spcBef>
                <a:spcPts val="0"/>
              </a:spcBef>
              <a:buNone/>
            </a:pPr>
            <a:r>
              <a:rPr lang="en">
                <a:latin typeface="Times New Roman"/>
                <a:ea typeface="Times New Roman"/>
                <a:cs typeface="Times New Roman"/>
                <a:sym typeface="Times New Roman"/>
              </a:rPr>
              <a:t>Cut-and-paste programming usually means that there is a chunk of code that is being copied and pasted at bunch of places in order to do some functionality. But this does not mean that your code is effective because if there is an error in a code that you copied from somewhere and pasted in your program you will still have that error in your code which then later results into difficult to fix code of a particular mistake. Cut-and-Paste Programming is not found in Beaker. This anti pattern has been avoided within Beaker by calling the function instead of copying and pasting same lines of code.</a:t>
            </a:r>
          </a:p>
          <a:p>
            <a:pPr lvl="0" rtl="0">
              <a:lnSpc>
                <a:spcPct val="115000"/>
              </a:lnSpc>
              <a:spcBef>
                <a:spcPts val="0"/>
              </a:spcBef>
              <a:buNone/>
            </a:pPr>
            <a:r>
              <a:t/>
            </a:r>
            <a:endParaRPr>
              <a:latin typeface="Times New Roman"/>
              <a:ea typeface="Times New Roman"/>
              <a:cs typeface="Times New Roman"/>
              <a:sym typeface="Times New Roman"/>
            </a:endParaRPr>
          </a:p>
          <a:p>
            <a:pPr lvl="0" rtl="0">
              <a:lnSpc>
                <a:spcPct val="115000"/>
              </a:lnSpc>
              <a:spcBef>
                <a:spcPts val="0"/>
              </a:spcBef>
              <a:buNone/>
            </a:pPr>
            <a:r>
              <a:rPr lang="en">
                <a:latin typeface="Times New Roman"/>
                <a:ea typeface="Times New Roman"/>
                <a:cs typeface="Times New Roman"/>
                <a:sym typeface="Times New Roman"/>
              </a:rPr>
              <a:t>Beaker only has one occurrence of an anti pattern that we could find (and it’s not a very consequential one), so it’s safe to say that this version of Beaker is fairly well-designed and maintained.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a:t>Jay</a:t>
            </a:r>
          </a:p>
          <a:p>
            <a:pPr lvl="0" rtl="0">
              <a:lnSpc>
                <a:spcPct val="115000"/>
              </a:lnSpc>
              <a:spcBef>
                <a:spcPts val="0"/>
              </a:spcBef>
              <a:spcAft>
                <a:spcPts val="1600"/>
              </a:spcAft>
              <a:buNone/>
            </a:pPr>
            <a:r>
              <a:rPr lang="en"/>
              <a:t>Hello my name is Jay Patel and I will be talking about studio #12 which is Design Evolution Study. For this studio out main goal was to find the major bug fixes from the initial release and the second release by reading through the patch notes that were provide to us by the professor and Beaker website. The major Key factors that we were suppose to do were </a:t>
            </a:r>
            <a:r>
              <a:rPr lang="en" sz="1000"/>
              <a:t>Which classes has been changed? What roles and responsibilities have been added to the classes? What functions have been added? Has the code structured been changed? Are any software pattern used?  After looking at the initial release our team members and I found the major changed features, they are as follows: Light on Dark theme, 10x Faster larger notebooks, Lua/Torch support, Improved Clojure support, AutoTranslate to Julia, Native Charts, Support NanoPlots, Layout Managers for output containers, Portable version of windows, added sublime code editing key binding option, ploty works in R without iFrame. 						</a:t>
            </a:r>
          </a:p>
          <a:p>
            <a:pPr lvl="0" rtl="0">
              <a:lnSpc>
                <a:spcPct val="115000"/>
              </a:lnSpc>
              <a:spcBef>
                <a:spcPts val="0"/>
              </a:spcBef>
              <a:buNone/>
            </a:pPr>
            <a:r>
              <a:rPr lang="en"/>
              <a:t>					 				</a:t>
            </a:r>
          </a:p>
          <a:p>
            <a:pPr lvl="0" rtl="0">
              <a:lnSpc>
                <a:spcPct val="115000"/>
              </a:lnSpc>
              <a:spcBef>
                <a:spcPts val="0"/>
              </a:spcBef>
              <a:spcAft>
                <a:spcPts val="1600"/>
              </a:spcAft>
              <a:buNone/>
            </a:pPr>
            <a:r>
              <a:rPr lang="en"/>
              <a:t>			</a:t>
            </a:r>
          </a:p>
          <a:p>
            <a:pPr lvl="0" rtl="0">
              <a:lnSpc>
                <a:spcPct val="115000"/>
              </a:lnSpc>
              <a:spcBef>
                <a:spcPts val="0"/>
              </a:spcBef>
              <a:spcAft>
                <a:spcPts val="1600"/>
              </a:spcAft>
              <a:buNone/>
            </a:pPr>
            <a:r>
              <a:rPr lang="en"/>
              <a:t>		</a:t>
            </a:r>
          </a:p>
          <a:p>
            <a:pPr lvl="0">
              <a:lnSpc>
                <a:spcPct val="115000"/>
              </a:lnSpc>
              <a:spcBef>
                <a:spcPts val="0"/>
              </a:spcBef>
              <a:spcAft>
                <a:spcPts val="16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next big that comes up is why what were the features that were changed in those two releases. The features that were added in the newer release are as follows, added more functionality, delete redundant code by calling the method instead of copying and pasting the code. Used the latest technologies as well the new features like using new languages like JavaScript, HTML5 etc and lastly added charts and graphs. The major improvements in those two releases were: Better code without latest technologies as well as functions to do more functionality. The challenges that our team and I faced were finding the major issues that were changed and what classes and files were changed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Christian</a:t>
            </a:r>
          </a:p>
          <a:p>
            <a:pPr lvl="0">
              <a:spcBef>
                <a:spcPts val="0"/>
              </a:spcBef>
              <a:buNone/>
            </a:pPr>
            <a:r>
              <a:t/>
            </a:r>
            <a:endParaRPr/>
          </a:p>
          <a:p>
            <a:pPr lvl="0">
              <a:spcBef>
                <a:spcPts val="0"/>
              </a:spcBef>
              <a:buNone/>
            </a:pPr>
            <a:r>
              <a:rPr lang="en"/>
              <a:t>In this presentation, we will explain what exactly Beaker is, dig into the use cases that we wrote up, display the domain model that we created, reveal our initial object-oriented design approach to the class diagram, explain the changes made to that diagram in terms of design-to-code traceability, go over the design strategies of Beaker, and finish up with Beaker’s design evolution.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Jay</a:t>
            </a:r>
          </a:p>
          <a:p>
            <a:pPr lvl="0">
              <a:spcBef>
                <a:spcPts val="0"/>
              </a:spcBef>
              <a:buNone/>
            </a:pPr>
            <a:r>
              <a:t/>
            </a:r>
            <a:endParaRPr/>
          </a:p>
          <a:p>
            <a:pPr lvl="0" rtl="0">
              <a:spcBef>
                <a:spcPts val="0"/>
              </a:spcBef>
              <a:buNone/>
            </a:pPr>
            <a:r>
              <a:rPr lang="en"/>
              <a:t>I would like to thank you from our entire team for giving  us an opportunity to work on Beaker open source code and let us do reverse engineering on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Do not include this in the video, just the document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1 - Christian</a:t>
            </a:r>
          </a:p>
          <a:p>
            <a:pPr lvl="0">
              <a:spcBef>
                <a:spcPts val="0"/>
              </a:spcBef>
              <a:buNone/>
            </a:pPr>
            <a:r>
              <a:t/>
            </a:r>
            <a:endParaRPr/>
          </a:p>
          <a:p>
            <a:pPr lvl="0">
              <a:spcBef>
                <a:spcPts val="0"/>
              </a:spcBef>
              <a:buNone/>
            </a:pPr>
            <a:r>
              <a:rPr lang="en"/>
              <a:t>So what is Beaker?</a:t>
            </a:r>
          </a:p>
          <a:p>
            <a:pPr lvl="0">
              <a:spcBef>
                <a:spcPts val="0"/>
              </a:spcBef>
              <a:buNone/>
            </a:pPr>
            <a:r>
              <a:t/>
            </a:r>
            <a:endParaRPr/>
          </a:p>
          <a:p>
            <a:pPr lvl="0" rtl="0">
              <a:spcBef>
                <a:spcPts val="0"/>
              </a:spcBef>
              <a:buNone/>
            </a:pPr>
            <a:r>
              <a:rPr lang="en"/>
              <a:t>Beaker is a notebook-style multi-language environment that allows users to analyze, visualize, and document data.  The initial release that our team examined is from October 2015.  Beaker is available in both application and web form.  Beaker’s extensive list of supported languages is shown below. As you can see, they currently support 16+ languages which includes many of the standard languages used in industry, such as Java, Python, and C++. Beaker is developed by TwoSigma, a team with multiple other projects written mostly in javascript.  Beaker is also open-source, and available for anyone to view or download on github.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1 - Christian</a:t>
            </a:r>
          </a:p>
          <a:p>
            <a:pPr lvl="0">
              <a:spcBef>
                <a:spcPts val="0"/>
              </a:spcBef>
              <a:buNone/>
            </a:pPr>
            <a:r>
              <a:t/>
            </a:r>
            <a:endParaRPr/>
          </a:p>
          <a:p>
            <a:pPr lvl="0">
              <a:spcBef>
                <a:spcPts val="0"/>
              </a:spcBef>
              <a:buNone/>
            </a:pPr>
            <a:r>
              <a:rPr lang="en"/>
              <a:t>When running Beaker, the user creates notebooks, similar to creating a new document in Microsoft word.  This notebook document then holds as few or as many cells as the user wishes.  These cells are text containers that may consist of code, plaintext, or act as a section divider.  If a cell is holding code, the user may run it individually or along with all other code cells.  Keep in mind that each cell may be a different coding language.  The idea behind this multi-language paradigm is to allow for each aspect of any problem being solved by the notebook to be done so using the best possible language.  The output of Beaker, then, is a published notebook that anyone can download and run.  With that in mind, Beaker is not meant for the creation of a brand new product, but rather to facilitate solutions to new problems.</a:t>
            </a:r>
          </a:p>
          <a:p>
            <a:pPr lvl="0">
              <a:spcBef>
                <a:spcPts val="0"/>
              </a:spcBef>
              <a:buNone/>
            </a:pPr>
            <a:r>
              <a:t/>
            </a:r>
            <a:endParaRPr/>
          </a:p>
          <a:p>
            <a:pPr lvl="0">
              <a:spcBef>
                <a:spcPts val="0"/>
              </a:spcBef>
              <a:buNone/>
            </a:pPr>
            <a:r>
              <a:rPr lang="en"/>
              <a:t>As you can see here, we have a Beaker HTML cell with some simple code written within.  Clicking the run button below the code executes the cell and displays the plaintext result.  On the top right of the cell are other options, such as expanding the cell, deleting the cell, and shifting the cell up and down the notebook.  This intuitive, visual design creates a very user-friendly experience and allows for forgiving development.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3 - Christian</a:t>
            </a:r>
          </a:p>
          <a:p>
            <a:pPr lvl="0">
              <a:spcBef>
                <a:spcPts val="0"/>
              </a:spcBef>
              <a:buNone/>
            </a:pPr>
            <a:r>
              <a:t/>
            </a:r>
            <a:endParaRPr/>
          </a:p>
          <a:p>
            <a:pPr lvl="0">
              <a:spcBef>
                <a:spcPts val="0"/>
              </a:spcBef>
              <a:buNone/>
            </a:pPr>
            <a:r>
              <a:rPr lang="en"/>
              <a:t>In studio 3, our group was responsible for generating use cases for some of Beaker’s functionality.  We created a Linux virtual machine to run Beaker and examine its behavior.  This forced us to tinker with Beaker’s functionality and learn what exactly the user experience entails.  Shown here are the 14 use cases that we came up with.  The number is semi-arbitrary; we had 5 group members and we each did around 3 cases based on complexity.  In an industry setting, it is very likely that ALL use cases would be covered.  Since we could not feasibly cover every case, our team was very deliberate in selecting most, if not all, of the core functionality such as creating a new cell and running a cell while also including a few non-functional features, such as reporting bugs and publishing notebooks.  Overall, it was an entertaining experience to attempt to find all the paths a single feature can lead down.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3 - Christian</a:t>
            </a:r>
          </a:p>
          <a:p>
            <a:pPr lvl="0">
              <a:spcBef>
                <a:spcPts val="0"/>
              </a:spcBef>
              <a:buNone/>
            </a:pPr>
            <a:r>
              <a:t/>
            </a:r>
            <a:endParaRPr/>
          </a:p>
          <a:p>
            <a:pPr lvl="0">
              <a:spcBef>
                <a:spcPts val="0"/>
              </a:spcBef>
              <a:buNone/>
            </a:pPr>
            <a:r>
              <a:rPr lang="en"/>
              <a:t>Here is an example use case that we wrote up; this one being for creating a new cell.  No sense in trying to read all the text, but I’ll go over some key aspects.</a:t>
            </a:r>
          </a:p>
          <a:p>
            <a:pPr lvl="0">
              <a:spcBef>
                <a:spcPts val="0"/>
              </a:spcBef>
              <a:buNone/>
            </a:pPr>
            <a:r>
              <a:t/>
            </a:r>
            <a:endParaRPr/>
          </a:p>
          <a:p>
            <a:pPr lvl="0">
              <a:spcBef>
                <a:spcPts val="0"/>
              </a:spcBef>
              <a:buNone/>
            </a:pPr>
            <a:r>
              <a:rPr lang="en"/>
              <a:t>A single use case consists of an actor, or the entity performing the action, the goal of the use case, the preconditions assumed before the use case occurs, the main flow of actions to achieve the goal, and, if applicable, the alternate scenarios that could possibly take place during the use case.  In industry, use cases are very helpful for 2 major reasons: 1 - making sure the clients are receiving the experience that they want from their application, and 2 - making sure that the developers are implementing the correct action-flow.  In our situation, where the application was already implemented, generating the use cases was trivial, as it was just a matter of performing and documenting our actions.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Studio 4 - Derek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6 - Zifeng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Studio 6 - Zifeng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lgn="l">
              <a:spcBef>
                <a:spcPts val="0"/>
              </a:spcBef>
              <a:buNone/>
            </a:pPr>
            <a:r>
              <a:rPr lang="en"/>
              <a:t>Beaker</a:t>
            </a:r>
          </a:p>
        </p:txBody>
      </p:sp>
      <p:sp>
        <p:nvSpPr>
          <p:cNvPr id="55" name="Shape 55"/>
          <p:cNvSpPr txBox="1"/>
          <p:nvPr>
            <p:ph idx="1" type="subTitle"/>
          </p:nvPr>
        </p:nvSpPr>
        <p:spPr>
          <a:xfrm>
            <a:off x="311700" y="2834125"/>
            <a:ext cx="8520600" cy="2141100"/>
          </a:xfrm>
          <a:prstGeom prst="rect">
            <a:avLst/>
          </a:prstGeom>
        </p:spPr>
        <p:txBody>
          <a:bodyPr anchorCtr="0" anchor="t" bIns="91425" lIns="91425" rIns="91425" wrap="square" tIns="91425">
            <a:noAutofit/>
          </a:bodyPr>
          <a:lstStyle/>
          <a:p>
            <a:pPr lvl="0" rtl="0" algn="l">
              <a:spcBef>
                <a:spcPts val="0"/>
              </a:spcBef>
              <a:buNone/>
            </a:pPr>
            <a:r>
              <a:rPr lang="en" sz="2000"/>
              <a:t>Christian Klein, Derek Yu, Zifeng Jiang, Joseph Thill, Jay Patel</a:t>
            </a:r>
          </a:p>
          <a:p>
            <a:pPr lvl="0" rtl="0" algn="l">
              <a:spcBef>
                <a:spcPts val="0"/>
              </a:spcBef>
              <a:buNone/>
            </a:pPr>
            <a:r>
              <a:t/>
            </a:r>
            <a:endParaRPr sz="1400"/>
          </a:p>
          <a:p>
            <a:pPr lvl="0" rtl="0" algn="l">
              <a:spcBef>
                <a:spcPts val="0"/>
              </a:spcBef>
              <a:buNone/>
            </a:pPr>
            <a:r>
              <a:t/>
            </a:r>
            <a:endParaRPr sz="1400"/>
          </a:p>
          <a:p>
            <a:pPr lvl="0" rtl="0" algn="l">
              <a:spcBef>
                <a:spcPts val="0"/>
              </a:spcBef>
              <a:buNone/>
            </a:pPr>
            <a:r>
              <a:t/>
            </a:r>
            <a:endParaRPr sz="1400"/>
          </a:p>
          <a:p>
            <a:pPr lvl="0" rtl="0" algn="l">
              <a:spcBef>
                <a:spcPts val="0"/>
              </a:spcBef>
              <a:buNone/>
            </a:pPr>
            <a:r>
              <a:t/>
            </a:r>
            <a:endParaRPr sz="1400"/>
          </a:p>
          <a:p>
            <a:pPr indent="0" lvl="0" marL="0" rtl="0" algn="l">
              <a:spcBef>
                <a:spcPts val="0"/>
              </a:spcBef>
              <a:buNone/>
            </a:pPr>
            <a:r>
              <a:t/>
            </a:r>
            <a:endParaRPr sz="1400"/>
          </a:p>
          <a:p>
            <a:pPr indent="0" lvl="0" marL="0" rtl="0" algn="l">
              <a:spcBef>
                <a:spcPts val="0"/>
              </a:spcBef>
              <a:buNone/>
            </a:pPr>
            <a:r>
              <a:t/>
            </a:r>
            <a:endParaRPr sz="1400"/>
          </a:p>
          <a:p>
            <a:pPr indent="0" lvl="0" marL="0" rtl="0" algn="l">
              <a:spcBef>
                <a:spcPts val="0"/>
              </a:spcBef>
              <a:buNone/>
            </a:pPr>
            <a:r>
              <a:rPr lang="en" sz="1400"/>
              <a:t>COMS 362</a:t>
            </a:r>
          </a:p>
          <a:p>
            <a:pPr lvl="0" algn="l">
              <a:spcBef>
                <a:spcPts val="0"/>
              </a:spcBef>
              <a:buNone/>
            </a:pPr>
            <a:r>
              <a:rPr lang="en" sz="1400"/>
              <a:t>Group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Object-Oriented Design: Class Diagram</a:t>
            </a:r>
          </a:p>
          <a:p>
            <a:pPr lvl="0">
              <a:spcBef>
                <a:spcPts val="0"/>
              </a:spcBef>
              <a:buNone/>
            </a:pPr>
            <a:r>
              <a:t/>
            </a:r>
            <a:endParaRPr/>
          </a:p>
        </p:txBody>
      </p:sp>
      <p:pic>
        <p:nvPicPr>
          <p:cNvPr descr="Class Diagram.jpg" id="117" name="Shape 117"/>
          <p:cNvPicPr preferRelativeResize="0"/>
          <p:nvPr/>
        </p:nvPicPr>
        <p:blipFill>
          <a:blip r:embed="rId3">
            <a:alphaModFix/>
          </a:blip>
          <a:stretch>
            <a:fillRect/>
          </a:stretch>
        </p:blipFill>
        <p:spPr>
          <a:xfrm>
            <a:off x="4647571" y="1145075"/>
            <a:ext cx="4434353" cy="3816101"/>
          </a:xfrm>
          <a:prstGeom prst="rect">
            <a:avLst/>
          </a:prstGeom>
          <a:noFill/>
          <a:ln>
            <a:noFill/>
          </a:ln>
        </p:spPr>
      </p:pic>
      <p:sp>
        <p:nvSpPr>
          <p:cNvPr id="118" name="Shape 118"/>
          <p:cNvSpPr txBox="1"/>
          <p:nvPr/>
        </p:nvSpPr>
        <p:spPr>
          <a:xfrm>
            <a:off x="683950" y="1478425"/>
            <a:ext cx="3968100" cy="31287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spcAft>
                <a:spcPts val="0"/>
              </a:spcAft>
              <a:buClr>
                <a:schemeClr val="lt2"/>
              </a:buClr>
              <a:buSzPct val="100000"/>
              <a:buChar char="●"/>
            </a:pPr>
            <a:r>
              <a:rPr lang="en" sz="1800">
                <a:solidFill>
                  <a:schemeClr val="lt2"/>
                </a:solidFill>
              </a:rPr>
              <a:t>One UML diagram that showing the system’s classes, attributes, operations and relationships between objects</a:t>
            </a:r>
          </a:p>
          <a:p>
            <a:pPr indent="-342900" lvl="0" marL="457200" rtl="0">
              <a:lnSpc>
                <a:spcPct val="150000"/>
              </a:lnSpc>
              <a:spcBef>
                <a:spcPts val="0"/>
              </a:spcBef>
              <a:spcAft>
                <a:spcPts val="1600"/>
              </a:spcAft>
              <a:buClr>
                <a:schemeClr val="lt2"/>
              </a:buClr>
              <a:buSzPct val="100000"/>
            </a:pPr>
            <a:r>
              <a:rPr lang="en" sz="1800">
                <a:solidFill>
                  <a:schemeClr val="lt2"/>
                </a:solidFill>
              </a:rPr>
              <a:t>Corresponds to our use cases and communication diagrams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Design-To-Code Study </a:t>
            </a:r>
          </a:p>
        </p:txBody>
      </p:sp>
      <p:sp>
        <p:nvSpPr>
          <p:cNvPr id="124" name="Shape 124"/>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ct val="100000"/>
            </a:pPr>
            <a:r>
              <a:rPr lang="en" sz="1800"/>
              <a:t>Beaker had </a:t>
            </a:r>
            <a:r>
              <a:rPr b="1" i="1" lang="en" sz="1800"/>
              <a:t>more </a:t>
            </a:r>
            <a:r>
              <a:rPr lang="en" sz="1800"/>
              <a:t>classes than our initial, simplified design</a:t>
            </a:r>
          </a:p>
          <a:p>
            <a:pPr indent="-342900" lvl="0" marL="457200" rtl="0">
              <a:lnSpc>
                <a:spcPct val="200000"/>
              </a:lnSpc>
              <a:spcBef>
                <a:spcPts val="0"/>
              </a:spcBef>
              <a:spcAft>
                <a:spcPts val="0"/>
              </a:spcAft>
              <a:buSzPct val="100000"/>
            </a:pPr>
            <a:r>
              <a:rPr lang="en" sz="1800"/>
              <a:t>Actual implementation broke our classes into multiple, smaller classes</a:t>
            </a:r>
          </a:p>
          <a:p>
            <a:pPr indent="-317500" lvl="1" marL="914400" rtl="0">
              <a:lnSpc>
                <a:spcPct val="200000"/>
              </a:lnSpc>
              <a:spcBef>
                <a:spcPts val="0"/>
              </a:spcBef>
              <a:buSzPct val="100000"/>
            </a:pPr>
            <a:r>
              <a:rPr lang="en" sz="1400"/>
              <a:t>Ex: Our initial Cell class was implemented by 10+ classes</a:t>
            </a:r>
          </a:p>
          <a:p>
            <a:pPr lvl="0" rtl="0">
              <a:lnSpc>
                <a:spcPct val="200000"/>
              </a:lnSpc>
              <a:spcBef>
                <a:spcPts val="0"/>
              </a:spcBef>
              <a:buNone/>
            </a:pPr>
            <a:r>
              <a:t/>
            </a:r>
            <a:endParaRPr/>
          </a:p>
        </p:txBody>
      </p:sp>
      <p:pic>
        <p:nvPicPr>
          <p:cNvPr id="125" name="Shape 125"/>
          <p:cNvPicPr preferRelativeResize="0"/>
          <p:nvPr/>
        </p:nvPicPr>
        <p:blipFill>
          <a:blip r:embed="rId3">
            <a:alphaModFix/>
          </a:blip>
          <a:stretch>
            <a:fillRect/>
          </a:stretch>
        </p:blipFill>
        <p:spPr>
          <a:xfrm>
            <a:off x="4235400" y="1055092"/>
            <a:ext cx="4832400" cy="3647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Design-To-Code Study: Challenges</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ct val="100000"/>
            </a:pPr>
            <a:r>
              <a:rPr lang="en"/>
              <a:t>Difficult to identify classes because of Beaker’s sheer size</a:t>
            </a:r>
          </a:p>
          <a:p>
            <a:pPr indent="-342900" lvl="0" marL="457200" rtl="0">
              <a:lnSpc>
                <a:spcPct val="200000"/>
              </a:lnSpc>
              <a:spcBef>
                <a:spcPts val="0"/>
              </a:spcBef>
              <a:spcAft>
                <a:spcPts val="0"/>
              </a:spcAft>
              <a:buSzPct val="100000"/>
            </a:pPr>
            <a:r>
              <a:rPr lang="en"/>
              <a:t>Lack of thoroughly understanding Beaker caused us to miss classes</a:t>
            </a:r>
          </a:p>
          <a:p>
            <a:pPr indent="-342900" lvl="0" marL="457200" rtl="0">
              <a:lnSpc>
                <a:spcPct val="200000"/>
              </a:lnSpc>
              <a:spcBef>
                <a:spcPts val="0"/>
              </a:spcBef>
              <a:buSzPct val="100000"/>
            </a:pPr>
            <a:r>
              <a:rPr lang="en"/>
              <a:t>Recommended plugins issues</a:t>
            </a:r>
          </a:p>
          <a:p>
            <a:pPr lvl="0">
              <a:lnSpc>
                <a:spcPct val="200000"/>
              </a:lnSpc>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Design Strategies Study</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ct val="100000"/>
            </a:pPr>
            <a:r>
              <a:rPr lang="en"/>
              <a:t>Analysis of the design patterns used to enhance the program and its development</a:t>
            </a:r>
          </a:p>
          <a:p>
            <a:pPr indent="-342900" lvl="0" marL="457200" rtl="0">
              <a:lnSpc>
                <a:spcPct val="200000"/>
              </a:lnSpc>
              <a:spcBef>
                <a:spcPts val="0"/>
              </a:spcBef>
              <a:spcAft>
                <a:spcPts val="0"/>
              </a:spcAft>
              <a:buSzPct val="100000"/>
            </a:pPr>
            <a:r>
              <a:rPr lang="en"/>
              <a:t>Anti-patterns that surfaced in the process of development</a:t>
            </a:r>
          </a:p>
          <a:p>
            <a:pPr indent="-342900" lvl="0" marL="457200" rtl="0">
              <a:lnSpc>
                <a:spcPct val="200000"/>
              </a:lnSpc>
              <a:spcBef>
                <a:spcPts val="0"/>
              </a:spcBef>
              <a:buSzPct val="100000"/>
            </a:pPr>
            <a:r>
              <a:rPr lang="en"/>
              <a:t>Overall, Beaker is uses design patterns often, while minimizing anti-patterns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Design Strategies Study: Design Patterns</a:t>
            </a:r>
          </a:p>
        </p:txBody>
      </p:sp>
      <p:graphicFrame>
        <p:nvGraphicFramePr>
          <p:cNvPr id="143" name="Shape 143"/>
          <p:cNvGraphicFramePr/>
          <p:nvPr/>
        </p:nvGraphicFramePr>
        <p:xfrm>
          <a:off x="534225" y="1204855"/>
          <a:ext cx="3000000" cy="3000000"/>
        </p:xfrm>
        <a:graphic>
          <a:graphicData uri="http://schemas.openxmlformats.org/drawingml/2006/table">
            <a:tbl>
              <a:tblPr>
                <a:noFill/>
                <a:tableStyleId>{876F34B0-998B-480B-B45C-7AC0CCF03282}</a:tableStyleId>
              </a:tblPr>
              <a:tblGrid>
                <a:gridCol w="2054675"/>
                <a:gridCol w="2068475"/>
                <a:gridCol w="3534125"/>
              </a:tblGrid>
              <a:tr h="402125">
                <a:tc>
                  <a:txBody>
                    <a:bodyPr>
                      <a:noAutofit/>
                    </a:bodyPr>
                    <a:lstStyle/>
                    <a:p>
                      <a:pPr lvl="0">
                        <a:spcBef>
                          <a:spcPts val="0"/>
                        </a:spcBef>
                        <a:buNone/>
                      </a:pPr>
                      <a:r>
                        <a:rPr lang="en">
                          <a:solidFill>
                            <a:schemeClr val="accent2"/>
                          </a:solidFill>
                        </a:rPr>
                        <a:t>Pattern Name</a:t>
                      </a:r>
                    </a:p>
                  </a:txBody>
                  <a:tcPr marT="91425" marB="91425" marR="91425" marL="91425">
                    <a:lnB cap="flat" cmpd="sng" w="19050">
                      <a:solidFill>
                        <a:srgbClr val="9E9E9E"/>
                      </a:solidFill>
                      <a:prstDash val="solid"/>
                      <a:round/>
                      <a:headEnd len="med" w="med" type="none"/>
                      <a:tailEnd len="med" w="med" type="none"/>
                    </a:lnB>
                  </a:tcPr>
                </a:tc>
                <a:tc>
                  <a:txBody>
                    <a:bodyPr>
                      <a:noAutofit/>
                    </a:bodyPr>
                    <a:lstStyle/>
                    <a:p>
                      <a:pPr lvl="0">
                        <a:spcBef>
                          <a:spcPts val="0"/>
                        </a:spcBef>
                        <a:buNone/>
                      </a:pPr>
                      <a:r>
                        <a:rPr lang="en">
                          <a:solidFill>
                            <a:schemeClr val="accent2"/>
                          </a:solidFill>
                        </a:rPr>
                        <a:t>Example Location</a:t>
                      </a:r>
                    </a:p>
                  </a:txBody>
                  <a:tcPr marT="91425" marB="91425" marR="91425" marL="91425">
                    <a:lnB cap="flat" cmpd="sng" w="19050">
                      <a:solidFill>
                        <a:srgbClr val="9E9E9E"/>
                      </a:solidFill>
                      <a:prstDash val="solid"/>
                      <a:round/>
                      <a:headEnd len="med" w="med" type="none"/>
                      <a:tailEnd len="med" w="med" type="none"/>
                    </a:lnB>
                  </a:tcPr>
                </a:tc>
                <a:tc>
                  <a:txBody>
                    <a:bodyPr>
                      <a:noAutofit/>
                    </a:bodyPr>
                    <a:lstStyle/>
                    <a:p>
                      <a:pPr lvl="0">
                        <a:spcBef>
                          <a:spcPts val="0"/>
                        </a:spcBef>
                        <a:buNone/>
                      </a:pPr>
                      <a:r>
                        <a:rPr lang="en">
                          <a:solidFill>
                            <a:schemeClr val="accent2"/>
                          </a:solidFill>
                        </a:rPr>
                        <a:t>Description</a:t>
                      </a:r>
                    </a:p>
                  </a:txBody>
                  <a:tcPr marT="91425" marB="91425" marR="91425" marL="91425">
                    <a:lnB cap="flat" cmpd="sng" w="19050">
                      <a:solidFill>
                        <a:srgbClr val="9E9E9E"/>
                      </a:solidFill>
                      <a:prstDash val="solid"/>
                      <a:round/>
                      <a:headEnd len="med" w="med" type="none"/>
                      <a:tailEnd len="med" w="med" type="none"/>
                    </a:lnB>
                  </a:tcPr>
                </a:tc>
              </a:tr>
              <a:tr h="608475">
                <a:tc>
                  <a:txBody>
                    <a:bodyPr>
                      <a:noAutofit/>
                    </a:bodyPr>
                    <a:lstStyle/>
                    <a:p>
                      <a:pPr lvl="0">
                        <a:spcBef>
                          <a:spcPts val="0"/>
                        </a:spcBef>
                        <a:buNone/>
                      </a:pPr>
                      <a:r>
                        <a:rPr lang="en">
                          <a:solidFill>
                            <a:schemeClr val="accent2"/>
                          </a:solidFill>
                        </a:rPr>
                        <a:t>Abstract Factory</a:t>
                      </a:r>
                    </a:p>
                  </a:txBody>
                  <a:tcPr marT="91425" marB="91425" marR="91425" marL="91425">
                    <a:lnT cap="flat" cmpd="sng" w="19050">
                      <a:solidFill>
                        <a:srgbClr val="9E9E9E"/>
                      </a:solidFill>
                      <a:prstDash val="solid"/>
                      <a:round/>
                      <a:headEnd len="med" w="med" type="none"/>
                      <a:tailEnd len="med" w="med" type="none"/>
                    </a:lnT>
                  </a:tcPr>
                </a:tc>
                <a:tc>
                  <a:txBody>
                    <a:bodyPr>
                      <a:noAutofit/>
                    </a:bodyPr>
                    <a:lstStyle/>
                    <a:p>
                      <a:pPr lvl="0">
                        <a:spcBef>
                          <a:spcPts val="0"/>
                        </a:spcBef>
                        <a:buNone/>
                      </a:pPr>
                      <a:r>
                        <a:rPr lang="en" sz="1000">
                          <a:solidFill>
                            <a:schemeClr val="accent2"/>
                          </a:solidFill>
                        </a:rPr>
                        <a:t>plugin/jvm/src/main/java/com/</a:t>
                      </a:r>
                      <a:br>
                        <a:rPr lang="en" sz="1000">
                          <a:solidFill>
                            <a:schemeClr val="accent2"/>
                          </a:solidFill>
                        </a:rPr>
                      </a:br>
                      <a:r>
                        <a:rPr lang="en" sz="1000">
                          <a:solidFill>
                            <a:schemeClr val="accent2"/>
                          </a:solidFill>
                        </a:rPr>
                        <a:t>twosigma/beaker/jvm/updater</a:t>
                      </a:r>
                    </a:p>
                  </a:txBody>
                  <a:tcPr marT="91425" marB="91425" marR="91425" marL="91425">
                    <a:lnT cap="flat" cmpd="sng" w="19050">
                      <a:solidFill>
                        <a:srgbClr val="9E9E9E"/>
                      </a:solidFill>
                      <a:prstDash val="solid"/>
                      <a:round/>
                      <a:headEnd len="med" w="med" type="none"/>
                      <a:tailEnd len="med" w="med" type="none"/>
                    </a:lnT>
                  </a:tcPr>
                </a:tc>
                <a:tc>
                  <a:txBody>
                    <a:bodyPr>
                      <a:noAutofit/>
                    </a:bodyPr>
                    <a:lstStyle/>
                    <a:p>
                      <a:pPr lvl="0">
                        <a:spcBef>
                          <a:spcPts val="0"/>
                        </a:spcBef>
                        <a:buNone/>
                      </a:pPr>
                      <a:r>
                        <a:rPr lang="en" sz="1000">
                          <a:solidFill>
                            <a:schemeClr val="accent2"/>
                          </a:solidFill>
                        </a:rPr>
                        <a:t>Many uses of factory patterns throughout Beaker. Seems to be primary creational pattern used.</a:t>
                      </a:r>
                    </a:p>
                  </a:txBody>
                  <a:tcPr marT="91425" marB="91425" marR="91425" marL="91425">
                    <a:lnT cap="flat" cmpd="sng" w="19050">
                      <a:solidFill>
                        <a:srgbClr val="9E9E9E"/>
                      </a:solidFill>
                      <a:prstDash val="solid"/>
                      <a:round/>
                      <a:headEnd len="med" w="med" type="none"/>
                      <a:tailEnd len="med" w="med" type="none"/>
                    </a:lnT>
                  </a:tcPr>
                </a:tc>
              </a:tr>
              <a:tr h="608475">
                <a:tc>
                  <a:txBody>
                    <a:bodyPr>
                      <a:noAutofit/>
                    </a:bodyPr>
                    <a:lstStyle/>
                    <a:p>
                      <a:pPr lvl="0">
                        <a:spcBef>
                          <a:spcPts val="0"/>
                        </a:spcBef>
                        <a:buNone/>
                      </a:pPr>
                      <a:r>
                        <a:rPr lang="en">
                          <a:solidFill>
                            <a:schemeClr val="accent2"/>
                          </a:solidFill>
                        </a:rPr>
                        <a:t>Singleton</a:t>
                      </a:r>
                    </a:p>
                  </a:txBody>
                  <a:tcPr marT="91425" marB="91425" marR="91425" marL="91425"/>
                </a:tc>
                <a:tc>
                  <a:txBody>
                    <a:bodyPr>
                      <a:noAutofit/>
                    </a:bodyPr>
                    <a:lstStyle/>
                    <a:p>
                      <a:pPr lvl="0">
                        <a:spcBef>
                          <a:spcPts val="0"/>
                        </a:spcBef>
                        <a:buNone/>
                      </a:pPr>
                      <a:r>
                        <a:rPr lang="en" sz="1000">
                          <a:solidFill>
                            <a:schemeClr val="accent2"/>
                          </a:solidFill>
                        </a:rPr>
                        <a:t>/core/src/main/web/app/beaker.js</a:t>
                      </a:r>
                    </a:p>
                  </a:txBody>
                  <a:tcPr marT="91425" marB="91425" marR="91425" marL="91425"/>
                </a:tc>
                <a:tc>
                  <a:txBody>
                    <a:bodyPr>
                      <a:noAutofit/>
                    </a:bodyPr>
                    <a:lstStyle/>
                    <a:p>
                      <a:pPr lvl="0">
                        <a:spcBef>
                          <a:spcPts val="0"/>
                        </a:spcBef>
                        <a:buNone/>
                      </a:pPr>
                      <a:r>
                        <a:rPr lang="en" sz="1000">
                          <a:solidFill>
                            <a:schemeClr val="accent2"/>
                          </a:solidFill>
                        </a:rPr>
                        <a:t>The beaker class represents the core of the program, so only one version needs to exist at any given time.</a:t>
                      </a:r>
                    </a:p>
                  </a:txBody>
                  <a:tcPr marT="91425" marB="91425" marR="91425" marL="91425"/>
                </a:tc>
              </a:tr>
              <a:tr h="608475">
                <a:tc>
                  <a:txBody>
                    <a:bodyPr>
                      <a:noAutofit/>
                    </a:bodyPr>
                    <a:lstStyle/>
                    <a:p>
                      <a:pPr lvl="0" rtl="0">
                        <a:spcBef>
                          <a:spcPts val="0"/>
                        </a:spcBef>
                        <a:buNone/>
                      </a:pPr>
                      <a:r>
                        <a:rPr lang="en">
                          <a:solidFill>
                            <a:schemeClr val="accent2"/>
                          </a:solidFill>
                        </a:rPr>
                        <a:t>State</a:t>
                      </a:r>
                    </a:p>
                  </a:txBody>
                  <a:tcPr marT="91425" marB="91425" marR="91425" marL="91425"/>
                </a:tc>
                <a:tc>
                  <a:txBody>
                    <a:bodyPr>
                      <a:noAutofit/>
                    </a:bodyPr>
                    <a:lstStyle/>
                    <a:p>
                      <a:pPr lvl="0" rtl="0">
                        <a:spcBef>
                          <a:spcPts val="0"/>
                        </a:spcBef>
                        <a:buNone/>
                      </a:pPr>
                      <a:r>
                        <a:rPr lang="en" sz="1000">
                          <a:solidFill>
                            <a:schemeClr val="accent2"/>
                          </a:solidFill>
                        </a:rPr>
                        <a:t>beaker-notebook/core/src/main/web/app/mainapp/components/notebook/cell-directive.js</a:t>
                      </a:r>
                    </a:p>
                  </a:txBody>
                  <a:tcPr marT="91425" marB="91425" marR="91425" marL="91425"/>
                </a:tc>
                <a:tc>
                  <a:txBody>
                    <a:bodyPr>
                      <a:noAutofit/>
                    </a:bodyPr>
                    <a:lstStyle/>
                    <a:p>
                      <a:pPr lvl="0" rtl="0">
                        <a:spcBef>
                          <a:spcPts val="0"/>
                        </a:spcBef>
                        <a:buNone/>
                      </a:pPr>
                      <a:r>
                        <a:rPr lang="en" sz="1000">
                          <a:solidFill>
                            <a:schemeClr val="accent2"/>
                          </a:solidFill>
                        </a:rPr>
                        <a:t>The cells in Beaker use states to represent the language used, and whether it is locked.</a:t>
                      </a:r>
                    </a:p>
                  </a:txBody>
                  <a:tcPr marT="91425" marB="91425" marR="91425" marL="91425"/>
                </a:tc>
              </a:tr>
              <a:tr h="608475">
                <a:tc>
                  <a:txBody>
                    <a:bodyPr>
                      <a:noAutofit/>
                    </a:bodyPr>
                    <a:lstStyle/>
                    <a:p>
                      <a:pPr lvl="0" rtl="0">
                        <a:spcBef>
                          <a:spcPts val="0"/>
                        </a:spcBef>
                        <a:buNone/>
                      </a:pPr>
                      <a:r>
                        <a:rPr lang="en">
                          <a:solidFill>
                            <a:schemeClr val="accent2"/>
                          </a:solidFill>
                        </a:rPr>
                        <a:t>Observer</a:t>
                      </a:r>
                    </a:p>
                  </a:txBody>
                  <a:tcPr marT="91425" marB="91425" marR="91425" marL="91425"/>
                </a:tc>
                <a:tc>
                  <a:txBody>
                    <a:bodyPr>
                      <a:noAutofit/>
                    </a:bodyPr>
                    <a:lstStyle/>
                    <a:p>
                      <a:pPr lvl="0" rtl="0">
                        <a:spcBef>
                          <a:spcPts val="0"/>
                        </a:spcBef>
                        <a:buNone/>
                      </a:pPr>
                      <a:r>
                        <a:rPr lang="en" sz="1000">
                          <a:solidFill>
                            <a:schemeClr val="accent2"/>
                          </a:solidFill>
                        </a:rPr>
                        <a:t>\core\src\main\web\app\mainapp </a:t>
                      </a:r>
                      <a:br>
                        <a:rPr lang="en" sz="1000">
                          <a:solidFill>
                            <a:schemeClr val="accent2"/>
                          </a:solidFill>
                        </a:rPr>
                      </a:br>
                      <a:r>
                        <a:rPr lang="en" sz="1000">
                          <a:solidFill>
                            <a:schemeClr val="accent2"/>
                          </a:solidFill>
                        </a:rPr>
                        <a:t>Line 1127</a:t>
                      </a:r>
                    </a:p>
                  </a:txBody>
                  <a:tcPr marT="91425" marB="91425" marR="91425" marL="91425"/>
                </a:tc>
                <a:tc>
                  <a:txBody>
                    <a:bodyPr>
                      <a:noAutofit/>
                    </a:bodyPr>
                    <a:lstStyle/>
                    <a:p>
                      <a:pPr lvl="0" rtl="0">
                        <a:spcBef>
                          <a:spcPts val="0"/>
                        </a:spcBef>
                        <a:buNone/>
                      </a:pPr>
                      <a:r>
                        <a:rPr lang="en" sz="1000">
                          <a:solidFill>
                            <a:schemeClr val="accent2"/>
                          </a:solidFill>
                        </a:rPr>
                        <a:t>Event handler called keydownHandler, which observes/ listens for key presses in order to handle input</a:t>
                      </a:r>
                    </a:p>
                  </a:txBody>
                  <a:tcPr marT="91425" marB="91425" marR="91425" marL="91425"/>
                </a:tc>
              </a:tr>
              <a:tr h="608475">
                <a:tc>
                  <a:txBody>
                    <a:bodyPr>
                      <a:noAutofit/>
                    </a:bodyPr>
                    <a:lstStyle/>
                    <a:p>
                      <a:pPr lvl="0">
                        <a:spcBef>
                          <a:spcPts val="0"/>
                        </a:spcBef>
                        <a:buNone/>
                      </a:pPr>
                      <a:r>
                        <a:rPr lang="en">
                          <a:solidFill>
                            <a:schemeClr val="accent2"/>
                          </a:solidFill>
                        </a:rPr>
                        <a:t>Memento</a:t>
                      </a:r>
                    </a:p>
                  </a:txBody>
                  <a:tcPr marT="91425" marB="91425" marR="91425" marL="91425"/>
                </a:tc>
                <a:tc>
                  <a:txBody>
                    <a:bodyPr>
                      <a:noAutofit/>
                    </a:bodyPr>
                    <a:lstStyle/>
                    <a:p>
                      <a:pPr lvl="0">
                        <a:spcBef>
                          <a:spcPts val="0"/>
                        </a:spcBef>
                        <a:buNone/>
                      </a:pPr>
                      <a:r>
                        <a:rPr lang="en" sz="1000">
                          <a:solidFill>
                            <a:schemeClr val="accent2"/>
                          </a:solidFill>
                        </a:rPr>
                        <a:t>beaker-notebook/core/src/main/web/app/mainapp/components/notebook/cell-directive.js</a:t>
                      </a:r>
                    </a:p>
                    <a:p>
                      <a:pPr lvl="0">
                        <a:spcBef>
                          <a:spcPts val="0"/>
                        </a:spcBef>
                        <a:buNone/>
                      </a:pPr>
                      <a:r>
                        <a:rPr lang="en" sz="1000">
                          <a:solidFill>
                            <a:schemeClr val="accent2"/>
                          </a:solidFill>
                        </a:rPr>
                        <a:t>Line 89</a:t>
                      </a:r>
                    </a:p>
                  </a:txBody>
                  <a:tcPr marT="91425" marB="91425" marR="91425" marL="91425"/>
                </a:tc>
                <a:tc>
                  <a:txBody>
                    <a:bodyPr>
                      <a:noAutofit/>
                    </a:bodyPr>
                    <a:lstStyle/>
                    <a:p>
                      <a:pPr lvl="0">
                        <a:spcBef>
                          <a:spcPts val="0"/>
                        </a:spcBef>
                        <a:buNone/>
                      </a:pPr>
                      <a:r>
                        <a:rPr lang="en" sz="1000">
                          <a:solidFill>
                            <a:schemeClr val="accent2"/>
                          </a:solidFill>
                        </a:rPr>
                        <a:t>Beaker uses the last language used in a cell, and then uses that language when creating new cells</a:t>
                      </a: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Design Strategies Study: Design Patterns cont.</a:t>
            </a:r>
          </a:p>
        </p:txBody>
      </p:sp>
      <p:graphicFrame>
        <p:nvGraphicFramePr>
          <p:cNvPr id="149" name="Shape 149"/>
          <p:cNvGraphicFramePr/>
          <p:nvPr/>
        </p:nvGraphicFramePr>
        <p:xfrm>
          <a:off x="534225" y="1204855"/>
          <a:ext cx="3000000" cy="3000000"/>
        </p:xfrm>
        <a:graphic>
          <a:graphicData uri="http://schemas.openxmlformats.org/drawingml/2006/table">
            <a:tbl>
              <a:tblPr>
                <a:noFill/>
                <a:tableStyleId>{876F34B0-998B-480B-B45C-7AC0CCF03282}</a:tableStyleId>
              </a:tblPr>
              <a:tblGrid>
                <a:gridCol w="2054675"/>
                <a:gridCol w="2068475"/>
                <a:gridCol w="3534125"/>
              </a:tblGrid>
              <a:tr h="388450">
                <a:tc>
                  <a:txBody>
                    <a:bodyPr>
                      <a:noAutofit/>
                    </a:bodyPr>
                    <a:lstStyle/>
                    <a:p>
                      <a:pPr lvl="0" rtl="0">
                        <a:spcBef>
                          <a:spcPts val="0"/>
                        </a:spcBef>
                        <a:buNone/>
                      </a:pPr>
                      <a:r>
                        <a:rPr lang="en">
                          <a:solidFill>
                            <a:schemeClr val="accent2"/>
                          </a:solidFill>
                        </a:rPr>
                        <a:t>Pattern Name</a:t>
                      </a:r>
                    </a:p>
                  </a:txBody>
                  <a:tcPr marT="91425" marB="91425" marR="91425" marL="91425">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a:solidFill>
                            <a:schemeClr val="accent2"/>
                          </a:solidFill>
                        </a:rPr>
                        <a:t>Example Location</a:t>
                      </a:r>
                    </a:p>
                  </a:txBody>
                  <a:tcPr marT="91425" marB="91425" marR="91425" marL="91425">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lang="en">
                          <a:solidFill>
                            <a:schemeClr val="accent2"/>
                          </a:solidFill>
                        </a:rPr>
                        <a:t>Description</a:t>
                      </a:r>
                    </a:p>
                  </a:txBody>
                  <a:tcPr marT="91425" marB="91425" marR="91425" marL="91425">
                    <a:lnB cap="flat" cmpd="sng" w="19050">
                      <a:solidFill>
                        <a:srgbClr val="9E9E9E"/>
                      </a:solidFill>
                      <a:prstDash val="solid"/>
                      <a:round/>
                      <a:headEnd len="med" w="med" type="none"/>
                      <a:tailEnd len="med" w="med" type="none"/>
                    </a:lnB>
                  </a:tcPr>
                </a:tc>
              </a:tr>
              <a:tr h="768950">
                <a:tc>
                  <a:txBody>
                    <a:bodyPr>
                      <a:noAutofit/>
                    </a:bodyPr>
                    <a:lstStyle/>
                    <a:p>
                      <a:pPr lvl="0" rtl="0">
                        <a:spcBef>
                          <a:spcPts val="0"/>
                        </a:spcBef>
                        <a:buNone/>
                      </a:pPr>
                      <a:r>
                        <a:rPr lang="en">
                          <a:solidFill>
                            <a:schemeClr val="accent2"/>
                          </a:solidFill>
                        </a:rPr>
                        <a:t>Chain of Responsibility</a:t>
                      </a:r>
                    </a:p>
                  </a:txBody>
                  <a:tcPr marT="91425" marB="91425" marR="91425" marL="91425">
                    <a:lnT cap="flat" cmpd="sng" w="19050">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chemeClr val="accent2"/>
                          </a:solidFill>
                        </a:rPr>
                        <a:t>shared\src\main\java\com\twosigma\beaker\shared\module\util\GeneralUtilsImpl.java</a:t>
                      </a:r>
                    </a:p>
                  </a:txBody>
                  <a:tcPr marT="91425" marB="91425" marR="91425" marL="91425">
                    <a:lnT cap="flat" cmpd="sng" w="19050">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chemeClr val="accent2"/>
                          </a:solidFill>
                        </a:rPr>
                        <a:t>GeneralUtilsImpl.java has a set of file system methods which handle four different file formats. Depending on the file format, the responsibility gets passed toward the correct method, either a Path, File, String, or URL.</a:t>
                      </a:r>
                    </a:p>
                  </a:txBody>
                  <a:tcPr marT="91425" marB="91425" marR="91425" marL="91425">
                    <a:lnT cap="flat" cmpd="sng" w="19050">
                      <a:solidFill>
                        <a:srgbClr val="9E9E9E"/>
                      </a:solidFill>
                      <a:prstDash val="solid"/>
                      <a:round/>
                      <a:headEnd len="med" w="med" type="none"/>
                      <a:tailEnd len="med" w="med" type="none"/>
                    </a:lnT>
                  </a:tcPr>
                </a:tc>
              </a:tr>
              <a:tr h="587775">
                <a:tc>
                  <a:txBody>
                    <a:bodyPr>
                      <a:noAutofit/>
                    </a:bodyPr>
                    <a:lstStyle/>
                    <a:p>
                      <a:pPr lvl="0" rtl="0">
                        <a:spcBef>
                          <a:spcPts val="0"/>
                        </a:spcBef>
                        <a:buNone/>
                      </a:pPr>
                      <a:r>
                        <a:rPr lang="en">
                          <a:solidFill>
                            <a:schemeClr val="accent2"/>
                          </a:solidFill>
                        </a:rPr>
                        <a:t>Command</a:t>
                      </a:r>
                    </a:p>
                  </a:txBody>
                  <a:tcPr marT="91425" marB="91425" marR="91425" marL="91425"/>
                </a:tc>
                <a:tc>
                  <a:txBody>
                    <a:bodyPr>
                      <a:noAutofit/>
                    </a:bodyPr>
                    <a:lstStyle/>
                    <a:p>
                      <a:pPr lvl="0" rtl="0">
                        <a:spcBef>
                          <a:spcPts val="0"/>
                        </a:spcBef>
                        <a:buNone/>
                      </a:pPr>
                      <a:r>
                        <a:rPr lang="en" sz="1000">
                          <a:solidFill>
                            <a:schemeClr val="accent2"/>
                          </a:solidFill>
                        </a:rPr>
                        <a:t>/core/twosigma/beaker/core/module/elfinder/impl/commands</a:t>
                      </a:r>
                    </a:p>
                  </a:txBody>
                  <a:tcPr marT="91425" marB="91425" marR="91425" marL="91425"/>
                </a:tc>
                <a:tc>
                  <a:txBody>
                    <a:bodyPr>
                      <a:noAutofit/>
                    </a:bodyPr>
                    <a:lstStyle/>
                    <a:p>
                      <a:pPr lvl="0" rtl="0">
                        <a:spcBef>
                          <a:spcPts val="0"/>
                        </a:spcBef>
                        <a:buNone/>
                      </a:pPr>
                      <a:r>
                        <a:rPr lang="en" sz="1000">
                          <a:solidFill>
                            <a:schemeClr val="accent2"/>
                          </a:solidFill>
                        </a:rPr>
                        <a:t>Many command classes in the folder, all implementing the Command pattern.</a:t>
                      </a:r>
                    </a:p>
                  </a:txBody>
                  <a:tcPr marT="91425" marB="91425" marR="91425" marL="91425"/>
                </a:tc>
              </a:tr>
              <a:tr h="621075">
                <a:tc>
                  <a:txBody>
                    <a:bodyPr>
                      <a:noAutofit/>
                    </a:bodyPr>
                    <a:lstStyle/>
                    <a:p>
                      <a:pPr lvl="0" rtl="0">
                        <a:spcBef>
                          <a:spcPts val="0"/>
                        </a:spcBef>
                        <a:buNone/>
                      </a:pPr>
                      <a:r>
                        <a:rPr lang="en">
                          <a:solidFill>
                            <a:schemeClr val="accent2"/>
                          </a:solidFill>
                        </a:rPr>
                        <a:t>Interpreter</a:t>
                      </a:r>
                    </a:p>
                  </a:txBody>
                  <a:tcPr marT="91425" marB="91425" marR="91425" marL="91425"/>
                </a:tc>
                <a:tc>
                  <a:txBody>
                    <a:bodyPr>
                      <a:noAutofit/>
                    </a:bodyPr>
                    <a:lstStyle/>
                    <a:p>
                      <a:pPr lvl="0" rtl="0">
                        <a:spcBef>
                          <a:spcPts val="0"/>
                        </a:spcBef>
                        <a:buNone/>
                      </a:pPr>
                      <a:r>
                        <a:rPr lang="en" sz="1000">
                          <a:solidFill>
                            <a:schemeClr val="accent2"/>
                          </a:solidFill>
                        </a:rPr>
                        <a:t>\plugin\cpp\src\main\java\com\twosigma\beaker\cpp\utils\Extractor.java</a:t>
                      </a:r>
                    </a:p>
                  </a:txBody>
                  <a:tcPr marT="91425" marB="91425" marR="91425" marL="91425"/>
                </a:tc>
                <a:tc>
                  <a:txBody>
                    <a:bodyPr>
                      <a:noAutofit/>
                    </a:bodyPr>
                    <a:lstStyle/>
                    <a:p>
                      <a:pPr lvl="0" rtl="0">
                        <a:spcBef>
                          <a:spcPts val="0"/>
                        </a:spcBef>
                        <a:buNone/>
                      </a:pPr>
                      <a:r>
                        <a:rPr lang="en" sz="1000">
                          <a:solidFill>
                            <a:schemeClr val="accent2"/>
                          </a:solidFill>
                        </a:rPr>
                        <a:t>Extractor extends the base class CPP14BaseListener and expands on grammar parsing logic.</a:t>
                      </a:r>
                    </a:p>
                  </a:txBody>
                  <a:tcPr marT="91425" marB="91425" marR="91425" marL="91425"/>
                </a:tc>
              </a:tr>
              <a:tr h="768950">
                <a:tc>
                  <a:txBody>
                    <a:bodyPr>
                      <a:noAutofit/>
                    </a:bodyPr>
                    <a:lstStyle/>
                    <a:p>
                      <a:pPr lvl="0" rtl="0">
                        <a:spcBef>
                          <a:spcPts val="0"/>
                        </a:spcBef>
                        <a:buNone/>
                      </a:pPr>
                      <a:r>
                        <a:rPr lang="en">
                          <a:solidFill>
                            <a:schemeClr val="accent2"/>
                          </a:solidFill>
                        </a:rPr>
                        <a:t>Prototype</a:t>
                      </a:r>
                    </a:p>
                  </a:txBody>
                  <a:tcPr marT="91425" marB="91425" marR="91425" marL="91425"/>
                </a:tc>
                <a:tc>
                  <a:txBody>
                    <a:bodyPr>
                      <a:noAutofit/>
                    </a:bodyPr>
                    <a:lstStyle/>
                    <a:p>
                      <a:pPr lvl="0" rtl="0">
                        <a:spcBef>
                          <a:spcPts val="0"/>
                        </a:spcBef>
                        <a:buNone/>
                      </a:pPr>
                      <a:r>
                        <a:rPr lang="en" sz="1000">
                          <a:solidFill>
                            <a:schemeClr val="accent2"/>
                          </a:solidFill>
                        </a:rPr>
                        <a:t>\core\src\main\web\app\mainapp </a:t>
                      </a:r>
                      <a:br>
                        <a:rPr lang="en" sz="1000">
                          <a:solidFill>
                            <a:schemeClr val="accent2"/>
                          </a:solidFill>
                        </a:rPr>
                      </a:br>
                      <a:r>
                        <a:rPr lang="en" sz="1000">
                          <a:solidFill>
                            <a:schemeClr val="accent2"/>
                          </a:solidFill>
                        </a:rPr>
                        <a:t>Line 1229</a:t>
                      </a:r>
                    </a:p>
                  </a:txBody>
                  <a:tcPr marT="91425" marB="91425" marR="91425" marL="91425"/>
                </a:tc>
                <a:tc>
                  <a:txBody>
                    <a:bodyPr>
                      <a:noAutofit/>
                    </a:bodyPr>
                    <a:lstStyle/>
                    <a:p>
                      <a:pPr lvl="0" rtl="0">
                        <a:spcBef>
                          <a:spcPts val="0"/>
                        </a:spcBef>
                        <a:buNone/>
                      </a:pPr>
                      <a:r>
                        <a:rPr lang="en" sz="1000">
                          <a:solidFill>
                            <a:schemeClr val="accent2"/>
                          </a:solidFill>
                        </a:rPr>
                        <a:t>Keyword “.this” is used for prototype design pattern.In Beaker they use “.this” in many places where they are specifically calling the one that was declared in the constructor.</a:t>
                      </a:r>
                    </a:p>
                  </a:txBody>
                  <a:tcPr marT="91425" marB="91425" marR="91425" marL="91425"/>
                </a:tc>
              </a:tr>
              <a:tr h="621075">
                <a:tc>
                  <a:txBody>
                    <a:bodyPr>
                      <a:noAutofit/>
                    </a:bodyPr>
                    <a:lstStyle/>
                    <a:p>
                      <a:pPr lvl="0" rtl="0">
                        <a:spcBef>
                          <a:spcPts val="0"/>
                        </a:spcBef>
                        <a:buNone/>
                      </a:pPr>
                      <a:r>
                        <a:rPr lang="en">
                          <a:solidFill>
                            <a:schemeClr val="accent2"/>
                          </a:solidFill>
                        </a:rPr>
                        <a:t>Builder</a:t>
                      </a:r>
                    </a:p>
                  </a:txBody>
                  <a:tcPr marT="91425" marB="91425" marR="91425" marL="91425"/>
                </a:tc>
                <a:tc>
                  <a:txBody>
                    <a:bodyPr>
                      <a:noAutofit/>
                    </a:bodyPr>
                    <a:lstStyle/>
                    <a:p>
                      <a:pPr lvl="0" rtl="0">
                        <a:spcBef>
                          <a:spcPts val="0"/>
                        </a:spcBef>
                        <a:buNone/>
                      </a:pPr>
                      <a:r>
                        <a:rPr lang="en" sz="1000">
                          <a:solidFill>
                            <a:schemeClr val="accent2"/>
                          </a:solidFill>
                        </a:rPr>
                        <a:t>Does not exist within Beaker</a:t>
                      </a:r>
                    </a:p>
                  </a:txBody>
                  <a:tcPr marT="91425" marB="91425" marR="91425" marL="91425"/>
                </a:tc>
                <a:tc>
                  <a:txBody>
                    <a:bodyPr>
                      <a:noAutofit/>
                    </a:bodyPr>
                    <a:lstStyle/>
                    <a:p>
                      <a:pPr lvl="0" rtl="0">
                        <a:spcBef>
                          <a:spcPts val="0"/>
                        </a:spcBef>
                        <a:buNone/>
                      </a:pPr>
                      <a:r>
                        <a:rPr lang="en" sz="1000">
                          <a:solidFill>
                            <a:schemeClr val="accent2"/>
                          </a:solidFill>
                        </a:rPr>
                        <a:t>Creation of objects doesn’t require a granular design pattern like builder to create them. Beaker mainly relies on factories to create objects.</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Anti Patterns</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SzPct val="100000"/>
            </a:pPr>
            <a:r>
              <a:rPr lang="en"/>
              <a:t>The Blob</a:t>
            </a:r>
          </a:p>
          <a:p>
            <a:pPr indent="-317500" lvl="1" marL="914400" rtl="0">
              <a:lnSpc>
                <a:spcPct val="100000"/>
              </a:lnSpc>
              <a:spcBef>
                <a:spcPts val="0"/>
              </a:spcBef>
              <a:spcAft>
                <a:spcPts val="0"/>
              </a:spcAft>
              <a:buSzPct val="100000"/>
            </a:pPr>
            <a:r>
              <a:rPr lang="en"/>
              <a:t>Doesn’t occur. Split into views, service, and backend, demonstrating separation of concerns</a:t>
            </a:r>
          </a:p>
          <a:p>
            <a:pPr indent="-342900" lvl="0" marL="457200" rtl="0">
              <a:lnSpc>
                <a:spcPct val="100000"/>
              </a:lnSpc>
              <a:spcBef>
                <a:spcPts val="0"/>
              </a:spcBef>
              <a:spcAft>
                <a:spcPts val="0"/>
              </a:spcAft>
              <a:buSzPct val="100000"/>
            </a:pPr>
            <a:r>
              <a:rPr lang="en"/>
              <a:t>Lava Flow</a:t>
            </a:r>
          </a:p>
          <a:p>
            <a:pPr indent="-317500" lvl="1" marL="914400" rtl="0">
              <a:lnSpc>
                <a:spcPct val="100000"/>
              </a:lnSpc>
              <a:spcBef>
                <a:spcPts val="0"/>
              </a:spcBef>
              <a:spcAft>
                <a:spcPts val="0"/>
              </a:spcAft>
              <a:buSzPct val="100000"/>
            </a:pPr>
            <a:r>
              <a:rPr lang="en"/>
              <a:t>Doesn’t occur. The majority of Beaker’s code is well documented and modular, project still early</a:t>
            </a:r>
          </a:p>
          <a:p>
            <a:pPr indent="-342900" lvl="0" marL="457200" rtl="0">
              <a:lnSpc>
                <a:spcPct val="100000"/>
              </a:lnSpc>
              <a:spcBef>
                <a:spcPts val="0"/>
              </a:spcBef>
              <a:spcAft>
                <a:spcPts val="0"/>
              </a:spcAft>
              <a:buSzPct val="100000"/>
            </a:pPr>
            <a:r>
              <a:rPr lang="en"/>
              <a:t>Functional Decomposition</a:t>
            </a:r>
          </a:p>
          <a:p>
            <a:pPr indent="-317500" lvl="1" marL="914400" rtl="0">
              <a:lnSpc>
                <a:spcPct val="100000"/>
              </a:lnSpc>
              <a:spcBef>
                <a:spcPts val="0"/>
              </a:spcBef>
              <a:spcAft>
                <a:spcPts val="0"/>
              </a:spcAft>
              <a:buSzPct val="100000"/>
            </a:pPr>
            <a:r>
              <a:rPr lang="en"/>
              <a:t>Doesn’t occur. All classes are objects with specific purposes, such as Serializer and Updater</a:t>
            </a:r>
          </a:p>
          <a:p>
            <a:pPr indent="-342900" lvl="0" marL="457200" rtl="0">
              <a:lnSpc>
                <a:spcPct val="100000"/>
              </a:lnSpc>
              <a:spcBef>
                <a:spcPts val="0"/>
              </a:spcBef>
              <a:spcAft>
                <a:spcPts val="0"/>
              </a:spcAft>
              <a:buSzPct val="100000"/>
            </a:pPr>
            <a:r>
              <a:rPr lang="en"/>
              <a:t>Poltergeists</a:t>
            </a:r>
          </a:p>
          <a:p>
            <a:pPr indent="-317500" lvl="1" marL="914400" rtl="0">
              <a:lnSpc>
                <a:spcPct val="100000"/>
              </a:lnSpc>
              <a:spcBef>
                <a:spcPts val="0"/>
              </a:spcBef>
              <a:spcAft>
                <a:spcPts val="0"/>
              </a:spcAft>
              <a:buSzPct val="100000"/>
            </a:pPr>
            <a:r>
              <a:rPr lang="en"/>
              <a:t>Occurs at core/src/main/web/app/mainapp/components/pluginmanager/pluginmanager.js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Anti Patterns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marR="0" rtl="0" algn="l">
              <a:lnSpc>
                <a:spcPct val="100000"/>
              </a:lnSpc>
              <a:spcBef>
                <a:spcPts val="0"/>
              </a:spcBef>
              <a:spcAft>
                <a:spcPts val="0"/>
              </a:spcAft>
              <a:buClr>
                <a:schemeClr val="lt2"/>
              </a:buClr>
              <a:buSzPct val="100000"/>
              <a:buFont typeface="Arial"/>
            </a:pPr>
            <a:r>
              <a:rPr lang="en"/>
              <a:t>Golden Hammer</a:t>
            </a:r>
          </a:p>
          <a:p>
            <a:pPr indent="-317500" lvl="1" marL="914400" marR="0" rtl="0" algn="l">
              <a:lnSpc>
                <a:spcPct val="100000"/>
              </a:lnSpc>
              <a:spcBef>
                <a:spcPts val="0"/>
              </a:spcBef>
              <a:spcAft>
                <a:spcPts val="0"/>
              </a:spcAft>
              <a:buSzPct val="100000"/>
            </a:pPr>
            <a:r>
              <a:rPr lang="en"/>
              <a:t>Doesn’t occur. The MVC structure leads to every class being purposeful and efficient.</a:t>
            </a:r>
          </a:p>
          <a:p>
            <a:pPr indent="-342900" lvl="0" marL="457200" marR="0" rtl="0" algn="l">
              <a:lnSpc>
                <a:spcPct val="100000"/>
              </a:lnSpc>
              <a:spcBef>
                <a:spcPts val="0"/>
              </a:spcBef>
              <a:spcAft>
                <a:spcPts val="0"/>
              </a:spcAft>
              <a:buSzPct val="100000"/>
            </a:pPr>
            <a:r>
              <a:rPr lang="en"/>
              <a:t>Spaghetti Code</a:t>
            </a:r>
          </a:p>
          <a:p>
            <a:pPr indent="-317500" lvl="1" marL="914400" marR="0" rtl="0" algn="l">
              <a:lnSpc>
                <a:spcPct val="100000"/>
              </a:lnSpc>
              <a:spcBef>
                <a:spcPts val="0"/>
              </a:spcBef>
              <a:spcAft>
                <a:spcPts val="0"/>
              </a:spcAft>
              <a:buSzPct val="100000"/>
            </a:pPr>
            <a:r>
              <a:rPr lang="en"/>
              <a:t>Doesn’t occur. The developers make sure to not cite too many methods in small structure.</a:t>
            </a:r>
          </a:p>
          <a:p>
            <a:pPr indent="-342900" lvl="0" marL="457200" marR="0" rtl="0" algn="l">
              <a:lnSpc>
                <a:spcPct val="100000"/>
              </a:lnSpc>
              <a:spcBef>
                <a:spcPts val="0"/>
              </a:spcBef>
              <a:spcAft>
                <a:spcPts val="0"/>
              </a:spcAft>
              <a:buSzPct val="100000"/>
            </a:pPr>
            <a:r>
              <a:rPr lang="en"/>
              <a:t>Cut-and-Paste Programming</a:t>
            </a:r>
          </a:p>
          <a:p>
            <a:pPr indent="-317500" lvl="1" marL="914400" marR="0" rtl="0" algn="l">
              <a:lnSpc>
                <a:spcPct val="100000"/>
              </a:lnSpc>
              <a:spcBef>
                <a:spcPts val="0"/>
              </a:spcBef>
              <a:spcAft>
                <a:spcPts val="0"/>
              </a:spcAft>
              <a:buSzPct val="100000"/>
            </a:pPr>
            <a:r>
              <a:rPr lang="en"/>
              <a:t>Doesn’t occur. They use common functions that are called to avoid copy and pasting.</a:t>
            </a:r>
          </a:p>
          <a:p>
            <a:pPr indent="-342900" lvl="0" marL="457200" marR="0" rtl="0" algn="l">
              <a:lnSpc>
                <a:spcPct val="100000"/>
              </a:lnSpc>
              <a:spcBef>
                <a:spcPts val="0"/>
              </a:spcBef>
              <a:spcAft>
                <a:spcPts val="0"/>
              </a:spcAft>
              <a:buSzPct val="100000"/>
            </a:pPr>
            <a:r>
              <a:rPr lang="en"/>
              <a:t>Overall, very few occurrences of anti patterns.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Design Evolution Study</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Major changed features: </a:t>
            </a:r>
          </a:p>
          <a:p>
            <a:pPr indent="-317500" lvl="1" marL="914400" rtl="0">
              <a:spcBef>
                <a:spcPts val="0"/>
              </a:spcBef>
              <a:spcAft>
                <a:spcPts val="0"/>
              </a:spcAft>
              <a:buSzPct val="100000"/>
            </a:pPr>
            <a:r>
              <a:rPr lang="en"/>
              <a:t>Light on Dark theme</a:t>
            </a:r>
          </a:p>
          <a:p>
            <a:pPr indent="-317500" lvl="1" marL="914400" rtl="0">
              <a:spcBef>
                <a:spcPts val="0"/>
              </a:spcBef>
              <a:spcAft>
                <a:spcPts val="0"/>
              </a:spcAft>
              <a:buSzPct val="100000"/>
            </a:pPr>
            <a:r>
              <a:rPr lang="en"/>
              <a:t>10x faster large notebooks</a:t>
            </a:r>
          </a:p>
          <a:p>
            <a:pPr indent="-317500" lvl="1" marL="914400" rtl="0">
              <a:spcBef>
                <a:spcPts val="0"/>
              </a:spcBef>
              <a:spcAft>
                <a:spcPts val="0"/>
              </a:spcAft>
              <a:buSzPct val="100000"/>
            </a:pPr>
            <a:r>
              <a:rPr lang="en"/>
              <a:t>Lua/ Torch support</a:t>
            </a:r>
          </a:p>
          <a:p>
            <a:pPr indent="-317500" lvl="1" marL="914400" rtl="0">
              <a:spcBef>
                <a:spcPts val="0"/>
              </a:spcBef>
              <a:spcAft>
                <a:spcPts val="0"/>
              </a:spcAft>
              <a:buSzPct val="100000"/>
            </a:pPr>
            <a:r>
              <a:rPr lang="en"/>
              <a:t>Improved Clojure support</a:t>
            </a:r>
          </a:p>
          <a:p>
            <a:pPr indent="-317500" lvl="1" marL="914400" rtl="0">
              <a:spcBef>
                <a:spcPts val="0"/>
              </a:spcBef>
              <a:spcAft>
                <a:spcPts val="0"/>
              </a:spcAft>
              <a:buSzPct val="100000"/>
            </a:pPr>
            <a:r>
              <a:rPr lang="en"/>
              <a:t>AutoTranslate to Julia</a:t>
            </a:r>
          </a:p>
          <a:p>
            <a:pPr indent="-317500" lvl="1" marL="914400" rtl="0">
              <a:spcBef>
                <a:spcPts val="0"/>
              </a:spcBef>
              <a:spcAft>
                <a:spcPts val="0"/>
              </a:spcAft>
              <a:buSzPct val="100000"/>
            </a:pPr>
            <a:r>
              <a:rPr lang="en"/>
              <a:t>Native Charts</a:t>
            </a:r>
          </a:p>
          <a:p>
            <a:pPr indent="-317500" lvl="1" marL="914400" rtl="0">
              <a:spcBef>
                <a:spcPts val="0"/>
              </a:spcBef>
              <a:spcAft>
                <a:spcPts val="0"/>
              </a:spcAft>
              <a:buSzPct val="100000"/>
            </a:pPr>
            <a:r>
              <a:rPr lang="en"/>
              <a:t>Support NanoPlots</a:t>
            </a:r>
          </a:p>
          <a:p>
            <a:pPr indent="-317500" lvl="1" marL="914400" rtl="0">
              <a:spcBef>
                <a:spcPts val="0"/>
              </a:spcBef>
              <a:spcAft>
                <a:spcPts val="0"/>
              </a:spcAft>
              <a:buSzPct val="100000"/>
            </a:pPr>
            <a:r>
              <a:rPr lang="en"/>
              <a:t>Layout Managers for output containers</a:t>
            </a:r>
          </a:p>
          <a:p>
            <a:pPr indent="-317500" lvl="1" marL="914400" rtl="0">
              <a:spcBef>
                <a:spcPts val="0"/>
              </a:spcBef>
              <a:spcAft>
                <a:spcPts val="0"/>
              </a:spcAft>
              <a:buSzPct val="100000"/>
            </a:pPr>
            <a:r>
              <a:rPr lang="en"/>
              <a:t>Portable version of Windows</a:t>
            </a:r>
          </a:p>
          <a:p>
            <a:pPr indent="-317500" lvl="1" marL="914400" rtl="0">
              <a:spcBef>
                <a:spcPts val="0"/>
              </a:spcBef>
              <a:spcAft>
                <a:spcPts val="0"/>
              </a:spcAft>
              <a:buSzPct val="100000"/>
            </a:pPr>
            <a:r>
              <a:rPr lang="en"/>
              <a:t>Added sublime code editing key binding option</a:t>
            </a:r>
          </a:p>
          <a:p>
            <a:pPr indent="-317500" lvl="1" marL="914400" rtl="0">
              <a:spcBef>
                <a:spcPts val="0"/>
              </a:spcBef>
              <a:buSzPct val="100000"/>
            </a:pPr>
            <a:r>
              <a:rPr lang="en"/>
              <a:t>Ploty works in R without iFrame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Design Evolution Study</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Features added to:</a:t>
            </a:r>
          </a:p>
          <a:p>
            <a:pPr indent="-317500" lvl="1" marL="914400" rtl="0">
              <a:spcBef>
                <a:spcPts val="0"/>
              </a:spcBef>
              <a:spcAft>
                <a:spcPts val="0"/>
              </a:spcAft>
              <a:buSzPct val="100000"/>
            </a:pPr>
            <a:r>
              <a:rPr lang="en"/>
              <a:t>Add more functionality</a:t>
            </a:r>
          </a:p>
          <a:p>
            <a:pPr indent="-317500" lvl="1" marL="914400" rtl="0">
              <a:spcBef>
                <a:spcPts val="0"/>
              </a:spcBef>
              <a:spcAft>
                <a:spcPts val="0"/>
              </a:spcAft>
              <a:buSzPct val="100000"/>
            </a:pPr>
            <a:r>
              <a:rPr lang="en"/>
              <a:t>Delete redundant code</a:t>
            </a:r>
          </a:p>
          <a:p>
            <a:pPr indent="-317500" lvl="1" marL="914400" rtl="0">
              <a:spcBef>
                <a:spcPts val="0"/>
              </a:spcBef>
              <a:spcAft>
                <a:spcPts val="0"/>
              </a:spcAft>
              <a:buSzPct val="100000"/>
            </a:pPr>
            <a:r>
              <a:rPr lang="en"/>
              <a:t>Used latest technologies as well as features</a:t>
            </a:r>
          </a:p>
          <a:p>
            <a:pPr indent="-317500" lvl="1" marL="914400" rtl="0">
              <a:spcBef>
                <a:spcPts val="0"/>
              </a:spcBef>
              <a:spcAft>
                <a:spcPts val="0"/>
              </a:spcAft>
              <a:buSzPct val="100000"/>
            </a:pPr>
            <a:r>
              <a:rPr lang="en"/>
              <a:t>Added charts/graphs</a:t>
            </a:r>
          </a:p>
          <a:p>
            <a:pPr indent="-342900" lvl="0" marL="457200" rtl="0">
              <a:spcBef>
                <a:spcPts val="0"/>
              </a:spcBef>
              <a:spcAft>
                <a:spcPts val="0"/>
              </a:spcAft>
              <a:buSzPct val="100000"/>
            </a:pPr>
            <a:r>
              <a:rPr lang="en"/>
              <a:t>Major improvements: </a:t>
            </a:r>
          </a:p>
          <a:p>
            <a:pPr indent="-317500" lvl="1" marL="914400" rtl="0">
              <a:spcBef>
                <a:spcPts val="0"/>
              </a:spcBef>
              <a:spcAft>
                <a:spcPts val="0"/>
              </a:spcAft>
              <a:buSzPct val="100000"/>
            </a:pPr>
            <a:r>
              <a:rPr lang="en"/>
              <a:t>Better code with latest technologies</a:t>
            </a:r>
          </a:p>
          <a:p>
            <a:pPr indent="-317500" lvl="1" marL="914400" rtl="0">
              <a:spcBef>
                <a:spcPts val="0"/>
              </a:spcBef>
              <a:spcAft>
                <a:spcPts val="0"/>
              </a:spcAft>
              <a:buSzPct val="100000"/>
            </a:pPr>
            <a:r>
              <a:rPr lang="en"/>
              <a:t>Functions to do more functionality  </a:t>
            </a:r>
          </a:p>
          <a:p>
            <a:pPr indent="-342900" lvl="0" marL="457200" rtl="0">
              <a:spcBef>
                <a:spcPts val="0"/>
              </a:spcBef>
              <a:spcAft>
                <a:spcPts val="0"/>
              </a:spcAft>
              <a:buSzPct val="100000"/>
            </a:pPr>
            <a:r>
              <a:rPr lang="en"/>
              <a:t>Challenges faced:</a:t>
            </a:r>
          </a:p>
          <a:p>
            <a:pPr indent="-317500" lvl="1" marL="914400" rtl="0">
              <a:spcBef>
                <a:spcPts val="0"/>
              </a:spcBef>
              <a:spcAft>
                <a:spcPts val="0"/>
              </a:spcAft>
              <a:buSzPct val="100000"/>
            </a:pPr>
            <a:r>
              <a:rPr lang="en"/>
              <a:t>Finding big issues that were changed</a:t>
            </a:r>
          </a:p>
          <a:p>
            <a:pPr indent="-317500" lvl="2" marL="1371600" rtl="0">
              <a:spcBef>
                <a:spcPts val="0"/>
              </a:spcBef>
              <a:spcAft>
                <a:spcPts val="0"/>
              </a:spcAft>
              <a:buSzPct val="100000"/>
            </a:pPr>
            <a:r>
              <a:rPr lang="en"/>
              <a:t>How were they changed, what was changed, how did it impact the code?</a:t>
            </a:r>
          </a:p>
          <a:p>
            <a:pPr indent="-317500" lvl="1" marL="914400" rtl="0">
              <a:spcBef>
                <a:spcPts val="0"/>
              </a:spcBef>
              <a:buSzPct val="100000"/>
            </a:pPr>
            <a:r>
              <a:rPr lang="en"/>
              <a:t>Find out what classes and file were changed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Overview</a:t>
            </a:r>
          </a:p>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What is Beaker?</a:t>
            </a:r>
          </a:p>
          <a:p>
            <a:pPr lvl="0">
              <a:spcBef>
                <a:spcPts val="0"/>
              </a:spcBef>
              <a:buNone/>
            </a:pPr>
            <a:r>
              <a:rPr lang="en"/>
              <a:t>Use Cases</a:t>
            </a:r>
          </a:p>
          <a:p>
            <a:pPr lvl="0">
              <a:spcBef>
                <a:spcPts val="0"/>
              </a:spcBef>
              <a:buNone/>
            </a:pPr>
            <a:r>
              <a:rPr lang="en"/>
              <a:t>Domain Model</a:t>
            </a:r>
          </a:p>
          <a:p>
            <a:pPr lvl="0">
              <a:spcBef>
                <a:spcPts val="0"/>
              </a:spcBef>
              <a:buNone/>
            </a:pPr>
            <a:r>
              <a:rPr lang="en"/>
              <a:t>Object-Oriented Design</a:t>
            </a:r>
          </a:p>
          <a:p>
            <a:pPr lvl="0">
              <a:spcBef>
                <a:spcPts val="0"/>
              </a:spcBef>
              <a:buNone/>
            </a:pPr>
            <a:r>
              <a:rPr lang="en"/>
              <a:t>Design-To-Code Traceability</a:t>
            </a:r>
          </a:p>
          <a:p>
            <a:pPr lvl="0">
              <a:spcBef>
                <a:spcPts val="0"/>
              </a:spcBef>
              <a:buNone/>
            </a:pPr>
            <a:r>
              <a:rPr lang="en"/>
              <a:t>Design Strategies</a:t>
            </a:r>
          </a:p>
          <a:p>
            <a:pPr lvl="0">
              <a:spcBef>
                <a:spcPts val="0"/>
              </a:spcBef>
              <a:buNone/>
            </a:pPr>
            <a:r>
              <a:rPr lang="en"/>
              <a:t>Design Evolution</a:t>
            </a:r>
          </a:p>
          <a:p>
            <a:pPr lvl="0">
              <a:spcBef>
                <a:spcPts val="0"/>
              </a:spcBef>
              <a:buNone/>
            </a:pPr>
            <a:r>
              <a:t/>
            </a:r>
            <a:endParaRP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lgn="l">
              <a:spcBef>
                <a:spcPts val="0"/>
              </a:spcBef>
              <a:buNone/>
            </a:pPr>
            <a:r>
              <a:rPr lang="en"/>
              <a:t>Thank You</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Sources</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a:t>https://github.com/twosigma/beaker-notebook</a:t>
            </a:r>
          </a:p>
          <a:p>
            <a:pPr lvl="0" rtl="0">
              <a:spcBef>
                <a:spcPts val="0"/>
              </a:spcBef>
              <a:spcAft>
                <a:spcPts val="0"/>
              </a:spcAft>
              <a:buNone/>
            </a:pPr>
            <a:r>
              <a:t/>
            </a:r>
            <a:endParaRPr/>
          </a:p>
          <a:p>
            <a:pPr lvl="0" rtl="0">
              <a:spcBef>
                <a:spcPts val="0"/>
              </a:spcBef>
              <a:spcAft>
                <a:spcPts val="0"/>
              </a:spcAft>
              <a:buNone/>
            </a:pPr>
            <a:r>
              <a:rPr lang="en"/>
              <a:t>http://beakernotebook.com/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What is Beaker?</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ct val="100000"/>
            </a:pPr>
            <a:r>
              <a:rPr lang="en"/>
              <a:t>Notebook-style multi-language environment</a:t>
            </a:r>
          </a:p>
          <a:p>
            <a:pPr indent="-342900" lvl="0" marL="457200" rtl="0">
              <a:lnSpc>
                <a:spcPct val="200000"/>
              </a:lnSpc>
              <a:spcBef>
                <a:spcPts val="0"/>
              </a:spcBef>
              <a:spcAft>
                <a:spcPts val="0"/>
              </a:spcAft>
              <a:buSzPct val="100000"/>
            </a:pPr>
            <a:r>
              <a:rPr lang="en"/>
              <a:t>Developed by TwoSigma</a:t>
            </a:r>
          </a:p>
          <a:p>
            <a:pPr indent="-342900" lvl="0" marL="457200" rtl="0">
              <a:lnSpc>
                <a:spcPct val="200000"/>
              </a:lnSpc>
              <a:spcBef>
                <a:spcPts val="0"/>
              </a:spcBef>
              <a:buSzPct val="100000"/>
            </a:pPr>
            <a:r>
              <a:rPr lang="en"/>
              <a:t>Open source</a:t>
            </a:r>
          </a:p>
        </p:txBody>
      </p:sp>
      <p:pic>
        <p:nvPicPr>
          <p:cNvPr id="68" name="Shape 68"/>
          <p:cNvPicPr preferRelativeResize="0"/>
          <p:nvPr/>
        </p:nvPicPr>
        <p:blipFill>
          <a:blip r:embed="rId3">
            <a:alphaModFix/>
          </a:blip>
          <a:stretch>
            <a:fillRect/>
          </a:stretch>
        </p:blipFill>
        <p:spPr>
          <a:xfrm>
            <a:off x="912550" y="3004963"/>
            <a:ext cx="1423700" cy="1423700"/>
          </a:xfrm>
          <a:prstGeom prst="rect">
            <a:avLst/>
          </a:prstGeom>
          <a:noFill/>
          <a:ln>
            <a:noFill/>
          </a:ln>
        </p:spPr>
      </p:pic>
      <p:pic>
        <p:nvPicPr>
          <p:cNvPr id="69" name="Shape 69"/>
          <p:cNvPicPr preferRelativeResize="0"/>
          <p:nvPr/>
        </p:nvPicPr>
        <p:blipFill rotWithShape="1">
          <a:blip r:embed="rId4">
            <a:alphaModFix/>
          </a:blip>
          <a:srcRect b="0" l="0" r="0" t="23797"/>
          <a:stretch/>
        </p:blipFill>
        <p:spPr>
          <a:xfrm>
            <a:off x="5907500" y="958700"/>
            <a:ext cx="2236375" cy="1704150"/>
          </a:xfrm>
          <a:prstGeom prst="rect">
            <a:avLst/>
          </a:prstGeom>
          <a:noFill/>
          <a:ln>
            <a:noFill/>
          </a:ln>
        </p:spPr>
      </p:pic>
      <p:pic>
        <p:nvPicPr>
          <p:cNvPr id="70" name="Shape 70"/>
          <p:cNvPicPr preferRelativeResize="0"/>
          <p:nvPr/>
        </p:nvPicPr>
        <p:blipFill>
          <a:blip r:embed="rId5">
            <a:alphaModFix/>
          </a:blip>
          <a:stretch>
            <a:fillRect/>
          </a:stretch>
        </p:blipFill>
        <p:spPr>
          <a:xfrm>
            <a:off x="3245250" y="2798788"/>
            <a:ext cx="5587051" cy="177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is Beaker?</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00000"/>
              </a:lnSpc>
              <a:spcBef>
                <a:spcPts val="0"/>
              </a:spcBef>
              <a:buSzPct val="100000"/>
            </a:pPr>
            <a:r>
              <a:rPr lang="en"/>
              <a:t>One Notebook is comprised of multiple language cells</a:t>
            </a:r>
          </a:p>
          <a:p>
            <a:pPr lvl="0" rtl="0">
              <a:lnSpc>
                <a:spcPct val="100000"/>
              </a:lnSpc>
              <a:spcBef>
                <a:spcPts val="0"/>
              </a:spcBef>
              <a:spcAft>
                <a:spcPts val="0"/>
              </a:spcAft>
              <a:buNone/>
            </a:pPr>
            <a:r>
              <a:t/>
            </a:r>
            <a:endParaRPr/>
          </a:p>
          <a:p>
            <a:pPr indent="-342900" lvl="0" marL="457200" rtl="0">
              <a:lnSpc>
                <a:spcPct val="100000"/>
              </a:lnSpc>
              <a:spcBef>
                <a:spcPts val="0"/>
              </a:spcBef>
              <a:buSzPct val="100000"/>
            </a:pPr>
            <a:r>
              <a:rPr lang="en"/>
              <a:t>Run all or individual cells for visual results</a:t>
            </a:r>
          </a:p>
        </p:txBody>
      </p:sp>
      <p:pic>
        <p:nvPicPr>
          <p:cNvPr id="77" name="Shape 77"/>
          <p:cNvPicPr preferRelativeResize="0"/>
          <p:nvPr/>
        </p:nvPicPr>
        <p:blipFill>
          <a:blip r:embed="rId3">
            <a:alphaModFix/>
          </a:blip>
          <a:stretch>
            <a:fillRect/>
          </a:stretch>
        </p:blipFill>
        <p:spPr>
          <a:xfrm>
            <a:off x="480538" y="2554863"/>
            <a:ext cx="7858125" cy="229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Use Cases</a:t>
            </a:r>
          </a:p>
        </p:txBody>
      </p:sp>
      <p:sp>
        <p:nvSpPr>
          <p:cNvPr id="83" name="Shape 83"/>
          <p:cNvSpPr txBox="1"/>
          <p:nvPr>
            <p:ph idx="1" type="body"/>
          </p:nvPr>
        </p:nvSpPr>
        <p:spPr>
          <a:xfrm>
            <a:off x="311700" y="1152475"/>
            <a:ext cx="42594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New Cell</a:t>
            </a:r>
          </a:p>
          <a:p>
            <a:pPr indent="-342900" lvl="0" marL="457200" rtl="0">
              <a:spcBef>
                <a:spcPts val="0"/>
              </a:spcBef>
              <a:spcAft>
                <a:spcPts val="0"/>
              </a:spcAft>
              <a:buSzPct val="100000"/>
            </a:pPr>
            <a:r>
              <a:rPr lang="en"/>
              <a:t>New Previous Cell</a:t>
            </a:r>
          </a:p>
          <a:p>
            <a:pPr indent="-342900" lvl="0" marL="457200" rtl="0">
              <a:spcBef>
                <a:spcPts val="0"/>
              </a:spcBef>
              <a:spcAft>
                <a:spcPts val="0"/>
              </a:spcAft>
              <a:buSzPct val="100000"/>
            </a:pPr>
            <a:r>
              <a:rPr lang="en"/>
              <a:t>Run Cell</a:t>
            </a:r>
          </a:p>
          <a:p>
            <a:pPr indent="-342900" lvl="0" marL="457200" rtl="0">
              <a:spcBef>
                <a:spcPts val="0"/>
              </a:spcBef>
              <a:spcAft>
                <a:spcPts val="0"/>
              </a:spcAft>
              <a:buSzPct val="100000"/>
            </a:pPr>
            <a:r>
              <a:rPr lang="en"/>
              <a:t>Run All Cells</a:t>
            </a:r>
          </a:p>
          <a:p>
            <a:pPr indent="-342900" lvl="0" marL="457200" rtl="0">
              <a:spcBef>
                <a:spcPts val="0"/>
              </a:spcBef>
              <a:spcAft>
                <a:spcPts val="0"/>
              </a:spcAft>
              <a:buSzPct val="100000"/>
            </a:pPr>
            <a:r>
              <a:rPr lang="en"/>
              <a:t>Delete Cell</a:t>
            </a:r>
          </a:p>
          <a:p>
            <a:pPr indent="-342900" lvl="0" marL="457200" rtl="0">
              <a:spcBef>
                <a:spcPts val="0"/>
              </a:spcBef>
              <a:spcAft>
                <a:spcPts val="0"/>
              </a:spcAft>
              <a:buSzPct val="100000"/>
            </a:pPr>
            <a:r>
              <a:rPr lang="en"/>
              <a:t>New Textbox</a:t>
            </a:r>
          </a:p>
          <a:p>
            <a:pPr indent="-342900" lvl="0" marL="457200" rtl="0">
              <a:spcBef>
                <a:spcPts val="0"/>
              </a:spcBef>
              <a:spcAft>
                <a:spcPts val="0"/>
              </a:spcAft>
              <a:buSzPct val="100000"/>
            </a:pPr>
            <a:r>
              <a:rPr lang="en"/>
              <a:t>New Section</a:t>
            </a:r>
          </a:p>
          <a:p>
            <a:pPr indent="-342900" lvl="0" marL="457200" rtl="0">
              <a:spcBef>
                <a:spcPts val="0"/>
              </a:spcBef>
              <a:spcAft>
                <a:spcPts val="0"/>
              </a:spcAft>
              <a:buSzPct val="100000"/>
            </a:pPr>
            <a:r>
              <a:rPr lang="en"/>
              <a:t>Create New Empty Notebook</a:t>
            </a:r>
          </a:p>
          <a:p>
            <a:pPr indent="-342900" lvl="0" marL="457200">
              <a:spcBef>
                <a:spcPts val="0"/>
              </a:spcBef>
              <a:buSzPct val="100000"/>
            </a:pPr>
            <a:r>
              <a:rPr lang="en"/>
              <a:t>Save Notebook</a:t>
            </a:r>
          </a:p>
        </p:txBody>
      </p:sp>
      <p:sp>
        <p:nvSpPr>
          <p:cNvPr id="84" name="Shape 84"/>
          <p:cNvSpPr txBox="1"/>
          <p:nvPr>
            <p:ph idx="1" type="body"/>
          </p:nvPr>
        </p:nvSpPr>
        <p:spPr>
          <a:xfrm>
            <a:off x="4572850" y="1152475"/>
            <a:ext cx="42594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Upload File</a:t>
            </a:r>
          </a:p>
          <a:p>
            <a:pPr indent="-342900" lvl="0" marL="457200" rtl="0">
              <a:spcBef>
                <a:spcPts val="0"/>
              </a:spcBef>
              <a:spcAft>
                <a:spcPts val="0"/>
              </a:spcAft>
              <a:buSzPct val="100000"/>
            </a:pPr>
            <a:r>
              <a:rPr lang="en"/>
              <a:t>Open Javascript Tutorial</a:t>
            </a:r>
          </a:p>
          <a:p>
            <a:pPr indent="-342900" lvl="0" marL="457200" rtl="0">
              <a:spcBef>
                <a:spcPts val="0"/>
              </a:spcBef>
              <a:spcAft>
                <a:spcPts val="0"/>
              </a:spcAft>
              <a:buSzPct val="100000"/>
            </a:pPr>
            <a:r>
              <a:rPr lang="en"/>
              <a:t>Switch to Advanced View</a:t>
            </a:r>
          </a:p>
          <a:p>
            <a:pPr indent="-342900" lvl="0" marL="457200" rtl="0">
              <a:spcBef>
                <a:spcPts val="0"/>
              </a:spcBef>
              <a:spcAft>
                <a:spcPts val="0"/>
              </a:spcAft>
              <a:buSzPct val="100000"/>
            </a:pPr>
            <a:r>
              <a:rPr lang="en"/>
              <a:t>Report Bug</a:t>
            </a:r>
          </a:p>
          <a:p>
            <a:pPr indent="-342900" lvl="0" marL="457200" rtl="0">
              <a:spcBef>
                <a:spcPts val="0"/>
              </a:spcBef>
              <a:buSzPct val="100000"/>
            </a:pPr>
            <a:r>
              <a:rPr lang="en"/>
              <a:t>Publish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Use Cases: Example</a:t>
            </a:r>
          </a:p>
        </p:txBody>
      </p:sp>
      <p:sp>
        <p:nvSpPr>
          <p:cNvPr id="90" name="Shape 90"/>
          <p:cNvSpPr txBox="1"/>
          <p:nvPr>
            <p:ph idx="1" type="body"/>
          </p:nvPr>
        </p:nvSpPr>
        <p:spPr>
          <a:xfrm>
            <a:off x="311700" y="1152475"/>
            <a:ext cx="8520600" cy="3702900"/>
          </a:xfrm>
          <a:prstGeom prst="rect">
            <a:avLst/>
          </a:prstGeom>
        </p:spPr>
        <p:txBody>
          <a:bodyPr anchorCtr="0" anchor="t" bIns="91425" lIns="91425" rIns="91425" wrap="square" tIns="91425">
            <a:noAutofit/>
          </a:bodyPr>
          <a:lstStyle/>
          <a:p>
            <a:pPr lvl="0" rtl="0">
              <a:spcBef>
                <a:spcPts val="0"/>
              </a:spcBef>
              <a:spcAft>
                <a:spcPts val="0"/>
              </a:spcAft>
              <a:buNone/>
            </a:pPr>
            <a:r>
              <a:rPr b="1" lang="en" sz="1100"/>
              <a:t>Use Case Name:</a:t>
            </a:r>
            <a:r>
              <a:rPr lang="en" sz="1100"/>
              <a:t> New Cell</a:t>
            </a:r>
            <a:br>
              <a:rPr lang="en" sz="1100"/>
            </a:br>
            <a:r>
              <a:rPr b="1" lang="en" sz="1100"/>
              <a:t>Actor:</a:t>
            </a:r>
            <a:r>
              <a:rPr lang="en" sz="1100"/>
              <a:t> Users</a:t>
            </a:r>
            <a:br>
              <a:rPr lang="en" sz="1100"/>
            </a:br>
            <a:r>
              <a:rPr b="1" lang="en" sz="1100"/>
              <a:t>Goal: </a:t>
            </a:r>
            <a:r>
              <a:rPr lang="en" sz="1100"/>
              <a:t>The user wishes to switch from one language to another.</a:t>
            </a:r>
            <a:br>
              <a:rPr lang="en" sz="1100"/>
            </a:br>
            <a:r>
              <a:rPr b="1" lang="en" sz="1100"/>
              <a:t>Preconditions: </a:t>
            </a:r>
            <a:r>
              <a:rPr lang="en" sz="1100"/>
              <a:t>User needs to open Beaker application and then open either an empty notebook or a previously opened one.</a:t>
            </a:r>
            <a:br>
              <a:rPr lang="en" sz="1100"/>
            </a:br>
            <a:r>
              <a:rPr b="1" lang="en" sz="1100"/>
              <a:t>Main Flow:</a:t>
            </a:r>
            <a:br>
              <a:rPr lang="en" sz="1100"/>
            </a:br>
            <a:r>
              <a:rPr lang="en" sz="1100"/>
              <a:t>	1.	Select the dropdown that says, “Code”.</a:t>
            </a:r>
            <a:br>
              <a:rPr lang="en" sz="1100"/>
            </a:br>
            <a:r>
              <a:rPr lang="en" sz="1100"/>
              <a:t>	2.	Beaker will give the options to select languages, if the user do not see the language that they wish, select the option where</a:t>
            </a:r>
          </a:p>
          <a:p>
            <a:pPr indent="457200" lvl="0" marL="457200" rtl="0">
              <a:spcBef>
                <a:spcPts val="0"/>
              </a:spcBef>
              <a:spcAft>
                <a:spcPts val="0"/>
              </a:spcAft>
              <a:buNone/>
            </a:pPr>
            <a:r>
              <a:rPr lang="en" sz="1100"/>
              <a:t>it says “Other languages”.</a:t>
            </a:r>
            <a:br>
              <a:rPr lang="en" sz="1100"/>
            </a:br>
            <a:r>
              <a:rPr lang="en" sz="1100"/>
              <a:t>3.	Select the radio button for the language the user wish to use.</a:t>
            </a:r>
            <a:br>
              <a:rPr lang="en" sz="1100"/>
            </a:br>
            <a:r>
              <a:rPr lang="en" sz="1100"/>
              <a:t>4.	Hit “Close”.</a:t>
            </a:r>
            <a:br>
              <a:rPr lang="en" sz="1100"/>
            </a:br>
            <a:r>
              <a:rPr lang="en" sz="1100"/>
              <a:t>5.	Beaker will then give a textbox where the user can enter the code for that particular language.</a:t>
            </a:r>
            <a:br>
              <a:rPr lang="en" sz="1100"/>
            </a:br>
            <a:r>
              <a:rPr lang="en" sz="1100"/>
              <a:t>6.	If the user wish to switch the language then user can click on the trash button to delete the textbox and then select the</a:t>
            </a:r>
          </a:p>
          <a:p>
            <a:pPr indent="0" lvl="0" marL="914400" rtl="0">
              <a:spcBef>
                <a:spcPts val="0"/>
              </a:spcBef>
              <a:spcAft>
                <a:spcPts val="0"/>
              </a:spcAft>
              <a:buNone/>
            </a:pPr>
            <a:r>
              <a:rPr lang="en" sz="1100"/>
              <a:t>language; follow step #2.</a:t>
            </a:r>
          </a:p>
          <a:p>
            <a:pPr indent="0" lvl="0" marL="0" rtl="0">
              <a:spcBef>
                <a:spcPts val="0"/>
              </a:spcBef>
              <a:spcAft>
                <a:spcPts val="0"/>
              </a:spcAft>
              <a:buNone/>
            </a:pPr>
            <a:r>
              <a:rPr b="1" lang="en" sz="1100"/>
              <a:t>Alternate Scenario: </a:t>
            </a:r>
            <a:br>
              <a:rPr lang="en" sz="1100"/>
            </a:br>
            <a:r>
              <a:rPr lang="en" sz="1100"/>
              <a:t>	</a:t>
            </a:r>
            <a:r>
              <a:rPr b="1" lang="en" sz="1100"/>
              <a:t>Trigger Condition: </a:t>
            </a:r>
            <a:r>
              <a:rPr lang="en" sz="1100"/>
              <a:t>Beaker usually has two languages that are already pre selected for you, but the user can select any other</a:t>
            </a:r>
          </a:p>
          <a:p>
            <a:pPr indent="457200" lvl="0" marL="0" rtl="0">
              <a:spcBef>
                <a:spcPts val="0"/>
              </a:spcBef>
              <a:spcAft>
                <a:spcPts val="0"/>
              </a:spcAft>
              <a:buNone/>
            </a:pPr>
            <a:r>
              <a:rPr lang="en" sz="1100"/>
              <a:t>language that are provided by Beaker.</a:t>
            </a:r>
            <a:br>
              <a:rPr lang="en" sz="1100"/>
            </a:br>
            <a:r>
              <a:rPr lang="en" sz="1100"/>
              <a:t>	</a:t>
            </a:r>
            <a:r>
              <a:rPr b="1" lang="en" sz="1100"/>
              <a:t>Alternate Scenario Steps: </a:t>
            </a:r>
            <a:br>
              <a:rPr b="1" lang="en" sz="1100"/>
            </a:br>
            <a:r>
              <a:rPr b="1" lang="en" sz="1100"/>
              <a:t>		</a:t>
            </a:r>
            <a:r>
              <a:rPr lang="en" sz="1100"/>
              <a:t>1.	After opening an empty textbox, user can select a any new language by using the down arrow “↓”.</a:t>
            </a:r>
            <a:br>
              <a:rPr lang="en" sz="1100"/>
            </a:b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Domain Model</a:t>
            </a:r>
          </a:p>
        </p:txBody>
      </p:sp>
      <p:sp>
        <p:nvSpPr>
          <p:cNvPr id="96" name="Shape 96"/>
          <p:cNvSpPr txBox="1"/>
          <p:nvPr>
            <p:ph idx="1" type="body"/>
          </p:nvPr>
        </p:nvSpPr>
        <p:spPr>
          <a:xfrm>
            <a:off x="311700" y="1152475"/>
            <a:ext cx="36219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ct val="100000"/>
            </a:pPr>
            <a:r>
              <a:rPr lang="en" sz="1800"/>
              <a:t>Shows behaviour and data relationships</a:t>
            </a:r>
          </a:p>
          <a:p>
            <a:pPr indent="-342900" lvl="0" marL="457200" rtl="0">
              <a:lnSpc>
                <a:spcPct val="150000"/>
              </a:lnSpc>
              <a:spcBef>
                <a:spcPts val="0"/>
              </a:spcBef>
              <a:spcAft>
                <a:spcPts val="0"/>
              </a:spcAft>
              <a:buSzPct val="100000"/>
            </a:pPr>
            <a:r>
              <a:rPr lang="en" sz="1800"/>
              <a:t>Utilized nouns/phrases technique</a:t>
            </a:r>
          </a:p>
          <a:p>
            <a:pPr indent="-342900" lvl="0" marL="457200" rtl="0">
              <a:lnSpc>
                <a:spcPct val="150000"/>
              </a:lnSpc>
              <a:spcBef>
                <a:spcPts val="0"/>
              </a:spcBef>
              <a:buSzPct val="100000"/>
            </a:pPr>
            <a:r>
              <a:rPr lang="en" sz="1800"/>
              <a:t>Sometimes difficult to identify attributes</a:t>
            </a:r>
          </a:p>
          <a:p>
            <a:pPr lvl="0" rtl="0">
              <a:lnSpc>
                <a:spcPct val="150000"/>
              </a:lnSpc>
              <a:spcBef>
                <a:spcPts val="0"/>
              </a:spcBef>
              <a:buNone/>
            </a:pPr>
            <a:r>
              <a:t/>
            </a:r>
            <a:endParaRPr sz="1800"/>
          </a:p>
          <a:p>
            <a:pPr lvl="0" rtl="0">
              <a:lnSpc>
                <a:spcPct val="150000"/>
              </a:lnSpc>
              <a:spcBef>
                <a:spcPts val="0"/>
              </a:spcBef>
              <a:buNone/>
            </a:pPr>
            <a:r>
              <a:t/>
            </a:r>
            <a:endParaRPr sz="1800"/>
          </a:p>
        </p:txBody>
      </p:sp>
      <p:pic>
        <p:nvPicPr>
          <p:cNvPr id="97" name="Shape 97"/>
          <p:cNvPicPr preferRelativeResize="0"/>
          <p:nvPr/>
        </p:nvPicPr>
        <p:blipFill>
          <a:blip r:embed="rId3">
            <a:alphaModFix/>
          </a:blip>
          <a:stretch>
            <a:fillRect/>
          </a:stretch>
        </p:blipFill>
        <p:spPr>
          <a:xfrm>
            <a:off x="3998700" y="485401"/>
            <a:ext cx="4773255" cy="4388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Object-Oriented Design: Communication Diagrams</a:t>
            </a:r>
          </a:p>
          <a:p>
            <a:pPr lvl="0">
              <a:spcBef>
                <a:spcPts val="0"/>
              </a:spcBef>
              <a:buNone/>
            </a:pPr>
            <a:r>
              <a:t/>
            </a:r>
            <a:endParaRPr/>
          </a:p>
        </p:txBody>
      </p:sp>
      <p:pic>
        <p:nvPicPr>
          <p:cNvPr id="103" name="Shape 103"/>
          <p:cNvPicPr preferRelativeResize="0"/>
          <p:nvPr/>
        </p:nvPicPr>
        <p:blipFill>
          <a:blip r:embed="rId3">
            <a:alphaModFix/>
          </a:blip>
          <a:stretch>
            <a:fillRect/>
          </a:stretch>
        </p:blipFill>
        <p:spPr>
          <a:xfrm>
            <a:off x="4770575" y="1460925"/>
            <a:ext cx="3967950" cy="3128674"/>
          </a:xfrm>
          <a:prstGeom prst="rect">
            <a:avLst/>
          </a:prstGeom>
          <a:noFill/>
          <a:ln>
            <a:noFill/>
          </a:ln>
        </p:spPr>
      </p:pic>
      <p:sp>
        <p:nvSpPr>
          <p:cNvPr id="104" name="Shape 104"/>
          <p:cNvSpPr txBox="1"/>
          <p:nvPr/>
        </p:nvSpPr>
        <p:spPr>
          <a:xfrm>
            <a:off x="683950" y="1478425"/>
            <a:ext cx="3968100" cy="31287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spcAft>
                <a:spcPts val="1600"/>
              </a:spcAft>
              <a:buClr>
                <a:schemeClr val="lt2"/>
              </a:buClr>
              <a:buSzPct val="100000"/>
            </a:pPr>
            <a:r>
              <a:rPr lang="en" sz="1800">
                <a:solidFill>
                  <a:schemeClr val="lt2"/>
                </a:solidFill>
              </a:rPr>
              <a:t>A kind of UML interaction diagram</a:t>
            </a:r>
          </a:p>
          <a:p>
            <a:pPr indent="-342900" lvl="0" marL="457200" rtl="0">
              <a:lnSpc>
                <a:spcPct val="150000"/>
              </a:lnSpc>
              <a:spcBef>
                <a:spcPts val="0"/>
              </a:spcBef>
              <a:spcAft>
                <a:spcPts val="1600"/>
              </a:spcAft>
              <a:buClr>
                <a:schemeClr val="lt2"/>
              </a:buClr>
              <a:buSzPct val="100000"/>
            </a:pPr>
            <a:r>
              <a:rPr lang="en" sz="1800">
                <a:solidFill>
                  <a:schemeClr val="lt2"/>
                </a:solidFill>
              </a:rPr>
              <a:t>Focuses on object interactions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Class Diagram.jpg" id="109" name="Shape 109"/>
          <p:cNvPicPr preferRelativeResize="0"/>
          <p:nvPr/>
        </p:nvPicPr>
        <p:blipFill>
          <a:blip r:embed="rId3">
            <a:alphaModFix/>
          </a:blip>
          <a:stretch>
            <a:fillRect/>
          </a:stretch>
        </p:blipFill>
        <p:spPr>
          <a:xfrm>
            <a:off x="4647571" y="1145075"/>
            <a:ext cx="4434353" cy="3816101"/>
          </a:xfrm>
          <a:prstGeom prst="rect">
            <a:avLst/>
          </a:prstGeom>
          <a:noFill/>
          <a:ln>
            <a:noFill/>
          </a:ln>
        </p:spPr>
      </p:pic>
      <p:pic>
        <p:nvPicPr>
          <p:cNvPr id="110" name="Shape 110"/>
          <p:cNvPicPr preferRelativeResize="0"/>
          <p:nvPr/>
        </p:nvPicPr>
        <p:blipFill>
          <a:blip r:embed="rId4">
            <a:alphaModFix/>
          </a:blip>
          <a:stretch>
            <a:fillRect/>
          </a:stretch>
        </p:blipFill>
        <p:spPr>
          <a:xfrm>
            <a:off x="88900" y="1145075"/>
            <a:ext cx="4535700" cy="3816100"/>
          </a:xfrm>
          <a:prstGeom prst="rect">
            <a:avLst/>
          </a:prstGeom>
          <a:noFill/>
          <a:ln>
            <a:noFill/>
          </a:ln>
        </p:spPr>
      </p:pic>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Object-Oriented Design: Class Diagram</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