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297" r:id="rId4"/>
    <p:sldId id="298" r:id="rId5"/>
    <p:sldId id="299" r:id="rId6"/>
    <p:sldId id="330" r:id="rId7"/>
    <p:sldId id="300" r:id="rId8"/>
    <p:sldId id="308" r:id="rId9"/>
    <p:sldId id="301" r:id="rId10"/>
    <p:sldId id="302" r:id="rId11"/>
    <p:sldId id="310" r:id="rId12"/>
    <p:sldId id="311" r:id="rId13"/>
    <p:sldId id="309" r:id="rId14"/>
    <p:sldId id="312" r:id="rId15"/>
    <p:sldId id="327" r:id="rId16"/>
    <p:sldId id="324" r:id="rId17"/>
    <p:sldId id="315" r:id="rId18"/>
    <p:sldId id="329" r:id="rId19"/>
    <p:sldId id="328" r:id="rId20"/>
    <p:sldId id="303" r:id="rId21"/>
    <p:sldId id="304" r:id="rId22"/>
    <p:sldId id="30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33CC"/>
    <a:srgbClr val="0000CC"/>
    <a:srgbClr val="0000FF"/>
    <a:srgbClr val="9900FF"/>
    <a:srgbClr val="FF0000"/>
    <a:srgbClr val="FF99FF"/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81" autoAdjust="0"/>
  </p:normalViewPr>
  <p:slideViewPr>
    <p:cSldViewPr>
      <p:cViewPr varScale="1">
        <p:scale>
          <a:sx n="68" d="100"/>
          <a:sy n="68" d="100"/>
        </p:scale>
        <p:origin x="-11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41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364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0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5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951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56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746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41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76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086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8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41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644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7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375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3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0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6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32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6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97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6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30" Type="http://schemas.openxmlformats.org/officeDocument/2006/relationships/image" Target="../media/image78.png"/><Relationship Id="rId31" Type="http://schemas.openxmlformats.org/officeDocument/2006/relationships/image" Target="../media/image79.png"/><Relationship Id="rId32" Type="http://schemas.openxmlformats.org/officeDocument/2006/relationships/image" Target="../media/image80.png"/><Relationship Id="rId9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2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30" Type="http://schemas.openxmlformats.org/officeDocument/2006/relationships/image" Target="../media/image94.png"/><Relationship Id="rId31" Type="http://schemas.openxmlformats.org/officeDocument/2006/relationships/image" Target="../media/image53.png"/><Relationship Id="rId32" Type="http://schemas.openxmlformats.org/officeDocument/2006/relationships/image" Target="../media/image95.png"/><Relationship Id="rId9" Type="http://schemas.openxmlformats.org/officeDocument/2006/relationships/image" Target="../media/image75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33" Type="http://schemas.openxmlformats.org/officeDocument/2006/relationships/image" Target="../media/image65.png"/><Relationship Id="rId34" Type="http://schemas.openxmlformats.org/officeDocument/2006/relationships/image" Target="../media/image96.png"/><Relationship Id="rId35" Type="http://schemas.openxmlformats.org/officeDocument/2006/relationships/image" Target="../media/image97.png"/><Relationship Id="rId36" Type="http://schemas.openxmlformats.org/officeDocument/2006/relationships/image" Target="../media/image98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64.png"/><Relationship Id="rId1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8.png"/><Relationship Id="rId21" Type="http://schemas.openxmlformats.org/officeDocument/2006/relationships/image" Target="../media/image69.png"/><Relationship Id="rId22" Type="http://schemas.openxmlformats.org/officeDocument/2006/relationships/image" Target="../media/image73.png"/><Relationship Id="rId23" Type="http://schemas.openxmlformats.org/officeDocument/2006/relationships/image" Target="../media/image78.png"/><Relationship Id="rId24" Type="http://schemas.openxmlformats.org/officeDocument/2006/relationships/image" Target="../media/image99.png"/><Relationship Id="rId25" Type="http://schemas.openxmlformats.org/officeDocument/2006/relationships/image" Target="../media/image79.png"/><Relationship Id="rId26" Type="http://schemas.openxmlformats.org/officeDocument/2006/relationships/image" Target="../media/image55.png"/><Relationship Id="rId27" Type="http://schemas.openxmlformats.org/officeDocument/2006/relationships/image" Target="../media/image63.png"/><Relationship Id="rId28" Type="http://schemas.openxmlformats.org/officeDocument/2006/relationships/image" Target="../media/image82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9" Type="http://schemas.openxmlformats.org/officeDocument/2006/relationships/image" Target="../media/image91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8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70.png"/><Relationship Id="rId14" Type="http://schemas.openxmlformats.org/officeDocument/2006/relationships/image" Target="../media/image76.png"/><Relationship Id="rId15" Type="http://schemas.openxmlformats.org/officeDocument/2006/relationships/image" Target="../media/image53.png"/><Relationship Id="rId16" Type="http://schemas.openxmlformats.org/officeDocument/2006/relationships/image" Target="../media/image95.png"/><Relationship Id="rId17" Type="http://schemas.openxmlformats.org/officeDocument/2006/relationships/image" Target="../media/image6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0.png"/><Relationship Id="rId21" Type="http://schemas.openxmlformats.org/officeDocument/2006/relationships/image" Target="../media/image86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8.png"/><Relationship Id="rId27" Type="http://schemas.openxmlformats.org/officeDocument/2006/relationships/image" Target="../media/image89.png"/><Relationship Id="rId28" Type="http://schemas.openxmlformats.org/officeDocument/2006/relationships/image" Target="../media/image87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Relationship Id="rId30" Type="http://schemas.openxmlformats.org/officeDocument/2006/relationships/image" Target="../media/image70.png"/><Relationship Id="rId31" Type="http://schemas.openxmlformats.org/officeDocument/2006/relationships/image" Target="../media/image76.png"/><Relationship Id="rId32" Type="http://schemas.openxmlformats.org/officeDocument/2006/relationships/image" Target="../media/image53.png"/><Relationship Id="rId9" Type="http://schemas.openxmlformats.org/officeDocument/2006/relationships/image" Target="../media/image99.png"/><Relationship Id="rId6" Type="http://schemas.openxmlformats.org/officeDocument/2006/relationships/image" Target="../media/image92.png"/><Relationship Id="rId7" Type="http://schemas.openxmlformats.org/officeDocument/2006/relationships/image" Target="../media/image88.png"/><Relationship Id="rId8" Type="http://schemas.openxmlformats.org/officeDocument/2006/relationships/image" Target="../media/image91.png"/><Relationship Id="rId33" Type="http://schemas.openxmlformats.org/officeDocument/2006/relationships/image" Target="../media/image95.png"/><Relationship Id="rId34" Type="http://schemas.openxmlformats.org/officeDocument/2006/relationships/image" Target="../media/image6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10" Type="http://schemas.openxmlformats.org/officeDocument/2006/relationships/image" Target="../media/image79.png"/><Relationship Id="rId11" Type="http://schemas.openxmlformats.org/officeDocument/2006/relationships/image" Target="../media/image55.png"/><Relationship Id="rId12" Type="http://schemas.openxmlformats.org/officeDocument/2006/relationships/image" Target="../media/image63.png"/><Relationship Id="rId13" Type="http://schemas.openxmlformats.org/officeDocument/2006/relationships/image" Target="../media/image82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image" Target="../media/image120.png"/><Relationship Id="rId28" Type="http://schemas.openxmlformats.org/officeDocument/2006/relationships/image" Target="../media/image121.png"/><Relationship Id="rId29" Type="http://schemas.openxmlformats.org/officeDocument/2006/relationships/image" Target="../media/image122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Relationship Id="rId10" Type="http://schemas.openxmlformats.org/officeDocument/2006/relationships/image" Target="../media/image55.png"/><Relationship Id="rId11" Type="http://schemas.openxmlformats.org/officeDocument/2006/relationships/image" Target="../media/image58.png"/><Relationship Id="rId12" Type="http://schemas.openxmlformats.org/officeDocument/2006/relationships/image" Target="../media/image102.png"/><Relationship Id="rId13" Type="http://schemas.openxmlformats.org/officeDocument/2006/relationships/image" Target="../media/image93.png"/><Relationship Id="rId14" Type="http://schemas.openxmlformats.org/officeDocument/2006/relationships/image" Target="../media/image110.png"/><Relationship Id="rId15" Type="http://schemas.openxmlformats.org/officeDocument/2006/relationships/image" Target="../media/image66.png"/><Relationship Id="rId16" Type="http://schemas.openxmlformats.org/officeDocument/2006/relationships/image" Target="../media/image94.png"/><Relationship Id="rId17" Type="http://schemas.openxmlformats.org/officeDocument/2006/relationships/image" Target="../media/image77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Relationship Id="rId4" Type="http://schemas.openxmlformats.org/officeDocument/2006/relationships/image" Target="../media/image82.png"/><Relationship Id="rId5" Type="http://schemas.openxmlformats.org/officeDocument/2006/relationships/image" Target="../media/image103.png"/><Relationship Id="rId6" Type="http://schemas.openxmlformats.org/officeDocument/2006/relationships/image" Target="../media/image75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Relationship Id="rId30" Type="http://schemas.openxmlformats.org/officeDocument/2006/relationships/image" Target="../media/image138.png"/><Relationship Id="rId31" Type="http://schemas.openxmlformats.org/officeDocument/2006/relationships/image" Target="../media/image139.png"/><Relationship Id="rId32" Type="http://schemas.openxmlformats.org/officeDocument/2006/relationships/image" Target="../media/image140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1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6.png"/><Relationship Id="rId7" Type="http://schemas.openxmlformats.org/officeDocument/2006/relationships/image" Target="../media/image112.png"/><Relationship Id="rId8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20" Type="http://schemas.openxmlformats.org/officeDocument/2006/relationships/image" Target="../media/image143.png"/><Relationship Id="rId21" Type="http://schemas.openxmlformats.org/officeDocument/2006/relationships/image" Target="../media/image144.png"/><Relationship Id="rId22" Type="http://schemas.openxmlformats.org/officeDocument/2006/relationships/image" Target="../media/image145.png"/><Relationship Id="rId23" Type="http://schemas.openxmlformats.org/officeDocument/2006/relationships/image" Target="../media/image146.png"/><Relationship Id="rId24" Type="http://schemas.openxmlformats.org/officeDocument/2006/relationships/image" Target="../media/image147.png"/><Relationship Id="rId25" Type="http://schemas.openxmlformats.org/officeDocument/2006/relationships/image" Target="../media/image148.png"/><Relationship Id="rId26" Type="http://schemas.openxmlformats.org/officeDocument/2006/relationships/image" Target="../media/image149.png"/><Relationship Id="rId27" Type="http://schemas.openxmlformats.org/officeDocument/2006/relationships/image" Target="../media/image150.png"/><Relationship Id="rId28" Type="http://schemas.openxmlformats.org/officeDocument/2006/relationships/image" Target="../media/image151.png"/><Relationship Id="rId29" Type="http://schemas.openxmlformats.org/officeDocument/2006/relationships/image" Target="../media/image152.png"/><Relationship Id="rId30" Type="http://schemas.openxmlformats.org/officeDocument/2006/relationships/image" Target="../media/image153.png"/><Relationship Id="rId31" Type="http://schemas.openxmlformats.org/officeDocument/2006/relationships/image" Target="../media/image154.png"/><Relationship Id="rId32" Type="http://schemas.openxmlformats.org/officeDocument/2006/relationships/image" Target="../media/image155.png"/><Relationship Id="rId10" Type="http://schemas.openxmlformats.org/officeDocument/2006/relationships/image" Target="../media/image104.png"/><Relationship Id="rId11" Type="http://schemas.openxmlformats.org/officeDocument/2006/relationships/image" Target="../media/image66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63.png"/><Relationship Id="rId15" Type="http://schemas.openxmlformats.org/officeDocument/2006/relationships/image" Target="../media/image97.png"/><Relationship Id="rId16" Type="http://schemas.openxmlformats.org/officeDocument/2006/relationships/image" Target="../media/image65.png"/><Relationship Id="rId17" Type="http://schemas.openxmlformats.org/officeDocument/2006/relationships/image" Target="../media/image95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0.png"/><Relationship Id="rId4" Type="http://schemas.openxmlformats.org/officeDocument/2006/relationships/image" Target="../media/image87.png"/><Relationship Id="rId5" Type="http://schemas.openxmlformats.org/officeDocument/2006/relationships/image" Target="../media/image79.png"/><Relationship Id="rId6" Type="http://schemas.openxmlformats.org/officeDocument/2006/relationships/image" Target="../media/image58.png"/><Relationship Id="rId7" Type="http://schemas.openxmlformats.org/officeDocument/2006/relationships/image" Target="../media/image77.png"/><Relationship Id="rId8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20" Type="http://schemas.openxmlformats.org/officeDocument/2006/relationships/image" Target="../media/image159.png"/><Relationship Id="rId21" Type="http://schemas.openxmlformats.org/officeDocument/2006/relationships/image" Target="../media/image104.png"/><Relationship Id="rId22" Type="http://schemas.openxmlformats.org/officeDocument/2006/relationships/image" Target="../media/image110.png"/><Relationship Id="rId23" Type="http://schemas.openxmlformats.org/officeDocument/2006/relationships/image" Target="../media/image87.png"/><Relationship Id="rId24" Type="http://schemas.openxmlformats.org/officeDocument/2006/relationships/image" Target="../media/image108.png"/><Relationship Id="rId25" Type="http://schemas.openxmlformats.org/officeDocument/2006/relationships/image" Target="../media/image74.png"/><Relationship Id="rId26" Type="http://schemas.openxmlformats.org/officeDocument/2006/relationships/image" Target="../media/image77.png"/><Relationship Id="rId27" Type="http://schemas.openxmlformats.org/officeDocument/2006/relationships/image" Target="../media/image160.png"/><Relationship Id="rId28" Type="http://schemas.openxmlformats.org/officeDocument/2006/relationships/image" Target="../media/image161.png"/><Relationship Id="rId29" Type="http://schemas.openxmlformats.org/officeDocument/2006/relationships/image" Target="../media/image162.png"/><Relationship Id="rId30" Type="http://schemas.openxmlformats.org/officeDocument/2006/relationships/image" Target="../media/image163.png"/><Relationship Id="rId31" Type="http://schemas.openxmlformats.org/officeDocument/2006/relationships/image" Target="../media/image164.png"/><Relationship Id="rId32" Type="http://schemas.openxmlformats.org/officeDocument/2006/relationships/image" Target="../media/image165.png"/><Relationship Id="rId10" Type="http://schemas.openxmlformats.org/officeDocument/2006/relationships/image" Target="../media/image157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57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105.png"/><Relationship Id="rId17" Type="http://schemas.openxmlformats.org/officeDocument/2006/relationships/image" Target="../media/image88.png"/><Relationship Id="rId18" Type="http://schemas.openxmlformats.org/officeDocument/2006/relationships/image" Target="../media/image158.png"/><Relationship Id="rId1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2.png"/><Relationship Id="rId4" Type="http://schemas.openxmlformats.org/officeDocument/2006/relationships/image" Target="../media/image80.png"/><Relationship Id="rId5" Type="http://schemas.openxmlformats.org/officeDocument/2006/relationships/image" Target="../media/image156.png"/><Relationship Id="rId6" Type="http://schemas.openxmlformats.org/officeDocument/2006/relationships/image" Target="../media/image103.png"/><Relationship Id="rId7" Type="http://schemas.openxmlformats.org/officeDocument/2006/relationships/image" Target="../media/image100.png"/><Relationship Id="rId8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20" Type="http://schemas.openxmlformats.org/officeDocument/2006/relationships/image" Target="../media/image168.png"/><Relationship Id="rId21" Type="http://schemas.openxmlformats.org/officeDocument/2006/relationships/image" Target="../media/image169.png"/><Relationship Id="rId22" Type="http://schemas.openxmlformats.org/officeDocument/2006/relationships/image" Target="../media/image170.png"/><Relationship Id="rId23" Type="http://schemas.openxmlformats.org/officeDocument/2006/relationships/image" Target="../media/image171.png"/><Relationship Id="rId24" Type="http://schemas.openxmlformats.org/officeDocument/2006/relationships/image" Target="../media/image172.png"/><Relationship Id="rId25" Type="http://schemas.openxmlformats.org/officeDocument/2006/relationships/image" Target="../media/image173.png"/><Relationship Id="rId26" Type="http://schemas.openxmlformats.org/officeDocument/2006/relationships/image" Target="../media/image174.png"/><Relationship Id="rId27" Type="http://schemas.openxmlformats.org/officeDocument/2006/relationships/image" Target="../media/image175.png"/><Relationship Id="rId28" Type="http://schemas.openxmlformats.org/officeDocument/2006/relationships/image" Target="../media/image176.png"/><Relationship Id="rId29" Type="http://schemas.openxmlformats.org/officeDocument/2006/relationships/image" Target="../media/image177.png"/><Relationship Id="rId30" Type="http://schemas.openxmlformats.org/officeDocument/2006/relationships/image" Target="../media/image178.png"/><Relationship Id="rId31" Type="http://schemas.openxmlformats.org/officeDocument/2006/relationships/image" Target="../media/image179.png"/><Relationship Id="rId32" Type="http://schemas.openxmlformats.org/officeDocument/2006/relationships/image" Target="../media/image180.png"/><Relationship Id="rId10" Type="http://schemas.openxmlformats.org/officeDocument/2006/relationships/image" Target="../media/image108.png"/><Relationship Id="rId11" Type="http://schemas.openxmlformats.org/officeDocument/2006/relationships/image" Target="../media/image158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Relationship Id="rId4" Type="http://schemas.openxmlformats.org/officeDocument/2006/relationships/image" Target="../media/image110.png"/><Relationship Id="rId5" Type="http://schemas.openxmlformats.org/officeDocument/2006/relationships/image" Target="../media/image87.png"/><Relationship Id="rId6" Type="http://schemas.openxmlformats.org/officeDocument/2006/relationships/image" Target="../media/image77.png"/><Relationship Id="rId7" Type="http://schemas.openxmlformats.org/officeDocument/2006/relationships/image" Target="../media/image104.png"/><Relationship Id="rId8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Relationship Id="rId25" Type="http://schemas.openxmlformats.org/officeDocument/2006/relationships/image" Target="../media/image190.png"/><Relationship Id="rId26" Type="http://schemas.openxmlformats.org/officeDocument/2006/relationships/image" Target="../media/image191.png"/><Relationship Id="rId27" Type="http://schemas.openxmlformats.org/officeDocument/2006/relationships/image" Target="../media/image192.png"/><Relationship Id="rId28" Type="http://schemas.openxmlformats.org/officeDocument/2006/relationships/image" Target="../media/image193.png"/><Relationship Id="rId29" Type="http://schemas.openxmlformats.org/officeDocument/2006/relationships/image" Target="../media/image194.png"/><Relationship Id="rId30" Type="http://schemas.openxmlformats.org/officeDocument/2006/relationships/image" Target="../media/image195.png"/><Relationship Id="rId31" Type="http://schemas.openxmlformats.org/officeDocument/2006/relationships/image" Target="../media/image196.png"/><Relationship Id="rId32" Type="http://schemas.openxmlformats.org/officeDocument/2006/relationships/image" Target="../media/image197.png"/><Relationship Id="rId10" Type="http://schemas.openxmlformats.org/officeDocument/2006/relationships/image" Target="../media/image56.png"/><Relationship Id="rId11" Type="http://schemas.openxmlformats.org/officeDocument/2006/relationships/image" Target="../media/image98.png"/><Relationship Id="rId12" Type="http://schemas.openxmlformats.org/officeDocument/2006/relationships/image" Target="../media/image102.png"/><Relationship Id="rId13" Type="http://schemas.openxmlformats.org/officeDocument/2006/relationships/image" Target="../media/image53.png"/><Relationship Id="rId14" Type="http://schemas.openxmlformats.org/officeDocument/2006/relationships/image" Target="../media/image182.png"/><Relationship Id="rId15" Type="http://schemas.openxmlformats.org/officeDocument/2006/relationships/image" Target="../media/image54.png"/><Relationship Id="rId16" Type="http://schemas.openxmlformats.org/officeDocument/2006/relationships/image" Target="../media/image65.png"/><Relationship Id="rId17" Type="http://schemas.openxmlformats.org/officeDocument/2006/relationships/image" Target="../media/image95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0.png"/><Relationship Id="rId4" Type="http://schemas.openxmlformats.org/officeDocument/2006/relationships/image" Target="../media/image62.png"/><Relationship Id="rId5" Type="http://schemas.openxmlformats.org/officeDocument/2006/relationships/image" Target="../media/image110.png"/><Relationship Id="rId6" Type="http://schemas.openxmlformats.org/officeDocument/2006/relationships/image" Target="../media/image72.png"/><Relationship Id="rId7" Type="http://schemas.openxmlformats.org/officeDocument/2006/relationships/image" Target="../media/image77.png"/><Relationship Id="rId8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910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411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1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0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10" Type="http://schemas.openxmlformats.org/officeDocument/2006/relationships/image" Target="../media/image27.png"/><Relationship Id="rId11" Type="http://schemas.openxmlformats.org/officeDocument/2006/relationships/image" Target="../media/image410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26.png"/><Relationship Id="rId16" Type="http://schemas.openxmlformats.org/officeDocument/2006/relationships/image" Target="../media/image37.png"/><Relationship Id="rId17" Type="http://schemas.openxmlformats.org/officeDocument/2006/relationships/image" Target="../media/image36.png"/><Relationship Id="rId18" Type="http://schemas.openxmlformats.org/officeDocument/2006/relationships/image" Target="../media/image3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Balanced Trees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Balanced trees have height </a:t>
                </a:r>
                <a14:m>
                  <m:oMath xmlns:m="http://schemas.openxmlformats.org/officeDocument/2006/math" xmlns="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1981200"/>
            <a:ext cx="3151188" cy="457200"/>
            <a:chOff x="960" y="1248"/>
            <a:chExt cx="1985" cy="288"/>
          </a:xfrm>
        </p:grpSpPr>
        <p:sp>
          <p:nvSpPr>
            <p:cNvPr id="1947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1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Height-balanced trees</a:t>
              </a:r>
            </a:p>
          </p:txBody>
        </p:sp>
      </p:grp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209800" y="2514600"/>
            <a:ext cx="609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At each node,</a:t>
            </a:r>
            <a:r>
              <a:rPr lang="en-US" sz="2000"/>
              <a:t> </a:t>
            </a:r>
            <a:r>
              <a:rPr lang="en-US" sz="2000" b="1" i="1">
                <a:solidFill>
                  <a:srgbClr val="FFFF00"/>
                </a:solidFill>
              </a:rPr>
              <a:t>height</a:t>
            </a:r>
            <a:r>
              <a:rPr lang="en-US" sz="2000" i="1">
                <a:solidFill>
                  <a:srgbClr val="FFFF00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of left and right subtrees are “close”.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0" y="3505200"/>
            <a:ext cx="3217863" cy="457200"/>
            <a:chOff x="960" y="2016"/>
            <a:chExt cx="2027" cy="288"/>
          </a:xfrm>
        </p:grpSpPr>
        <p:sp>
          <p:nvSpPr>
            <p:cNvPr id="19474" name="AutoShape 1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Weight-balanced trees</a:t>
              </a:r>
            </a:p>
          </p:txBody>
        </p:sp>
      </p:grp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2133600" y="396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At each node,</a:t>
            </a:r>
            <a:r>
              <a:rPr lang="en-US" sz="2000"/>
              <a:t> </a:t>
            </a:r>
            <a:r>
              <a:rPr lang="en-US" sz="2000" b="1" i="1">
                <a:solidFill>
                  <a:srgbClr val="FFFF00"/>
                </a:solidFill>
              </a:rPr>
              <a:t>number of nodes</a:t>
            </a: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in left and right subtrees </a:t>
            </a:r>
          </a:p>
          <a:p>
            <a:r>
              <a:rPr lang="en-US" sz="2000">
                <a:solidFill>
                  <a:schemeClr val="bg1"/>
                </a:solidFill>
              </a:rPr>
              <a:t>are “close”.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4751388"/>
            <a:ext cx="7011988" cy="457200"/>
            <a:chOff x="288" y="2993"/>
            <a:chExt cx="4417" cy="288"/>
          </a:xfrm>
        </p:grpSpPr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432" y="2993"/>
              <a:ext cx="4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</a:rPr>
                <a:t>Search</a:t>
              </a:r>
              <a:r>
                <a:rPr lang="en-US">
                  <a:solidFill>
                    <a:srgbClr val="FFFF99"/>
                  </a:solidFill>
                </a:rPr>
                <a:t>, </a:t>
              </a:r>
              <a:r>
                <a:rPr lang="en-US">
                  <a:solidFill>
                    <a:srgbClr val="FF9933"/>
                  </a:solidFill>
                </a:rPr>
                <a:t>Predecessor</a:t>
              </a:r>
              <a:r>
                <a:rPr lang="en-US">
                  <a:solidFill>
                    <a:srgbClr val="FFFF99"/>
                  </a:solidFill>
                </a:rPr>
                <a:t>, </a:t>
              </a:r>
              <a:r>
                <a:rPr lang="en-US">
                  <a:solidFill>
                    <a:srgbClr val="FF9933"/>
                  </a:solidFill>
                </a:rPr>
                <a:t>Successor</a:t>
              </a:r>
              <a:r>
                <a:rPr lang="en-US">
                  <a:solidFill>
                    <a:srgbClr val="FFFF99"/>
                  </a:solidFill>
                </a:rPr>
                <a:t>, </a:t>
              </a:r>
              <a:r>
                <a:rPr lang="en-US">
                  <a:solidFill>
                    <a:srgbClr val="FF9933"/>
                  </a:solidFill>
                </a:rPr>
                <a:t>Minimum</a:t>
              </a:r>
              <a:r>
                <a:rPr lang="en-US">
                  <a:solidFill>
                    <a:srgbClr val="FFFF99"/>
                  </a:solidFill>
                </a:rPr>
                <a:t>, </a:t>
              </a:r>
              <a:r>
                <a:rPr lang="en-US">
                  <a:solidFill>
                    <a:srgbClr val="FF9933"/>
                  </a:solidFill>
                </a:rPr>
                <a:t>Maximum</a:t>
              </a:r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288" y="3072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5791200"/>
            <a:ext cx="6499225" cy="457200"/>
            <a:chOff x="288" y="3648"/>
            <a:chExt cx="4094" cy="288"/>
          </a:xfrm>
        </p:grpSpPr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32" y="3648"/>
              <a:ext cx="3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Insert </a:t>
              </a:r>
              <a:r>
                <a:rPr lang="en-US">
                  <a:solidFill>
                    <a:schemeClr val="bg1"/>
                  </a:solidFill>
                </a:rPr>
                <a:t>and</a:t>
              </a:r>
              <a:r>
                <a:rPr lang="en-US">
                  <a:solidFill>
                    <a:srgbClr val="FF9900"/>
                  </a:solidFill>
                </a:rPr>
                <a:t> Delete </a:t>
              </a:r>
              <a:r>
                <a:rPr lang="en-US">
                  <a:solidFill>
                    <a:schemeClr val="bg1"/>
                  </a:solidFill>
                </a:rPr>
                <a:t>may have to</a:t>
              </a:r>
              <a:r>
                <a:rPr lang="en-US">
                  <a:solidFill>
                    <a:srgbClr val="FFFF00"/>
                  </a:solidFill>
                </a:rPr>
                <a:t> </a:t>
              </a:r>
              <a:r>
                <a:rPr lang="en-US" b="1" i="1">
                  <a:solidFill>
                    <a:srgbClr val="FFFF00"/>
                  </a:solidFill>
                </a:rPr>
                <a:t>rebalance</a:t>
              </a:r>
              <a:r>
                <a:rPr lang="en-US"/>
                <a:t> </a:t>
              </a:r>
              <a:r>
                <a:rPr lang="en-US">
                  <a:solidFill>
                    <a:schemeClr val="bg1"/>
                  </a:solidFill>
                </a:rPr>
                <a:t>the tree. </a:t>
              </a:r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288" y="3744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7620000" y="51816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time. 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67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40" t="-5882" r="-5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1905000" y="2846388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e.g. AVL trees, B-trees</a:t>
            </a:r>
            <a:r>
              <a:rPr lang="en-US">
                <a:solidFill>
                  <a:schemeClr val="accent1"/>
                </a:solidFill>
              </a:rPr>
              <a:t>,</a:t>
            </a:r>
            <a:r>
              <a:rPr lang="en-US"/>
              <a:t> </a:t>
            </a:r>
            <a:r>
              <a:rPr lang="en-US" sz="2000">
                <a:solidFill>
                  <a:schemeClr val="accent1"/>
                </a:solidFill>
              </a:rPr>
              <a:t>red-black trees, splay trees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/>
      <p:bldP spid="286732" grpId="0"/>
      <p:bldP spid="286739" grpId="0" animBg="1"/>
      <p:bldP spid="286740" grpId="0"/>
      <p:bldP spid="2867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1 – Splay Step 1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838200" y="1371600"/>
            <a:ext cx="2743200" cy="5257800"/>
            <a:chOff x="838200" y="1371600"/>
            <a:chExt cx="2743200" cy="525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63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66800" y="3124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514600" y="1676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590800" y="2209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2667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048000" y="167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938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312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8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l="-5063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048000" y="1905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smtClean="0"/>
                <a:t>J</a:t>
              </a:r>
              <a:endParaRPr lang="en-US" i="1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133600" y="3657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600200" y="3200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2057400" y="220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600200" y="2743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1600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0668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21336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667000" y="5791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1600200" y="4191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124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2133600" y="4724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 flipV="1">
              <a:off x="2590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267283" y="3478052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34000" y="1447800"/>
            <a:ext cx="2971800" cy="5410200"/>
            <a:chOff x="5334000" y="1447800"/>
            <a:chExt cx="2971800" cy="541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400800" y="38100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5867400" y="3200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 flipV="1">
              <a:off x="6858000" y="27432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6934200" y="3733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6400800" y="3276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flipH="1">
              <a:off x="5867400" y="4267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6400800" y="4267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6858000" y="4800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64770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6096000" y="601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6019800" y="548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5562600" y="5943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33800" y="5105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191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5" idx="1"/>
          </p:cNvCxnSpPr>
          <p:nvPr/>
        </p:nvCxnSpPr>
        <p:spPr bwMode="auto">
          <a:xfrm rot="10800000" flipV="1">
            <a:off x="3276600" y="5336232"/>
            <a:ext cx="457200" cy="2263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2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6400800" y="38100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867400" y="3200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 flipV="1">
            <a:off x="6858000" y="2743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2308" b="-234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7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1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 flipV="1">
            <a:off x="6934200" y="3733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6400800" y="32766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6400800" y="4267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blipFill rotWithShape="0">
                <a:blip r:embed="rId1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utoShape 12"/>
              <p:cNvSpPr>
                <a:spLocks noChangeArrowheads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6858000" y="4800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6400800" y="4800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AutoShape 12"/>
              <p:cNvSpPr>
                <a:spLocks noChangeArrowheads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AutoShape 12"/>
              <p:cNvSpPr>
                <a:spLocks noChangeArrowheads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12"/>
              <p:cNvSpPr>
                <a:spLocks noChangeArrowheads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 flipV="1">
            <a:off x="6477000" y="5486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 flipV="1">
            <a:off x="6096000" y="6019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V="1">
            <a:off x="6019800" y="5486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V="1">
            <a:off x="5562600" y="5943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09600" y="1524000"/>
            <a:ext cx="2667000" cy="5181600"/>
            <a:chOff x="609600" y="1524000"/>
            <a:chExt cx="2667000" cy="518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H="1">
              <a:off x="8382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>
              <a:off x="2286000" y="182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2362200" y="2362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H="1" flipV="1">
              <a:off x="1828800" y="28194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H="1" flipV="1">
              <a:off x="2819400" y="1828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AutoShape 12"/>
                <p:cNvSpPr>
                  <a:spLocks noChangeArrowheads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5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utoShape 12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smtClean="0"/>
                <a:t>J</a:t>
              </a:r>
              <a:endParaRPr lang="en-US" i="1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1371600" y="3352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H="1">
              <a:off x="1828800" y="2362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"/>
            <p:cNvSpPr>
              <a:spLocks noChangeShapeType="1"/>
            </p:cNvSpPr>
            <p:nvPr/>
          </p:nvSpPr>
          <p:spPr bwMode="auto">
            <a:xfrm flipH="1">
              <a:off x="1371600" y="2895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Line 7"/>
            <p:cNvSpPr>
              <a:spLocks noChangeShapeType="1"/>
            </p:cNvSpPr>
            <p:nvPr/>
          </p:nvSpPr>
          <p:spPr bwMode="auto">
            <a:xfrm flipH="1" flipV="1">
              <a:off x="1905000" y="38862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 flipV="1">
              <a:off x="1371600" y="3886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AutoShape 12"/>
                <p:cNvSpPr>
                  <a:spLocks noChangeArrowheads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H="1" flipV="1">
              <a:off x="2590800" y="4419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838200" y="4419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1828800" y="5334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 flipV="1">
              <a:off x="1447800" y="5867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V="1">
              <a:off x="1371600" y="5334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V="1">
              <a:off x="914400" y="5791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Line 7"/>
            <p:cNvSpPr>
              <a:spLocks noChangeShapeType="1"/>
            </p:cNvSpPr>
            <p:nvPr/>
          </p:nvSpPr>
          <p:spPr bwMode="auto">
            <a:xfrm flipH="1" flipV="1">
              <a:off x="1371600" y="4495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V="1">
              <a:off x="2286000" y="44958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 bwMode="auto">
          <a:xfrm>
            <a:off x="5049672" y="5076967"/>
            <a:ext cx="2171617" cy="1910687"/>
          </a:xfrm>
          <a:custGeom>
            <a:avLst/>
            <a:gdLst>
              <a:gd name="connsiteX0" fmla="*/ 491319 w 2171617"/>
              <a:gd name="connsiteY0" fmla="*/ 586854 h 1910687"/>
              <a:gd name="connsiteX1" fmla="*/ 491319 w 2171617"/>
              <a:gd name="connsiteY1" fmla="*/ 586854 h 1910687"/>
              <a:gd name="connsiteX2" fmla="*/ 682388 w 2171617"/>
              <a:gd name="connsiteY2" fmla="*/ 518615 h 1910687"/>
              <a:gd name="connsiteX3" fmla="*/ 791570 w 2171617"/>
              <a:gd name="connsiteY3" fmla="*/ 477672 h 1910687"/>
              <a:gd name="connsiteX4" fmla="*/ 832513 w 2171617"/>
              <a:gd name="connsiteY4" fmla="*/ 450376 h 1910687"/>
              <a:gd name="connsiteX5" fmla="*/ 873456 w 2171617"/>
              <a:gd name="connsiteY5" fmla="*/ 409433 h 1910687"/>
              <a:gd name="connsiteX6" fmla="*/ 928047 w 2171617"/>
              <a:gd name="connsiteY6" fmla="*/ 382137 h 1910687"/>
              <a:gd name="connsiteX7" fmla="*/ 968991 w 2171617"/>
              <a:gd name="connsiteY7" fmla="*/ 341194 h 1910687"/>
              <a:gd name="connsiteX8" fmla="*/ 1023582 w 2171617"/>
              <a:gd name="connsiteY8" fmla="*/ 300251 h 1910687"/>
              <a:gd name="connsiteX9" fmla="*/ 1091821 w 2171617"/>
              <a:gd name="connsiteY9" fmla="*/ 218364 h 1910687"/>
              <a:gd name="connsiteX10" fmla="*/ 1132764 w 2171617"/>
              <a:gd name="connsiteY10" fmla="*/ 191069 h 1910687"/>
              <a:gd name="connsiteX11" fmla="*/ 1160059 w 2171617"/>
              <a:gd name="connsiteY11" fmla="*/ 136478 h 1910687"/>
              <a:gd name="connsiteX12" fmla="*/ 1187355 w 2171617"/>
              <a:gd name="connsiteY12" fmla="*/ 54591 h 1910687"/>
              <a:gd name="connsiteX13" fmla="*/ 1282889 w 2171617"/>
              <a:gd name="connsiteY13" fmla="*/ 0 h 1910687"/>
              <a:gd name="connsiteX14" fmla="*/ 1433015 w 2171617"/>
              <a:gd name="connsiteY14" fmla="*/ 27296 h 1910687"/>
              <a:gd name="connsiteX15" fmla="*/ 1473958 w 2171617"/>
              <a:gd name="connsiteY15" fmla="*/ 68239 h 1910687"/>
              <a:gd name="connsiteX16" fmla="*/ 1514901 w 2171617"/>
              <a:gd name="connsiteY16" fmla="*/ 95534 h 1910687"/>
              <a:gd name="connsiteX17" fmla="*/ 1555844 w 2171617"/>
              <a:gd name="connsiteY17" fmla="*/ 150126 h 1910687"/>
              <a:gd name="connsiteX18" fmla="*/ 1624083 w 2171617"/>
              <a:gd name="connsiteY18" fmla="*/ 218364 h 1910687"/>
              <a:gd name="connsiteX19" fmla="*/ 1637731 w 2171617"/>
              <a:gd name="connsiteY19" fmla="*/ 259308 h 1910687"/>
              <a:gd name="connsiteX20" fmla="*/ 1692322 w 2171617"/>
              <a:gd name="connsiteY20" fmla="*/ 354842 h 1910687"/>
              <a:gd name="connsiteX21" fmla="*/ 1705970 w 2171617"/>
              <a:gd name="connsiteY21" fmla="*/ 395785 h 1910687"/>
              <a:gd name="connsiteX22" fmla="*/ 1746913 w 2171617"/>
              <a:gd name="connsiteY22" fmla="*/ 436729 h 1910687"/>
              <a:gd name="connsiteX23" fmla="*/ 1787856 w 2171617"/>
              <a:gd name="connsiteY23" fmla="*/ 532263 h 1910687"/>
              <a:gd name="connsiteX24" fmla="*/ 1897038 w 2171617"/>
              <a:gd name="connsiteY24" fmla="*/ 614149 h 1910687"/>
              <a:gd name="connsiteX25" fmla="*/ 1910686 w 2171617"/>
              <a:gd name="connsiteY25" fmla="*/ 655093 h 1910687"/>
              <a:gd name="connsiteX26" fmla="*/ 1965277 w 2171617"/>
              <a:gd name="connsiteY26" fmla="*/ 736979 h 1910687"/>
              <a:gd name="connsiteX27" fmla="*/ 2019868 w 2171617"/>
              <a:gd name="connsiteY27" fmla="*/ 832514 h 1910687"/>
              <a:gd name="connsiteX28" fmla="*/ 2088107 w 2171617"/>
              <a:gd name="connsiteY28" fmla="*/ 928048 h 1910687"/>
              <a:gd name="connsiteX29" fmla="*/ 2129050 w 2171617"/>
              <a:gd name="connsiteY29" fmla="*/ 955343 h 1910687"/>
              <a:gd name="connsiteX30" fmla="*/ 2142698 w 2171617"/>
              <a:gd name="connsiteY30" fmla="*/ 1337481 h 1910687"/>
              <a:gd name="connsiteX31" fmla="*/ 2088107 w 2171617"/>
              <a:gd name="connsiteY31" fmla="*/ 1419367 h 1910687"/>
              <a:gd name="connsiteX32" fmla="*/ 2033516 w 2171617"/>
              <a:gd name="connsiteY32" fmla="*/ 1501254 h 1910687"/>
              <a:gd name="connsiteX33" fmla="*/ 1992573 w 2171617"/>
              <a:gd name="connsiteY33" fmla="*/ 1542197 h 1910687"/>
              <a:gd name="connsiteX34" fmla="*/ 1951629 w 2171617"/>
              <a:gd name="connsiteY34" fmla="*/ 1596788 h 1910687"/>
              <a:gd name="connsiteX35" fmla="*/ 1869743 w 2171617"/>
              <a:gd name="connsiteY35" fmla="*/ 1665027 h 1910687"/>
              <a:gd name="connsiteX36" fmla="*/ 1774209 w 2171617"/>
              <a:gd name="connsiteY36" fmla="*/ 1787857 h 1910687"/>
              <a:gd name="connsiteX37" fmla="*/ 1719618 w 2171617"/>
              <a:gd name="connsiteY37" fmla="*/ 1801505 h 1910687"/>
              <a:gd name="connsiteX38" fmla="*/ 1678674 w 2171617"/>
              <a:gd name="connsiteY38" fmla="*/ 1842448 h 1910687"/>
              <a:gd name="connsiteX39" fmla="*/ 1610435 w 2171617"/>
              <a:gd name="connsiteY39" fmla="*/ 1856096 h 1910687"/>
              <a:gd name="connsiteX40" fmla="*/ 1064525 w 2171617"/>
              <a:gd name="connsiteY40" fmla="*/ 1869743 h 1910687"/>
              <a:gd name="connsiteX41" fmla="*/ 941695 w 2171617"/>
              <a:gd name="connsiteY41" fmla="*/ 1883391 h 1910687"/>
              <a:gd name="connsiteX42" fmla="*/ 859809 w 2171617"/>
              <a:gd name="connsiteY42" fmla="*/ 1910687 h 1910687"/>
              <a:gd name="connsiteX43" fmla="*/ 573206 w 2171617"/>
              <a:gd name="connsiteY43" fmla="*/ 1897039 h 1910687"/>
              <a:gd name="connsiteX44" fmla="*/ 518615 w 2171617"/>
              <a:gd name="connsiteY44" fmla="*/ 1869743 h 1910687"/>
              <a:gd name="connsiteX45" fmla="*/ 450376 w 2171617"/>
              <a:gd name="connsiteY45" fmla="*/ 1842448 h 1910687"/>
              <a:gd name="connsiteX46" fmla="*/ 409432 w 2171617"/>
              <a:gd name="connsiteY46" fmla="*/ 1828800 h 1910687"/>
              <a:gd name="connsiteX47" fmla="*/ 368489 w 2171617"/>
              <a:gd name="connsiteY47" fmla="*/ 1801505 h 1910687"/>
              <a:gd name="connsiteX48" fmla="*/ 313898 w 2171617"/>
              <a:gd name="connsiteY48" fmla="*/ 1787857 h 1910687"/>
              <a:gd name="connsiteX49" fmla="*/ 163773 w 2171617"/>
              <a:gd name="connsiteY49" fmla="*/ 1746914 h 1910687"/>
              <a:gd name="connsiteX50" fmla="*/ 81886 w 2171617"/>
              <a:gd name="connsiteY50" fmla="*/ 1651379 h 1910687"/>
              <a:gd name="connsiteX51" fmla="*/ 40943 w 2171617"/>
              <a:gd name="connsiteY51" fmla="*/ 1624084 h 1910687"/>
              <a:gd name="connsiteX52" fmla="*/ 0 w 2171617"/>
              <a:gd name="connsiteY52" fmla="*/ 1487606 h 1910687"/>
              <a:gd name="connsiteX53" fmla="*/ 27295 w 2171617"/>
              <a:gd name="connsiteY53" fmla="*/ 1364776 h 1910687"/>
              <a:gd name="connsiteX54" fmla="*/ 68238 w 2171617"/>
              <a:gd name="connsiteY54" fmla="*/ 1310185 h 1910687"/>
              <a:gd name="connsiteX55" fmla="*/ 177421 w 2171617"/>
              <a:gd name="connsiteY55" fmla="*/ 1146412 h 1910687"/>
              <a:gd name="connsiteX56" fmla="*/ 191068 w 2171617"/>
              <a:gd name="connsiteY56" fmla="*/ 1105469 h 1910687"/>
              <a:gd name="connsiteX57" fmla="*/ 232012 w 2171617"/>
              <a:gd name="connsiteY57" fmla="*/ 1050878 h 1910687"/>
              <a:gd name="connsiteX58" fmla="*/ 286603 w 2171617"/>
              <a:gd name="connsiteY58" fmla="*/ 968991 h 1910687"/>
              <a:gd name="connsiteX59" fmla="*/ 313898 w 2171617"/>
              <a:gd name="connsiteY59" fmla="*/ 928048 h 1910687"/>
              <a:gd name="connsiteX60" fmla="*/ 327546 w 2171617"/>
              <a:gd name="connsiteY60" fmla="*/ 873457 h 1910687"/>
              <a:gd name="connsiteX61" fmla="*/ 341194 w 2171617"/>
              <a:gd name="connsiteY61" fmla="*/ 832514 h 1910687"/>
              <a:gd name="connsiteX62" fmla="*/ 409432 w 2171617"/>
              <a:gd name="connsiteY62" fmla="*/ 655093 h 1910687"/>
              <a:gd name="connsiteX63" fmla="*/ 491319 w 2171617"/>
              <a:gd name="connsiteY63" fmla="*/ 586854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71617" h="1910687">
                <a:moveTo>
                  <a:pt x="491319" y="586854"/>
                </a:moveTo>
                <a:lnTo>
                  <a:pt x="491319" y="586854"/>
                </a:lnTo>
                <a:cubicBezTo>
                  <a:pt x="555009" y="564108"/>
                  <a:pt x="619357" y="543127"/>
                  <a:pt x="682388" y="518615"/>
                </a:cubicBezTo>
                <a:cubicBezTo>
                  <a:pt x="810849" y="468658"/>
                  <a:pt x="664604" y="509414"/>
                  <a:pt x="791570" y="477672"/>
                </a:cubicBezTo>
                <a:cubicBezTo>
                  <a:pt x="805218" y="468573"/>
                  <a:pt x="819912" y="460877"/>
                  <a:pt x="832513" y="450376"/>
                </a:cubicBezTo>
                <a:cubicBezTo>
                  <a:pt x="847340" y="438020"/>
                  <a:pt x="857750" y="420651"/>
                  <a:pt x="873456" y="409433"/>
                </a:cubicBezTo>
                <a:cubicBezTo>
                  <a:pt x="890011" y="397608"/>
                  <a:pt x="911492" y="393962"/>
                  <a:pt x="928047" y="382137"/>
                </a:cubicBezTo>
                <a:cubicBezTo>
                  <a:pt x="943753" y="370919"/>
                  <a:pt x="954337" y="353755"/>
                  <a:pt x="968991" y="341194"/>
                </a:cubicBezTo>
                <a:cubicBezTo>
                  <a:pt x="986261" y="326391"/>
                  <a:pt x="1006312" y="315054"/>
                  <a:pt x="1023582" y="300251"/>
                </a:cubicBezTo>
                <a:cubicBezTo>
                  <a:pt x="1180084" y="166107"/>
                  <a:pt x="965467" y="344718"/>
                  <a:pt x="1091821" y="218364"/>
                </a:cubicBezTo>
                <a:cubicBezTo>
                  <a:pt x="1103419" y="206766"/>
                  <a:pt x="1119116" y="200167"/>
                  <a:pt x="1132764" y="191069"/>
                </a:cubicBezTo>
                <a:cubicBezTo>
                  <a:pt x="1141862" y="172872"/>
                  <a:pt x="1152503" y="155368"/>
                  <a:pt x="1160059" y="136478"/>
                </a:cubicBezTo>
                <a:cubicBezTo>
                  <a:pt x="1170745" y="109764"/>
                  <a:pt x="1163415" y="70551"/>
                  <a:pt x="1187355" y="54591"/>
                </a:cubicBezTo>
                <a:cubicBezTo>
                  <a:pt x="1245226" y="16011"/>
                  <a:pt x="1213627" y="34631"/>
                  <a:pt x="1282889" y="0"/>
                </a:cubicBezTo>
                <a:cubicBezTo>
                  <a:pt x="1332931" y="9099"/>
                  <a:pt x="1385116" y="10189"/>
                  <a:pt x="1433015" y="27296"/>
                </a:cubicBezTo>
                <a:cubicBezTo>
                  <a:pt x="1451191" y="33788"/>
                  <a:pt x="1459131" y="55883"/>
                  <a:pt x="1473958" y="68239"/>
                </a:cubicBezTo>
                <a:cubicBezTo>
                  <a:pt x="1486559" y="78740"/>
                  <a:pt x="1501253" y="86436"/>
                  <a:pt x="1514901" y="95534"/>
                </a:cubicBezTo>
                <a:cubicBezTo>
                  <a:pt x="1528549" y="113731"/>
                  <a:pt x="1539760" y="134042"/>
                  <a:pt x="1555844" y="150126"/>
                </a:cubicBezTo>
                <a:cubicBezTo>
                  <a:pt x="1610437" y="204719"/>
                  <a:pt x="1587688" y="145574"/>
                  <a:pt x="1624083" y="218364"/>
                </a:cubicBezTo>
                <a:cubicBezTo>
                  <a:pt x="1630517" y="231231"/>
                  <a:pt x="1632064" y="246085"/>
                  <a:pt x="1637731" y="259308"/>
                </a:cubicBezTo>
                <a:cubicBezTo>
                  <a:pt x="1709510" y="426791"/>
                  <a:pt x="1623793" y="217783"/>
                  <a:pt x="1692322" y="354842"/>
                </a:cubicBezTo>
                <a:cubicBezTo>
                  <a:pt x="1698756" y="367709"/>
                  <a:pt x="1697990" y="383815"/>
                  <a:pt x="1705970" y="395785"/>
                </a:cubicBezTo>
                <a:cubicBezTo>
                  <a:pt x="1716676" y="411844"/>
                  <a:pt x="1733265" y="423081"/>
                  <a:pt x="1746913" y="436729"/>
                </a:cubicBezTo>
                <a:cubicBezTo>
                  <a:pt x="1755986" y="463948"/>
                  <a:pt x="1769696" y="511508"/>
                  <a:pt x="1787856" y="532263"/>
                </a:cubicBezTo>
                <a:cubicBezTo>
                  <a:pt x="1810550" y="558199"/>
                  <a:pt x="1864716" y="592601"/>
                  <a:pt x="1897038" y="614149"/>
                </a:cubicBezTo>
                <a:cubicBezTo>
                  <a:pt x="1901587" y="627797"/>
                  <a:pt x="1903699" y="642517"/>
                  <a:pt x="1910686" y="655093"/>
                </a:cubicBezTo>
                <a:cubicBezTo>
                  <a:pt x="1926618" y="683770"/>
                  <a:pt x="1954903" y="705857"/>
                  <a:pt x="1965277" y="736979"/>
                </a:cubicBezTo>
                <a:cubicBezTo>
                  <a:pt x="1987424" y="803420"/>
                  <a:pt x="1968228" y="760219"/>
                  <a:pt x="2019868" y="832514"/>
                </a:cubicBezTo>
                <a:cubicBezTo>
                  <a:pt x="2039238" y="859632"/>
                  <a:pt x="2065811" y="905752"/>
                  <a:pt x="2088107" y="928048"/>
                </a:cubicBezTo>
                <a:cubicBezTo>
                  <a:pt x="2099705" y="939646"/>
                  <a:pt x="2115402" y="946245"/>
                  <a:pt x="2129050" y="955343"/>
                </a:cubicBezTo>
                <a:cubicBezTo>
                  <a:pt x="2179838" y="1107707"/>
                  <a:pt x="2186170" y="1094039"/>
                  <a:pt x="2142698" y="1337481"/>
                </a:cubicBezTo>
                <a:cubicBezTo>
                  <a:pt x="2136931" y="1369775"/>
                  <a:pt x="2106304" y="1392072"/>
                  <a:pt x="2088107" y="1419367"/>
                </a:cubicBezTo>
                <a:cubicBezTo>
                  <a:pt x="2088102" y="1419375"/>
                  <a:pt x="2033523" y="1501247"/>
                  <a:pt x="2033516" y="1501254"/>
                </a:cubicBezTo>
                <a:cubicBezTo>
                  <a:pt x="2019868" y="1514902"/>
                  <a:pt x="2005134" y="1527543"/>
                  <a:pt x="1992573" y="1542197"/>
                </a:cubicBezTo>
                <a:cubicBezTo>
                  <a:pt x="1977770" y="1559467"/>
                  <a:pt x="1966432" y="1579518"/>
                  <a:pt x="1951629" y="1596788"/>
                </a:cubicBezTo>
                <a:cubicBezTo>
                  <a:pt x="1916599" y="1637657"/>
                  <a:pt x="1911864" y="1636947"/>
                  <a:pt x="1869743" y="1665027"/>
                </a:cubicBezTo>
                <a:cubicBezTo>
                  <a:pt x="1854761" y="1687500"/>
                  <a:pt x="1808746" y="1768121"/>
                  <a:pt x="1774209" y="1787857"/>
                </a:cubicBezTo>
                <a:cubicBezTo>
                  <a:pt x="1757923" y="1797163"/>
                  <a:pt x="1737815" y="1796956"/>
                  <a:pt x="1719618" y="1801505"/>
                </a:cubicBezTo>
                <a:cubicBezTo>
                  <a:pt x="1705970" y="1815153"/>
                  <a:pt x="1695937" y="1833816"/>
                  <a:pt x="1678674" y="1842448"/>
                </a:cubicBezTo>
                <a:cubicBezTo>
                  <a:pt x="1657926" y="1852822"/>
                  <a:pt x="1633609" y="1855066"/>
                  <a:pt x="1610435" y="1856096"/>
                </a:cubicBezTo>
                <a:cubicBezTo>
                  <a:pt x="1428588" y="1864178"/>
                  <a:pt x="1246495" y="1865194"/>
                  <a:pt x="1064525" y="1869743"/>
                </a:cubicBezTo>
                <a:cubicBezTo>
                  <a:pt x="1023582" y="1874292"/>
                  <a:pt x="982090" y="1875312"/>
                  <a:pt x="941695" y="1883391"/>
                </a:cubicBezTo>
                <a:cubicBezTo>
                  <a:pt x="913482" y="1889034"/>
                  <a:pt x="859809" y="1910687"/>
                  <a:pt x="859809" y="1910687"/>
                </a:cubicBezTo>
                <a:cubicBezTo>
                  <a:pt x="764275" y="1906138"/>
                  <a:pt x="668167" y="1908435"/>
                  <a:pt x="573206" y="1897039"/>
                </a:cubicBezTo>
                <a:cubicBezTo>
                  <a:pt x="553006" y="1894615"/>
                  <a:pt x="537206" y="1878006"/>
                  <a:pt x="518615" y="1869743"/>
                </a:cubicBezTo>
                <a:cubicBezTo>
                  <a:pt x="496228" y="1859793"/>
                  <a:pt x="473315" y="1851050"/>
                  <a:pt x="450376" y="1842448"/>
                </a:cubicBezTo>
                <a:cubicBezTo>
                  <a:pt x="436906" y="1837397"/>
                  <a:pt x="422299" y="1835234"/>
                  <a:pt x="409432" y="1828800"/>
                </a:cubicBezTo>
                <a:cubicBezTo>
                  <a:pt x="394761" y="1821465"/>
                  <a:pt x="383565" y="1807966"/>
                  <a:pt x="368489" y="1801505"/>
                </a:cubicBezTo>
                <a:cubicBezTo>
                  <a:pt x="351249" y="1794116"/>
                  <a:pt x="331864" y="1793247"/>
                  <a:pt x="313898" y="1787857"/>
                </a:cubicBezTo>
                <a:cubicBezTo>
                  <a:pt x="175380" y="1746301"/>
                  <a:pt x="288142" y="1771786"/>
                  <a:pt x="163773" y="1746914"/>
                </a:cubicBezTo>
                <a:cubicBezTo>
                  <a:pt x="133654" y="1706756"/>
                  <a:pt x="119901" y="1683058"/>
                  <a:pt x="81886" y="1651379"/>
                </a:cubicBezTo>
                <a:cubicBezTo>
                  <a:pt x="69285" y="1640878"/>
                  <a:pt x="54591" y="1633182"/>
                  <a:pt x="40943" y="1624084"/>
                </a:cubicBezTo>
                <a:cubicBezTo>
                  <a:pt x="7715" y="1524403"/>
                  <a:pt x="20625" y="1570110"/>
                  <a:pt x="0" y="1487606"/>
                </a:cubicBezTo>
                <a:cubicBezTo>
                  <a:pt x="3341" y="1467557"/>
                  <a:pt x="11484" y="1392446"/>
                  <a:pt x="27295" y="1364776"/>
                </a:cubicBezTo>
                <a:cubicBezTo>
                  <a:pt x="38580" y="1345027"/>
                  <a:pt x="56777" y="1329833"/>
                  <a:pt x="68238" y="1310185"/>
                </a:cubicBezTo>
                <a:cubicBezTo>
                  <a:pt x="160777" y="1151547"/>
                  <a:pt x="77335" y="1246496"/>
                  <a:pt x="177421" y="1146412"/>
                </a:cubicBezTo>
                <a:cubicBezTo>
                  <a:pt x="181970" y="1132764"/>
                  <a:pt x="183931" y="1117959"/>
                  <a:pt x="191068" y="1105469"/>
                </a:cubicBezTo>
                <a:cubicBezTo>
                  <a:pt x="202353" y="1085720"/>
                  <a:pt x="218968" y="1069513"/>
                  <a:pt x="232012" y="1050878"/>
                </a:cubicBezTo>
                <a:cubicBezTo>
                  <a:pt x="250825" y="1024003"/>
                  <a:pt x="268406" y="996287"/>
                  <a:pt x="286603" y="968991"/>
                </a:cubicBezTo>
                <a:lnTo>
                  <a:pt x="313898" y="928048"/>
                </a:lnTo>
                <a:cubicBezTo>
                  <a:pt x="318447" y="909851"/>
                  <a:pt x="322393" y="891492"/>
                  <a:pt x="327546" y="873457"/>
                </a:cubicBezTo>
                <a:cubicBezTo>
                  <a:pt x="331498" y="859625"/>
                  <a:pt x="338829" y="846704"/>
                  <a:pt x="341194" y="832514"/>
                </a:cubicBezTo>
                <a:cubicBezTo>
                  <a:pt x="362042" y="707424"/>
                  <a:pt x="322988" y="724248"/>
                  <a:pt x="409432" y="655093"/>
                </a:cubicBezTo>
                <a:cubicBezTo>
                  <a:pt x="490516" y="590226"/>
                  <a:pt x="477671" y="598227"/>
                  <a:pt x="491319" y="586854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3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838200" y="3276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>
            <a:off x="22860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 flipV="1">
            <a:off x="23622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H="1" flipV="1">
            <a:off x="1828800" y="2819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7"/>
          <p:cNvSpPr>
            <a:spLocks noChangeShapeType="1"/>
          </p:cNvSpPr>
          <p:nvPr/>
        </p:nvSpPr>
        <p:spPr bwMode="auto">
          <a:xfrm flipH="1" flipV="1">
            <a:off x="28194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AutoShape 12"/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2819400" y="2057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18288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 flipH="1">
            <a:off x="1371600" y="2895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8462" b="-3076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7"/>
          <p:cNvSpPr>
            <a:spLocks noChangeShapeType="1"/>
          </p:cNvSpPr>
          <p:nvPr/>
        </p:nvSpPr>
        <p:spPr bwMode="auto">
          <a:xfrm flipH="1" flipV="1">
            <a:off x="1905000" y="3886200"/>
            <a:ext cx="3810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7"/>
          <p:cNvSpPr>
            <a:spLocks noChangeShapeType="1"/>
          </p:cNvSpPr>
          <p:nvPr/>
        </p:nvSpPr>
        <p:spPr bwMode="auto">
          <a:xfrm flipV="1">
            <a:off x="13716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AutoShape 12"/>
              <p:cNvSpPr>
                <a:spLocks noChangeArrowheads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7"/>
          <p:cNvSpPr>
            <a:spLocks noChangeShapeType="1"/>
          </p:cNvSpPr>
          <p:nvPr/>
        </p:nvSpPr>
        <p:spPr bwMode="auto">
          <a:xfrm flipH="1" flipV="1">
            <a:off x="2590800" y="44196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ine 7"/>
          <p:cNvSpPr>
            <a:spLocks noChangeShapeType="1"/>
          </p:cNvSpPr>
          <p:nvPr/>
        </p:nvSpPr>
        <p:spPr bwMode="auto">
          <a:xfrm flipH="1">
            <a:off x="838200" y="4419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blipFill rotWithShape="0">
                <a:blip r:embed="rId15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AutoShape 12"/>
              <p:cNvSpPr>
                <a:spLocks noChangeArrowheads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6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7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AutoShape 12"/>
              <p:cNvSpPr>
                <a:spLocks noChangeArrowheads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7"/>
          <p:cNvSpPr>
            <a:spLocks noChangeShapeType="1"/>
          </p:cNvSpPr>
          <p:nvPr/>
        </p:nvSpPr>
        <p:spPr bwMode="auto">
          <a:xfrm flipH="1" flipV="1">
            <a:off x="1828800" y="5334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 flipV="1">
            <a:off x="1371600" y="5334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V="1">
            <a:off x="914400" y="57912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7"/>
          <p:cNvSpPr>
            <a:spLocks noChangeShapeType="1"/>
          </p:cNvSpPr>
          <p:nvPr/>
        </p:nvSpPr>
        <p:spPr bwMode="auto">
          <a:xfrm flipH="1" flipV="1">
            <a:off x="1371600" y="4495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flipV="1">
            <a:off x="2286000" y="44958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AutoShape 12"/>
              <p:cNvSpPr>
                <a:spLocks noChangeArrowheads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5562600" y="1447800"/>
            <a:ext cx="3124200" cy="5029200"/>
            <a:chOff x="5562600" y="1447800"/>
            <a:chExt cx="3124200" cy="502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/>
                <a:t>J</a:t>
              </a:r>
              <a:endParaRPr lang="en-US" i="1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Oval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Line 7"/>
            <p:cNvSpPr>
              <a:spLocks noChangeShapeType="1"/>
            </p:cNvSpPr>
            <p:nvPr/>
          </p:nvSpPr>
          <p:spPr bwMode="auto">
            <a:xfrm flipH="1" flipV="1">
              <a:off x="8001000" y="35052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Line 7"/>
            <p:cNvSpPr>
              <a:spLocks noChangeShapeType="1"/>
            </p:cNvSpPr>
            <p:nvPr/>
          </p:nvSpPr>
          <p:spPr bwMode="auto">
            <a:xfrm flipH="1">
              <a:off x="5791200" y="32004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Oval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7239000" y="5105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 flipH="1" flipV="1">
              <a:off x="6858000" y="563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"/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 flipV="1">
              <a:off x="6324600" y="5562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Line 7"/>
            <p:cNvSpPr>
              <a:spLocks noChangeShapeType="1"/>
            </p:cNvSpPr>
            <p:nvPr/>
          </p:nvSpPr>
          <p:spPr bwMode="auto">
            <a:xfrm flipH="1" flipV="1">
              <a:off x="6781800" y="4267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228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>
                  <a:spLocks noChangeArrowheads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 flipV="1">
              <a:off x="78486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 flipV="1">
              <a:off x="7543800" y="42672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5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Line 7"/>
            <p:cNvSpPr>
              <a:spLocks noChangeShapeType="1"/>
            </p:cNvSpPr>
            <p:nvPr/>
          </p:nvSpPr>
          <p:spPr bwMode="auto">
            <a:xfrm flipH="1" flipV="1">
              <a:off x="6934200" y="28194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V="1">
              <a:off x="7620000" y="3581400"/>
              <a:ext cx="76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23465" y="3985146"/>
            <a:ext cx="2228666" cy="2934269"/>
          </a:xfrm>
          <a:custGeom>
            <a:avLst/>
            <a:gdLst>
              <a:gd name="connsiteX0" fmla="*/ 1573574 w 2228666"/>
              <a:gd name="connsiteY0" fmla="*/ 2811439 h 2934269"/>
              <a:gd name="connsiteX1" fmla="*/ 1573574 w 2228666"/>
              <a:gd name="connsiteY1" fmla="*/ 2811439 h 2934269"/>
              <a:gd name="connsiteX2" fmla="*/ 1860177 w 2228666"/>
              <a:gd name="connsiteY2" fmla="*/ 2756848 h 2934269"/>
              <a:gd name="connsiteX3" fmla="*/ 1901120 w 2228666"/>
              <a:gd name="connsiteY3" fmla="*/ 2743200 h 2934269"/>
              <a:gd name="connsiteX4" fmla="*/ 1955711 w 2228666"/>
              <a:gd name="connsiteY4" fmla="*/ 2729553 h 2934269"/>
              <a:gd name="connsiteX5" fmla="*/ 2078541 w 2228666"/>
              <a:gd name="connsiteY5" fmla="*/ 2634018 h 2934269"/>
              <a:gd name="connsiteX6" fmla="*/ 2133132 w 2228666"/>
              <a:gd name="connsiteY6" fmla="*/ 2565779 h 2934269"/>
              <a:gd name="connsiteX7" fmla="*/ 2160428 w 2228666"/>
              <a:gd name="connsiteY7" fmla="*/ 2483893 h 2934269"/>
              <a:gd name="connsiteX8" fmla="*/ 2187723 w 2228666"/>
              <a:gd name="connsiteY8" fmla="*/ 2429302 h 2934269"/>
              <a:gd name="connsiteX9" fmla="*/ 2201371 w 2228666"/>
              <a:gd name="connsiteY9" fmla="*/ 2374711 h 2934269"/>
              <a:gd name="connsiteX10" fmla="*/ 2228666 w 2228666"/>
              <a:gd name="connsiteY10" fmla="*/ 2292824 h 2934269"/>
              <a:gd name="connsiteX11" fmla="*/ 2215019 w 2228666"/>
              <a:gd name="connsiteY11" fmla="*/ 1924335 h 2934269"/>
              <a:gd name="connsiteX12" fmla="*/ 2201371 w 2228666"/>
              <a:gd name="connsiteY12" fmla="*/ 1869744 h 2934269"/>
              <a:gd name="connsiteX13" fmla="*/ 2160428 w 2228666"/>
              <a:gd name="connsiteY13" fmla="*/ 1828800 h 2934269"/>
              <a:gd name="connsiteX14" fmla="*/ 2133132 w 2228666"/>
              <a:gd name="connsiteY14" fmla="*/ 1787857 h 2934269"/>
              <a:gd name="connsiteX15" fmla="*/ 2051245 w 2228666"/>
              <a:gd name="connsiteY15" fmla="*/ 1719618 h 2934269"/>
              <a:gd name="connsiteX16" fmla="*/ 1955711 w 2228666"/>
              <a:gd name="connsiteY16" fmla="*/ 1596788 h 2934269"/>
              <a:gd name="connsiteX17" fmla="*/ 1887472 w 2228666"/>
              <a:gd name="connsiteY17" fmla="*/ 1514902 h 2934269"/>
              <a:gd name="connsiteX18" fmla="*/ 1805586 w 2228666"/>
              <a:gd name="connsiteY18" fmla="*/ 1460311 h 2934269"/>
              <a:gd name="connsiteX19" fmla="*/ 1737347 w 2228666"/>
              <a:gd name="connsiteY19" fmla="*/ 1446663 h 2934269"/>
              <a:gd name="connsiteX20" fmla="*/ 1669108 w 2228666"/>
              <a:gd name="connsiteY20" fmla="*/ 941696 h 2934269"/>
              <a:gd name="connsiteX21" fmla="*/ 1614517 w 2228666"/>
              <a:gd name="connsiteY21" fmla="*/ 818866 h 2934269"/>
              <a:gd name="connsiteX22" fmla="*/ 1600869 w 2228666"/>
              <a:gd name="connsiteY22" fmla="*/ 777923 h 2934269"/>
              <a:gd name="connsiteX23" fmla="*/ 1546278 w 2228666"/>
              <a:gd name="connsiteY23" fmla="*/ 682388 h 2934269"/>
              <a:gd name="connsiteX24" fmla="*/ 1518983 w 2228666"/>
              <a:gd name="connsiteY24" fmla="*/ 600502 h 2934269"/>
              <a:gd name="connsiteX25" fmla="*/ 1478039 w 2228666"/>
              <a:gd name="connsiteY25" fmla="*/ 504967 h 2934269"/>
              <a:gd name="connsiteX26" fmla="*/ 1437096 w 2228666"/>
              <a:gd name="connsiteY26" fmla="*/ 464024 h 2934269"/>
              <a:gd name="connsiteX27" fmla="*/ 1368857 w 2228666"/>
              <a:gd name="connsiteY27" fmla="*/ 327547 h 2934269"/>
              <a:gd name="connsiteX28" fmla="*/ 1286971 w 2228666"/>
              <a:gd name="connsiteY28" fmla="*/ 245660 h 2934269"/>
              <a:gd name="connsiteX29" fmla="*/ 1246028 w 2228666"/>
              <a:gd name="connsiteY29" fmla="*/ 204717 h 2934269"/>
              <a:gd name="connsiteX30" fmla="*/ 1150493 w 2228666"/>
              <a:gd name="connsiteY30" fmla="*/ 95535 h 2934269"/>
              <a:gd name="connsiteX31" fmla="*/ 1136845 w 2228666"/>
              <a:gd name="connsiteY31" fmla="*/ 54591 h 2934269"/>
              <a:gd name="connsiteX32" fmla="*/ 1054959 w 2228666"/>
              <a:gd name="connsiteY32" fmla="*/ 0 h 2934269"/>
              <a:gd name="connsiteX33" fmla="*/ 891186 w 2228666"/>
              <a:gd name="connsiteY33" fmla="*/ 13648 h 2934269"/>
              <a:gd name="connsiteX34" fmla="*/ 822947 w 2228666"/>
              <a:gd name="connsiteY34" fmla="*/ 68239 h 2934269"/>
              <a:gd name="connsiteX35" fmla="*/ 782004 w 2228666"/>
              <a:gd name="connsiteY35" fmla="*/ 81887 h 2934269"/>
              <a:gd name="connsiteX36" fmla="*/ 741060 w 2228666"/>
              <a:gd name="connsiteY36" fmla="*/ 109182 h 2934269"/>
              <a:gd name="connsiteX37" fmla="*/ 686469 w 2228666"/>
              <a:gd name="connsiteY37" fmla="*/ 191069 h 2934269"/>
              <a:gd name="connsiteX38" fmla="*/ 659174 w 2228666"/>
              <a:gd name="connsiteY38" fmla="*/ 272955 h 2934269"/>
              <a:gd name="connsiteX39" fmla="*/ 631878 w 2228666"/>
              <a:gd name="connsiteY39" fmla="*/ 313899 h 2934269"/>
              <a:gd name="connsiteX40" fmla="*/ 577287 w 2228666"/>
              <a:gd name="connsiteY40" fmla="*/ 395785 h 2934269"/>
              <a:gd name="connsiteX41" fmla="*/ 522696 w 2228666"/>
              <a:gd name="connsiteY41" fmla="*/ 477672 h 2934269"/>
              <a:gd name="connsiteX42" fmla="*/ 509048 w 2228666"/>
              <a:gd name="connsiteY42" fmla="*/ 518615 h 2934269"/>
              <a:gd name="connsiteX43" fmla="*/ 413514 w 2228666"/>
              <a:gd name="connsiteY43" fmla="*/ 600502 h 2934269"/>
              <a:gd name="connsiteX44" fmla="*/ 386219 w 2228666"/>
              <a:gd name="connsiteY44" fmla="*/ 655093 h 2934269"/>
              <a:gd name="connsiteX45" fmla="*/ 331628 w 2228666"/>
              <a:gd name="connsiteY45" fmla="*/ 696036 h 2934269"/>
              <a:gd name="connsiteX46" fmla="*/ 249741 w 2228666"/>
              <a:gd name="connsiteY46" fmla="*/ 791570 h 2934269"/>
              <a:gd name="connsiteX47" fmla="*/ 222445 w 2228666"/>
              <a:gd name="connsiteY47" fmla="*/ 873457 h 2934269"/>
              <a:gd name="connsiteX48" fmla="*/ 195150 w 2228666"/>
              <a:gd name="connsiteY48" fmla="*/ 928048 h 2934269"/>
              <a:gd name="connsiteX49" fmla="*/ 167854 w 2228666"/>
              <a:gd name="connsiteY49" fmla="*/ 1009935 h 2934269"/>
              <a:gd name="connsiteX50" fmla="*/ 140559 w 2228666"/>
              <a:gd name="connsiteY50" fmla="*/ 1050878 h 2934269"/>
              <a:gd name="connsiteX51" fmla="*/ 113263 w 2228666"/>
              <a:gd name="connsiteY51" fmla="*/ 1323833 h 2934269"/>
              <a:gd name="connsiteX52" fmla="*/ 99616 w 2228666"/>
              <a:gd name="connsiteY52" fmla="*/ 1364776 h 2934269"/>
              <a:gd name="connsiteX53" fmla="*/ 72320 w 2228666"/>
              <a:gd name="connsiteY53" fmla="*/ 1514902 h 2934269"/>
              <a:gd name="connsiteX54" fmla="*/ 58672 w 2228666"/>
              <a:gd name="connsiteY54" fmla="*/ 1665027 h 2934269"/>
              <a:gd name="connsiteX55" fmla="*/ 45025 w 2228666"/>
              <a:gd name="connsiteY55" fmla="*/ 1719618 h 2934269"/>
              <a:gd name="connsiteX56" fmla="*/ 17729 w 2228666"/>
              <a:gd name="connsiteY56" fmla="*/ 1828800 h 2934269"/>
              <a:gd name="connsiteX57" fmla="*/ 17729 w 2228666"/>
              <a:gd name="connsiteY57" fmla="*/ 2129051 h 2934269"/>
              <a:gd name="connsiteX58" fmla="*/ 45025 w 2228666"/>
              <a:gd name="connsiteY58" fmla="*/ 2210938 h 2934269"/>
              <a:gd name="connsiteX59" fmla="*/ 58672 w 2228666"/>
              <a:gd name="connsiteY59" fmla="*/ 2251881 h 2934269"/>
              <a:gd name="connsiteX60" fmla="*/ 72320 w 2228666"/>
              <a:gd name="connsiteY60" fmla="*/ 2292824 h 2934269"/>
              <a:gd name="connsiteX61" fmla="*/ 99616 w 2228666"/>
              <a:gd name="connsiteY61" fmla="*/ 2402006 h 2934269"/>
              <a:gd name="connsiteX62" fmla="*/ 126911 w 2228666"/>
              <a:gd name="connsiteY62" fmla="*/ 2524836 h 2934269"/>
              <a:gd name="connsiteX63" fmla="*/ 167854 w 2228666"/>
              <a:gd name="connsiteY63" fmla="*/ 2634018 h 2934269"/>
              <a:gd name="connsiteX64" fmla="*/ 195150 w 2228666"/>
              <a:gd name="connsiteY64" fmla="*/ 2715905 h 2934269"/>
              <a:gd name="connsiteX65" fmla="*/ 249741 w 2228666"/>
              <a:gd name="connsiteY65" fmla="*/ 2797791 h 2934269"/>
              <a:gd name="connsiteX66" fmla="*/ 345275 w 2228666"/>
              <a:gd name="connsiteY66" fmla="*/ 2879678 h 2934269"/>
              <a:gd name="connsiteX67" fmla="*/ 386219 w 2228666"/>
              <a:gd name="connsiteY67" fmla="*/ 2893326 h 2934269"/>
              <a:gd name="connsiteX68" fmla="*/ 549992 w 2228666"/>
              <a:gd name="connsiteY68" fmla="*/ 2866030 h 2934269"/>
              <a:gd name="connsiteX69" fmla="*/ 672822 w 2228666"/>
              <a:gd name="connsiteY69" fmla="*/ 2797791 h 2934269"/>
              <a:gd name="connsiteX70" fmla="*/ 713765 w 2228666"/>
              <a:gd name="connsiteY70" fmla="*/ 2825087 h 2934269"/>
              <a:gd name="connsiteX71" fmla="*/ 891186 w 2228666"/>
              <a:gd name="connsiteY71" fmla="*/ 2906973 h 2934269"/>
              <a:gd name="connsiteX72" fmla="*/ 932129 w 2228666"/>
              <a:gd name="connsiteY72" fmla="*/ 2920621 h 2934269"/>
              <a:gd name="connsiteX73" fmla="*/ 1177789 w 2228666"/>
              <a:gd name="connsiteY73" fmla="*/ 2934269 h 2934269"/>
              <a:gd name="connsiteX74" fmla="*/ 1368857 w 2228666"/>
              <a:gd name="connsiteY74" fmla="*/ 2920621 h 2934269"/>
              <a:gd name="connsiteX75" fmla="*/ 1409801 w 2228666"/>
              <a:gd name="connsiteY75" fmla="*/ 2893326 h 2934269"/>
              <a:gd name="connsiteX76" fmla="*/ 1491687 w 2228666"/>
              <a:gd name="connsiteY76" fmla="*/ 2866030 h 2934269"/>
              <a:gd name="connsiteX77" fmla="*/ 1532631 w 2228666"/>
              <a:gd name="connsiteY77" fmla="*/ 2852382 h 2934269"/>
              <a:gd name="connsiteX78" fmla="*/ 1696404 w 2228666"/>
              <a:gd name="connsiteY78" fmla="*/ 2852382 h 2934269"/>
              <a:gd name="connsiteX79" fmla="*/ 1682756 w 2228666"/>
              <a:gd name="connsiteY79" fmla="*/ 2825087 h 2934269"/>
              <a:gd name="connsiteX80" fmla="*/ 1832881 w 2228666"/>
              <a:gd name="connsiteY80" fmla="*/ 2811439 h 2934269"/>
              <a:gd name="connsiteX81" fmla="*/ 1832881 w 2228666"/>
              <a:gd name="connsiteY81" fmla="*/ 2811439 h 29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28666" h="2934269">
                <a:moveTo>
                  <a:pt x="1573574" y="2811439"/>
                </a:moveTo>
                <a:lnTo>
                  <a:pt x="1573574" y="2811439"/>
                </a:lnTo>
                <a:cubicBezTo>
                  <a:pt x="1796096" y="2763756"/>
                  <a:pt x="1700161" y="2779708"/>
                  <a:pt x="1860177" y="2756848"/>
                </a:cubicBezTo>
                <a:cubicBezTo>
                  <a:pt x="1873825" y="2752299"/>
                  <a:pt x="1887288" y="2747152"/>
                  <a:pt x="1901120" y="2743200"/>
                </a:cubicBezTo>
                <a:cubicBezTo>
                  <a:pt x="1919155" y="2738047"/>
                  <a:pt x="1938934" y="2737941"/>
                  <a:pt x="1955711" y="2729553"/>
                </a:cubicBezTo>
                <a:cubicBezTo>
                  <a:pt x="2021007" y="2696905"/>
                  <a:pt x="2033610" y="2678949"/>
                  <a:pt x="2078541" y="2634018"/>
                </a:cubicBezTo>
                <a:cubicBezTo>
                  <a:pt x="2128315" y="2484700"/>
                  <a:pt x="2044943" y="2706880"/>
                  <a:pt x="2133132" y="2565779"/>
                </a:cubicBezTo>
                <a:cubicBezTo>
                  <a:pt x="2148381" y="2541381"/>
                  <a:pt x="2147561" y="2509627"/>
                  <a:pt x="2160428" y="2483893"/>
                </a:cubicBezTo>
                <a:cubicBezTo>
                  <a:pt x="2169526" y="2465696"/>
                  <a:pt x="2180580" y="2448351"/>
                  <a:pt x="2187723" y="2429302"/>
                </a:cubicBezTo>
                <a:cubicBezTo>
                  <a:pt x="2194309" y="2411739"/>
                  <a:pt x="2195981" y="2392677"/>
                  <a:pt x="2201371" y="2374711"/>
                </a:cubicBezTo>
                <a:cubicBezTo>
                  <a:pt x="2209639" y="2347152"/>
                  <a:pt x="2228666" y="2292824"/>
                  <a:pt x="2228666" y="2292824"/>
                </a:cubicBezTo>
                <a:cubicBezTo>
                  <a:pt x="2224117" y="2169994"/>
                  <a:pt x="2222932" y="2046994"/>
                  <a:pt x="2215019" y="1924335"/>
                </a:cubicBezTo>
                <a:cubicBezTo>
                  <a:pt x="2213811" y="1905617"/>
                  <a:pt x="2210677" y="1886030"/>
                  <a:pt x="2201371" y="1869744"/>
                </a:cubicBezTo>
                <a:cubicBezTo>
                  <a:pt x="2191795" y="1852986"/>
                  <a:pt x="2172784" y="1843627"/>
                  <a:pt x="2160428" y="1828800"/>
                </a:cubicBezTo>
                <a:cubicBezTo>
                  <a:pt x="2149927" y="1816199"/>
                  <a:pt x="2143633" y="1800458"/>
                  <a:pt x="2133132" y="1787857"/>
                </a:cubicBezTo>
                <a:cubicBezTo>
                  <a:pt x="2100293" y="1748450"/>
                  <a:pt x="2091504" y="1746457"/>
                  <a:pt x="2051245" y="1719618"/>
                </a:cubicBezTo>
                <a:cubicBezTo>
                  <a:pt x="1913265" y="1512650"/>
                  <a:pt x="2062613" y="1725073"/>
                  <a:pt x="1955711" y="1596788"/>
                </a:cubicBezTo>
                <a:cubicBezTo>
                  <a:pt x="1914208" y="1546984"/>
                  <a:pt x="1944135" y="1558973"/>
                  <a:pt x="1887472" y="1514902"/>
                </a:cubicBezTo>
                <a:cubicBezTo>
                  <a:pt x="1861577" y="1494762"/>
                  <a:pt x="1837754" y="1466745"/>
                  <a:pt x="1805586" y="1460311"/>
                </a:cubicBezTo>
                <a:lnTo>
                  <a:pt x="1737347" y="1446663"/>
                </a:lnTo>
                <a:cubicBezTo>
                  <a:pt x="1598597" y="1238537"/>
                  <a:pt x="1709152" y="1435571"/>
                  <a:pt x="1669108" y="941696"/>
                </a:cubicBezTo>
                <a:cubicBezTo>
                  <a:pt x="1662293" y="857643"/>
                  <a:pt x="1643141" y="876112"/>
                  <a:pt x="1614517" y="818866"/>
                </a:cubicBezTo>
                <a:cubicBezTo>
                  <a:pt x="1608083" y="805999"/>
                  <a:pt x="1606536" y="791146"/>
                  <a:pt x="1600869" y="777923"/>
                </a:cubicBezTo>
                <a:cubicBezTo>
                  <a:pt x="1580089" y="729437"/>
                  <a:pt x="1573692" y="723509"/>
                  <a:pt x="1546278" y="682388"/>
                </a:cubicBezTo>
                <a:lnTo>
                  <a:pt x="1518983" y="600502"/>
                </a:lnTo>
                <a:cubicBezTo>
                  <a:pt x="1507845" y="567088"/>
                  <a:pt x="1499121" y="534481"/>
                  <a:pt x="1478039" y="504967"/>
                </a:cubicBezTo>
                <a:cubicBezTo>
                  <a:pt x="1466821" y="489261"/>
                  <a:pt x="1450744" y="477672"/>
                  <a:pt x="1437096" y="464024"/>
                </a:cubicBezTo>
                <a:cubicBezTo>
                  <a:pt x="1421685" y="402382"/>
                  <a:pt x="1423020" y="381711"/>
                  <a:pt x="1368857" y="327547"/>
                </a:cubicBezTo>
                <a:lnTo>
                  <a:pt x="1286971" y="245660"/>
                </a:lnTo>
                <a:cubicBezTo>
                  <a:pt x="1273323" y="232012"/>
                  <a:pt x="1256734" y="220776"/>
                  <a:pt x="1246028" y="204717"/>
                </a:cubicBezTo>
                <a:cubicBezTo>
                  <a:pt x="1182338" y="109182"/>
                  <a:pt x="1218732" y="141027"/>
                  <a:pt x="1150493" y="95535"/>
                </a:cubicBezTo>
                <a:cubicBezTo>
                  <a:pt x="1145944" y="81887"/>
                  <a:pt x="1147018" y="64764"/>
                  <a:pt x="1136845" y="54591"/>
                </a:cubicBezTo>
                <a:cubicBezTo>
                  <a:pt x="1113649" y="31394"/>
                  <a:pt x="1054959" y="0"/>
                  <a:pt x="1054959" y="0"/>
                </a:cubicBezTo>
                <a:cubicBezTo>
                  <a:pt x="1000368" y="4549"/>
                  <a:pt x="945486" y="6408"/>
                  <a:pt x="891186" y="13648"/>
                </a:cubicBezTo>
                <a:cubicBezTo>
                  <a:pt x="819146" y="23253"/>
                  <a:pt x="875934" y="25849"/>
                  <a:pt x="822947" y="68239"/>
                </a:cubicBezTo>
                <a:cubicBezTo>
                  <a:pt x="811714" y="77226"/>
                  <a:pt x="794871" y="75453"/>
                  <a:pt x="782004" y="81887"/>
                </a:cubicBezTo>
                <a:cubicBezTo>
                  <a:pt x="767333" y="89222"/>
                  <a:pt x="754708" y="100084"/>
                  <a:pt x="741060" y="109182"/>
                </a:cubicBezTo>
                <a:cubicBezTo>
                  <a:pt x="695915" y="244628"/>
                  <a:pt x="771657" y="37732"/>
                  <a:pt x="686469" y="191069"/>
                </a:cubicBezTo>
                <a:cubicBezTo>
                  <a:pt x="672496" y="216220"/>
                  <a:pt x="675134" y="249015"/>
                  <a:pt x="659174" y="272955"/>
                </a:cubicBezTo>
                <a:lnTo>
                  <a:pt x="631878" y="313899"/>
                </a:lnTo>
                <a:cubicBezTo>
                  <a:pt x="599429" y="411250"/>
                  <a:pt x="645441" y="293556"/>
                  <a:pt x="577287" y="395785"/>
                </a:cubicBezTo>
                <a:cubicBezTo>
                  <a:pt x="498278" y="514296"/>
                  <a:pt x="653312" y="347056"/>
                  <a:pt x="522696" y="477672"/>
                </a:cubicBezTo>
                <a:cubicBezTo>
                  <a:pt x="518147" y="491320"/>
                  <a:pt x="517028" y="506645"/>
                  <a:pt x="509048" y="518615"/>
                </a:cubicBezTo>
                <a:cubicBezTo>
                  <a:pt x="490039" y="547128"/>
                  <a:pt x="438740" y="581582"/>
                  <a:pt x="413514" y="600502"/>
                </a:cubicBezTo>
                <a:cubicBezTo>
                  <a:pt x="404416" y="618699"/>
                  <a:pt x="399459" y="639646"/>
                  <a:pt x="386219" y="655093"/>
                </a:cubicBezTo>
                <a:cubicBezTo>
                  <a:pt x="371416" y="672363"/>
                  <a:pt x="348746" y="681058"/>
                  <a:pt x="331628" y="696036"/>
                </a:cubicBezTo>
                <a:cubicBezTo>
                  <a:pt x="307029" y="717560"/>
                  <a:pt x="264802" y="757682"/>
                  <a:pt x="249741" y="791570"/>
                </a:cubicBezTo>
                <a:cubicBezTo>
                  <a:pt x="238056" y="817862"/>
                  <a:pt x="235312" y="847722"/>
                  <a:pt x="222445" y="873457"/>
                </a:cubicBezTo>
                <a:cubicBezTo>
                  <a:pt x="213347" y="891654"/>
                  <a:pt x="202706" y="909158"/>
                  <a:pt x="195150" y="928048"/>
                </a:cubicBezTo>
                <a:cubicBezTo>
                  <a:pt x="184464" y="954762"/>
                  <a:pt x="183814" y="985995"/>
                  <a:pt x="167854" y="1009935"/>
                </a:cubicBezTo>
                <a:lnTo>
                  <a:pt x="140559" y="1050878"/>
                </a:lnTo>
                <a:cubicBezTo>
                  <a:pt x="101524" y="1285080"/>
                  <a:pt x="163239" y="899029"/>
                  <a:pt x="113263" y="1323833"/>
                </a:cubicBezTo>
                <a:cubicBezTo>
                  <a:pt x="111582" y="1338120"/>
                  <a:pt x="103568" y="1350944"/>
                  <a:pt x="99616" y="1364776"/>
                </a:cubicBezTo>
                <a:cubicBezTo>
                  <a:pt x="83572" y="1420932"/>
                  <a:pt x="79350" y="1451636"/>
                  <a:pt x="72320" y="1514902"/>
                </a:cubicBezTo>
                <a:cubicBezTo>
                  <a:pt x="66771" y="1564843"/>
                  <a:pt x="65313" y="1615220"/>
                  <a:pt x="58672" y="1665027"/>
                </a:cubicBezTo>
                <a:cubicBezTo>
                  <a:pt x="56193" y="1683619"/>
                  <a:pt x="49094" y="1701308"/>
                  <a:pt x="45025" y="1719618"/>
                </a:cubicBezTo>
                <a:cubicBezTo>
                  <a:pt x="23068" y="1818425"/>
                  <a:pt x="42116" y="1755642"/>
                  <a:pt x="17729" y="1828800"/>
                </a:cubicBezTo>
                <a:cubicBezTo>
                  <a:pt x="-4117" y="1959874"/>
                  <a:pt x="-7638" y="1943027"/>
                  <a:pt x="17729" y="2129051"/>
                </a:cubicBezTo>
                <a:cubicBezTo>
                  <a:pt x="21617" y="2157559"/>
                  <a:pt x="35927" y="2183642"/>
                  <a:pt x="45025" y="2210938"/>
                </a:cubicBezTo>
                <a:lnTo>
                  <a:pt x="58672" y="2251881"/>
                </a:lnTo>
                <a:cubicBezTo>
                  <a:pt x="63221" y="2265529"/>
                  <a:pt x="68831" y="2278868"/>
                  <a:pt x="72320" y="2292824"/>
                </a:cubicBezTo>
                <a:cubicBezTo>
                  <a:pt x="81419" y="2329218"/>
                  <a:pt x="92259" y="2365220"/>
                  <a:pt x="99616" y="2402006"/>
                </a:cubicBezTo>
                <a:cubicBezTo>
                  <a:pt x="108998" y="2448918"/>
                  <a:pt x="114060" y="2479858"/>
                  <a:pt x="126911" y="2524836"/>
                </a:cubicBezTo>
                <a:cubicBezTo>
                  <a:pt x="140429" y="2572149"/>
                  <a:pt x="148630" y="2581153"/>
                  <a:pt x="167854" y="2634018"/>
                </a:cubicBezTo>
                <a:cubicBezTo>
                  <a:pt x="177687" y="2661058"/>
                  <a:pt x="179190" y="2691965"/>
                  <a:pt x="195150" y="2715905"/>
                </a:cubicBezTo>
                <a:cubicBezTo>
                  <a:pt x="213347" y="2743200"/>
                  <a:pt x="226545" y="2774594"/>
                  <a:pt x="249741" y="2797791"/>
                </a:cubicBezTo>
                <a:cubicBezTo>
                  <a:pt x="282009" y="2830060"/>
                  <a:pt x="304421" y="2856333"/>
                  <a:pt x="345275" y="2879678"/>
                </a:cubicBezTo>
                <a:cubicBezTo>
                  <a:pt x="357766" y="2886816"/>
                  <a:pt x="372571" y="2888777"/>
                  <a:pt x="386219" y="2893326"/>
                </a:cubicBezTo>
                <a:cubicBezTo>
                  <a:pt x="396465" y="2892045"/>
                  <a:pt x="519934" y="2881059"/>
                  <a:pt x="549992" y="2866030"/>
                </a:cubicBezTo>
                <a:cubicBezTo>
                  <a:pt x="737702" y="2772174"/>
                  <a:pt x="559598" y="2835532"/>
                  <a:pt x="672822" y="2797791"/>
                </a:cubicBezTo>
                <a:cubicBezTo>
                  <a:pt x="686470" y="2806890"/>
                  <a:pt x="699365" y="2817233"/>
                  <a:pt x="713765" y="2825087"/>
                </a:cubicBezTo>
                <a:cubicBezTo>
                  <a:pt x="784080" y="2863441"/>
                  <a:pt x="821761" y="2880939"/>
                  <a:pt x="891186" y="2906973"/>
                </a:cubicBezTo>
                <a:cubicBezTo>
                  <a:pt x="904656" y="2912024"/>
                  <a:pt x="917808" y="2919257"/>
                  <a:pt x="932129" y="2920621"/>
                </a:cubicBezTo>
                <a:cubicBezTo>
                  <a:pt x="1013772" y="2928397"/>
                  <a:pt x="1095902" y="2929720"/>
                  <a:pt x="1177789" y="2934269"/>
                </a:cubicBezTo>
                <a:cubicBezTo>
                  <a:pt x="1241478" y="2929720"/>
                  <a:pt x="1305977" y="2931717"/>
                  <a:pt x="1368857" y="2920621"/>
                </a:cubicBezTo>
                <a:cubicBezTo>
                  <a:pt x="1385010" y="2917770"/>
                  <a:pt x="1394812" y="2899988"/>
                  <a:pt x="1409801" y="2893326"/>
                </a:cubicBezTo>
                <a:cubicBezTo>
                  <a:pt x="1436093" y="2881641"/>
                  <a:pt x="1464392" y="2875129"/>
                  <a:pt x="1491687" y="2866030"/>
                </a:cubicBezTo>
                <a:cubicBezTo>
                  <a:pt x="1505335" y="2861481"/>
                  <a:pt x="1518245" y="2852382"/>
                  <a:pt x="1532631" y="2852382"/>
                </a:cubicBezTo>
                <a:lnTo>
                  <a:pt x="1696404" y="2852382"/>
                </a:lnTo>
                <a:lnTo>
                  <a:pt x="1682756" y="2825087"/>
                </a:lnTo>
                <a:lnTo>
                  <a:pt x="1832881" y="2811439"/>
                </a:lnTo>
                <a:lnTo>
                  <a:pt x="1832881" y="2811439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019869" y="3999271"/>
            <a:ext cx="1378424" cy="1569016"/>
          </a:xfrm>
          <a:custGeom>
            <a:avLst/>
            <a:gdLst>
              <a:gd name="connsiteX0" fmla="*/ 81886 w 1378424"/>
              <a:gd name="connsiteY0" fmla="*/ 258830 h 1569016"/>
              <a:gd name="connsiteX1" fmla="*/ 81886 w 1378424"/>
              <a:gd name="connsiteY1" fmla="*/ 258830 h 1569016"/>
              <a:gd name="connsiteX2" fmla="*/ 177421 w 1378424"/>
              <a:gd name="connsiteY2" fmla="*/ 163296 h 1569016"/>
              <a:gd name="connsiteX3" fmla="*/ 218364 w 1378424"/>
              <a:gd name="connsiteY3" fmla="*/ 136001 h 1569016"/>
              <a:gd name="connsiteX4" fmla="*/ 300250 w 1378424"/>
              <a:gd name="connsiteY4" fmla="*/ 54114 h 1569016"/>
              <a:gd name="connsiteX5" fmla="*/ 450376 w 1378424"/>
              <a:gd name="connsiteY5" fmla="*/ 26819 h 1569016"/>
              <a:gd name="connsiteX6" fmla="*/ 614149 w 1378424"/>
              <a:gd name="connsiteY6" fmla="*/ 108705 h 1569016"/>
              <a:gd name="connsiteX7" fmla="*/ 655092 w 1378424"/>
              <a:gd name="connsiteY7" fmla="*/ 136001 h 1569016"/>
              <a:gd name="connsiteX8" fmla="*/ 736979 w 1378424"/>
              <a:gd name="connsiteY8" fmla="*/ 163296 h 1569016"/>
              <a:gd name="connsiteX9" fmla="*/ 832513 w 1378424"/>
              <a:gd name="connsiteY9" fmla="*/ 231535 h 1569016"/>
              <a:gd name="connsiteX10" fmla="*/ 873456 w 1378424"/>
              <a:gd name="connsiteY10" fmla="*/ 272478 h 1569016"/>
              <a:gd name="connsiteX11" fmla="*/ 914400 w 1378424"/>
              <a:gd name="connsiteY11" fmla="*/ 299774 h 1569016"/>
              <a:gd name="connsiteX12" fmla="*/ 968991 w 1378424"/>
              <a:gd name="connsiteY12" fmla="*/ 436251 h 1569016"/>
              <a:gd name="connsiteX13" fmla="*/ 1037230 w 1378424"/>
              <a:gd name="connsiteY13" fmla="*/ 518138 h 1569016"/>
              <a:gd name="connsiteX14" fmla="*/ 1091821 w 1378424"/>
              <a:gd name="connsiteY14" fmla="*/ 600025 h 1569016"/>
              <a:gd name="connsiteX15" fmla="*/ 1160059 w 1378424"/>
              <a:gd name="connsiteY15" fmla="*/ 695559 h 1569016"/>
              <a:gd name="connsiteX16" fmla="*/ 1214650 w 1378424"/>
              <a:gd name="connsiteY16" fmla="*/ 791093 h 1569016"/>
              <a:gd name="connsiteX17" fmla="*/ 1269241 w 1378424"/>
              <a:gd name="connsiteY17" fmla="*/ 872980 h 1569016"/>
              <a:gd name="connsiteX18" fmla="*/ 1282889 w 1378424"/>
              <a:gd name="connsiteY18" fmla="*/ 941219 h 1569016"/>
              <a:gd name="connsiteX19" fmla="*/ 1296537 w 1378424"/>
              <a:gd name="connsiteY19" fmla="*/ 982162 h 1569016"/>
              <a:gd name="connsiteX20" fmla="*/ 1310185 w 1378424"/>
              <a:gd name="connsiteY20" fmla="*/ 1036753 h 1569016"/>
              <a:gd name="connsiteX21" fmla="*/ 1323832 w 1378424"/>
              <a:gd name="connsiteY21" fmla="*/ 1145935 h 1569016"/>
              <a:gd name="connsiteX22" fmla="*/ 1351128 w 1378424"/>
              <a:gd name="connsiteY22" fmla="*/ 1282413 h 1569016"/>
              <a:gd name="connsiteX23" fmla="*/ 1378424 w 1378424"/>
              <a:gd name="connsiteY23" fmla="*/ 1364299 h 1569016"/>
              <a:gd name="connsiteX24" fmla="*/ 1364776 w 1378424"/>
              <a:gd name="connsiteY24" fmla="*/ 1459833 h 1569016"/>
              <a:gd name="connsiteX25" fmla="*/ 1351128 w 1378424"/>
              <a:gd name="connsiteY25" fmla="*/ 1500777 h 1569016"/>
              <a:gd name="connsiteX26" fmla="*/ 1310185 w 1378424"/>
              <a:gd name="connsiteY26" fmla="*/ 1528072 h 1569016"/>
              <a:gd name="connsiteX27" fmla="*/ 1146412 w 1378424"/>
              <a:gd name="connsiteY27" fmla="*/ 1569016 h 1569016"/>
              <a:gd name="connsiteX28" fmla="*/ 887104 w 1378424"/>
              <a:gd name="connsiteY28" fmla="*/ 1541720 h 1569016"/>
              <a:gd name="connsiteX29" fmla="*/ 805218 w 1378424"/>
              <a:gd name="connsiteY29" fmla="*/ 1514425 h 1569016"/>
              <a:gd name="connsiteX30" fmla="*/ 614149 w 1378424"/>
              <a:gd name="connsiteY30" fmla="*/ 1500777 h 1569016"/>
              <a:gd name="connsiteX31" fmla="*/ 532262 w 1378424"/>
              <a:gd name="connsiteY31" fmla="*/ 1487129 h 1569016"/>
              <a:gd name="connsiteX32" fmla="*/ 491319 w 1378424"/>
              <a:gd name="connsiteY32" fmla="*/ 1473481 h 1569016"/>
              <a:gd name="connsiteX33" fmla="*/ 300250 w 1378424"/>
              <a:gd name="connsiteY33" fmla="*/ 1446186 h 1569016"/>
              <a:gd name="connsiteX34" fmla="*/ 109182 w 1378424"/>
              <a:gd name="connsiteY34" fmla="*/ 1405242 h 1569016"/>
              <a:gd name="connsiteX35" fmla="*/ 27295 w 1378424"/>
              <a:gd name="connsiteY35" fmla="*/ 1377947 h 1569016"/>
              <a:gd name="connsiteX36" fmla="*/ 0 w 1378424"/>
              <a:gd name="connsiteY36" fmla="*/ 1296060 h 1569016"/>
              <a:gd name="connsiteX37" fmla="*/ 27295 w 1378424"/>
              <a:gd name="connsiteY37" fmla="*/ 1173230 h 1569016"/>
              <a:gd name="connsiteX38" fmla="*/ 81886 w 1378424"/>
              <a:gd name="connsiteY38" fmla="*/ 1091344 h 1569016"/>
              <a:gd name="connsiteX39" fmla="*/ 122830 w 1378424"/>
              <a:gd name="connsiteY39" fmla="*/ 1009457 h 1569016"/>
              <a:gd name="connsiteX40" fmla="*/ 150125 w 1378424"/>
              <a:gd name="connsiteY40" fmla="*/ 927571 h 1569016"/>
              <a:gd name="connsiteX41" fmla="*/ 136477 w 1378424"/>
              <a:gd name="connsiteY41" fmla="*/ 736502 h 1569016"/>
              <a:gd name="connsiteX42" fmla="*/ 122830 w 1378424"/>
              <a:gd name="connsiteY42" fmla="*/ 654616 h 1569016"/>
              <a:gd name="connsiteX43" fmla="*/ 81886 w 1378424"/>
              <a:gd name="connsiteY43" fmla="*/ 258830 h 156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78424" h="1569016">
                <a:moveTo>
                  <a:pt x="81886" y="258830"/>
                </a:moveTo>
                <a:lnTo>
                  <a:pt x="81886" y="258830"/>
                </a:lnTo>
                <a:cubicBezTo>
                  <a:pt x="113731" y="226985"/>
                  <a:pt x="143946" y="193423"/>
                  <a:pt x="177421" y="163296"/>
                </a:cubicBezTo>
                <a:cubicBezTo>
                  <a:pt x="189613" y="152323"/>
                  <a:pt x="206105" y="146898"/>
                  <a:pt x="218364" y="136001"/>
                </a:cubicBezTo>
                <a:cubicBezTo>
                  <a:pt x="247215" y="110355"/>
                  <a:pt x="300250" y="54114"/>
                  <a:pt x="300250" y="54114"/>
                </a:cubicBezTo>
                <a:cubicBezTo>
                  <a:pt x="327054" y="-26295"/>
                  <a:pt x="303723" y="-678"/>
                  <a:pt x="450376" y="26819"/>
                </a:cubicBezTo>
                <a:cubicBezTo>
                  <a:pt x="528990" y="41559"/>
                  <a:pt x="547538" y="64298"/>
                  <a:pt x="614149" y="108705"/>
                </a:cubicBezTo>
                <a:cubicBezTo>
                  <a:pt x="627797" y="117804"/>
                  <a:pt x="639531" y="130814"/>
                  <a:pt x="655092" y="136001"/>
                </a:cubicBezTo>
                <a:lnTo>
                  <a:pt x="736979" y="163296"/>
                </a:lnTo>
                <a:cubicBezTo>
                  <a:pt x="843432" y="269749"/>
                  <a:pt x="706769" y="141717"/>
                  <a:pt x="832513" y="231535"/>
                </a:cubicBezTo>
                <a:cubicBezTo>
                  <a:pt x="848219" y="242753"/>
                  <a:pt x="858629" y="260122"/>
                  <a:pt x="873456" y="272478"/>
                </a:cubicBezTo>
                <a:cubicBezTo>
                  <a:pt x="886057" y="282979"/>
                  <a:pt x="900752" y="290675"/>
                  <a:pt x="914400" y="299774"/>
                </a:cubicBezTo>
                <a:cubicBezTo>
                  <a:pt x="936771" y="366889"/>
                  <a:pt x="936859" y="380019"/>
                  <a:pt x="968991" y="436251"/>
                </a:cubicBezTo>
                <a:cubicBezTo>
                  <a:pt x="1014013" y="515040"/>
                  <a:pt x="976426" y="439961"/>
                  <a:pt x="1037230" y="518138"/>
                </a:cubicBezTo>
                <a:cubicBezTo>
                  <a:pt x="1057371" y="544033"/>
                  <a:pt x="1073624" y="572729"/>
                  <a:pt x="1091821" y="600025"/>
                </a:cubicBezTo>
                <a:cubicBezTo>
                  <a:pt x="1156138" y="696502"/>
                  <a:pt x="1075431" y="577080"/>
                  <a:pt x="1160059" y="695559"/>
                </a:cubicBezTo>
                <a:cubicBezTo>
                  <a:pt x="1219077" y="778183"/>
                  <a:pt x="1154672" y="691128"/>
                  <a:pt x="1214650" y="791093"/>
                </a:cubicBezTo>
                <a:cubicBezTo>
                  <a:pt x="1231528" y="819223"/>
                  <a:pt x="1269241" y="872980"/>
                  <a:pt x="1269241" y="872980"/>
                </a:cubicBezTo>
                <a:cubicBezTo>
                  <a:pt x="1273790" y="895726"/>
                  <a:pt x="1277263" y="918715"/>
                  <a:pt x="1282889" y="941219"/>
                </a:cubicBezTo>
                <a:cubicBezTo>
                  <a:pt x="1286378" y="955175"/>
                  <a:pt x="1292585" y="968330"/>
                  <a:pt x="1296537" y="982162"/>
                </a:cubicBezTo>
                <a:cubicBezTo>
                  <a:pt x="1301690" y="1000197"/>
                  <a:pt x="1305636" y="1018556"/>
                  <a:pt x="1310185" y="1036753"/>
                </a:cubicBezTo>
                <a:cubicBezTo>
                  <a:pt x="1314734" y="1073147"/>
                  <a:pt x="1318645" y="1109626"/>
                  <a:pt x="1323832" y="1145935"/>
                </a:cubicBezTo>
                <a:cubicBezTo>
                  <a:pt x="1330539" y="1192884"/>
                  <a:pt x="1337563" y="1237199"/>
                  <a:pt x="1351128" y="1282413"/>
                </a:cubicBezTo>
                <a:cubicBezTo>
                  <a:pt x="1359396" y="1309971"/>
                  <a:pt x="1378424" y="1364299"/>
                  <a:pt x="1378424" y="1364299"/>
                </a:cubicBezTo>
                <a:cubicBezTo>
                  <a:pt x="1373875" y="1396144"/>
                  <a:pt x="1371085" y="1428290"/>
                  <a:pt x="1364776" y="1459833"/>
                </a:cubicBezTo>
                <a:cubicBezTo>
                  <a:pt x="1361955" y="1473940"/>
                  <a:pt x="1360115" y="1489543"/>
                  <a:pt x="1351128" y="1500777"/>
                </a:cubicBezTo>
                <a:cubicBezTo>
                  <a:pt x="1340882" y="1513585"/>
                  <a:pt x="1324426" y="1519934"/>
                  <a:pt x="1310185" y="1528072"/>
                </a:cubicBezTo>
                <a:cubicBezTo>
                  <a:pt x="1236771" y="1570023"/>
                  <a:pt x="1250576" y="1555995"/>
                  <a:pt x="1146412" y="1569016"/>
                </a:cubicBezTo>
                <a:cubicBezTo>
                  <a:pt x="1086291" y="1564391"/>
                  <a:pt x="959903" y="1559920"/>
                  <a:pt x="887104" y="1541720"/>
                </a:cubicBezTo>
                <a:cubicBezTo>
                  <a:pt x="859191" y="1534742"/>
                  <a:pt x="833917" y="1516475"/>
                  <a:pt x="805218" y="1514425"/>
                </a:cubicBezTo>
                <a:lnTo>
                  <a:pt x="614149" y="1500777"/>
                </a:lnTo>
                <a:cubicBezTo>
                  <a:pt x="586853" y="1496228"/>
                  <a:pt x="559275" y="1493132"/>
                  <a:pt x="532262" y="1487129"/>
                </a:cubicBezTo>
                <a:cubicBezTo>
                  <a:pt x="518219" y="1484008"/>
                  <a:pt x="505362" y="1476602"/>
                  <a:pt x="491319" y="1473481"/>
                </a:cubicBezTo>
                <a:cubicBezTo>
                  <a:pt x="440714" y="1462235"/>
                  <a:pt x="347477" y="1452089"/>
                  <a:pt x="300250" y="1446186"/>
                </a:cubicBezTo>
                <a:cubicBezTo>
                  <a:pt x="183569" y="1407291"/>
                  <a:pt x="246914" y="1422459"/>
                  <a:pt x="109182" y="1405242"/>
                </a:cubicBezTo>
                <a:cubicBezTo>
                  <a:pt x="81886" y="1396144"/>
                  <a:pt x="36393" y="1405243"/>
                  <a:pt x="27295" y="1377947"/>
                </a:cubicBezTo>
                <a:lnTo>
                  <a:pt x="0" y="1296060"/>
                </a:lnTo>
                <a:cubicBezTo>
                  <a:pt x="1436" y="1288877"/>
                  <a:pt x="20869" y="1186081"/>
                  <a:pt x="27295" y="1173230"/>
                </a:cubicBezTo>
                <a:cubicBezTo>
                  <a:pt x="41966" y="1143888"/>
                  <a:pt x="71512" y="1122465"/>
                  <a:pt x="81886" y="1091344"/>
                </a:cubicBezTo>
                <a:cubicBezTo>
                  <a:pt x="100721" y="1034840"/>
                  <a:pt x="87554" y="1062371"/>
                  <a:pt x="122830" y="1009457"/>
                </a:cubicBezTo>
                <a:cubicBezTo>
                  <a:pt x="131928" y="982162"/>
                  <a:pt x="152175" y="956270"/>
                  <a:pt x="150125" y="927571"/>
                </a:cubicBezTo>
                <a:cubicBezTo>
                  <a:pt x="145576" y="863881"/>
                  <a:pt x="142830" y="800037"/>
                  <a:pt x="136477" y="736502"/>
                </a:cubicBezTo>
                <a:cubicBezTo>
                  <a:pt x="133724" y="708968"/>
                  <a:pt x="125886" y="682119"/>
                  <a:pt x="122830" y="654616"/>
                </a:cubicBezTo>
                <a:cubicBezTo>
                  <a:pt x="103137" y="477377"/>
                  <a:pt x="88710" y="324794"/>
                  <a:pt x="81886" y="25883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4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4196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3434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7"/>
          <p:cNvSpPr>
            <a:spLocks noChangeShapeType="1"/>
          </p:cNvSpPr>
          <p:nvPr/>
        </p:nvSpPr>
        <p:spPr bwMode="auto">
          <a:xfrm flipH="1" flipV="1">
            <a:off x="8001000" y="35052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AutoShape 12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 7"/>
          <p:cNvSpPr>
            <a:spLocks noChangeShapeType="1"/>
          </p:cNvSpPr>
          <p:nvPr/>
        </p:nvSpPr>
        <p:spPr bwMode="auto">
          <a:xfrm flipH="1">
            <a:off x="5791200" y="3200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AutoShape 12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2500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AutoShape 12"/>
              <p:cNvSpPr>
                <a:spLocks noChangeArrowheads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2484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AutoShape 12"/>
              <p:cNvSpPr>
                <a:spLocks noChangeArrowheads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AutoShape 12"/>
              <p:cNvSpPr>
                <a:spLocks noChangeArrowheads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7315200" y="5410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144" name="Line 7"/>
          <p:cNvSpPr>
            <a:spLocks noChangeShapeType="1"/>
          </p:cNvSpPr>
          <p:nvPr/>
        </p:nvSpPr>
        <p:spPr bwMode="auto">
          <a:xfrm flipH="1" flipV="1">
            <a:off x="7239000" y="5105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 flipV="1">
            <a:off x="6858000" y="563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6324600" y="5562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Line 7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Oval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ine 7"/>
          <p:cNvSpPr>
            <a:spLocks noChangeShapeType="1"/>
          </p:cNvSpPr>
          <p:nvPr/>
        </p:nvSpPr>
        <p:spPr bwMode="auto">
          <a:xfrm flipH="1" flipV="1">
            <a:off x="7848600" y="41910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V="1">
            <a:off x="7543800" y="42672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7"/>
          <p:cNvSpPr>
            <a:spLocks noChangeShapeType="1"/>
          </p:cNvSpPr>
          <p:nvPr/>
        </p:nvSpPr>
        <p:spPr bwMode="auto">
          <a:xfrm flipH="1" flipV="1">
            <a:off x="6934200" y="2819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7"/>
          <p:cNvSpPr>
            <a:spLocks noChangeShapeType="1"/>
          </p:cNvSpPr>
          <p:nvPr/>
        </p:nvSpPr>
        <p:spPr bwMode="auto">
          <a:xfrm flipV="1">
            <a:off x="7620000" y="3581400"/>
            <a:ext cx="76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0" y="1524000"/>
            <a:ext cx="4876800" cy="5181600"/>
            <a:chOff x="0" y="1524000"/>
            <a:chExt cx="4876800" cy="5181600"/>
          </a:xfrm>
        </p:grpSpPr>
        <p:sp>
          <p:nvSpPr>
            <p:cNvPr id="171" name="Line 7"/>
            <p:cNvSpPr>
              <a:spLocks noChangeShapeType="1"/>
            </p:cNvSpPr>
            <p:nvPr/>
          </p:nvSpPr>
          <p:spPr bwMode="auto">
            <a:xfrm flipV="1">
              <a:off x="2590800" y="49530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0" y="1524000"/>
              <a:ext cx="4876800" cy="5181600"/>
              <a:chOff x="304800" y="1524000"/>
              <a:chExt cx="4876800" cy="5181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 flipH="1" flipV="1">
                <a:off x="3352800" y="4191000"/>
                <a:ext cx="457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6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2"/>
                    <a:stretch>
                      <a:fillRect l="-5063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Oval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3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Oval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5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48768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6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3048000" y="4267200"/>
                <a:ext cx="76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Oval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b="-468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Line 7"/>
              <p:cNvSpPr>
                <a:spLocks noChangeShapeType="1"/>
              </p:cNvSpPr>
              <p:nvPr/>
            </p:nvSpPr>
            <p:spPr bwMode="auto">
              <a:xfrm flipH="1" flipV="1">
                <a:off x="4724400" y="42672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2"/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 smtClean="0"/>
                  <a:t>J</a:t>
                </a:r>
                <a:endParaRPr lang="en-US" i="1" dirty="0"/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H="1">
                <a:off x="4343400" y="4267200"/>
                <a:ext cx="1524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7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Line 7"/>
              <p:cNvSpPr>
                <a:spLocks noChangeShapeType="1"/>
              </p:cNvSpPr>
              <p:nvPr/>
            </p:nvSpPr>
            <p:spPr bwMode="auto">
              <a:xfrm flipH="1" flipV="1">
                <a:off x="3886200" y="3505200"/>
                <a:ext cx="5334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 flipH="1">
                <a:off x="3276600" y="3581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7"/>
              <p:cNvSpPr>
                <a:spLocks noChangeShapeType="1"/>
              </p:cNvSpPr>
              <p:nvPr/>
            </p:nvSpPr>
            <p:spPr bwMode="auto">
              <a:xfrm flipH="1">
                <a:off x="533400" y="3429000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Oval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 l="-20313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Oval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10769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5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flipH="1">
                <a:off x="990600" y="4419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Oval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3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4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9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53340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 flipH="1" flipV="1">
                <a:off x="1600200" y="5867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 flipV="1">
                <a:off x="1524000" y="53340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 flipV="1">
                <a:off x="1066800" y="57912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 flipH="1" flipV="1">
                <a:off x="1524000" y="4495800"/>
                <a:ext cx="3048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 flipH="1" flipV="1">
                <a:off x="1143000" y="3581400"/>
                <a:ext cx="228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 flipH="1">
                <a:off x="1143000" y="1905000"/>
                <a:ext cx="914400" cy="1295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2362200" y="1828800"/>
                <a:ext cx="1219200" cy="1447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Freeform 1"/>
          <p:cNvSpPr/>
          <p:nvPr/>
        </p:nvSpPr>
        <p:spPr bwMode="auto">
          <a:xfrm>
            <a:off x="7315200" y="3165231"/>
            <a:ext cx="1613240" cy="2124221"/>
          </a:xfrm>
          <a:custGeom>
            <a:avLst/>
            <a:gdLst>
              <a:gd name="connsiteX0" fmla="*/ 858129 w 1613240"/>
              <a:gd name="connsiteY0" fmla="*/ 140677 h 2124221"/>
              <a:gd name="connsiteX1" fmla="*/ 858129 w 1613240"/>
              <a:gd name="connsiteY1" fmla="*/ 140677 h 2124221"/>
              <a:gd name="connsiteX2" fmla="*/ 759655 w 1613240"/>
              <a:gd name="connsiteY2" fmla="*/ 56271 h 2124221"/>
              <a:gd name="connsiteX3" fmla="*/ 731520 w 1613240"/>
              <a:gd name="connsiteY3" fmla="*/ 28135 h 2124221"/>
              <a:gd name="connsiteX4" fmla="*/ 661182 w 1613240"/>
              <a:gd name="connsiteY4" fmla="*/ 14067 h 2124221"/>
              <a:gd name="connsiteX5" fmla="*/ 618978 w 1613240"/>
              <a:gd name="connsiteY5" fmla="*/ 0 h 2124221"/>
              <a:gd name="connsiteX6" fmla="*/ 562708 w 1613240"/>
              <a:gd name="connsiteY6" fmla="*/ 14067 h 2124221"/>
              <a:gd name="connsiteX7" fmla="*/ 379828 w 1613240"/>
              <a:gd name="connsiteY7" fmla="*/ 42203 h 2124221"/>
              <a:gd name="connsiteX8" fmla="*/ 295422 w 1613240"/>
              <a:gd name="connsiteY8" fmla="*/ 70338 h 2124221"/>
              <a:gd name="connsiteX9" fmla="*/ 253218 w 1613240"/>
              <a:gd name="connsiteY9" fmla="*/ 84406 h 2124221"/>
              <a:gd name="connsiteX10" fmla="*/ 211015 w 1613240"/>
              <a:gd name="connsiteY10" fmla="*/ 126609 h 2124221"/>
              <a:gd name="connsiteX11" fmla="*/ 168812 w 1613240"/>
              <a:gd name="connsiteY11" fmla="*/ 154744 h 2124221"/>
              <a:gd name="connsiteX12" fmla="*/ 154745 w 1613240"/>
              <a:gd name="connsiteY12" fmla="*/ 211015 h 2124221"/>
              <a:gd name="connsiteX13" fmla="*/ 140677 w 1613240"/>
              <a:gd name="connsiteY13" fmla="*/ 253218 h 2124221"/>
              <a:gd name="connsiteX14" fmla="*/ 126609 w 1613240"/>
              <a:gd name="connsiteY14" fmla="*/ 745587 h 2124221"/>
              <a:gd name="connsiteX15" fmla="*/ 112542 w 1613240"/>
              <a:gd name="connsiteY15" fmla="*/ 787791 h 2124221"/>
              <a:gd name="connsiteX16" fmla="*/ 84406 w 1613240"/>
              <a:gd name="connsiteY16" fmla="*/ 886264 h 2124221"/>
              <a:gd name="connsiteX17" fmla="*/ 56271 w 1613240"/>
              <a:gd name="connsiteY17" fmla="*/ 928467 h 2124221"/>
              <a:gd name="connsiteX18" fmla="*/ 42203 w 1613240"/>
              <a:gd name="connsiteY18" fmla="*/ 1139483 h 2124221"/>
              <a:gd name="connsiteX19" fmla="*/ 28135 w 1613240"/>
              <a:gd name="connsiteY19" fmla="*/ 1237957 h 2124221"/>
              <a:gd name="connsiteX20" fmla="*/ 42203 w 1613240"/>
              <a:gd name="connsiteY20" fmla="*/ 1463040 h 2124221"/>
              <a:gd name="connsiteX21" fmla="*/ 56271 w 1613240"/>
              <a:gd name="connsiteY21" fmla="*/ 1519311 h 2124221"/>
              <a:gd name="connsiteX22" fmla="*/ 84406 w 1613240"/>
              <a:gd name="connsiteY22" fmla="*/ 1603717 h 2124221"/>
              <a:gd name="connsiteX23" fmla="*/ 70338 w 1613240"/>
              <a:gd name="connsiteY23" fmla="*/ 1786597 h 2124221"/>
              <a:gd name="connsiteX24" fmla="*/ 42203 w 1613240"/>
              <a:gd name="connsiteY24" fmla="*/ 1828800 h 2124221"/>
              <a:gd name="connsiteX25" fmla="*/ 14068 w 1613240"/>
              <a:gd name="connsiteY25" fmla="*/ 1913206 h 2124221"/>
              <a:gd name="connsiteX26" fmla="*/ 0 w 1613240"/>
              <a:gd name="connsiteY26" fmla="*/ 1955409 h 2124221"/>
              <a:gd name="connsiteX27" fmla="*/ 126609 w 1613240"/>
              <a:gd name="connsiteY27" fmla="*/ 2011680 h 2124221"/>
              <a:gd name="connsiteX28" fmla="*/ 182880 w 1613240"/>
              <a:gd name="connsiteY28" fmla="*/ 2039815 h 2124221"/>
              <a:gd name="connsiteX29" fmla="*/ 239151 w 1613240"/>
              <a:gd name="connsiteY29" fmla="*/ 2053883 h 2124221"/>
              <a:gd name="connsiteX30" fmla="*/ 661182 w 1613240"/>
              <a:gd name="connsiteY30" fmla="*/ 2067951 h 2124221"/>
              <a:gd name="connsiteX31" fmla="*/ 745588 w 1613240"/>
              <a:gd name="connsiteY31" fmla="*/ 2082018 h 2124221"/>
              <a:gd name="connsiteX32" fmla="*/ 787791 w 1613240"/>
              <a:gd name="connsiteY32" fmla="*/ 2096086 h 2124221"/>
              <a:gd name="connsiteX33" fmla="*/ 928468 w 1613240"/>
              <a:gd name="connsiteY33" fmla="*/ 2124221 h 2124221"/>
              <a:gd name="connsiteX34" fmla="*/ 1209822 w 1613240"/>
              <a:gd name="connsiteY34" fmla="*/ 2082018 h 2124221"/>
              <a:gd name="connsiteX35" fmla="*/ 1280160 w 1613240"/>
              <a:gd name="connsiteY35" fmla="*/ 1997612 h 2124221"/>
              <a:gd name="connsiteX36" fmla="*/ 1364566 w 1613240"/>
              <a:gd name="connsiteY36" fmla="*/ 1941341 h 2124221"/>
              <a:gd name="connsiteX37" fmla="*/ 1434905 w 1613240"/>
              <a:gd name="connsiteY37" fmla="*/ 1856935 h 2124221"/>
              <a:gd name="connsiteX38" fmla="*/ 1477108 w 1613240"/>
              <a:gd name="connsiteY38" fmla="*/ 1828800 h 2124221"/>
              <a:gd name="connsiteX39" fmla="*/ 1547446 w 1613240"/>
              <a:gd name="connsiteY39" fmla="*/ 1702191 h 2124221"/>
              <a:gd name="connsiteX40" fmla="*/ 1561514 w 1613240"/>
              <a:gd name="connsiteY40" fmla="*/ 1645920 h 2124221"/>
              <a:gd name="connsiteX41" fmla="*/ 1575582 w 1613240"/>
              <a:gd name="connsiteY41" fmla="*/ 1519311 h 2124221"/>
              <a:gd name="connsiteX42" fmla="*/ 1589649 w 1613240"/>
              <a:gd name="connsiteY42" fmla="*/ 1477107 h 2124221"/>
              <a:gd name="connsiteX43" fmla="*/ 1603717 w 1613240"/>
              <a:gd name="connsiteY43" fmla="*/ 1420837 h 2124221"/>
              <a:gd name="connsiteX44" fmla="*/ 1575582 w 1613240"/>
              <a:gd name="connsiteY44" fmla="*/ 858129 h 2124221"/>
              <a:gd name="connsiteX45" fmla="*/ 1547446 w 1613240"/>
              <a:gd name="connsiteY45" fmla="*/ 787791 h 2124221"/>
              <a:gd name="connsiteX46" fmla="*/ 1519311 w 1613240"/>
              <a:gd name="connsiteY46" fmla="*/ 759655 h 2124221"/>
              <a:gd name="connsiteX47" fmla="*/ 1420837 w 1613240"/>
              <a:gd name="connsiteY47" fmla="*/ 647114 h 2124221"/>
              <a:gd name="connsiteX48" fmla="*/ 1378634 w 1613240"/>
              <a:gd name="connsiteY48" fmla="*/ 562707 h 2124221"/>
              <a:gd name="connsiteX49" fmla="*/ 1350498 w 1613240"/>
              <a:gd name="connsiteY49" fmla="*/ 534572 h 2124221"/>
              <a:gd name="connsiteX50" fmla="*/ 1322363 w 1613240"/>
              <a:gd name="connsiteY50" fmla="*/ 492369 h 2124221"/>
              <a:gd name="connsiteX51" fmla="*/ 1280160 w 1613240"/>
              <a:gd name="connsiteY51" fmla="*/ 450166 h 2124221"/>
              <a:gd name="connsiteX52" fmla="*/ 1252025 w 1613240"/>
              <a:gd name="connsiteY52" fmla="*/ 407963 h 2124221"/>
              <a:gd name="connsiteX53" fmla="*/ 1181686 w 1613240"/>
              <a:gd name="connsiteY53" fmla="*/ 351692 h 2124221"/>
              <a:gd name="connsiteX54" fmla="*/ 1111348 w 1613240"/>
              <a:gd name="connsiteY54" fmla="*/ 295421 h 2124221"/>
              <a:gd name="connsiteX55" fmla="*/ 1083212 w 1613240"/>
              <a:gd name="connsiteY55" fmla="*/ 253218 h 2124221"/>
              <a:gd name="connsiteX56" fmla="*/ 1041009 w 1613240"/>
              <a:gd name="connsiteY56" fmla="*/ 239151 h 2124221"/>
              <a:gd name="connsiteX57" fmla="*/ 928468 w 1613240"/>
              <a:gd name="connsiteY57" fmla="*/ 196947 h 2124221"/>
              <a:gd name="connsiteX58" fmla="*/ 858129 w 1613240"/>
              <a:gd name="connsiteY58" fmla="*/ 140677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13240" h="2124221">
                <a:moveTo>
                  <a:pt x="858129" y="140677"/>
                </a:moveTo>
                <a:lnTo>
                  <a:pt x="858129" y="140677"/>
                </a:lnTo>
                <a:cubicBezTo>
                  <a:pt x="825304" y="112542"/>
                  <a:pt x="791967" y="84993"/>
                  <a:pt x="759655" y="56271"/>
                </a:cubicBezTo>
                <a:cubicBezTo>
                  <a:pt x="749742" y="47459"/>
                  <a:pt x="743711" y="33360"/>
                  <a:pt x="731520" y="28135"/>
                </a:cubicBezTo>
                <a:cubicBezTo>
                  <a:pt x="709543" y="18716"/>
                  <a:pt x="684378" y="19866"/>
                  <a:pt x="661182" y="14067"/>
                </a:cubicBezTo>
                <a:cubicBezTo>
                  <a:pt x="646796" y="10471"/>
                  <a:pt x="633046" y="4689"/>
                  <a:pt x="618978" y="0"/>
                </a:cubicBezTo>
                <a:cubicBezTo>
                  <a:pt x="600221" y="4689"/>
                  <a:pt x="581779" y="10889"/>
                  <a:pt x="562708" y="14067"/>
                </a:cubicBezTo>
                <a:cubicBezTo>
                  <a:pt x="489358" y="26292"/>
                  <a:pt x="447445" y="23762"/>
                  <a:pt x="379828" y="42203"/>
                </a:cubicBezTo>
                <a:cubicBezTo>
                  <a:pt x="351216" y="50006"/>
                  <a:pt x="323557" y="60960"/>
                  <a:pt x="295422" y="70338"/>
                </a:cubicBezTo>
                <a:lnTo>
                  <a:pt x="253218" y="84406"/>
                </a:lnTo>
                <a:cubicBezTo>
                  <a:pt x="239150" y="98474"/>
                  <a:pt x="226299" y="113873"/>
                  <a:pt x="211015" y="126609"/>
                </a:cubicBezTo>
                <a:cubicBezTo>
                  <a:pt x="198027" y="137433"/>
                  <a:pt x="178190" y="140676"/>
                  <a:pt x="168812" y="154744"/>
                </a:cubicBezTo>
                <a:cubicBezTo>
                  <a:pt x="158087" y="170831"/>
                  <a:pt x="160056" y="192425"/>
                  <a:pt x="154745" y="211015"/>
                </a:cubicBezTo>
                <a:cubicBezTo>
                  <a:pt x="150671" y="225273"/>
                  <a:pt x="145366" y="239150"/>
                  <a:pt x="140677" y="253218"/>
                </a:cubicBezTo>
                <a:cubicBezTo>
                  <a:pt x="135988" y="417341"/>
                  <a:pt x="135239" y="581624"/>
                  <a:pt x="126609" y="745587"/>
                </a:cubicBezTo>
                <a:cubicBezTo>
                  <a:pt x="125830" y="760395"/>
                  <a:pt x="116616" y="773533"/>
                  <a:pt x="112542" y="787791"/>
                </a:cubicBezTo>
                <a:cubicBezTo>
                  <a:pt x="106532" y="808825"/>
                  <a:pt x="95649" y="863778"/>
                  <a:pt x="84406" y="886264"/>
                </a:cubicBezTo>
                <a:cubicBezTo>
                  <a:pt x="76845" y="901386"/>
                  <a:pt x="65649" y="914399"/>
                  <a:pt x="56271" y="928467"/>
                </a:cubicBezTo>
                <a:cubicBezTo>
                  <a:pt x="51582" y="998806"/>
                  <a:pt x="48585" y="1069278"/>
                  <a:pt x="42203" y="1139483"/>
                </a:cubicBezTo>
                <a:cubicBezTo>
                  <a:pt x="39201" y="1172505"/>
                  <a:pt x="28135" y="1204799"/>
                  <a:pt x="28135" y="1237957"/>
                </a:cubicBezTo>
                <a:cubicBezTo>
                  <a:pt x="28135" y="1313131"/>
                  <a:pt x="34723" y="1388239"/>
                  <a:pt x="42203" y="1463040"/>
                </a:cubicBezTo>
                <a:cubicBezTo>
                  <a:pt x="44127" y="1482278"/>
                  <a:pt x="50715" y="1500792"/>
                  <a:pt x="56271" y="1519311"/>
                </a:cubicBezTo>
                <a:cubicBezTo>
                  <a:pt x="64793" y="1547717"/>
                  <a:pt x="84406" y="1603717"/>
                  <a:pt x="84406" y="1603717"/>
                </a:cubicBezTo>
                <a:cubicBezTo>
                  <a:pt x="79717" y="1664677"/>
                  <a:pt x="81605" y="1726504"/>
                  <a:pt x="70338" y="1786597"/>
                </a:cubicBezTo>
                <a:cubicBezTo>
                  <a:pt x="67222" y="1803215"/>
                  <a:pt x="49070" y="1813350"/>
                  <a:pt x="42203" y="1828800"/>
                </a:cubicBezTo>
                <a:cubicBezTo>
                  <a:pt x="30158" y="1855901"/>
                  <a:pt x="23446" y="1885071"/>
                  <a:pt x="14068" y="1913206"/>
                </a:cubicBezTo>
                <a:lnTo>
                  <a:pt x="0" y="1955409"/>
                </a:lnTo>
                <a:cubicBezTo>
                  <a:pt x="124136" y="2038165"/>
                  <a:pt x="-74271" y="1911242"/>
                  <a:pt x="126609" y="2011680"/>
                </a:cubicBezTo>
                <a:cubicBezTo>
                  <a:pt x="145366" y="2021058"/>
                  <a:pt x="163244" y="2032452"/>
                  <a:pt x="182880" y="2039815"/>
                </a:cubicBezTo>
                <a:cubicBezTo>
                  <a:pt x="200983" y="2046604"/>
                  <a:pt x="219850" y="2052748"/>
                  <a:pt x="239151" y="2053883"/>
                </a:cubicBezTo>
                <a:cubicBezTo>
                  <a:pt x="379663" y="2062149"/>
                  <a:pt x="520505" y="2063262"/>
                  <a:pt x="661182" y="2067951"/>
                </a:cubicBezTo>
                <a:cubicBezTo>
                  <a:pt x="689317" y="2072640"/>
                  <a:pt x="717744" y="2075830"/>
                  <a:pt x="745588" y="2082018"/>
                </a:cubicBezTo>
                <a:cubicBezTo>
                  <a:pt x="760064" y="2085235"/>
                  <a:pt x="773533" y="2092012"/>
                  <a:pt x="787791" y="2096086"/>
                </a:cubicBezTo>
                <a:cubicBezTo>
                  <a:pt x="846553" y="2112875"/>
                  <a:pt x="862139" y="2113167"/>
                  <a:pt x="928468" y="2124221"/>
                </a:cubicBezTo>
                <a:cubicBezTo>
                  <a:pt x="1028929" y="2117942"/>
                  <a:pt x="1126918" y="2141236"/>
                  <a:pt x="1209822" y="2082018"/>
                </a:cubicBezTo>
                <a:cubicBezTo>
                  <a:pt x="1346950" y="1984069"/>
                  <a:pt x="1170479" y="2093583"/>
                  <a:pt x="1280160" y="1997612"/>
                </a:cubicBezTo>
                <a:cubicBezTo>
                  <a:pt x="1305608" y="1975345"/>
                  <a:pt x="1364566" y="1941341"/>
                  <a:pt x="1364566" y="1941341"/>
                </a:cubicBezTo>
                <a:cubicBezTo>
                  <a:pt x="1392230" y="1899845"/>
                  <a:pt x="1394287" y="1890783"/>
                  <a:pt x="1434905" y="1856935"/>
                </a:cubicBezTo>
                <a:cubicBezTo>
                  <a:pt x="1447893" y="1846111"/>
                  <a:pt x="1463040" y="1838178"/>
                  <a:pt x="1477108" y="1828800"/>
                </a:cubicBezTo>
                <a:cubicBezTo>
                  <a:pt x="1527487" y="1753231"/>
                  <a:pt x="1528875" y="1767187"/>
                  <a:pt x="1547446" y="1702191"/>
                </a:cubicBezTo>
                <a:cubicBezTo>
                  <a:pt x="1552758" y="1683601"/>
                  <a:pt x="1556825" y="1664677"/>
                  <a:pt x="1561514" y="1645920"/>
                </a:cubicBezTo>
                <a:cubicBezTo>
                  <a:pt x="1566203" y="1603717"/>
                  <a:pt x="1568601" y="1561196"/>
                  <a:pt x="1575582" y="1519311"/>
                </a:cubicBezTo>
                <a:cubicBezTo>
                  <a:pt x="1578020" y="1504684"/>
                  <a:pt x="1585575" y="1491365"/>
                  <a:pt x="1589649" y="1477107"/>
                </a:cubicBezTo>
                <a:cubicBezTo>
                  <a:pt x="1594960" y="1458517"/>
                  <a:pt x="1599028" y="1439594"/>
                  <a:pt x="1603717" y="1420837"/>
                </a:cubicBezTo>
                <a:cubicBezTo>
                  <a:pt x="1597088" y="1175552"/>
                  <a:pt x="1643863" y="1040211"/>
                  <a:pt x="1575582" y="858129"/>
                </a:cubicBezTo>
                <a:cubicBezTo>
                  <a:pt x="1566715" y="834485"/>
                  <a:pt x="1559975" y="809716"/>
                  <a:pt x="1547446" y="787791"/>
                </a:cubicBezTo>
                <a:cubicBezTo>
                  <a:pt x="1540866" y="776275"/>
                  <a:pt x="1527269" y="770266"/>
                  <a:pt x="1519311" y="759655"/>
                </a:cubicBezTo>
                <a:cubicBezTo>
                  <a:pt x="1437251" y="650241"/>
                  <a:pt x="1499381" y="699476"/>
                  <a:pt x="1420837" y="647114"/>
                </a:cubicBezTo>
                <a:cubicBezTo>
                  <a:pt x="1405979" y="602541"/>
                  <a:pt x="1409799" y="601663"/>
                  <a:pt x="1378634" y="562707"/>
                </a:cubicBezTo>
                <a:cubicBezTo>
                  <a:pt x="1370349" y="552350"/>
                  <a:pt x="1358784" y="544929"/>
                  <a:pt x="1350498" y="534572"/>
                </a:cubicBezTo>
                <a:cubicBezTo>
                  <a:pt x="1339936" y="521370"/>
                  <a:pt x="1333187" y="505357"/>
                  <a:pt x="1322363" y="492369"/>
                </a:cubicBezTo>
                <a:cubicBezTo>
                  <a:pt x="1309627" y="477085"/>
                  <a:pt x="1292896" y="465450"/>
                  <a:pt x="1280160" y="450166"/>
                </a:cubicBezTo>
                <a:cubicBezTo>
                  <a:pt x="1269336" y="437178"/>
                  <a:pt x="1262587" y="421165"/>
                  <a:pt x="1252025" y="407963"/>
                </a:cubicBezTo>
                <a:cubicBezTo>
                  <a:pt x="1229116" y="379326"/>
                  <a:pt x="1213023" y="372583"/>
                  <a:pt x="1181686" y="351692"/>
                </a:cubicBezTo>
                <a:cubicBezTo>
                  <a:pt x="1101057" y="230747"/>
                  <a:pt x="1208417" y="373076"/>
                  <a:pt x="1111348" y="295421"/>
                </a:cubicBezTo>
                <a:cubicBezTo>
                  <a:pt x="1098146" y="284859"/>
                  <a:pt x="1096415" y="263780"/>
                  <a:pt x="1083212" y="253218"/>
                </a:cubicBezTo>
                <a:cubicBezTo>
                  <a:pt x="1071633" y="243955"/>
                  <a:pt x="1054639" y="244992"/>
                  <a:pt x="1041009" y="239151"/>
                </a:cubicBezTo>
                <a:cubicBezTo>
                  <a:pt x="909889" y="182957"/>
                  <a:pt x="1058146" y="233998"/>
                  <a:pt x="928468" y="196947"/>
                </a:cubicBezTo>
                <a:cubicBezTo>
                  <a:pt x="874043" y="181397"/>
                  <a:pt x="869852" y="150055"/>
                  <a:pt x="858129" y="140677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– All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zig-zig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52600" y="1371600"/>
            <a:ext cx="2362200" cy="2743200"/>
            <a:chOff x="1752600" y="1371600"/>
            <a:chExt cx="23622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1752600" y="1371600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752600" y="32766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H="1">
                <a:off x="3124200" y="1676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22098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3810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3657600" y="16764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 flipH="1" flipV="1">
                <a:off x="2209800" y="32766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667000" y="22098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209800" y="2743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838200" y="4495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2954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266700" y="430530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Line 7"/>
          <p:cNvSpPr>
            <a:spLocks noChangeShapeType="1"/>
          </p:cNvSpPr>
          <p:nvPr/>
        </p:nvSpPr>
        <p:spPr bwMode="auto">
          <a:xfrm flipH="1" flipV="1">
            <a:off x="838200" y="5105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1295400" y="4419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 flipV="1">
            <a:off x="1752600" y="3962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V="1">
            <a:off x="381000" y="5105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16455" y="1413681"/>
            <a:ext cx="3041745" cy="4910919"/>
            <a:chOff x="5416455" y="1413681"/>
            <a:chExt cx="3041745" cy="4910919"/>
          </a:xfrm>
        </p:grpSpPr>
        <p:grpSp>
          <p:nvGrpSpPr>
            <p:cNvPr id="135" name="Group 134"/>
            <p:cNvGrpSpPr/>
            <p:nvPr/>
          </p:nvGrpSpPr>
          <p:grpSpPr>
            <a:xfrm>
              <a:off x="6096000" y="1413681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/>
              <p:cNvGrpSpPr/>
              <p:nvPr/>
            </p:nvGrpSpPr>
            <p:grpSpPr>
              <a:xfrm>
                <a:off x="1752600" y="1371600"/>
                <a:ext cx="2362200" cy="2743200"/>
                <a:chOff x="1752600" y="1371600"/>
                <a:chExt cx="2362200" cy="2743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Oval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52600" y="3276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4200" y="16764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200400" y="22098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667000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657600" y="16764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5" name="Oval 1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9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5063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209800" y="3276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67000" y="22098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209800" y="27432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Oval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AutoShape 12"/>
                <p:cNvSpPr>
                  <a:spLocks noChangeArrowheads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Line 7"/>
            <p:cNvSpPr>
              <a:spLocks noChangeShapeType="1"/>
            </p:cNvSpPr>
            <p:nvPr/>
          </p:nvSpPr>
          <p:spPr bwMode="auto">
            <a:xfrm flipV="1">
              <a:off x="5645055" y="40005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/>
                <p:cNvSpPr>
                  <a:spLocks noChangeArrowheads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Oval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>
              <a:off x="6121590" y="4843902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AutoShape 12"/>
                <p:cNvSpPr>
                  <a:spLocks noChangeArrowheads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AutoShape 12"/>
                <p:cNvSpPr>
                  <a:spLocks noChangeArrowheads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H="1">
              <a:off x="6743700" y="5410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 flipH="1" flipV="1">
              <a:off x="72009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AutoShape 12"/>
                <p:cNvSpPr>
                  <a:spLocks noChangeArrowheads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 (cont’d)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4975746" y="255668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5448300" y="3280581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0769" b="-61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096000" y="33186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AutoShape 12"/>
              <p:cNvSpPr>
                <a:spLocks noChangeArrowheads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4"/>
                <a:stretch>
                  <a:fillRect l="-1266" b="-141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05600" y="2480481"/>
            <a:ext cx="914400" cy="990600"/>
            <a:chOff x="6705600" y="2480481"/>
            <a:chExt cx="914400" cy="990600"/>
          </a:xfrm>
        </p:grpSpPr>
        <p:sp>
          <p:nvSpPr>
            <p:cNvPr id="143" name="Line 7"/>
            <p:cNvSpPr>
              <a:spLocks noChangeShapeType="1"/>
            </p:cNvSpPr>
            <p:nvPr/>
          </p:nvSpPr>
          <p:spPr bwMode="auto">
            <a:xfrm flipH="1" flipV="1">
              <a:off x="7010400" y="2709081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553200" y="3318681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010400" y="1413681"/>
            <a:ext cx="1447800" cy="1676400"/>
            <a:chOff x="7010400" y="1413681"/>
            <a:chExt cx="14478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H="1">
              <a:off x="7467600" y="17184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7543800" y="2251881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8001000" y="1718481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AutoShape 12"/>
                <p:cNvSpPr>
                  <a:spLocks noChangeArrowheads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l="-1266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AutoShape 12"/>
                <p:cNvSpPr>
                  <a:spLocks noChangeArrowheads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5063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Line 7"/>
            <p:cNvSpPr>
              <a:spLocks noChangeShapeType="1"/>
            </p:cNvSpPr>
            <p:nvPr/>
          </p:nvSpPr>
          <p:spPr bwMode="auto">
            <a:xfrm flipH="1">
              <a:off x="7010400" y="22518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553200" y="27852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16455" y="3662149"/>
            <a:ext cx="1022445" cy="1252751"/>
            <a:chOff x="5416455" y="3662149"/>
            <a:chExt cx="1022445" cy="1252751"/>
          </a:xfrm>
        </p:grpSpPr>
        <p:grpSp>
          <p:nvGrpSpPr>
            <p:cNvPr id="8" name="Group 7"/>
            <p:cNvGrpSpPr/>
            <p:nvPr/>
          </p:nvGrpSpPr>
          <p:grpSpPr>
            <a:xfrm>
              <a:off x="5416455" y="3662149"/>
              <a:ext cx="793845" cy="1252751"/>
              <a:chOff x="5416455" y="3662149"/>
              <a:chExt cx="793845" cy="12527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Oval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 flipV="1">
                <a:off x="5645055" y="40005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655" y="4462902"/>
            <a:ext cx="1860645" cy="1861698"/>
            <a:chOff x="5873655" y="4462902"/>
            <a:chExt cx="1860645" cy="1861698"/>
          </a:xfrm>
        </p:grpSpPr>
        <p:grpSp>
          <p:nvGrpSpPr>
            <p:cNvPr id="6" name="Group 5"/>
            <p:cNvGrpSpPr/>
            <p:nvPr/>
          </p:nvGrpSpPr>
          <p:grpSpPr>
            <a:xfrm>
              <a:off x="5873655" y="4462902"/>
              <a:ext cx="1860645" cy="1861698"/>
              <a:chOff x="5873655" y="4462902"/>
              <a:chExt cx="1860645" cy="18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Oval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9231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flipH="1">
                <a:off x="6121590" y="4843902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Oval 1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Line 7"/>
              <p:cNvSpPr>
                <a:spLocks noChangeShapeType="1"/>
              </p:cNvSpPr>
              <p:nvPr/>
            </p:nvSpPr>
            <p:spPr bwMode="auto">
              <a:xfrm flipH="1">
                <a:off x="6743700" y="5410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 flipH="1" flipV="1">
                <a:off x="7200900" y="54864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ight Arrow 68"/>
          <p:cNvSpPr/>
          <p:nvPr/>
        </p:nvSpPr>
        <p:spPr bwMode="auto">
          <a:xfrm rot="10800000">
            <a:off x="4178205" y="394989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1515" y="1832781"/>
            <a:ext cx="2742205" cy="4528698"/>
            <a:chOff x="861515" y="1832781"/>
            <a:chExt cx="2742205" cy="4528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Oval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5063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8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86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Group 95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Oval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938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Oval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231" b="-4615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2532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1" name="Oval 1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34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 (cont’d)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68490" y="182210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937715" y="255725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5105400" y="1676400"/>
            <a:ext cx="3733800" cy="3962400"/>
            <a:chOff x="5105400" y="1676400"/>
            <a:chExt cx="3733800" cy="396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8382000" y="3352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ine 7"/>
            <p:cNvSpPr>
              <a:spLocks noChangeShapeType="1"/>
            </p:cNvSpPr>
            <p:nvPr/>
          </p:nvSpPr>
          <p:spPr bwMode="auto">
            <a:xfrm flipH="1" flipV="1">
              <a:off x="7239000" y="4038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H="1" flipV="1">
              <a:off x="6248400" y="4800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7924800" y="3352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 flipH="1" flipV="1">
              <a:off x="67056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>
              <a:off x="60198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 flipV="1">
              <a:off x="5943600" y="41148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050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705600" y="25908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H="1">
              <a:off x="5791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H="1">
              <a:off x="6781800" y="4114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3790" y="1774251"/>
            <a:ext cx="2742205" cy="4528698"/>
            <a:chOff x="861515" y="1832781"/>
            <a:chExt cx="2742205" cy="4528698"/>
          </a:xfrm>
        </p:grpSpPr>
        <p:grpSp>
          <p:nvGrpSpPr>
            <p:cNvPr id="137" name="Group 136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5" name="Oval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0769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Oval 1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16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Oval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6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Oval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769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Oval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375" b="-625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1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Oval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3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6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11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– All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zig-zag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3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 l="-10938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 flipV="1">
            <a:off x="2590800" y="4114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2057400" y="48006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2057400" y="4267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09700"/>
            <a:ext cx="1828800" cy="3009900"/>
            <a:chOff x="1219200" y="1409700"/>
            <a:chExt cx="1828800" cy="3009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19812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2514600" y="2895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2057400" y="3581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1981200" y="2895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447800" y="3505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600200" y="4876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2209800" y="556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75443" y="1524000"/>
            <a:ext cx="2609567" cy="4264357"/>
            <a:chOff x="5975443" y="1524000"/>
            <a:chExt cx="2609567" cy="426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Oval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975443" y="1524000"/>
              <a:ext cx="2609567" cy="4264357"/>
              <a:chOff x="5975443" y="1524000"/>
              <a:chExt cx="2609567" cy="42643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0" y="1524000"/>
                <a:ext cx="1828800" cy="2971800"/>
                <a:chOff x="1219200" y="1447800"/>
                <a:chExt cx="1828800" cy="2971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Oval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500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05000" y="1752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200" y="22860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438400" y="17526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Oval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 l="-10769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Oval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20313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6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22860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2895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400" y="35814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95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35052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 flipH="1" flipV="1">
                <a:off x="8051610" y="48887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 flipH="1" flipV="1">
                <a:off x="7474993" y="43172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 flipH="1">
                <a:off x="7487503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9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Line 7"/>
              <p:cNvSpPr>
                <a:spLocks noChangeShapeType="1"/>
              </p:cNvSpPr>
              <p:nvPr/>
            </p:nvSpPr>
            <p:spPr bwMode="auto">
              <a:xfrm flipH="1">
                <a:off x="6728345" y="4245591"/>
                <a:ext cx="416257" cy="37645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Oval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9375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 flipH="1">
                <a:off x="6208877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H="1" flipV="1">
                <a:off x="6690244" y="4938782"/>
                <a:ext cx="266700" cy="3076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2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 (cont’d)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521673" y="3733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2500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67818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7"/>
          <p:cNvSpPr>
            <a:spLocks noChangeShapeType="1"/>
          </p:cNvSpPr>
          <p:nvPr/>
        </p:nvSpPr>
        <p:spPr bwMode="auto">
          <a:xfrm flipH="1" flipV="1">
            <a:off x="68580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73152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20313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AutoShape 1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7"/>
          <p:cNvSpPr>
            <a:spLocks noChangeShapeType="1"/>
          </p:cNvSpPr>
          <p:nvPr/>
        </p:nvSpPr>
        <p:spPr bwMode="auto">
          <a:xfrm flipH="1">
            <a:off x="63246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 flipV="1">
            <a:off x="6934200" y="3657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58000" y="2667000"/>
            <a:ext cx="1066800" cy="1143000"/>
            <a:chOff x="6858000" y="2667000"/>
            <a:chExt cx="1066800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 flipV="1">
              <a:off x="7391400" y="2971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3276600"/>
            <a:ext cx="838200" cy="1219200"/>
            <a:chOff x="6096000" y="3276600"/>
            <a:chExt cx="8382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324600" y="3581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7"/>
          <p:cNvSpPr>
            <a:spLocks noChangeShapeType="1"/>
          </p:cNvSpPr>
          <p:nvPr/>
        </p:nvSpPr>
        <p:spPr bwMode="auto">
          <a:xfrm flipH="1" flipV="1">
            <a:off x="7474993" y="4317242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261746" y="4660142"/>
            <a:ext cx="1323264" cy="1128215"/>
            <a:chOff x="7261746" y="4660142"/>
            <a:chExt cx="1323264" cy="112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Oval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AutoShape 12"/>
                <p:cNvSpPr>
                  <a:spLocks noChangeArrowheads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H="1" flipV="1">
              <a:off x="8051610" y="4888742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H="1">
              <a:off x="7487503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AutoShape 12"/>
                <p:cNvSpPr>
                  <a:spLocks noChangeArrowheads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Line 7"/>
          <p:cNvSpPr>
            <a:spLocks noChangeShapeType="1"/>
          </p:cNvSpPr>
          <p:nvPr/>
        </p:nvSpPr>
        <p:spPr bwMode="auto">
          <a:xfrm flipH="1">
            <a:off x="6728345" y="4245591"/>
            <a:ext cx="416257" cy="37645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75443" y="4610100"/>
            <a:ext cx="1239104" cy="1169727"/>
            <a:chOff x="5975443" y="4610100"/>
            <a:chExt cx="1239104" cy="1169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9375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AutoShape 12"/>
                <p:cNvSpPr>
                  <a:spLocks noChangeArrowheads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7"/>
            <p:cNvSpPr>
              <a:spLocks noChangeShapeType="1"/>
            </p:cNvSpPr>
            <p:nvPr/>
          </p:nvSpPr>
          <p:spPr bwMode="auto">
            <a:xfrm flipH="1">
              <a:off x="6208877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H="1" flipV="1">
              <a:off x="6690244" y="4938782"/>
              <a:ext cx="266700" cy="3076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AutoShape 12"/>
                <p:cNvSpPr>
                  <a:spLocks noChangeArrowheads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9489" y="1583140"/>
            <a:ext cx="3520373" cy="3767920"/>
            <a:chOff x="600220" y="1447800"/>
            <a:chExt cx="3520373" cy="3767920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Oval 7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Oval 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2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94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Oval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6154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7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 (cont’d)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953000" y="1676400"/>
            <a:ext cx="4191000" cy="4572000"/>
            <a:chOff x="4953000" y="1676400"/>
            <a:chExt cx="4191000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5181600" y="3886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0313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500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81200"/>
              <a:ext cx="1447800" cy="1752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5791200" y="1981200"/>
              <a:ext cx="838200" cy="1600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flipH="1" flipV="1">
              <a:off x="5867400" y="3962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 flipV="1">
              <a:off x="6400800" y="4572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 flipH="1" flipV="1">
              <a:off x="6858000" y="5334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 flipV="1">
              <a:off x="76962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8001000" y="4648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86106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7620000" y="4648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80010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V="1">
              <a:off x="64008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V="1">
              <a:off x="7543800" y="5410200"/>
              <a:ext cx="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527" y="1947080"/>
            <a:ext cx="3520373" cy="3767920"/>
            <a:chOff x="600220" y="1447800"/>
            <a:chExt cx="3520373" cy="3767920"/>
          </a:xfrm>
        </p:grpSpPr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0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281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Oval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Oval 1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1" name="Oval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 xmlns="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6" name="Oval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4615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77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Trees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33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Self-adjusting binary </a:t>
            </a:r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search tree  (Sleator &amp; Tarjan 1985)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36230" y="2971800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Recently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accessed </a:t>
            </a:r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elements </a:t>
            </a:r>
          </a:p>
          <a:p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are quick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 access again.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267200" y="4953000"/>
            <a:ext cx="4724400" cy="1622929"/>
            <a:chOff x="762000" y="2743200"/>
            <a:chExt cx="7391400" cy="162292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62000" y="2743200"/>
              <a:ext cx="7391400" cy="1524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Amortized running time</a:t>
                  </a:r>
                  <a:r>
                    <a:rPr lang="en-US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14:m>
                    <m:oMath xmlns:m="http://schemas.openxmlformats.org/officeDocument/2006/math" xmlns="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log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t="-9211" r="-56379" b="-30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300057" y="3350466"/>
              <a:ext cx="6182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Averaged running time per 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</a:t>
              </a:r>
            </a:p>
            <a:p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</a:t>
              </a:r>
              <a:r>
                <a:rPr lang="en-US" sz="200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worst-case sequence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</a:t>
              </a:r>
            </a:p>
            <a:p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3795"/>
            <a:ext cx="3696266" cy="401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Access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BST update operations can be implemented by splaying.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84305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Access: 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if the item is stored in node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, splay at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otherwise, splay at the last </a:t>
                </a:r>
                <a:r>
                  <a:rPr lang="en-US" sz="2000" i="1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non-null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node on the search path.  </a:t>
                </a:r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430513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085" t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381000" y="3352800"/>
            <a:ext cx="3962400" cy="3352800"/>
            <a:chOff x="381000" y="3352800"/>
            <a:chExt cx="3962400" cy="3352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64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528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14600" y="3962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" y="6324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68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764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10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144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62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67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3657600"/>
              <a:ext cx="457200" cy="3810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657600" y="5029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2895600" y="4343400"/>
              <a:ext cx="5334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762000" y="5181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219200" y="3657600"/>
              <a:ext cx="5334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762000" y="594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609600" y="4419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2971800" y="5029200"/>
              <a:ext cx="4572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28956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Find 80: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Splay at 70</a:t>
            </a:r>
            <a:endParaRPr lang="en-US" sz="1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257800" y="3200400"/>
            <a:ext cx="3581400" cy="3657600"/>
            <a:chOff x="5257800" y="3200400"/>
            <a:chExt cx="3581400" cy="3657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162800" y="3200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0866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60</a:t>
              </a:r>
              <a:endParaRPr lang="en-US" sz="2000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553200" y="5181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2578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019800" y="5791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57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</a:t>
              </a:r>
              <a:endParaRPr lang="en-US" sz="20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674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30</a:t>
              </a:r>
              <a:endParaRPr lang="en-US" sz="2000" dirty="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32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848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90</a:t>
              </a:r>
              <a:endParaRPr lang="en-US" sz="2000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543800" y="3429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248400" y="4876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8580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56388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562600" y="6096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562600" y="4876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6172200" y="4114800"/>
              <a:ext cx="4572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858000" y="35052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rot="16200000" flipV="1">
            <a:off x="3009900" y="59055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667000" y="621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last non-null</a:t>
            </a:r>
          </a:p>
          <a:p>
            <a:r>
              <a:rPr lang="en-US" sz="18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node</a:t>
            </a:r>
            <a:endParaRPr lang="en-US" sz="18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Search for the item.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Create a new node containing the item if not in the tree.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Splay the tree at the new node.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6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BST insertion + Splaying</a:t>
            </a:r>
            <a:r>
              <a:rPr lang="en-US" dirty="0" smtClean="0">
                <a:solidFill>
                  <a:srgbClr val="FF33CC"/>
                </a:solidFill>
              </a:rPr>
              <a:t>.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28194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80: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80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3429000"/>
            <a:ext cx="3048000" cy="2590800"/>
            <a:chOff x="457200" y="3429000"/>
            <a:chExt cx="3048000" cy="2590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40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670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33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2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240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2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0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12954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762000" y="4343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4384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762000" y="5410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 flipV="1">
              <a:off x="19050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 flipV="1">
              <a:off x="2514600" y="4343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9718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7620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438400" y="5410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3048000"/>
            <a:ext cx="3276600" cy="3810000"/>
            <a:chOff x="51816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34200" y="3048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770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077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4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6200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816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7150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1816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6388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98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9248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3152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7818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7056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2484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8674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5626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5626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248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6019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Joining Two BSTs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Two BSTs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such that </a:t>
                </a:r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all items in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i="1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are less than </a:t>
                </a:r>
              </a:p>
              <a:p>
                <a:r>
                  <a:rPr lang="en-US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those in</a:t>
                </a:r>
                <a:r>
                  <a:rPr lang="en-US" i="1" dirty="0" smtClean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Combine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into a single tree</a:t>
                </a:r>
                <a:r>
                  <a:rPr lang="en-US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54"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Access the largest item in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It is stored in node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. </a:t>
                </a:r>
              </a:p>
              <a:p>
                <a:pPr marL="457200" indent="-457200"/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i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the access:</a:t>
                </a: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49" t="-15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828800" y="3352800"/>
            <a:ext cx="2236739" cy="400110"/>
            <a:chOff x="914400" y="2057400"/>
            <a:chExt cx="2236739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 xmlns="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is at 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061" r="-3155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0" y="3962400"/>
            <a:ext cx="2696801" cy="400110"/>
            <a:chOff x="914400" y="2057400"/>
            <a:chExt cx="2696801" cy="400110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 xmlns="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has no right child.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061" r="-255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  Making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the right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subtree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this root.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93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4 (of Join)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 rot="4694951">
            <a:off x="2378986" y="3788134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76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76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3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9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19812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14478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242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1447800" y="3429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25908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 flipV="1">
            <a:off x="3200400" y="2362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36576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981200" y="23622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 flipV="1">
            <a:off x="14478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248400" y="1676400"/>
            <a:ext cx="1524000" cy="1066800"/>
            <a:chOff x="6324600" y="1828800"/>
            <a:chExt cx="1524000" cy="1066800"/>
          </a:xfrm>
        </p:grpSpPr>
        <p:grpSp>
          <p:nvGrpSpPr>
            <p:cNvPr id="53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120</a:t>
                </a:r>
                <a:endParaRPr lang="en-US" sz="2000" dirty="0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110</a:t>
                </a:r>
                <a:endParaRPr lang="en-US" sz="2000" dirty="0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140</a:t>
                </a:r>
                <a:endParaRPr lang="en-US" sz="2000" dirty="0"/>
              </a:p>
            </p:txBody>
          </p:sp>
        </p:grp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67" t="-9211" r="-208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54" t="-9333" r="-2162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524000" y="3886200"/>
            <a:ext cx="2590800" cy="2971800"/>
            <a:chOff x="914400" y="3886200"/>
            <a:chExt cx="2590800" cy="297180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4588787" y="4931136"/>
            <a:ext cx="745214" cy="1742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5400000">
            <a:off x="6722386" y="3178536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81600" y="3886200"/>
            <a:ext cx="2590800" cy="2971800"/>
            <a:chOff x="914400" y="3886200"/>
            <a:chExt cx="2590800" cy="2971800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7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20000" y="4114800"/>
            <a:ext cx="1524000" cy="1066800"/>
            <a:chOff x="6324600" y="1828800"/>
            <a:chExt cx="1524000" cy="1066800"/>
          </a:xfrm>
        </p:grpSpPr>
        <p:grpSp>
          <p:nvGrpSpPr>
            <p:cNvPr id="101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120</a:t>
                </a:r>
                <a:endParaRPr lang="en-US" sz="2000" dirty="0"/>
              </a:p>
            </p:txBody>
          </p:sp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110</a:t>
                </a:r>
                <a:endParaRPr lang="en-US" sz="2000" dirty="0"/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/>
                  <a:t>140</a:t>
                </a:r>
                <a:endParaRPr lang="en-US" sz="2000" dirty="0"/>
              </a:p>
            </p:txBody>
          </p:sp>
        </p:grp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7"/>
          <p:cNvSpPr>
            <a:spLocks noChangeShapeType="1"/>
          </p:cNvSpPr>
          <p:nvPr/>
        </p:nvSpPr>
        <p:spPr bwMode="auto">
          <a:xfrm flipH="1" flipV="1">
            <a:off x="7391400" y="4038600"/>
            <a:ext cx="6858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8" grpId="0" animBg="1"/>
      <p:bldP spid="7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Deletion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1. Search for the item (stored at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 parent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Replace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by the join of the left and right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subtrees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3. Splay at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(or the last node on the search path if the item is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not found).</a:t>
                </a:r>
                <a:endPara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93" t="-2395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2590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Delete 30: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038600" y="41910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29200" y="3048000"/>
            <a:ext cx="3276600" cy="3810000"/>
            <a:chOff x="50292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818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246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24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81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292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292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7724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6294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0960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3340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410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4102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96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867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2400" y="3048000"/>
            <a:ext cx="3276600" cy="3505200"/>
            <a:chOff x="152400" y="3048000"/>
            <a:chExt cx="3276600" cy="350520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050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4478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048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905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9906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50</a:t>
              </a:r>
              <a:endParaRPr lang="en-US" sz="2000" dirty="0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8956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H="1" flipV="1">
              <a:off x="22860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 flipV="1">
              <a:off x="17526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 flipV="1">
              <a:off x="16764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V="1">
              <a:off x="8382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96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43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914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524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457200" y="5334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85800" y="6172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457200" y="594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86200" y="35814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children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of 30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71" grpId="0"/>
      <p:bldP spid="7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5 (cont’d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2438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905000" y="1524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80</a:t>
            </a:r>
            <a:endParaRPr lang="en-US" sz="2000" dirty="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 flipV="1">
            <a:off x="2286000" y="1828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 flipV="1">
            <a:off x="1752600" y="2514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V="1">
            <a:off x="1676400" y="1828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1219200" y="2438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838200" y="3124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143000" y="3962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40</a:t>
            </a:r>
            <a:endParaRPr lang="en-US" sz="2000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914400" y="3733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24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457200" y="3810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85800" y="4648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457200" y="4419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581400" y="2057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 at 50   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5105400" y="1447800"/>
            <a:ext cx="3200400" cy="3200400"/>
            <a:chOff x="5105400" y="1447800"/>
            <a:chExt cx="3200400" cy="32004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20</a:t>
              </a:r>
              <a:endParaRPr lang="en-US" sz="2000" dirty="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62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19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40</a:t>
              </a:r>
              <a:endParaRPr lang="en-US" sz="2000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05600" y="213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60</a:t>
              </a:r>
              <a:endParaRPr lang="en-US" sz="20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15</a:t>
              </a:r>
              <a:endParaRPr lang="en-US" sz="2000" dirty="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105400" y="2743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010400" y="2514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400800" y="1752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334000" y="2362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7467600" y="3124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5532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410200" y="3048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248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100</a:t>
              </a:r>
              <a:endParaRPr lang="en-US" sz="2000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543800" y="3505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7848600" y="3886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7200" y="5257800"/>
            <a:ext cx="771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more on splay trees, we refer to the following paper (where all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but the joint one are from).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430" y="6107668"/>
            <a:ext cx="778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R. E.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Tarjan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 Self-adjusting binary search trees.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Journal of the ACM, 32(3):652-686, 1985.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1" grpId="0"/>
      <p:bldP spid="7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447800"/>
            <a:ext cx="7833849" cy="830997"/>
            <a:chOff x="914400" y="2057400"/>
            <a:chExt cx="7833849" cy="830997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5290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Simple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implementation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easier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 implement than other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self-balancing BSTs such as red-black trees and AVL trees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867462"/>
            <a:ext cx="7608402" cy="830997"/>
            <a:chOff x="914400" y="2057400"/>
            <a:chExt cx="7608402" cy="830997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3036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Comparable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performance 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average-case performance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is as efficient as other self-balancing BSTs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6003" y="4193738"/>
            <a:ext cx="8163041" cy="461665"/>
            <a:chOff x="914400" y="2057400"/>
            <a:chExt cx="8163041" cy="461665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8582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Small memory </a:t>
              </a:r>
              <a:r>
                <a:rPr lang="en-US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footprint 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 need to store bookkeeping data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4081" y="5036403"/>
            <a:ext cx="7384815" cy="461665"/>
            <a:chOff x="914400" y="2057400"/>
            <a:chExt cx="7384815" cy="461665"/>
          </a:xfrm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0800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Working well with nodes containing identical keys. </a:t>
              </a:r>
              <a:endParaRPr lang="en-US" dirty="0">
                <a:solidFill>
                  <a:srgbClr val="FF33C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Splaying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5734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Restructuring heuristics: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2209800"/>
            <a:ext cx="7836773" cy="830997"/>
            <a:chOff x="914400" y="2209800"/>
            <a:chExt cx="7836773" cy="8309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6081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Performs rotations bottom-up along the access path </a:t>
              </a:r>
            </a:p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and moves the accessed item </a:t>
              </a:r>
              <a:r>
                <a:rPr lang="en-US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all the way to the root</a:t>
              </a:r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dirty="0">
                <a:solidFill>
                  <a:srgbClr val="00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276600"/>
            <a:ext cx="7588307" cy="830997"/>
            <a:chOff x="914400" y="2209800"/>
            <a:chExt cx="7588307" cy="83099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35970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Does the rotations </a:t>
              </a:r>
              <a:r>
                <a:rPr lang="en-US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in pairs</a:t>
              </a:r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, in an order depending on</a:t>
              </a:r>
            </a:p>
            <a:p>
              <a:r>
                <a:rPr lang="en-US" dirty="0" smtClean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the structure of the access path.</a:t>
              </a:r>
              <a:endParaRPr lang="en-US" dirty="0">
                <a:solidFill>
                  <a:srgbClr val="00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How to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playing a tree at a node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46" t="-9211" r="-1217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Repeat a sequence of splaying steps until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root of tree.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3" t="-9333" r="-351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5715000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zig-zig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zig-zag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554363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Parent of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denoted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is the tree root.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554363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60" t="-9211" r="-770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3048000" cy="2590800"/>
            <a:chOff x="5334000" y="2667000"/>
            <a:chExt cx="30480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67600" y="3886200"/>
              <a:ext cx="914400" cy="1295400"/>
              <a:chOff x="1632" y="1536"/>
              <a:chExt cx="576" cy="816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632" y="1536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76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4038600" y="3581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733800" y="3124200"/>
            <a:ext cx="1407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right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62000" y="5943600"/>
            <a:ext cx="260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Terminal case. </a:t>
            </a:r>
            <a:endParaRPr lang="en-US" sz="28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Rotate the edge </a:t>
                </a:r>
                <a14:m>
                  <m:oMath xmlns:m="http://schemas.openxmlformats.org/officeDocument/2006/math" xmlns="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947" t="-9333" r="-1473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09600" y="2743200"/>
            <a:ext cx="2971800" cy="2667000"/>
            <a:chOff x="609600" y="2743200"/>
            <a:chExt cx="2971800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28800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2895600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5600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</a:t>
            </a:r>
            <a:r>
              <a:rPr lang="en-US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zig (cont’d)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09600" y="2743200"/>
            <a:ext cx="2971800" cy="2667000"/>
            <a:chOff x="609600" y="2743200"/>
            <a:chExt cx="2971800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28800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38"/>
                <p:cNvSpPr>
                  <a:spLocks noChangeArrowheads="1"/>
                </p:cNvSpPr>
                <p:nvPr/>
              </p:nvSpPr>
              <p:spPr bwMode="auto">
                <a:xfrm>
                  <a:off x="2895600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5600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3048000" cy="2590800"/>
            <a:chOff x="5334000" y="2667000"/>
            <a:chExt cx="30480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67600" y="3886200"/>
              <a:ext cx="914400" cy="1295400"/>
              <a:chOff x="1632" y="1536"/>
              <a:chExt cx="576" cy="816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632" y="1536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76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 rot="10800000">
            <a:off x="4038600" y="4114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886200" y="4419600"/>
            <a:ext cx="1250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left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5931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2: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 Parent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not the root (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  <a:endPara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r>
                  <a:rPr lang="en-US" sz="2000" smtClean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r>
                  <a:rPr lang="en-US" sz="2000" smtClean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</a:t>
                </a:r>
                <a:r>
                  <a:rPr lang="en-US" sz="2000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left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sz="2000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</a:t>
                </a:r>
                <a:r>
                  <a:rPr lang="en-US" sz="200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children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20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 xmlns="">
                    <m:d>
                      <m:dPr>
                        <m:begChr m:val="⟨"/>
                        <m:endChr m:val="⟩"/>
                        <m:ctrlPr>
                          <a:rPr lang="en-US" sz="20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120"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667000" cy="2971800"/>
            <a:chOff x="533400" y="2971800"/>
            <a:chExt cx="26670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28800" y="3352800"/>
              <a:ext cx="3048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953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447800" y="4953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9812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2514600" y="3276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2200" y="2895600"/>
            <a:ext cx="2971800" cy="3200400"/>
            <a:chOff x="5181600" y="2895600"/>
            <a:chExt cx="2971800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5181600" y="2895600"/>
              <a:ext cx="2971800" cy="3200400"/>
              <a:chOff x="5181600" y="2895600"/>
              <a:chExt cx="2971800" cy="3200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b="-1039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>
                <a:off x="5486400" y="3276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 flipV="1">
                <a:off x="6172200" y="32766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 flipV="1">
                <a:off x="6858000" y="40386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6248400" y="4038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H="1">
                <a:off x="6858000" y="4953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H="1" flipV="1">
                <a:off x="7543800" y="48768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517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3276600" y="4343400"/>
            <a:ext cx="2819400" cy="2286000"/>
            <a:chOff x="3276600" y="2895600"/>
            <a:chExt cx="2819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4038600" y="4191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334000" y="4114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4953000" y="4191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47244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859803" y="5251116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590800" y="5029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both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right children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720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 xmlns="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084" t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6645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3: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 xmlns="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167" t="-4103" r="-6061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209800" cy="2971800"/>
            <a:chOff x="533400" y="3048000"/>
            <a:chExt cx="22098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95400" y="3429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71600" y="4876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981200" y="4953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447800" y="4114800"/>
              <a:ext cx="3810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1981200" y="3352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2971800"/>
            <a:ext cx="2971800" cy="2286000"/>
            <a:chOff x="6172200" y="3810000"/>
            <a:chExt cx="29718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70866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77724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8001000" y="4953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8534400" y="4876800"/>
              <a:ext cx="3810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7086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971800" y="3581400"/>
            <a:ext cx="2590800" cy="3124200"/>
            <a:chOff x="3200400" y="3429000"/>
            <a:chExt cx="2590800" cy="3124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05200" y="556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9624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181600" y="3886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648200" y="4648200"/>
              <a:ext cx="304800" cy="609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038600" y="4648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4572000" y="38100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555003" y="5479715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286083" y="5383053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 smtClean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a </a:t>
                </a:r>
                <a:r>
                  <a:rPr lang="en-US" sz="2000" smtClean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child. </a:t>
                </a:r>
                <a:endPara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blipFill rotWithShape="0">
                <a:blip r:embed="rId20"/>
                <a:stretch>
                  <a:fillRect l="-793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 Parent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not the root ( 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 xmlns="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  <a:endPara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r>
                  <a:rPr lang="en-US" sz="2000" smtClean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r>
                  <a:rPr lang="en-US" sz="2000" smtClean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child, or vice versa.  </a:t>
                </a:r>
              </a:p>
            </p:txBody>
          </p:sp>
        </mc:Choice>
        <mc:Fallback xmlns="">
          <p:sp>
            <p:nvSpPr>
              <p:cNvPr id="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blipFill rotWithShape="0">
                <a:blip r:embed="rId21"/>
                <a:stretch>
                  <a:fillRect l="-793" t="-3448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 xmlns="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6489" t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for Splaying a Node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(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𝑑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:  </a:t>
                </a:r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depth of the node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" b="-2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Proportional to the time to access the item stored in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4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Effects of splaying: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3810000"/>
            <a:ext cx="2735274" cy="400110"/>
            <a:chOff x="914400" y="2057400"/>
            <a:chExt cx="2735274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Moves </a:t>
                  </a:r>
                  <a14:m>
                    <m:oMath xmlns:m="http://schemas.openxmlformats.org/officeDocument/2006/math" xmlns="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to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4" t="-6061" r="-2513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990600" y="4495800"/>
            <a:ext cx="7510619" cy="707886"/>
            <a:chOff x="914400" y="2057400"/>
            <a:chExt cx="7510619" cy="707886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20581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Roughly </a:t>
              </a:r>
              <a:r>
                <a:rPr lang="en-US" sz="2000" i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halves</a:t>
              </a:r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depth of every node along the access path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(shown in the next two examples).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297521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5872</TotalTime>
  <Words>1434</Words>
  <Application>Microsoft Macintosh PowerPoint</Application>
  <PresentationFormat>On-screen Show (4:3)</PresentationFormat>
  <Paragraphs>663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Balanced Trees</vt:lpstr>
      <vt:lpstr>Splay Trees</vt:lpstr>
      <vt:lpstr>Advantages</vt:lpstr>
      <vt:lpstr>Splaying</vt:lpstr>
      <vt:lpstr>Case 1: zig</vt:lpstr>
      <vt:lpstr>Case 1: zig (cont’d)</vt:lpstr>
      <vt:lpstr>Case 2: zig-zig</vt:lpstr>
      <vt:lpstr>Case 3: zig-zag</vt:lpstr>
      <vt:lpstr>Time for Splaying a Node</vt:lpstr>
      <vt:lpstr>Example 1 – Splay Step 1</vt:lpstr>
      <vt:lpstr>Splay Step 2</vt:lpstr>
      <vt:lpstr>Splay Step 3</vt:lpstr>
      <vt:lpstr>Splay Step 4</vt:lpstr>
      <vt:lpstr>Example 2 – All zig-zig Steps</vt:lpstr>
      <vt:lpstr>Example 2 (cont’d)</vt:lpstr>
      <vt:lpstr>Example 2 (cont’d)</vt:lpstr>
      <vt:lpstr>Example 3 – All zig-zag Steps</vt:lpstr>
      <vt:lpstr>Example 3 (cont’d)</vt:lpstr>
      <vt:lpstr>Example 3 (cont’d)</vt:lpstr>
      <vt:lpstr>Data Access </vt:lpstr>
      <vt:lpstr>Insertion</vt:lpstr>
      <vt:lpstr>Joining Two BSTs</vt:lpstr>
      <vt:lpstr>Example 4 (of Join)</vt:lpstr>
      <vt:lpstr>Deletion</vt:lpstr>
      <vt:lpstr>Example 5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BORIS NDONG NDOUTOUME</cp:lastModifiedBy>
  <cp:revision>148</cp:revision>
  <dcterms:created xsi:type="dcterms:W3CDTF">1999-03-29T05:24:19Z</dcterms:created>
  <dcterms:modified xsi:type="dcterms:W3CDTF">2015-04-21T20:33:13Z</dcterms:modified>
</cp:coreProperties>
</file>