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useState is the first React Hook that we will discuss. We used this hook in the last module to discuss the difference between “properties” and “state”. The “useState” hook is used to create and access a state variable. Let’s see why useState is necessary, and how it solves the problem of  implementing the idea of “state” in React.</a:t>
            </a:r>
          </a:p>
          <a:p>
            <a:endParaRPr/>
          </a:p>
          <a:p>
            <a:r>
              <a:t>Recall from the last module that “state” in react components are data that can change during a component’s lifetime, and when it changes, React re-renders the component to reflect that change. In the “instagram like button” example, the fact that a post was (or was not) liked was state.</a:t>
            </a:r>
          </a:p>
          <a:p>
            <a:endParaRPr/>
          </a:p>
          <a:p>
            <a:r>
              <a:t>(Read slide)</a:t>
            </a:r>
          </a:p>
          <a:p>
            <a:endParaRPr/>
          </a:p>
          <a:p>
            <a:r>
              <a:t>(Click to show builds pointing to isLiked and setIsLiked) - The problem that needs to be solved is: how to store and retrieve our state variable to reuse between multiple calls to LikeButton, how to tell react that we want to change the value and that, in turn, react should re-render the component?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a:t>Module</a:t>
            </a:r>
            <a:r>
              <a:t> 8</a:t>
            </a:r>
            <a:r>
              <a:rPr lang="en-US"/>
              <a:t>:</a:t>
            </a:r>
            <a:r>
              <a:t> </a:t>
            </a:r>
            <a:r>
              <a:rPr dirty="0"/>
              <a:t>Patterns of React</a:t>
            </a:r>
          </a:p>
        </p:txBody>
      </p:sp>
      <p:sp>
        <p:nvSpPr>
          <p:cNvPr id="117" name="Subtitle 7"/>
          <p:cNvSpPr txBox="1">
            <a:spLocks noGrp="1"/>
          </p:cNvSpPr>
          <p:nvPr>
            <p:ph type="subTitle" sz="half" idx="1"/>
          </p:nvPr>
        </p:nvSpPr>
        <p:spPr>
          <a:xfrm>
            <a:off x="539259" y="3429000"/>
            <a:ext cx="10128740" cy="1655762"/>
          </a:xfrm>
          <a:prstGeom prst="rect">
            <a:avLst/>
          </a:prstGeom>
        </p:spPr>
        <p:txBody>
          <a:bodyPr/>
          <a:lstStyle/>
          <a:p>
            <a:r>
              <a:rPr dirty="0"/>
              <a:t>Jonathan Bell, Adeel Bhutta, Mitch Wand</a:t>
            </a:r>
          </a:p>
          <a:p>
            <a:r>
              <a:rPr dirty="0"/>
              <a:t>Khoury College of Computer Sciences</a:t>
            </a:r>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t>© 2022 Released under the </a:t>
            </a:r>
            <a:r>
              <a:rPr u="sng">
                <a:solidFill>
                  <a:srgbClr val="0563C1"/>
                </a:solidFill>
                <a:uFill>
                  <a:solidFill>
                    <a:srgbClr val="0563C1"/>
                  </a:solidFill>
                </a:uFill>
                <a:hlinkClick r:id="rId2"/>
              </a:rPr>
              <a:t>CC BY-SA</a:t>
            </a:r>
            <a:r>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t>Pattern: useEffect Invokes Side-Effects after rendering</a:t>
            </a:r>
          </a:p>
        </p:txBody>
      </p:sp>
      <p:sp>
        <p:nvSpPr>
          <p:cNvPr id="191" name="Content Placeholder 2"/>
          <p:cNvSpPr txBox="1">
            <a:spLocks noGrp="1"/>
          </p:cNvSpPr>
          <p:nvPr>
            <p:ph type="body" sz="half" idx="1"/>
          </p:nvPr>
        </p:nvSpPr>
        <p:spPr>
          <a:xfrm>
            <a:off x="838200" y="1500160"/>
            <a:ext cx="10515600" cy="1976236"/>
          </a:xfrm>
          <a:prstGeom prst="rect">
            <a:avLst/>
          </a:prstGeom>
        </p:spPr>
        <p:txBody>
          <a:bodyPr/>
          <a:lstStyle/>
          <a:p>
            <a:r>
              <a:t>Context: React components are just functions, called on each render.</a:t>
            </a:r>
          </a:p>
          <a:p>
            <a:r>
              <a:t>Problem: How to define side-effects that run in response to data changing (and in turn, the component re-rendering)?</a:t>
            </a:r>
          </a:p>
          <a:p>
            <a:r>
              <a:t>Pattern: React’s </a:t>
            </a:r>
            <a:r>
              <a:rPr i="1"/>
              <a:t>useEffect </a:t>
            </a:r>
            <a:r>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93" name="useEffect(()=&gt;{…"/>
          <p:cNvSpPr txBox="1"/>
          <p:nvPr/>
        </p:nvSpPr>
        <p:spPr>
          <a:xfrm>
            <a:off x="1038972" y="4014407"/>
            <a:ext cx="10621453"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t>useEffect Invokes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t>Pattern: useContext and Passing State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t>useContext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lstStyle>
            <a:lvl1pPr defTabSz="877823">
              <a:defRPr sz="4224"/>
            </a:lvl1pPr>
          </a:lstStyle>
          <a:p>
            <a:r>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38200" y="1500160"/>
            <a:ext cx="7887345" cy="4351338"/>
          </a:xfrm>
          <a:prstGeom prst="rect">
            <a:avLst/>
          </a:prstGeom>
        </p:spPr>
        <p:txBody>
          <a:bodyPr/>
          <a:lstStyle/>
          <a:p>
            <a:r>
              <a:t>By the end of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t>Now that you've studied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838200" y="18255"/>
            <a:ext cx="10515600" cy="1325563"/>
          </a:xfrm>
          <a:prstGeom prst="rect">
            <a:avLst/>
          </a:prstGeom>
        </p:spPr>
        <p:txBody>
          <a:bodyPr/>
          <a:lstStyle/>
          <a:p>
            <a:r>
              <a:t>Review: React Components Should be Reusable</a:t>
            </a:r>
          </a:p>
        </p:txBody>
      </p:sp>
      <p:sp>
        <p:nvSpPr>
          <p:cNvPr id="126" name="Content Placeholder 2"/>
          <p:cNvSpPr txBox="1">
            <a:spLocks noGrp="1"/>
          </p:cNvSpPr>
          <p:nvPr>
            <p:ph type="body" sz="half" idx="1"/>
          </p:nvPr>
        </p:nvSpPr>
        <p:spPr>
          <a:xfrm>
            <a:off x="838199" y="1500160"/>
            <a:ext cx="7215556" cy="4351338"/>
          </a:xfrm>
          <a:prstGeom prst="rect">
            <a:avLst/>
          </a:prstGeom>
        </p:spPr>
        <p:txBody>
          <a:bodyPr/>
          <a:lstStyle/>
          <a:p>
            <a:pPr marL="226313" indent="-226313" defTabSz="905255">
              <a:spcBef>
                <a:spcPts val="900"/>
              </a:spcBef>
              <a:defRPr sz="2400"/>
            </a:pPr>
            <a:r>
              <a:t>Organize related logic and presentation into a single unit</a:t>
            </a:r>
          </a:p>
          <a:p>
            <a:pPr marL="678941" lvl="1" indent="-226313" defTabSz="905255">
              <a:spcBef>
                <a:spcPts val="400"/>
              </a:spcBef>
              <a:defRPr sz="2100"/>
            </a:pPr>
            <a:r>
              <a:t>Includes necessary state and the logic for updating this state</a:t>
            </a:r>
          </a:p>
          <a:p>
            <a:pPr marL="678941" lvl="1" indent="-226313" defTabSz="905255">
              <a:spcBef>
                <a:spcPts val="400"/>
              </a:spcBef>
              <a:defRPr sz="2100"/>
            </a:pPr>
            <a:r>
              <a:t>Includes presentation for rendering this state into HTML</a:t>
            </a:r>
          </a:p>
          <a:p>
            <a:pPr marL="221740" indent="-226313" defTabSz="905255">
              <a:spcBef>
                <a:spcPts val="400"/>
              </a:spcBef>
              <a:defRPr sz="2100"/>
            </a:pPr>
            <a:r>
              <a:t>Example: “Like” button</a:t>
            </a:r>
          </a:p>
          <a:p>
            <a:pPr marL="678941" lvl="1" indent="-226313" defTabSz="905255">
              <a:spcBef>
                <a:spcPts val="400"/>
              </a:spcBef>
              <a:defRPr sz="2100"/>
            </a:pPr>
            <a:r>
              <a:t>What does the button keep track of?</a:t>
            </a:r>
          </a:p>
          <a:p>
            <a:pPr marL="1136141" lvl="2" indent="-226313" defTabSz="905255">
              <a:spcBef>
                <a:spcPts val="400"/>
              </a:spcBef>
              <a:defRPr sz="2100"/>
            </a:pPr>
            <a:r>
              <a:t>Is it liked or not, What post this is associated with</a:t>
            </a:r>
          </a:p>
          <a:p>
            <a:pPr marL="678941" lvl="1" indent="-226313" defTabSz="905255">
              <a:spcBef>
                <a:spcPts val="400"/>
              </a:spcBef>
              <a:defRPr sz="2100"/>
            </a:pPr>
            <a:r>
              <a:t>What logic does the button have?</a:t>
            </a:r>
          </a:p>
          <a:p>
            <a:pPr marL="1136141" lvl="2" indent="-226313" defTabSz="905255">
              <a:spcBef>
                <a:spcPts val="400"/>
              </a:spcBef>
              <a:defRPr sz="2100"/>
            </a:pPr>
            <a:r>
              <a:t>When changing like status, send update to server</a:t>
            </a:r>
          </a:p>
          <a:p>
            <a:pPr marL="678941" lvl="1" indent="-226313" defTabSz="905255">
              <a:spcBef>
                <a:spcPts val="400"/>
              </a:spcBef>
              <a:defRPr sz="2100"/>
            </a:pPr>
            <a:r>
              <a:t>How does the button look?</a:t>
            </a:r>
          </a:p>
          <a:p>
            <a:pPr marL="1136141" lvl="2" indent="-226313" defTabSz="905255">
              <a:spcBef>
                <a:spcPts val="400"/>
              </a:spcBef>
              <a:defRPr sz="2100"/>
            </a:pPr>
            <a:r>
              <a:t>Filled in if liked, hollow if not</a:t>
            </a:r>
          </a:p>
        </p:txBody>
      </p:sp>
      <p:sp>
        <p:nvSpPr>
          <p:cNvPr id="127"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pSp>
        <p:nvGrpSpPr>
          <p:cNvPr id="131" name="Group 8"/>
          <p:cNvGrpSpPr/>
          <p:nvPr/>
        </p:nvGrpSpPr>
        <p:grpSpPr>
          <a:xfrm>
            <a:off x="8053754" y="1670890"/>
            <a:ext cx="4138246" cy="5097175"/>
            <a:chOff x="0" y="0"/>
            <a:chExt cx="4138245" cy="5097174"/>
          </a:xfrm>
        </p:grpSpPr>
        <p:pic>
          <p:nvPicPr>
            <p:cNvPr id="128" name="Image" descr="Image"/>
            <p:cNvPicPr>
              <a:picLocks noChangeAspect="1"/>
            </p:cNvPicPr>
            <p:nvPr/>
          </p:nvPicPr>
          <p:blipFill>
            <a:blip r:embed="rId2"/>
            <a:stretch>
              <a:fillRect/>
            </a:stretch>
          </p:blipFill>
          <p:spPr>
            <a:xfrm>
              <a:off x="0" y="0"/>
              <a:ext cx="4138246" cy="5097175"/>
            </a:xfrm>
            <a:prstGeom prst="rect">
              <a:avLst/>
            </a:prstGeom>
            <a:ln w="12700" cap="flat">
              <a:noFill/>
              <a:miter lim="400000"/>
            </a:ln>
            <a:effectLst/>
          </p:spPr>
        </p:pic>
        <p:sp>
          <p:nvSpPr>
            <p:cNvPr id="129" name="Rectangle 5"/>
            <p:cNvSpPr/>
            <p:nvPr/>
          </p:nvSpPr>
          <p:spPr>
            <a:xfrm>
              <a:off x="135479" y="4366607"/>
              <a:ext cx="854547" cy="257339"/>
            </a:xfrm>
            <a:prstGeom prst="rect">
              <a:avLst/>
            </a:prstGeom>
            <a:noFill/>
            <a:ln w="38100" cap="flat">
              <a:solidFill>
                <a:srgbClr val="00B05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0" name="Rectangle 6"/>
            <p:cNvSpPr/>
            <p:nvPr/>
          </p:nvSpPr>
          <p:spPr>
            <a:xfrm>
              <a:off x="135479" y="4780381"/>
              <a:ext cx="3815697" cy="316793"/>
            </a:xfrm>
            <a:prstGeom prst="rect">
              <a:avLst/>
            </a:prstGeom>
            <a:noFill/>
            <a:ln w="38100" cap="flat">
              <a:solidFill>
                <a:srgbClr val="7030A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030"/>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4" name="Title 1"/>
          <p:cNvSpPr txBox="1">
            <a:spLocks noGrp="1"/>
          </p:cNvSpPr>
          <p:nvPr>
            <p:ph type="title"/>
          </p:nvPr>
        </p:nvSpPr>
        <p:spPr>
          <a:xfrm>
            <a:off x="572492" y="238538"/>
            <a:ext cx="11018522" cy="1434417"/>
          </a:xfrm>
          <a:prstGeom prst="rect">
            <a:avLst/>
          </a:prstGeom>
        </p:spPr>
        <p:txBody>
          <a:bodyPr/>
          <a:lstStyle/>
          <a:p>
            <a:pPr>
              <a:defRPr sz="4600"/>
            </a:pPr>
            <a:r>
              <a:t>Motivation: React Component </a:t>
            </a:r>
            <a:r>
              <a:rPr i="1"/>
              <a:t>Behaviors</a:t>
            </a:r>
            <a:r>
              <a:t> Should be Reusable</a:t>
            </a:r>
          </a:p>
        </p:txBody>
      </p:sp>
      <p:grpSp>
        <p:nvGrpSpPr>
          <p:cNvPr id="137" name="sketchy line"/>
          <p:cNvGrpSpPr/>
          <p:nvPr/>
        </p:nvGrpSpPr>
        <p:grpSpPr>
          <a:xfrm>
            <a:off x="572180" y="1655805"/>
            <a:ext cx="10973141" cy="59619"/>
            <a:chOff x="0" y="0"/>
            <a:chExt cx="10973139" cy="59618"/>
          </a:xfrm>
        </p:grpSpPr>
        <p:sp>
          <p:nvSpPr>
            <p:cNvPr id="135" name="Shape"/>
            <p:cNvSpPr/>
            <p:nvPr/>
          </p:nvSpPr>
          <p:spPr>
            <a:xfrm>
              <a:off x="0" y="0"/>
              <a:ext cx="10973140" cy="59619"/>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6" name="Shape"/>
            <p:cNvSpPr/>
            <p:nvPr/>
          </p:nvSpPr>
          <p:spPr>
            <a:xfrm>
              <a:off x="241" y="5459"/>
              <a:ext cx="10972872" cy="54129"/>
            </a:xfrm>
            <a:custGeom>
              <a:avLst/>
              <a:gdLst/>
              <a:ahLst/>
              <a:cxnLst>
                <a:cxn ang="0">
                  <a:pos x="wd2" y="hd2"/>
                </a:cxn>
                <a:cxn ang="5400000">
                  <a:pos x="wd2" y="hd2"/>
                </a:cxn>
                <a:cxn ang="10800000">
                  <a:pos x="wd2" y="hd2"/>
                </a:cxn>
                <a:cxn ang="16200000">
                  <a:pos x="wd2" y="hd2"/>
                </a:cxn>
              </a:cxnLst>
              <a:rect l="0" t="0" r="r" b="b"/>
              <a:pathLst>
                <a:path w="21600" h="12593" extrusionOk="0">
                  <a:moveTo>
                    <a:pt x="1" y="4718"/>
                  </a:moveTo>
                  <a:cubicBezTo>
                    <a:pt x="327" y="4284"/>
                    <a:pt x="372" y="7919"/>
                    <a:pt x="703" y="4718"/>
                  </a:cubicBezTo>
                  <a:cubicBezTo>
                    <a:pt x="1033" y="1518"/>
                    <a:pt x="1447" y="6794"/>
                    <a:pt x="2052" y="4718"/>
                  </a:cubicBezTo>
                  <a:cubicBezTo>
                    <a:pt x="2658" y="2643"/>
                    <a:pt x="3142" y="-1404"/>
                    <a:pt x="3834" y="4718"/>
                  </a:cubicBezTo>
                  <a:cubicBezTo>
                    <a:pt x="4527" y="10841"/>
                    <a:pt x="4514" y="176"/>
                    <a:pt x="5184" y="4718"/>
                  </a:cubicBezTo>
                  <a:cubicBezTo>
                    <a:pt x="5855" y="9261"/>
                    <a:pt x="5625" y="7225"/>
                    <a:pt x="5886" y="4718"/>
                  </a:cubicBezTo>
                  <a:cubicBezTo>
                    <a:pt x="6148" y="2212"/>
                    <a:pt x="6613" y="6392"/>
                    <a:pt x="6804" y="4718"/>
                  </a:cubicBezTo>
                  <a:cubicBezTo>
                    <a:pt x="6995" y="3045"/>
                    <a:pt x="8143" y="5907"/>
                    <a:pt x="8586" y="4718"/>
                  </a:cubicBezTo>
                  <a:cubicBezTo>
                    <a:pt x="9030" y="3530"/>
                    <a:pt x="9828" y="-5276"/>
                    <a:pt x="10368" y="4718"/>
                  </a:cubicBezTo>
                  <a:cubicBezTo>
                    <a:pt x="10909" y="14713"/>
                    <a:pt x="11581" y="3920"/>
                    <a:pt x="12150" y="4718"/>
                  </a:cubicBezTo>
                  <a:cubicBezTo>
                    <a:pt x="12720" y="5516"/>
                    <a:pt x="12662" y="6274"/>
                    <a:pt x="12852" y="4718"/>
                  </a:cubicBezTo>
                  <a:cubicBezTo>
                    <a:pt x="13043" y="3162"/>
                    <a:pt x="13616" y="4617"/>
                    <a:pt x="14202" y="4718"/>
                  </a:cubicBezTo>
                  <a:cubicBezTo>
                    <a:pt x="14788" y="4820"/>
                    <a:pt x="15012" y="3111"/>
                    <a:pt x="15336" y="4718"/>
                  </a:cubicBezTo>
                  <a:cubicBezTo>
                    <a:pt x="15660" y="6326"/>
                    <a:pt x="15844" y="8280"/>
                    <a:pt x="16038" y="4718"/>
                  </a:cubicBezTo>
                  <a:cubicBezTo>
                    <a:pt x="16232" y="1157"/>
                    <a:pt x="17019" y="1988"/>
                    <a:pt x="17820" y="4718"/>
                  </a:cubicBezTo>
                  <a:cubicBezTo>
                    <a:pt x="18621" y="7448"/>
                    <a:pt x="18348" y="6670"/>
                    <a:pt x="18522" y="4718"/>
                  </a:cubicBezTo>
                  <a:cubicBezTo>
                    <a:pt x="18696" y="2767"/>
                    <a:pt x="18985" y="6668"/>
                    <a:pt x="19224" y="4718"/>
                  </a:cubicBezTo>
                  <a:cubicBezTo>
                    <a:pt x="19463" y="2769"/>
                    <a:pt x="19892" y="1772"/>
                    <a:pt x="20358" y="4718"/>
                  </a:cubicBezTo>
                  <a:cubicBezTo>
                    <a:pt x="20824" y="7664"/>
                    <a:pt x="21207" y="3372"/>
                    <a:pt x="21600" y="4718"/>
                  </a:cubicBezTo>
                  <a:cubicBezTo>
                    <a:pt x="21599" y="6770"/>
                    <a:pt x="21599" y="7934"/>
                    <a:pt x="21600" y="8973"/>
                  </a:cubicBezTo>
                  <a:cubicBezTo>
                    <a:pt x="20844" y="12070"/>
                    <a:pt x="20755" y="1764"/>
                    <a:pt x="20034" y="8973"/>
                  </a:cubicBezTo>
                  <a:cubicBezTo>
                    <a:pt x="19313" y="16182"/>
                    <a:pt x="19679" y="10689"/>
                    <a:pt x="19332" y="8973"/>
                  </a:cubicBezTo>
                  <a:cubicBezTo>
                    <a:pt x="18985" y="7257"/>
                    <a:pt x="18911" y="12077"/>
                    <a:pt x="18630" y="8973"/>
                  </a:cubicBezTo>
                  <a:cubicBezTo>
                    <a:pt x="18349" y="5869"/>
                    <a:pt x="17941" y="11451"/>
                    <a:pt x="17280" y="8973"/>
                  </a:cubicBezTo>
                  <a:cubicBezTo>
                    <a:pt x="16619" y="6495"/>
                    <a:pt x="16919" y="4948"/>
                    <a:pt x="16578" y="8973"/>
                  </a:cubicBezTo>
                  <a:cubicBezTo>
                    <a:pt x="16237" y="12998"/>
                    <a:pt x="15609" y="13460"/>
                    <a:pt x="15228" y="8973"/>
                  </a:cubicBezTo>
                  <a:cubicBezTo>
                    <a:pt x="14847" y="4486"/>
                    <a:pt x="14277" y="12595"/>
                    <a:pt x="13662" y="8973"/>
                  </a:cubicBezTo>
                  <a:cubicBezTo>
                    <a:pt x="13048" y="5351"/>
                    <a:pt x="12852" y="15976"/>
                    <a:pt x="12312" y="8973"/>
                  </a:cubicBezTo>
                  <a:cubicBezTo>
                    <a:pt x="11773" y="1970"/>
                    <a:pt x="11212" y="3848"/>
                    <a:pt x="10746" y="8973"/>
                  </a:cubicBezTo>
                  <a:cubicBezTo>
                    <a:pt x="10280" y="14098"/>
                    <a:pt x="9864" y="9161"/>
                    <a:pt x="9180" y="8973"/>
                  </a:cubicBezTo>
                  <a:cubicBezTo>
                    <a:pt x="8497" y="8785"/>
                    <a:pt x="8712" y="5092"/>
                    <a:pt x="8478" y="8973"/>
                  </a:cubicBezTo>
                  <a:cubicBezTo>
                    <a:pt x="8245" y="12854"/>
                    <a:pt x="7759" y="6459"/>
                    <a:pt x="7560" y="8973"/>
                  </a:cubicBezTo>
                  <a:cubicBezTo>
                    <a:pt x="7361" y="11487"/>
                    <a:pt x="6698" y="8823"/>
                    <a:pt x="6426" y="8973"/>
                  </a:cubicBezTo>
                  <a:cubicBezTo>
                    <a:pt x="6155" y="9124"/>
                    <a:pt x="5466" y="7041"/>
                    <a:pt x="5076" y="8973"/>
                  </a:cubicBezTo>
                  <a:cubicBezTo>
                    <a:pt x="4686" y="10905"/>
                    <a:pt x="3759" y="10725"/>
                    <a:pt x="3294" y="8973"/>
                  </a:cubicBezTo>
                  <a:cubicBezTo>
                    <a:pt x="2830" y="7221"/>
                    <a:pt x="2227" y="16324"/>
                    <a:pt x="1728" y="8973"/>
                  </a:cubicBezTo>
                  <a:cubicBezTo>
                    <a:pt x="1230" y="1622"/>
                    <a:pt x="408" y="5229"/>
                    <a:pt x="1" y="8973"/>
                  </a:cubicBezTo>
                  <a:cubicBezTo>
                    <a:pt x="1" y="7197"/>
                    <a:pt x="0" y="5662"/>
                    <a:pt x="1" y="4718"/>
                  </a:cubicBezTo>
                  <a:close/>
                </a:path>
              </a:pathLst>
            </a:custGeom>
            <a:noFill/>
            <a:ln w="44450" cap="rnd">
              <a:solidFill>
                <a:schemeClr val="accent2">
                  <a:alpha val="75000"/>
                </a:schemeClr>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38" name="Content Placeholder 2"/>
          <p:cNvSpPr txBox="1">
            <a:spLocks noGrp="1"/>
          </p:cNvSpPr>
          <p:nvPr>
            <p:ph type="body" sz="half" idx="1"/>
          </p:nvPr>
        </p:nvSpPr>
        <p:spPr>
          <a:xfrm>
            <a:off x="572492" y="2071316"/>
            <a:ext cx="6713554" cy="4119172"/>
          </a:xfrm>
          <a:prstGeom prst="rect">
            <a:avLst/>
          </a:prstGeom>
        </p:spPr>
        <p:txBody>
          <a:bodyPr/>
          <a:lstStyle/>
          <a:p>
            <a:pPr>
              <a:defRPr sz="2200"/>
            </a:pPr>
            <a:r>
              <a:t>Idea: Component </a:t>
            </a:r>
            <a:r>
              <a:rPr i="1"/>
              <a:t>behavior </a:t>
            </a:r>
            <a:r>
              <a:t>is often reused even without reusing the same presentation (UI)</a:t>
            </a:r>
          </a:p>
          <a:p>
            <a:pPr>
              <a:defRPr sz="2200"/>
            </a:pPr>
            <a:r>
              <a:t>Example, Covey.Town frontend: “Show the players in the current video call”</a:t>
            </a:r>
          </a:p>
          <a:p>
            <a:pPr marL="685800" lvl="1" indent="-228600">
              <a:spcBef>
                <a:spcPts val="500"/>
              </a:spcBef>
              <a:defRPr sz="2200"/>
            </a:pPr>
            <a:r>
              <a:t>Multiple UI components might want to render this (and auto-update in real-time)</a:t>
            </a:r>
            <a:endParaRPr sz="2400"/>
          </a:p>
          <a:p>
            <a:pPr marL="685800" lvl="1" indent="-228600">
              <a:spcBef>
                <a:spcPts val="500"/>
              </a:spcBef>
              <a:defRPr sz="2200"/>
            </a:pPr>
            <a:r>
              <a:t>CoveyTownController has the list of players, their locations,  emits events when players change</a:t>
            </a:r>
            <a:endParaRPr sz="2400"/>
          </a:p>
          <a:p>
            <a:pPr marL="685800" lvl="1" indent="-228600">
              <a:spcBef>
                <a:spcPts val="500"/>
              </a:spcBef>
              <a:defRPr sz="2200"/>
            </a:pPr>
            <a:r>
              <a:t>How to implement this behavior (“retrieve the current players in video call, automatically re-render when changes) in a reusable way?</a:t>
            </a:r>
          </a:p>
        </p:txBody>
      </p:sp>
      <p:pic>
        <p:nvPicPr>
          <p:cNvPr id="139" name="Picture 2" descr="Picture 2"/>
          <p:cNvPicPr>
            <a:picLocks noChangeAspect="1"/>
          </p:cNvPicPr>
          <p:nvPr/>
        </p:nvPicPr>
        <p:blipFill>
          <a:blip r:embed="rId2"/>
          <a:srcRect l="20986" r="20569"/>
          <a:stretch>
            <a:fillRect/>
          </a:stretch>
        </p:blipFill>
        <p:spPr>
          <a:xfrm>
            <a:off x="7675657" y="2093976"/>
            <a:ext cx="3941065" cy="4096513"/>
          </a:xfrm>
          <a:prstGeom prst="rect">
            <a:avLst/>
          </a:prstGeom>
          <a:ln w="12700">
            <a:miter lim="400000"/>
          </a:ln>
        </p:spPr>
      </p:pic>
      <p:sp>
        <p:nvSpPr>
          <p:cNvPr id="14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a:spcBef>
                <a:spcPts val="600"/>
              </a:spcBef>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t>How to keep track of state that can be re-used across multiple renders?</a:t>
            </a:r>
          </a:p>
          <a:p>
            <a:r>
              <a:t>How to define some aspects of our component that should change when some data changes?</a:t>
            </a:r>
          </a:p>
          <a:p>
            <a:r>
              <a:t>How to share data from one component to many, without passing lots of props?</a:t>
            </a:r>
          </a:p>
          <a:p>
            <a:r>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xfrm>
            <a:off x="838200" y="18255"/>
            <a:ext cx="10515600" cy="1325563"/>
          </a:xfrm>
          <a:prstGeom prst="rect">
            <a:avLst/>
          </a:prstGeom>
        </p:spPr>
        <p:txBody>
          <a:bodyPr/>
          <a:lstStyle/>
          <a:p>
            <a:r>
              <a:t>Pattern: useState Tracks Mutable State</a:t>
            </a:r>
          </a:p>
        </p:txBody>
      </p:sp>
      <p:sp>
        <p:nvSpPr>
          <p:cNvPr id="149" name="Content Placeholder 2"/>
          <p:cNvSpPr txBox="1">
            <a:spLocks noGrp="1"/>
          </p:cNvSpPr>
          <p:nvPr>
            <p:ph type="body" sz="half" idx="1"/>
          </p:nvPr>
        </p:nvSpPr>
        <p:spPr>
          <a:xfrm>
            <a:off x="838200" y="1500160"/>
            <a:ext cx="10428783" cy="1925710"/>
          </a:xfrm>
          <a:prstGeom prst="rect">
            <a:avLst/>
          </a:prstGeom>
        </p:spPr>
        <p:txBody>
          <a:bodyPr/>
          <a:lstStyle/>
          <a:p>
            <a:pPr marL="194310" indent="-194310" defTabSz="777240">
              <a:spcBef>
                <a:spcPts val="800"/>
              </a:spcBef>
              <a:defRPr sz="2380"/>
            </a:pPr>
            <a:r>
              <a:t>Context: React components are just functions, called on each render.</a:t>
            </a:r>
          </a:p>
          <a:p>
            <a:pPr marL="194310" indent="-194310" defTabSz="777240">
              <a:spcBef>
                <a:spcPts val="800"/>
              </a:spcBef>
              <a:defRPr sz="2380"/>
            </a:pPr>
            <a:r>
              <a:t>Problem 1: How to keep track of state that can be re-used across multiple renders?</a:t>
            </a:r>
          </a:p>
          <a:p>
            <a:pPr marL="194310" indent="-194310" defTabSz="777240">
              <a:spcBef>
                <a:spcPts val="800"/>
              </a:spcBef>
              <a:defRPr sz="2380"/>
            </a:pPr>
            <a:r>
              <a:t>Problem 2: How to tell React that state has changed, so component should re-render?</a:t>
            </a:r>
          </a:p>
        </p:txBody>
      </p:sp>
      <p:sp>
        <p:nvSpPr>
          <p:cNvPr id="15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51" name="export function LikeButton(){…"/>
          <p:cNvSpPr/>
          <p:nvPr/>
        </p:nvSpPr>
        <p:spPr>
          <a:xfrm>
            <a:off x="27261" y="3632810"/>
            <a:ext cx="12050660" cy="2575009"/>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defTabSz="457200">
              <a:defRPr sz="1600">
                <a:solidFill>
                  <a:srgbClr val="272727"/>
                </a:solidFill>
                <a:latin typeface="Courier"/>
                <a:ea typeface="Courier"/>
                <a:cs typeface="Courier"/>
                <a:sym typeface="Courier"/>
              </a:defRPr>
            </a:pPr>
            <a:r>
              <a:rPr>
                <a:solidFill>
                  <a:srgbClr val="011480"/>
                </a:solidFill>
              </a:rPr>
              <a:t>export function </a:t>
            </a:r>
            <a:r>
              <a:t>LikeButton(){</a:t>
            </a:r>
          </a:p>
          <a:p>
            <a:pPr defTabSz="457200">
              <a:defRPr sz="1600">
                <a:solidFill>
                  <a:srgbClr val="272727"/>
                </a:solidFill>
                <a:latin typeface="Courier"/>
                <a:ea typeface="Courier"/>
                <a:cs typeface="Courier"/>
                <a:sym typeface="Courier"/>
              </a:defRPr>
            </a:pPr>
            <a:r>
              <a:t> </a:t>
            </a:r>
            <a:r>
              <a:rPr>
                <a:solidFill>
                  <a:srgbClr val="011480"/>
                </a:solidFill>
              </a:rPr>
              <a:t>if </a:t>
            </a:r>
            <a:r>
              <a:t>(isLiked)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true</a:t>
            </a:r>
            <a:r>
              <a:rPr>
                <a:solidFill>
                  <a:srgbClr val="272727"/>
                </a:solidFill>
              </a:rPr>
              <a:t>)}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156" name="Group"/>
          <p:cNvGrpSpPr/>
          <p:nvPr/>
        </p:nvGrpSpPr>
        <p:grpSpPr>
          <a:xfrm>
            <a:off x="1908630" y="3262456"/>
            <a:ext cx="10092693" cy="1355712"/>
            <a:chOff x="0" y="0"/>
            <a:chExt cx="10092692" cy="1355711"/>
          </a:xfrm>
        </p:grpSpPr>
        <p:sp>
          <p:nvSpPr>
            <p:cNvPr id="152" name="Problem 1 - where to store this?"/>
            <p:cNvSpPr txBox="1"/>
            <p:nvPr/>
          </p:nvSpPr>
          <p:spPr>
            <a:xfrm>
              <a:off x="3695152" y="0"/>
              <a:ext cx="3082862"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t>Problem 1 - where to store this?</a:t>
              </a:r>
            </a:p>
          </p:txBody>
        </p:sp>
        <p:sp>
          <p:nvSpPr>
            <p:cNvPr id="153" name="Line"/>
            <p:cNvSpPr/>
            <p:nvPr/>
          </p:nvSpPr>
          <p:spPr>
            <a:xfrm flipH="1">
              <a:off x="-1" y="237556"/>
              <a:ext cx="3642172" cy="698942"/>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154" name="Problem 2 - How to tell React?"/>
            <p:cNvSpPr txBox="1"/>
            <p:nvPr/>
          </p:nvSpPr>
          <p:spPr>
            <a:xfrm>
              <a:off x="7173356" y="0"/>
              <a:ext cx="291933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t>Problem 2 - How to tell React?</a:t>
              </a:r>
            </a:p>
          </p:txBody>
        </p:sp>
        <p:sp>
          <p:nvSpPr>
            <p:cNvPr id="155" name="Line"/>
            <p:cNvSpPr/>
            <p:nvPr/>
          </p:nvSpPr>
          <p:spPr>
            <a:xfrm flipH="1">
              <a:off x="7383683" y="330373"/>
              <a:ext cx="471820" cy="102533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t>useState Tracks Mutable State</a:t>
            </a:r>
          </a:p>
        </p:txBody>
      </p:sp>
      <p:sp>
        <p:nvSpPr>
          <p:cNvPr id="161"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62" name="export function LikeButton(){…"/>
          <p:cNvSpPr txBox="1"/>
          <p:nvPr/>
        </p:nvSpPr>
        <p:spPr>
          <a:xfrm>
            <a:off x="664605" y="4072498"/>
            <a:ext cx="10862790" cy="2618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true</a:t>
            </a:r>
            <a:r>
              <a:rPr>
                <a:solidFill>
                  <a:srgbClr val="272727"/>
                </a:solidFill>
              </a:rPr>
              <a:t>)}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63" name="const [state, setState] = useState&lt;TypeOfState&gt;(initialValue);"/>
          <p:cNvSpPr txBox="1"/>
          <p:nvPr/>
        </p:nvSpPr>
        <p:spPr>
          <a:xfrm>
            <a:off x="1318760" y="1514298"/>
            <a:ext cx="9554479"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65147" y="2081018"/>
            <a:ext cx="6223943"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useState returns an array of length 2: the first value is the current state value, second is a setter we can call to update that value.</a:t>
            </a:r>
            <a:br/>
            <a:r>
              <a:t>React doesn’t know or care what names you choose here (var, setVar are convention though!)</a:t>
            </a:r>
          </a:p>
        </p:txBody>
      </p:sp>
      <p:sp>
        <p:nvSpPr>
          <p:cNvPr id="165" name="&lt;TypeOfState&gt; is an optional generic type parameter to declare the type of state"/>
          <p:cNvSpPr txBox="1"/>
          <p:nvPr/>
        </p:nvSpPr>
        <p:spPr>
          <a:xfrm>
            <a:off x="3580152" y="3365682"/>
            <a:ext cx="4146020"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&lt;TypeOfState&gt; is an optional generic type parameter to declare the type of state</a:t>
            </a:r>
          </a:p>
        </p:txBody>
      </p:sp>
      <p:sp>
        <p:nvSpPr>
          <p:cNvPr id="166" name="initialValue is the value that state should take before the first call to setState"/>
          <p:cNvSpPr txBox="1"/>
          <p:nvPr/>
        </p:nvSpPr>
        <p:spPr>
          <a:xfrm>
            <a:off x="8125866" y="3263231"/>
            <a:ext cx="3910337"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initialValue is the value that state should take before the first call to setState</a:t>
            </a:r>
          </a:p>
        </p:txBody>
      </p:sp>
      <p:sp>
        <p:nvSpPr>
          <p:cNvPr id="167" name="Line"/>
          <p:cNvSpPr/>
          <p:nvPr/>
        </p:nvSpPr>
        <p:spPr>
          <a:xfrm>
            <a:off x="2349167" y="1899550"/>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182541" y="1995777"/>
            <a:ext cx="1316584" cy="1316584"/>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778106" y="1899550"/>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773235" y="1899550"/>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9668818" y="1981366"/>
            <a:ext cx="1" cy="1211038"/>
          </a:xfrm>
          <a:prstGeom prst="line">
            <a:avLst/>
          </a:prstGeom>
          <a:ln w="25400">
            <a:solidFill>
              <a:srgbClr val="F14C0E"/>
            </a:solidFill>
            <a:miter/>
            <a:tailEnd type="triangle"/>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t>useState should be called once per-state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t>To have multiple state variables, call </a:t>
            </a:r>
            <a:r>
              <a:rPr i="1"/>
              <a:t>useState</a:t>
            </a:r>
            <a:r>
              <a:t> for each one</a:t>
            </a:r>
          </a:p>
          <a:p>
            <a:r>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React uses a carefully optimized approach to (re)-render components</a:t>
            </a:r>
          </a:p>
          <a:p>
            <a:r>
              <a:rPr dirty="0"/>
              <a:t>Components are </a:t>
            </a:r>
            <a:r>
              <a:rPr i="1" dirty="0"/>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5882</Words>
  <Application>Microsoft Office PowerPoint</Application>
  <PresentationFormat>Widescreen</PresentationFormat>
  <Paragraphs>445</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vt:lpstr>
      <vt:lpstr>Verdana</vt:lpstr>
      <vt:lpstr>Office Theme</vt:lpstr>
      <vt:lpstr>CS 4530: Fundamentals of Software Engineering  Module 8: Patterns of React</vt:lpstr>
      <vt:lpstr>Learning Objectives for this Lesson</vt:lpstr>
      <vt:lpstr>Review: React Components Should be Reusable</vt:lpstr>
      <vt:lpstr>Motivation: React Component Behaviors Should be Reusable</vt:lpstr>
      <vt:lpstr>React “Hooks” Solve Common Problems</vt:lpstr>
      <vt:lpstr>Pattern: useState Tracks Mutable State</vt:lpstr>
      <vt:lpstr>useState Tracks Mutable State</vt:lpstr>
      <vt:lpstr>useState should be called once per-state variable</vt:lpstr>
      <vt:lpstr>State Setters are Asynchronous</vt:lpstr>
      <vt:lpstr>Pattern: useEffect Invokes Side-Effects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use&lt;HookName&gt; For Custom Hooks</vt:lpstr>
      <vt:lpstr>use&lt;HookName&gt;: Write Custom Hooks</vt:lpstr>
      <vt:lpstr>Pattern: useContext and Passing State</vt:lpstr>
      <vt:lpstr>useContext Accesses Shared State</vt:lpstr>
      <vt:lpstr>React Functional Components are More Modular than Class Components</vt:lpstr>
      <vt:lpstr>The Rules of Hooks</vt:lpstr>
      <vt:lpstr>The Rules of Hooks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Bhutta, Adeel</cp:lastModifiedBy>
  <cp:revision>3</cp:revision>
  <dcterms:modified xsi:type="dcterms:W3CDTF">2022-10-12T00:50:21Z</dcterms:modified>
</cp:coreProperties>
</file>