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 What software to run? -&gt; Do we also need to have a database server, cache, or similar additional software that is not our app code itself, but some sort of “middleware”?</a:t>
            </a:r>
          </a:p>
          <a:p>
            <a:pPr marL="220578" indent="-220578">
              <a:buSzPct val="100000"/>
              <a:buChar char="*"/>
            </a:pPr>
            <a:r>
              <a:t>Where does this server come from? -&gt; Do we have to buy it? Are we borrowing it?</a:t>
            </a:r>
          </a:p>
          <a:p>
            <a:pPr marL="220578" indent="-220578">
              <a:buSzPct val="100000"/>
              <a:buChar char="*"/>
            </a:pPr>
            <a:r>
              <a:t>Who else gets to use the server? -&gt; Is this a “multi-tenant” machine, where other users also have code running on it? Or just us?</a:t>
            </a:r>
          </a:p>
          <a:p>
            <a:pPr marL="220578" indent="-220578">
              <a:buSzPct val="100000"/>
              <a:buChar char="*"/>
            </a:pPr>
            <a:r>
              <a:t>Who maintains the server and software? -&gt; Range from physical issues (power, cooling for machine, replacing broken components) to operating system (who updates the operating system…) and maintenance of any of this middleware that we need (e.g. database)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(Read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Shape 475"/>
          <p:cNvSpPr/>
          <p:nvPr>
            <p:ph type="sldImg"/>
          </p:nvPr>
        </p:nvSpPr>
        <p:spPr>
          <a:prstGeom prst="rect">
            <a:avLst/>
          </a:prstGeom>
        </p:spPr>
        <p:txBody>
          <a:bodyPr/>
          <a:lstStyle/>
          <a:p>
            <a:pPr/>
          </a:p>
        </p:txBody>
      </p:sp>
      <p:sp>
        <p:nvSpPr>
          <p:cNvPr id="476" name="Shape 476"/>
          <p:cNvSpPr/>
          <p:nvPr>
            <p:ph type="body" sz="quarter" idx="1"/>
          </p:nvPr>
        </p:nvSpPr>
        <p:spPr>
          <a:prstGeom prst="rect">
            <a:avLst/>
          </a:prstGeom>
        </p:spPr>
        <p:txBody>
          <a:bodyPr/>
          <a:lstStyle/>
          <a:p>
            <a:pPr/>
            <a:r>
              <a:t>As we have seen, there is a wide spectrum between traditional, on-premises computing, infrastructure as a service, platform as a service, and software as a service options.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Cloud infrastructure makes sense when you expect the need to be able to scale up and down, and where the amount that you need to scale by is larger than your normal capacity needed.</a:t>
            </a:r>
          </a:p>
          <a:p>
            <a:pPr/>
            <a:br/>
            <a:r>
              <a:t>For example: imagine that we are building a system that needs to be able to scale up in resources to go up to using 300 VMs, each with 4 CPUs and 16 GB RAM.</a:t>
            </a:r>
          </a:p>
          <a:p>
            <a:pPr/>
            <a:br/>
            <a:r>
              <a:t>(Click) If we are buying hardware ourselves for this, we might buy something like these Dell PowerEdge servers, each with 128 cores and 512GB RAM, giving us enough capacity to scale up to 300 VMs (plus some extra CPUs + RAM for managing this whole cluster). In July 2021 this cost $162,104.</a:t>
            </a:r>
          </a:p>
          <a:p>
            <a:pPr/>
          </a:p>
          <a:p>
            <a:pPr/>
            <a:r>
              <a:t>What would this cost for a year if we went to Amazon? (Click) We could get virtual machines at $0.121/hour. If our baseline infrastructure requirement was just to have 10 VMs for the year, and we projected that only at peak loads we would need to scale up (to say, another 290 VMs for 1 month), the total cost at the end of the year would be $36,215.30. We would definitely save some cash compared to the self-hosted option (plus the hassle of procuring and managing that cluster).</a:t>
            </a:r>
          </a:p>
          <a:p>
            <a:pPr/>
          </a:p>
          <a:p>
            <a:pPr/>
            <a:r>
              <a:t>But: what if we needed all 300 VMs for the entire year? Using EC2 this would cost $317,988 - nearly twice the cost of the self-managed option (and it’s just for one year!  Once you buy the servers they will last for hopefully quite a few years!). </a:t>
            </a:r>
          </a:p>
          <a:p>
            <a:pPr/>
          </a:p>
          <a:p>
            <a:pPr/>
            <a:r>
              <a:t>Self-managing a cluster like this requires a place to put them, power, and cooling - plus the administration of the software. (this dell cluster draws up to 90 amps of power, which is roughly half of the power that typically service as a house).</a:t>
            </a:r>
          </a:p>
          <a:p>
            <a:pPr/>
          </a:p>
          <a:p>
            <a:pPr/>
            <a:r>
              <a:t>(The EC2 pricing was taken on Oct 16, 2022. The pricing includes the discount that you would receive for guaranteeing a year of compute time per-VM.</a:t>
            </a:r>
          </a:p>
          <a:p>
            <a:pPr/>
            <a:br/>
            <a:r>
              <a:t>Dell pricing from July 2021, includes enterprise discount for Northeastern</a:t>
            </a:r>
          </a:p>
          <a:p>
            <a:pPr/>
          </a:p>
          <a:p>
            <a:pPr/>
            <a:r>
              <a:t>The astute reader will note that amazon gives you 4 “vCPUs” which means 2 physical CPU cores, each of which are hyper threaded. The 7 x 128c option gives you a few extra cores to spare)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Shape 487"/>
          <p:cNvSpPr/>
          <p:nvPr>
            <p:ph type="sldImg"/>
          </p:nvPr>
        </p:nvSpPr>
        <p:spPr>
          <a:prstGeom prst="rect">
            <a:avLst/>
          </a:prstGeom>
        </p:spPr>
        <p:txBody>
          <a:bodyPr/>
          <a:lstStyle/>
          <a:p>
            <a:pPr/>
          </a:p>
        </p:txBody>
      </p:sp>
      <p:sp>
        <p:nvSpPr>
          <p:cNvPr id="488" name="Shape 488"/>
          <p:cNvSpPr/>
          <p:nvPr>
            <p:ph type="body" sz="quarter" idx="1"/>
          </p:nvPr>
        </p:nvSpPr>
        <p:spPr>
          <a:prstGeom prst="rect">
            <a:avLst/>
          </a:prstGeom>
        </p:spPr>
        <p:txBody>
          <a:bodyPr/>
          <a:lstStyle/>
          <a:p>
            <a:pPr/>
            <a:r>
              <a:t>As we saw on the last slide, public clouds may not be the most cost-effective option when a workload has a high baseline resource requirement - like needing to have 300 x 4 core VMs running all of the time.</a:t>
            </a:r>
          </a:p>
          <a:p>
            <a:pPr/>
            <a:r>
              <a:t>(Read slide)</a:t>
            </a:r>
          </a:p>
          <a:p>
            <a:pPr/>
            <a:r>
              <a:t>A “hybrid” cloud option could prefer to consume resources from our on-premises resource, only “bursting” to use public cloud services when the private cloud reaches a capacity threshold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If we look deeper into that server, we might see that there our application actually runs on a tall “stack” of different physical and logical components.</a:t>
            </a:r>
          </a:p>
          <a:p>
            <a:pPr/>
            <a:br/>
            <a:r>
              <a:t>Traditionally, this whole stack is self-managed, but there are many different infrastructure options available to us that vary the degree to which an infrastructure provider manages them for us.</a:t>
            </a:r>
          </a:p>
          <a:p>
            <a:pPr/>
            <a:br/>
            <a:r>
              <a:t>The figure on the right shows the components that might make up our “stack”, and one example of what a cloud provider might provide in a model called “platform as a service”:</a:t>
            </a:r>
          </a:p>
          <a:p>
            <a:pPr marL="220578" indent="-220578">
              <a:buSzPct val="100000"/>
              <a:buChar char="*"/>
            </a:pPr>
            <a:r>
              <a:t>Physical data center (need to provide power and cooling; physical security)</a:t>
            </a:r>
          </a:p>
          <a:p>
            <a:pPr marL="220578" indent="-220578">
              <a:buSzPct val="100000"/>
              <a:buChar char="*"/>
            </a:pPr>
            <a:r>
              <a:t>Network (connectivity between our servers and to the outside world)</a:t>
            </a:r>
          </a:p>
          <a:p>
            <a:pPr marL="220578" indent="-220578">
              <a:buSzPct val="100000"/>
              <a:buChar char="*"/>
            </a:pPr>
            <a:r>
              <a:t>Storage (application might have larger storage requirements than what fits on a single server, or might require shared storage)</a:t>
            </a:r>
          </a:p>
          <a:p>
            <a:pPr marL="220578" indent="-220578">
              <a:buSzPct val="100000"/>
              <a:buChar char="*"/>
            </a:pPr>
            <a:r>
              <a:t>Physical server (the “bare metal” machine, with CPUs and RAM)</a:t>
            </a:r>
          </a:p>
          <a:p>
            <a:pPr marL="220578" indent="-220578">
              <a:buSzPct val="100000"/>
              <a:buChar char="*"/>
            </a:pPr>
            <a:r>
              <a:t>Virtualization (might be running on a slice of that physical machine)</a:t>
            </a:r>
          </a:p>
          <a:p>
            <a:pPr marL="220578" indent="-220578">
              <a:buSzPct val="100000"/>
              <a:buChar char="*"/>
            </a:pPr>
            <a:r>
              <a:t>Operating system (in a PaaS model, the vendor even manages the OS, so we don’t have to think about having or needing one)</a:t>
            </a:r>
          </a:p>
          <a:p>
            <a:pPr marL="220578" indent="-220578">
              <a:buSzPct val="100000"/>
              <a:buChar char="*"/>
            </a:pPr>
            <a:r>
              <a:t>Middleware (something that interfaces with our application, beyond the operating system. An example is a load balancer for web traffic, or Kubernetes for orchestrating containers)</a:t>
            </a:r>
          </a:p>
          <a:p>
            <a:pPr marL="220578" indent="-220578">
              <a:buSzPct val="100000"/>
              <a:buChar char="*"/>
            </a:pPr>
            <a:r>
              <a:t>Application (us…)</a:t>
            </a:r>
          </a:p>
          <a:p>
            <a:pPr/>
          </a:p>
          <a:p>
            <a:pPr/>
            <a:r>
              <a:t>In today’s lecture, we will discuss the different abstractions that cloud providers offer us for deployment, and the tradeoffs of those abstractions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Before getting into the patterns of how to use cloud infrastructure, we should discuss some of the core concepts that are provided by all cloud platforms.</a:t>
            </a:r>
          </a:p>
          <a:p>
            <a:pPr/>
          </a:p>
          <a:p>
            <a:pPr/>
            <a:r>
              <a:t>One of the core concepts of cloud computing is that infrastructure is concentrated, allowing vendors operating the infrastructure to achieve economies of scale. This scale could happen at any of the tiers on the diagram on the right.</a:t>
            </a:r>
          </a:p>
          <a:p>
            <a:pPr/>
            <a:r>
              <a:t>For example (read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(Read slide)</a:t>
            </a:r>
          </a:p>
          <a:p>
            <a:pPr/>
            <a:r>
              <a:t>Perhaps the most important part to understand about the “elastic” scale is that you can add more resources just for when you need them, and only pay for those resources when you are using them.</a:t>
            </a:r>
          </a:p>
          <a:p>
            <a:pPr/>
          </a:p>
          <a:p>
            <a:pPr/>
            <a:r>
              <a:t>(Sidebar - Amazon EC2, and the cloud as we know it, arguably came out of Amazon’s need to have very elastic scaling of their original e-commerce business to support periods of heavy demand around holidays, black friday. Pre-EC2, it was not uncommon for stores and websites to go offline under heavy load. Amazon built a system that provided resilient scaling to their e-commerce division, then started to sell off their excess computing capacity when it wasn’t, for example, black friday, and they didn’t need it. Many “cloud” companies have similar origin stories)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However: the part of what makes it “the cloud” most, perhaps, is the ability to have *on-demand* and fully *self-service* access to resources. Those resources might be low-level abstractions (like virtual machines), or high-level abstractions (like some software, run as a service), but the key here these are “___ as a service” - the vendor provides the X as a service to us.</a:t>
            </a:r>
          </a:p>
          <a:p>
            <a:pPr/>
          </a:p>
          <a:p>
            <a:pPr/>
            <a:r>
              <a:t>There are many different “as a service” abstractions that cloud providers offer (those XaaS buzzwords), and we will discuss the difference between them soon. However, what is important is that all of these abstractions can be provisioned with an on-demand self-service model. You can simply go to a web portal, pick the resource that you want (which might range from something that the vendor does little to manage, like a virtual machine, to something where the vendor does more management, like a hosted database server, or an entire application that the vendor runs for you, like a video chat server). Whatever the resource is, we have an automated approach to provision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r>
              <a:t>One of the earliest forms of infrastructure-as-a-service provided by cloud vendors was virtualization. With virtualization, a single physical server can be split into multiple “virtual servers”, which enforce resource limits and quality guarantees per-VM. Each VM runs its own operating system, and the software running in the VM is agnostic to the fact that there is a VM instead of a physical server that runs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It is important to understand the significance of VMs in the development of cloud infrastructure.</a:t>
            </a:r>
          </a:p>
          <a:p>
            <a:pPr/>
            <a:r>
              <a:t>“Multi-tenancy” is a key concept in cloud computing</a:t>
            </a:r>
          </a:p>
          <a:p>
            <a:pPr/>
            <a:r>
              <a:t>While various mainframe systems have provided time-sharing (multiple users apps running on same platform), these systems often required specialized software development models, and/or did not provide the same rigid isolation that could be achieved by running those applications on separate physical machines.</a:t>
            </a:r>
          </a:p>
          <a:p>
            <a:pPr/>
          </a:p>
          <a:p>
            <a:pPr/>
            <a:r>
              <a:t>VMs bring the idea of “multi-tenancy” to commodity computing. With VMs, we can have multiple customers share the same machine, obvious to each other - each one running their own OS, and with their own guaranteed performance levels. (NB of course you could also over-provision if that was the goal…)</a:t>
            </a:r>
          </a:p>
          <a:p>
            <a:pPr/>
          </a:p>
          <a:p>
            <a:pPr/>
            <a:r>
              <a:t>As shown in the figure on the far right, a single server can now host multiple VMs, each of which might receive a different slice of the server’s resources.</a:t>
            </a:r>
          </a:p>
          <a:p>
            <a:pPr/>
          </a:p>
          <a:p>
            <a:pPr/>
            <a:r>
              <a:t>Another significant improvement of VMs over deployment directly on physical machines is resilience: the entire application (and its OS!) are now fully decoupled from the physical machine, and the virtualization service could provide a “live migration” feature, moving VMs between physical machines without any noticeable service interruption. This is a core concept that is implemented by all cloud virtualization providers, and is important to ensure that our apps can remain oblivious to hardware failures: if a component begins to fail, a VM can be migrated off of that physical machine. If a physical machine fails entirely, the VM can be restarted from another (assuming that the VM image is not lost in the failure)</a:t>
            </a:r>
          </a:p>
          <a:p>
            <a:pPr/>
          </a:p>
          <a:p>
            <a:pPr/>
            <a:r>
              <a:t>VMs are also significantly faster to provision than physical machines. It is common for VMs to be launched within minutes of a request, whereas a request to provision (or release) a physical machine might take significantly longer.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(Read slide)</a:t>
            </a:r>
          </a:p>
          <a:p>
            <a:pPr/>
            <a:br/>
            <a:r>
              <a:t>This problem surfaced within Google in the mid 2000’s, resulting in the development of Linux control groups (cgroups), containers, and docker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p>
            <a:pPr/>
            <a:r>
              <a:t>(Read slide)</a:t>
            </a:r>
          </a:p>
          <a:p>
            <a:pPr/>
            <a:r>
              <a:t>What is neat about Heroku’s platform is that they share the load balancing work among so many clients that the cost of the load balancer is basically free. All requests go through the load balancer. As a result, the platform can turn off your app when it’s idle, and turn it back on if it gets a request that it needs to satisfy.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prstGeom prst="rect">
            <a:avLst/>
          </a:prstGeom>
        </p:spPr>
        <p:txBody>
          <a:body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prstGeom prst="rect">
            <a:avLst/>
          </a:prstGeom>
        </p:spPr>
        <p:txBody>
          <a:body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lIns="50800" tIns="50800" rIns="50800" bIns="50800"/>
          <a:lstStyle>
            <a:lvl1pPr>
              <a:defRPr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9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9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Slide Title"/>
          <p:cNvSpPr txBox="1"/>
          <p:nvPr>
            <p:ph type="title" hasCustomPrompt="1"/>
          </p:nvPr>
        </p:nvSpPr>
        <p:spPr>
          <a:xfrm>
            <a:off x="1206500" y="1079500"/>
            <a:ext cx="21971000" cy="1433164"/>
          </a:xfrm>
          <a:prstGeom prst="rect">
            <a:avLst/>
          </a:prstGeom>
        </p:spPr>
        <p:txBody>
          <a:bodyPr anchor="t"/>
          <a:lstStyle>
            <a:lvl1pPr>
              <a:defRPr spc="-170" sz="8500">
                <a:solidFill>
                  <a:srgbClr val="005493"/>
                </a:solidFill>
              </a:defRPr>
            </a:lvl1pPr>
          </a:lstStyle>
          <a:p>
            <a:pPr/>
            <a:r>
              <a:t>Slide Title</a:t>
            </a:r>
          </a:p>
        </p:txBody>
      </p:sp>
      <p:sp>
        <p:nvSpPr>
          <p:cNvPr id="22" name="Body Level One…"/>
          <p:cNvSpPr txBox="1"/>
          <p:nvPr>
            <p:ph type="body" sz="quarter" idx="1" hasCustomPrompt="1"/>
          </p:nvPr>
        </p:nvSpPr>
        <p:spPr>
          <a:xfrm>
            <a:off x="1206500" y="2372961"/>
            <a:ext cx="21971000" cy="934781"/>
          </a:xfrm>
          <a:prstGeom prst="rect">
            <a:avLst/>
          </a:prstGeom>
        </p:spPr>
        <p:txBody>
          <a:bodyPr/>
          <a:lstStyle>
            <a:lvl1pPr>
              <a:defRPr sz="5500"/>
            </a:lvl1pPr>
            <a:lvl2pPr marL="1308100" indent="-698500">
              <a:defRPr sz="5500"/>
            </a:lvl2pPr>
            <a:lvl3pPr marL="1917700" indent="-698500">
              <a:defRPr sz="5500"/>
            </a:lvl3pPr>
            <a:lvl4pPr marL="2527300" indent="-698500">
              <a:defRPr sz="5500"/>
            </a:lvl4pPr>
            <a:lvl5pPr marL="3136900" indent="-698500">
              <a:defRPr sz="5500"/>
            </a:lvl5pPr>
          </a:lstStyle>
          <a:p>
            <a:pPr/>
            <a:r>
              <a:t>Slide Subtitle</a:t>
            </a:r>
          </a:p>
          <a:p>
            <a:pPr lvl="1"/>
            <a:r>
              <a:t/>
            </a:r>
          </a:p>
          <a:p>
            <a:pPr lvl="2"/>
            <a:r>
              <a:t/>
            </a:r>
          </a:p>
          <a:p>
            <a:pPr lvl="3"/>
            <a:r>
              <a:t/>
            </a:r>
          </a:p>
          <a:p>
            <a:pPr lvl="4"/>
            <a:r>
              <a:t/>
            </a:r>
          </a:p>
        </p:txBody>
      </p:sp>
      <p:sp>
        <p:nvSpPr>
          <p:cNvPr id="23" name="Body Level One…"/>
          <p:cNvSpPr txBox="1"/>
          <p:nvPr>
            <p:ph type="body" idx="21" hasCustomPrompt="1"/>
          </p:nvPr>
        </p:nvSpPr>
        <p:spPr>
          <a:xfrm>
            <a:off x="1206500" y="4248503"/>
            <a:ext cx="21971000" cy="8256014"/>
          </a:xfrm>
          <a:prstGeom prst="rect">
            <a:avLst/>
          </a:prstGeom>
        </p:spPr>
        <p:txBody>
          <a:bodyPr lIns="50800" tIns="50800" rIns="50800" bIns="50800"/>
          <a:lstStyle>
            <a:lvl1pPr marL="609600" indent="-609600" defTabSz="2438337">
              <a:lnSpc>
                <a:spcPct val="90000"/>
              </a:lnSpc>
              <a:spcBef>
                <a:spcPts val="4500"/>
              </a:spcBef>
              <a:buSzPct val="123000"/>
              <a:buChar char="•"/>
              <a:defRPr b="0" sz="4800"/>
            </a:lvl1pPr>
          </a:lstStyle>
          <a:p>
            <a:pPr/>
            <a:r>
              <a:t>Slide bullet text</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3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32" name="Presentation Title"/>
          <p:cNvSpPr txBox="1"/>
          <p:nvPr>
            <p:ph type="title" hasCustomPrompt="1"/>
          </p:nvPr>
        </p:nvSpPr>
        <p:spPr>
          <a:xfrm>
            <a:off x="1206500" y="7124700"/>
            <a:ext cx="21971000" cy="4648200"/>
          </a:xfrm>
          <a:prstGeom prst="rect">
            <a:avLst/>
          </a:prstGeom>
        </p:spPr>
        <p:txBody>
          <a:bodyPr/>
          <a:lstStyle/>
          <a:p>
            <a:pPr/>
            <a:r>
              <a:t>Presentation Title</a:t>
            </a:r>
          </a:p>
        </p:txBody>
      </p:sp>
      <p:sp>
        <p:nvSpPr>
          <p:cNvPr id="33" name="Body Level One…"/>
          <p:cNvSpPr txBox="1"/>
          <p:nvPr>
            <p:ph type="body" sz="quarter" idx="1" hasCustomPrompt="1"/>
          </p:nvPr>
        </p:nvSpPr>
        <p:spPr>
          <a:xfrm>
            <a:off x="1207690" y="1106137"/>
            <a:ext cx="21968621" cy="636980"/>
          </a:xfrm>
          <a:prstGeom prst="rect">
            <a:avLst/>
          </a:prstGeom>
        </p:spPr>
        <p:txBody>
          <a:bodyPr/>
          <a:lstStyle/>
          <a:p>
            <a:pPr/>
            <a:r>
              <a:t>Author and Date</a:t>
            </a:r>
          </a:p>
          <a:p>
            <a:pPr lvl="1"/>
            <a:r>
              <a:t/>
            </a:r>
          </a:p>
          <a:p>
            <a:pPr lvl="2"/>
            <a:r>
              <a:t/>
            </a:r>
          </a:p>
          <a:p>
            <a:pPr lvl="3"/>
            <a:r>
              <a:t/>
            </a:r>
          </a:p>
          <a:p>
            <a:pPr lvl="4"/>
            <a:r>
              <a:t/>
            </a:r>
          </a:p>
        </p:txBody>
      </p:sp>
      <p:sp>
        <p:nvSpPr>
          <p:cNvPr id="34" name="Body Level One…"/>
          <p:cNvSpPr txBox="1"/>
          <p:nvPr>
            <p:ph type="body" sz="quarter" idx="22" hasCustomPrompt="1"/>
          </p:nvPr>
        </p:nvSpPr>
        <p:spPr>
          <a:xfrm>
            <a:off x="1206500" y="11609909"/>
            <a:ext cx="21971000" cy="1116953"/>
          </a:xfrm>
          <a:prstGeom prst="rect">
            <a:avLst/>
          </a:prstGeom>
        </p:spPr>
        <p:txBody>
          <a:bodyPr lIns="50800" tIns="50800" rIns="50800" bIns="50800"/>
          <a:lstStyle>
            <a:lvl1pPr>
              <a:defRPr sz="5500"/>
            </a:lvl1pPr>
          </a:lstStyle>
          <a:p>
            <a:pPr/>
            <a:r>
              <a:t>Presentation Subtitle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1270000"/>
            <a:ext cx="9779000" cy="5882274"/>
          </a:xfrm>
          <a:prstGeom prst="rect">
            <a:avLst/>
          </a:prstGeom>
        </p:spPr>
        <p:txBody>
          <a:bodyPr/>
          <a:lstStyle>
            <a:lvl1pPr>
              <a:defRPr spc="-170" sz="8500"/>
            </a:lvl1pPr>
          </a:lstStyle>
          <a:p>
            <a:pPr/>
            <a:r>
              <a:t>Slide Title</a:t>
            </a:r>
          </a:p>
        </p:txBody>
      </p:sp>
      <p:sp>
        <p:nvSpPr>
          <p:cNvPr id="44" name="Body Level One…"/>
          <p:cNvSpPr txBox="1"/>
          <p:nvPr>
            <p:ph type="body" sz="quarter" idx="1" hasCustomPrompt="1"/>
          </p:nvPr>
        </p:nvSpPr>
        <p:spPr>
          <a:xfrm>
            <a:off x="1206500" y="7060576"/>
            <a:ext cx="9779000" cy="5385424"/>
          </a:xfrm>
          <a:prstGeom prst="rect">
            <a:avLst/>
          </a:prstGeom>
        </p:spPr>
        <p:txBody>
          <a:bodyPr lIns="50800" tIns="50800" rIns="50800" bIns="50800"/>
          <a:lstStyle>
            <a:lvl1pPr>
              <a:defRPr sz="5500"/>
            </a:lvl1pPr>
            <a:lvl2pPr marL="0" indent="0">
              <a:buSzTx/>
              <a:buNone/>
              <a:defRPr sz="5500"/>
            </a:lvl2pPr>
            <a:lvl3pPr marL="0" indent="0">
              <a:buSzTx/>
              <a:buNone/>
              <a:defRPr sz="5500"/>
            </a:lvl3pPr>
            <a:lvl4pPr marL="0" indent="0">
              <a:buSzTx/>
              <a:buNone/>
              <a:defRPr sz="5500"/>
            </a:lvl4pPr>
            <a:lvl5pPr marL="0" indent="0">
              <a:buSzTx/>
              <a:buNone/>
              <a:defRPr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52" name="Section Title"/>
          <p:cNvSpPr txBox="1"/>
          <p:nvPr>
            <p:ph type="title" hasCustomPrompt="1"/>
          </p:nvPr>
        </p:nvSpPr>
        <p:spPr>
          <a:xfrm>
            <a:off x="1206496" y="4533900"/>
            <a:ext cx="21971005" cy="4648200"/>
          </a:xfrm>
          <a:prstGeom prst="rect">
            <a:avLst/>
          </a:prstGeom>
        </p:spPr>
        <p:txBody>
          <a:bodyPr anchor="ctr"/>
          <a:lstStyle>
            <a:lvl1pPr>
              <a:defRPr b="0">
                <a:latin typeface="Helvetica Neue Medium"/>
                <a:ea typeface="Helvetica Neue Medium"/>
                <a:cs typeface="Helvetica Neue Medium"/>
                <a:sym typeface="Helvetica Neue Medium"/>
              </a:defRPr>
            </a:lvl1pPr>
          </a:lstStyle>
          <a:p>
            <a:pPr/>
            <a:r>
              <a:t>Section Title</a:t>
            </a:r>
          </a:p>
        </p:txBody>
      </p:sp>
      <p:sp>
        <p:nvSpPr>
          <p:cNvPr id="5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0" name="Agenda Title"/>
          <p:cNvSpPr txBox="1"/>
          <p:nvPr>
            <p:ph type="title" hasCustomPrompt="1"/>
          </p:nvPr>
        </p:nvSpPr>
        <p:spPr>
          <a:xfrm>
            <a:off x="1206500" y="1079500"/>
            <a:ext cx="21971000" cy="1435100"/>
          </a:xfrm>
          <a:prstGeom prst="rect">
            <a:avLst/>
          </a:prstGeom>
        </p:spPr>
        <p:txBody>
          <a:bodyPr anchor="t"/>
          <a:lstStyle>
            <a:lvl1pPr>
              <a:defRPr spc="-170" sz="8500">
                <a:solidFill>
                  <a:srgbClr val="005493"/>
                </a:solidFill>
              </a:defRPr>
            </a:lvl1pPr>
          </a:lstStyle>
          <a:p>
            <a:pPr/>
            <a:r>
              <a:t>Agenda Title</a:t>
            </a:r>
          </a:p>
        </p:txBody>
      </p:sp>
      <p:sp>
        <p:nvSpPr>
          <p:cNvPr id="61" name="Body Level One…"/>
          <p:cNvSpPr txBox="1"/>
          <p:nvPr>
            <p:ph type="body" sz="quarter" idx="1" hasCustomPrompt="1"/>
          </p:nvPr>
        </p:nvSpPr>
        <p:spPr>
          <a:xfrm>
            <a:off x="1206500" y="2372961"/>
            <a:ext cx="21971000" cy="934781"/>
          </a:xfrm>
          <a:prstGeom prst="rect">
            <a:avLst/>
          </a:prstGeom>
        </p:spPr>
        <p:txBody>
          <a:bodyPr/>
          <a:lstStyle>
            <a:lvl1pPr>
              <a:defRPr sz="5500"/>
            </a:lvl1pPr>
            <a:lvl2pPr marL="1308100" indent="-698500">
              <a:defRPr sz="5500"/>
            </a:lvl2pPr>
            <a:lvl3pPr marL="1917700" indent="-698500">
              <a:defRPr sz="5500"/>
            </a:lvl3pPr>
            <a:lvl4pPr marL="2527300" indent="-698500">
              <a:defRPr sz="5500"/>
            </a:lvl4pPr>
            <a:lvl5pPr marL="3136900" indent="-698500">
              <a:defRPr sz="5500"/>
            </a:lvl5pPr>
          </a:lstStyle>
          <a:p>
            <a:pPr/>
            <a:r>
              <a:t>Agenda Subtitle</a:t>
            </a:r>
          </a:p>
          <a:p>
            <a:pPr lvl="1"/>
            <a:r>
              <a:t/>
            </a:r>
          </a:p>
          <a:p>
            <a:pPr lvl="2"/>
            <a:r>
              <a:t/>
            </a:r>
          </a:p>
          <a:p>
            <a:pPr lvl="3"/>
            <a:r>
              <a:t/>
            </a:r>
          </a:p>
          <a:p>
            <a:pPr lvl="4"/>
            <a:r>
              <a:t/>
            </a:r>
          </a:p>
        </p:txBody>
      </p:sp>
      <p:sp>
        <p:nvSpPr>
          <p:cNvPr id="62" name="Body Level One…"/>
          <p:cNvSpPr txBox="1"/>
          <p:nvPr>
            <p:ph type="body" idx="21" hasCustomPrompt="1"/>
          </p:nvPr>
        </p:nvSpPr>
        <p:spPr>
          <a:xfrm>
            <a:off x="1206500" y="4248503"/>
            <a:ext cx="21971000" cy="8256014"/>
          </a:xfrm>
          <a:prstGeom prst="rect">
            <a:avLst/>
          </a:prstGeom>
        </p:spPr>
        <p:txBody>
          <a:bodyPr lIns="50800" tIns="50800" rIns="50800" bIns="50800"/>
          <a:lstStyle>
            <a:lvl1pPr>
              <a:spcBef>
                <a:spcPts val="1800"/>
              </a:spcBef>
              <a:defRPr b="0" spc="-99" sz="5500"/>
            </a:lvl1pPr>
          </a:lstStyle>
          <a:p>
            <a:pPr/>
            <a:r>
              <a:t>Agenda Topics</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70" name="Body Level One…"/>
          <p:cNvSpPr txBox="1"/>
          <p:nvPr>
            <p:ph type="body" sz="half" idx="1" hasCustomPrompt="1"/>
          </p:nvPr>
        </p:nvSpPr>
        <p:spPr>
          <a:xfrm>
            <a:off x="1206500" y="4920843"/>
            <a:ext cx="21971000" cy="3874314"/>
          </a:xfrm>
          <a:prstGeom prst="rect">
            <a:avLst/>
          </a:prstGeom>
        </p:spPr>
        <p:txBody>
          <a:bodyPr lIns="50800" tIns="50800" rIns="50800" bIns="50800" anchor="ctr"/>
          <a:lstStyle>
            <a:lvl1pPr algn="ctr" defTabSz="2438337">
              <a:lnSpc>
                <a:spcPct val="80000"/>
              </a:lnSpc>
              <a:defRPr b="0" spc="-232" sz="11600">
                <a:latin typeface="Helvetica Neue Medium"/>
                <a:ea typeface="Helvetica Neue Medium"/>
                <a:cs typeface="Helvetica Neue Medium"/>
                <a:sym typeface="Helvetica Neue Medium"/>
              </a:defRPr>
            </a:lvl1pPr>
            <a:lvl2pPr marL="0" indent="0" algn="ctr" defTabSz="2438337">
              <a:lnSpc>
                <a:spcPct val="80000"/>
              </a:lnSpc>
              <a:buSzTx/>
              <a:buNone/>
              <a:defRPr b="0" spc="-232" sz="11600">
                <a:latin typeface="Helvetica Neue Medium"/>
                <a:ea typeface="Helvetica Neue Medium"/>
                <a:cs typeface="Helvetica Neue Medium"/>
                <a:sym typeface="Helvetica Neue Medium"/>
              </a:defRPr>
            </a:lvl2pPr>
            <a:lvl3pPr marL="0" indent="0" algn="ctr" defTabSz="2438337">
              <a:lnSpc>
                <a:spcPct val="80000"/>
              </a:lnSpc>
              <a:buSzTx/>
              <a:buNone/>
              <a:defRPr b="0" spc="-232" sz="11600">
                <a:latin typeface="Helvetica Neue Medium"/>
                <a:ea typeface="Helvetica Neue Medium"/>
                <a:cs typeface="Helvetica Neue Medium"/>
                <a:sym typeface="Helvetica Neue Medium"/>
              </a:defRPr>
            </a:lvl3pPr>
            <a:lvl4pPr marL="0" indent="0" algn="ctr" defTabSz="2438337">
              <a:lnSpc>
                <a:spcPct val="80000"/>
              </a:lnSpc>
              <a:buSzTx/>
              <a:buNone/>
              <a:defRPr b="0" spc="-232" sz="11600">
                <a:latin typeface="Helvetica Neue Medium"/>
                <a:ea typeface="Helvetica Neue Medium"/>
                <a:cs typeface="Helvetica Neue Medium"/>
                <a:sym typeface="Helvetica Neue Medium"/>
              </a:defRPr>
            </a:lvl4pPr>
            <a:lvl5pPr marL="0" indent="0" algn="ctr" defTabSz="2438337">
              <a:lnSpc>
                <a:spcPct val="80000"/>
              </a:lnSpc>
              <a:buSzTx/>
              <a:buNone/>
              <a:defRPr b="0"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78" name="Body Level One…"/>
          <p:cNvSpPr txBox="1"/>
          <p:nvPr>
            <p:ph type="body" idx="1" hasCustomPrompt="1"/>
          </p:nvPr>
        </p:nvSpPr>
        <p:spPr>
          <a:xfrm>
            <a:off x="1206500" y="1075926"/>
            <a:ext cx="21971000" cy="7241586"/>
          </a:xfrm>
          <a:prstGeom prst="rect">
            <a:avLst/>
          </a:prstGeom>
        </p:spPr>
        <p:txBody>
          <a:bodyPr lIns="50800" tIns="50800" rIns="50800" bIns="50800" anchor="b"/>
          <a:lstStyle>
            <a:lvl1pPr algn="ctr" defTabSz="2438337">
              <a:lnSpc>
                <a:spcPct val="80000"/>
              </a:lnSpc>
              <a:defRPr spc="-250" sz="25000"/>
            </a:lvl1pPr>
            <a:lvl2pPr marL="0" indent="0" algn="ctr" defTabSz="2438337">
              <a:lnSpc>
                <a:spcPct val="80000"/>
              </a:lnSpc>
              <a:buSzTx/>
              <a:buNone/>
              <a:defRPr spc="-250" sz="25000"/>
            </a:lvl2pPr>
            <a:lvl3pPr marL="0" indent="0" algn="ctr" defTabSz="2438337">
              <a:lnSpc>
                <a:spcPct val="80000"/>
              </a:lnSpc>
              <a:buSzTx/>
              <a:buNone/>
              <a:defRPr spc="-250" sz="25000"/>
            </a:lvl3pPr>
            <a:lvl4pPr marL="0" indent="0" algn="ctr" defTabSz="2438337">
              <a:lnSpc>
                <a:spcPct val="80000"/>
              </a:lnSpc>
              <a:buSzTx/>
              <a:buNone/>
              <a:defRPr spc="-250" sz="25000"/>
            </a:lvl4pPr>
            <a:lvl5pPr marL="0" indent="0" algn="ctr" defTabSz="2438337">
              <a:lnSpc>
                <a:spcPct val="80000"/>
              </a:lnSpc>
              <a:buSzTx/>
              <a:buNone/>
              <a:defRPr spc="-250" sz="25000"/>
            </a:lvl5pPr>
          </a:lstStyle>
          <a:p>
            <a:pPr/>
            <a:r>
              <a:t>100%</a:t>
            </a:r>
          </a:p>
          <a:p>
            <a:pPr lvl="1"/>
            <a:r>
              <a:t/>
            </a:r>
          </a:p>
          <a:p>
            <a:pPr lvl="2"/>
            <a:r>
              <a:t/>
            </a:r>
          </a:p>
          <a:p>
            <a:pPr lvl="3"/>
            <a:r>
              <a:t/>
            </a:r>
          </a:p>
          <a:p>
            <a:pPr lvl="4"/>
            <a:r>
              <a:t/>
            </a:r>
          </a:p>
        </p:txBody>
      </p:sp>
      <p:sp>
        <p:nvSpPr>
          <p:cNvPr id="79" name="Fact information"/>
          <p:cNvSpPr txBox="1"/>
          <p:nvPr>
            <p:ph type="body" sz="quarter" idx="21" hasCustomPrompt="1"/>
          </p:nvPr>
        </p:nvSpPr>
        <p:spPr>
          <a:xfrm>
            <a:off x="1206500" y="8262180"/>
            <a:ext cx="21971000" cy="934780"/>
          </a:xfrm>
          <a:prstGeom prst="rect">
            <a:avLst/>
          </a:prstGeom>
        </p:spPr>
        <p:txBody>
          <a:bodyPr/>
          <a:lstStyle>
            <a:lvl1pPr algn="ctr">
              <a:defRPr sz="5500"/>
            </a:lvl1pPr>
          </a:lstStyle>
          <a:p>
            <a:pPr/>
            <a:r>
              <a:t>Fact information</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87" name="Body Level One…"/>
          <p:cNvSpPr txBox="1"/>
          <p:nvPr>
            <p:ph type="body" sz="quarter" idx="1" hasCustomPrompt="1"/>
          </p:nvPr>
        </p:nvSpPr>
        <p:spPr>
          <a:xfrm>
            <a:off x="2430024" y="10675453"/>
            <a:ext cx="20200054" cy="636980"/>
          </a:xfrm>
          <a:prstGeom prst="rect">
            <a:avLst/>
          </a:prstGeom>
        </p:spPr>
        <p:txBody>
          <a:bodyPr/>
          <a:lstStyle/>
          <a:p>
            <a:pPr/>
            <a:r>
              <a:t>Attribution</a:t>
            </a:r>
          </a:p>
          <a:p>
            <a:pPr lvl="1"/>
            <a:r>
              <a:t/>
            </a:r>
          </a:p>
          <a:p>
            <a:pPr lvl="2"/>
            <a:r>
              <a:t/>
            </a:r>
          </a:p>
          <a:p>
            <a:pPr lvl="3"/>
            <a:r>
              <a:t/>
            </a:r>
          </a:p>
          <a:p>
            <a:pPr lvl="4"/>
            <a:r>
              <a:t/>
            </a:r>
          </a:p>
        </p:txBody>
      </p:sp>
      <p:sp>
        <p:nvSpPr>
          <p:cNvPr id="88" name="Body Level One…"/>
          <p:cNvSpPr txBox="1"/>
          <p:nvPr>
            <p:ph type="body" sz="half" idx="21" hasCustomPrompt="1"/>
          </p:nvPr>
        </p:nvSpPr>
        <p:spPr>
          <a:xfrm>
            <a:off x="1753923" y="4939860"/>
            <a:ext cx="20876154" cy="3836281"/>
          </a:xfrm>
          <a:prstGeom prst="rect">
            <a:avLst/>
          </a:prstGeom>
        </p:spPr>
        <p:txBody>
          <a:bodyPr lIns="50800" tIns="50800" rIns="50800" bIns="50800"/>
          <a:lstStyle>
            <a:lvl1pPr marL="469900" indent="-300876" defTabSz="2438337">
              <a:lnSpc>
                <a:spcPct val="90000"/>
              </a:lnSpc>
              <a:defRPr b="0" spc="-200" sz="8500">
                <a:latin typeface="Helvetica Neue Medium"/>
                <a:ea typeface="Helvetica Neue Medium"/>
                <a:cs typeface="Helvetica Neue Medium"/>
                <a:sym typeface="Helvetica Neue Medium"/>
              </a:defRPr>
            </a:lvl1pPr>
          </a:lstStyle>
          <a:p>
            <a:pPr/>
            <a:r>
              <a:t>“Notable Quote”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1340" y="11859862"/>
            <a:ext cx="21971004" cy="6369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Author and Date</a:t>
            </a:r>
          </a:p>
          <a:p>
            <a:pPr lvl="1"/>
            <a:r>
              <a:t/>
            </a:r>
          </a:p>
          <a:p>
            <a:pPr lvl="2"/>
            <a:r>
              <a:t/>
            </a:r>
          </a:p>
          <a:p>
            <a:pPr lvl="3"/>
            <a:r>
              <a:t/>
            </a:r>
          </a:p>
          <a:p>
            <a:pPr lvl="4"/>
            <a:r>
              <a:t/>
            </a:r>
          </a:p>
        </p:txBody>
      </p:sp>
      <p:sp>
        <p:nvSpPr>
          <p:cNvPr id="3" name="Presentation Title"/>
          <p:cNvSpPr txBox="1"/>
          <p:nvPr>
            <p:ph type="title" hasCustomPrompt="1"/>
          </p:nvPr>
        </p:nvSpPr>
        <p:spPr>
          <a:xfrm>
            <a:off x="1206496" y="2574991"/>
            <a:ext cx="21971005" cy="4648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j-lt"/>
          <a:ea typeface="+mj-ea"/>
          <a:cs typeface="+mj-cs"/>
          <a:sym typeface="Helvetica Neue"/>
        </a:defRPr>
      </a:lvl9pPr>
    </p:titleStyle>
    <p:bodyStyle>
      <a:lvl1pPr marL="0" marR="0" indent="0" algn="l" defTabSz="825500" rtl="0" latinLnBrk="0">
        <a:lnSpc>
          <a:spcPct val="100000"/>
        </a:lnSpc>
        <a:spcBef>
          <a:spcPts val="0"/>
        </a:spcBef>
        <a:spcAft>
          <a:spcPts val="0"/>
        </a:spcAft>
        <a:buClrTx/>
        <a:buSzTx/>
        <a:buFontTx/>
        <a:buNone/>
        <a:tabLst/>
        <a:defRPr b="1" baseline="0" cap="none" i="0" spc="0" strike="noStrike" sz="3600" u="none">
          <a:solidFill>
            <a:srgbClr val="000000"/>
          </a:solidFill>
          <a:uFillTx/>
          <a:latin typeface="+mj-lt"/>
          <a:ea typeface="+mj-ea"/>
          <a:cs typeface="+mj-cs"/>
          <a:sym typeface="Helvetica Neue"/>
        </a:defRPr>
      </a:lvl1pPr>
      <a:lvl2pPr marL="10668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2pPr>
      <a:lvl3pPr marL="16764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3pPr>
      <a:lvl4pPr marL="22860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4pPr>
      <a:lvl5pPr marL="28956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5pPr>
      <a:lvl6pPr marL="35052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6pPr>
      <a:lvl7pPr marL="41148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7pPr>
      <a:lvl8pPr marL="47244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8pPr>
      <a:lvl9pPr marL="5334000" marR="0" indent="-457200" algn="l" defTabSz="825500" rtl="0" latinLnBrk="0">
        <a:lnSpc>
          <a:spcPct val="100000"/>
        </a:lnSpc>
        <a:spcBef>
          <a:spcPts val="0"/>
        </a:spcBef>
        <a:spcAft>
          <a:spcPts val="0"/>
        </a:spcAft>
        <a:buClrTx/>
        <a:buSzPct val="123000"/>
        <a:buFontTx/>
        <a:buChar char="•"/>
        <a:tabLst/>
        <a:defRPr b="1" baseline="0" cap="none" i="0" spc="0" strike="noStrike" sz="36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Jonathan Bell, John Boyland, Mitch Wand…"/>
          <p:cNvSpPr txBox="1"/>
          <p:nvPr>
            <p:ph type="body" sz="quarter" idx="1"/>
          </p:nvPr>
        </p:nvSpPr>
        <p:spPr>
          <a:xfrm>
            <a:off x="1201341" y="11177782"/>
            <a:ext cx="21971002" cy="1959510"/>
          </a:xfrm>
          <a:prstGeom prst="rect">
            <a:avLst/>
          </a:prstGeom>
        </p:spPr>
        <p:txBody>
          <a:bodyPr/>
          <a:lstStyle/>
          <a:p>
            <a:pPr>
              <a:defRPr>
                <a:solidFill>
                  <a:srgbClr val="005493"/>
                </a:solidFill>
              </a:defRPr>
            </a:pPr>
            <a:r>
              <a:t>Jonathan Bell, Adeel Bhutta, Mitch Wand</a:t>
            </a:r>
          </a:p>
          <a:p>
            <a:pPr>
              <a:defRPr>
                <a:solidFill>
                  <a:srgbClr val="005493"/>
                </a:solidFill>
              </a:defRPr>
            </a:pPr>
            <a:r>
              <a:t>Khoury College of Computer Sciences</a:t>
            </a:r>
            <a:br/>
            <a:r>
              <a:t>©</a:t>
            </a:r>
            <a:r>
              <a:t> 2022</a:t>
            </a:r>
            <a:r>
              <a:t> released under </a:t>
            </a:r>
            <a:r>
              <a:rPr u="sng">
                <a:solidFill>
                  <a:srgbClr val="0000FF"/>
                </a:solidFill>
                <a:uFill>
                  <a:solidFill>
                    <a:srgbClr val="0000FF"/>
                  </a:solidFill>
                </a:uFill>
                <a:hlinkClick r:id="rId2" invalidUrl="" action="" tgtFrame="" tooltip="" history="1" highlightClick="0" endSnd="0"/>
              </a:rPr>
              <a:t>CC BY-SA</a:t>
            </a:r>
          </a:p>
        </p:txBody>
      </p:sp>
      <p:sp>
        <p:nvSpPr>
          <p:cNvPr id="124" name="CS 4530 &amp; CS 5500…"/>
          <p:cNvSpPr txBox="1"/>
          <p:nvPr>
            <p:ph type="title"/>
          </p:nvPr>
        </p:nvSpPr>
        <p:spPr>
          <a:xfrm>
            <a:off x="1206495" y="2574991"/>
            <a:ext cx="21971006" cy="4648202"/>
          </a:xfrm>
          <a:prstGeom prst="rect">
            <a:avLst/>
          </a:prstGeom>
        </p:spPr>
        <p:txBody>
          <a:bodyPr/>
          <a:lstStyle>
            <a:lvl1pPr>
              <a:defRPr spc="-300">
                <a:solidFill>
                  <a:srgbClr val="005493"/>
                </a:solidFill>
              </a:defRPr>
            </a:lvl1pPr>
          </a:lstStyle>
          <a:p>
            <a:pPr/>
            <a:r>
              <a:t>CS 4530 Software Engineering</a:t>
            </a:r>
          </a:p>
        </p:txBody>
      </p:sp>
      <p:sp>
        <p:nvSpPr>
          <p:cNvPr id="125" name="Lecture 10.2: Continuous Integration"/>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000000"/>
                </a:solidFill>
              </a:defRPr>
            </a:lvl1pPr>
          </a:lstStyle>
          <a:p>
            <a:pPr/>
            <a:r>
              <a:t>Lecture 13: Principles and Patterns of Cloud Infrastructure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Virtual Machines are a Core Abstraction"/>
          <p:cNvSpPr txBox="1"/>
          <p:nvPr>
            <p:ph type="title"/>
          </p:nvPr>
        </p:nvSpPr>
        <p:spPr>
          <a:prstGeom prst="rect">
            <a:avLst/>
          </a:prstGeom>
        </p:spPr>
        <p:txBody>
          <a:bodyPr/>
          <a:lstStyle/>
          <a:p>
            <a:pPr/>
            <a:r>
              <a:t>Virtual Machines are a Core Abstraction</a:t>
            </a:r>
          </a:p>
        </p:txBody>
      </p:sp>
      <p:sp>
        <p:nvSpPr>
          <p:cNvPr id="271" name="Slide Subtitle"/>
          <p:cNvSpPr txBox="1"/>
          <p:nvPr>
            <p:ph type="body" sz="quarter" idx="1"/>
          </p:nvPr>
        </p:nvSpPr>
        <p:spPr>
          <a:prstGeom prst="rect">
            <a:avLst/>
          </a:prstGeom>
        </p:spPr>
        <p:txBody>
          <a:bodyPr/>
          <a:lstStyle/>
          <a:p>
            <a:pPr/>
          </a:p>
        </p:txBody>
      </p:sp>
      <p:sp>
        <p:nvSpPr>
          <p:cNvPr id="272" name="Body Level One…"/>
          <p:cNvSpPr txBox="1"/>
          <p:nvPr>
            <p:ph type="body" idx="21"/>
          </p:nvPr>
        </p:nvSpPr>
        <p:spPr>
          <a:xfrm>
            <a:off x="1206500" y="4248503"/>
            <a:ext cx="11694884" cy="8521891"/>
          </a:xfrm>
          <a:prstGeom prst="rect">
            <a:avLst/>
          </a:prstGeom>
          <a:extLst>
            <a:ext uri="{C572A759-6A51-4108-AA02-DFA0A04FC94B}">
              <ma14:wrappingTextBoxFlag xmlns:ma14="http://schemas.microsoft.com/office/mac/drawingml/2011/main" val="1"/>
            </a:ext>
          </a:extLst>
        </p:spPr>
        <p:txBody>
          <a:bodyPr/>
          <a:lstStyle/>
          <a:p>
            <a:pPr marL="481263" indent="-481263">
              <a:spcBef>
                <a:spcPts val="2900"/>
              </a:spcBef>
              <a:buSzPct val="100000"/>
            </a:pPr>
            <a:r>
              <a:t>Multi-Tenancy: Multiple customers sharing same physical machine, oblivious to each other</a:t>
            </a:r>
          </a:p>
          <a:p>
            <a:pPr marL="481263" indent="-481263">
              <a:spcBef>
                <a:spcPts val="2900"/>
              </a:spcBef>
              <a:buSzPct val="100000"/>
            </a:pPr>
            <a:r>
              <a:t>Decouples the entire application from physical machine: virtualization service can provide “live migration”</a:t>
            </a:r>
          </a:p>
          <a:p>
            <a:pPr marL="481263" indent="-481263">
              <a:spcBef>
                <a:spcPts val="2900"/>
              </a:spcBef>
              <a:buSzPct val="100000"/>
            </a:pPr>
            <a:r>
              <a:t>Faster to provision and release than physical machines (max ~10 minutes vs ~hours/days)</a:t>
            </a:r>
          </a:p>
        </p:txBody>
      </p:sp>
      <p:grpSp>
        <p:nvGrpSpPr>
          <p:cNvPr id="282" name="Group"/>
          <p:cNvGrpSpPr/>
          <p:nvPr/>
        </p:nvGrpSpPr>
        <p:grpSpPr>
          <a:xfrm>
            <a:off x="15873776" y="4392958"/>
            <a:ext cx="3362791" cy="7983604"/>
            <a:chOff x="0" y="0"/>
            <a:chExt cx="3362790" cy="7983603"/>
          </a:xfrm>
        </p:grpSpPr>
        <p:sp>
          <p:nvSpPr>
            <p:cNvPr id="273"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274"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275"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276"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277"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278"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279"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280"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281" name="I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a:t>
              </a:r>
            </a:p>
          </p:txBody>
        </p:sp>
      </p:grpSp>
      <p:sp>
        <p:nvSpPr>
          <p:cNvPr id="283" name="Self-managed"/>
          <p:cNvSpPr txBox="1"/>
          <p:nvPr/>
        </p:nvSpPr>
        <p:spPr>
          <a:xfrm>
            <a:off x="15386276" y="13127075"/>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284" name="Vendor-managed"/>
          <p:cNvSpPr txBox="1"/>
          <p:nvPr/>
        </p:nvSpPr>
        <p:spPr>
          <a:xfrm>
            <a:off x="18859177" y="13127075"/>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grpSp>
        <p:nvGrpSpPr>
          <p:cNvPr id="287" name="Group"/>
          <p:cNvGrpSpPr/>
          <p:nvPr/>
        </p:nvGrpSpPr>
        <p:grpSpPr>
          <a:xfrm>
            <a:off x="19627336" y="10606597"/>
            <a:ext cx="4432303" cy="2541481"/>
            <a:chOff x="0" y="0"/>
            <a:chExt cx="4432301" cy="2541480"/>
          </a:xfrm>
        </p:grpSpPr>
        <p:pic>
          <p:nvPicPr>
            <p:cNvPr id="285" name="Image" descr="Image"/>
            <p:cNvPicPr>
              <a:picLocks noChangeAspect="1"/>
            </p:cNvPicPr>
            <p:nvPr/>
          </p:nvPicPr>
          <p:blipFill>
            <a:blip r:embed="rId3">
              <a:extLst/>
            </a:blip>
            <a:stretch>
              <a:fillRect/>
            </a:stretch>
          </p:blipFill>
          <p:spPr>
            <a:xfrm>
              <a:off x="0" y="0"/>
              <a:ext cx="4432302" cy="889001"/>
            </a:xfrm>
            <a:prstGeom prst="rect">
              <a:avLst/>
            </a:prstGeom>
            <a:ln w="12700" cap="flat">
              <a:noFill/>
              <a:miter lim="400000"/>
            </a:ln>
            <a:effectLst/>
          </p:spPr>
        </p:pic>
        <p:sp>
          <p:nvSpPr>
            <p:cNvPr id="286" name="Class Server, in CS Department Data Center"/>
            <p:cNvSpPr/>
            <p:nvPr/>
          </p:nvSpPr>
          <p:spPr>
            <a:xfrm>
              <a:off x="2216150" y="1271480"/>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0000"/>
                  </a:solidFill>
                </a:defRPr>
              </a:lvl1pPr>
            </a:lstStyle>
            <a:p>
              <a:pPr/>
              <a:r>
                <a:t>A single server in the cloud</a:t>
              </a:r>
            </a:p>
          </p:txBody>
        </p:sp>
      </p:grpSp>
      <p:sp>
        <p:nvSpPr>
          <p:cNvPr id="288" name="Rectangle"/>
          <p:cNvSpPr/>
          <p:nvPr/>
        </p:nvSpPr>
        <p:spPr>
          <a:xfrm>
            <a:off x="19700419" y="9859533"/>
            <a:ext cx="2175359" cy="752748"/>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9" name="VM1"/>
          <p:cNvSpPr txBox="1"/>
          <p:nvPr/>
        </p:nvSpPr>
        <p:spPr>
          <a:xfrm>
            <a:off x="19732169" y="10030070"/>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VM1</a:t>
            </a:r>
          </a:p>
        </p:txBody>
      </p:sp>
      <p:sp>
        <p:nvSpPr>
          <p:cNvPr id="290" name="Rectangle"/>
          <p:cNvSpPr/>
          <p:nvPr/>
        </p:nvSpPr>
        <p:spPr>
          <a:xfrm>
            <a:off x="21820661" y="9859533"/>
            <a:ext cx="2175359" cy="752748"/>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1" name="VM2"/>
          <p:cNvSpPr txBox="1"/>
          <p:nvPr/>
        </p:nvSpPr>
        <p:spPr>
          <a:xfrm>
            <a:off x="21852411" y="10030070"/>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VM2</a:t>
            </a:r>
          </a:p>
        </p:txBody>
      </p:sp>
      <p:sp>
        <p:nvSpPr>
          <p:cNvPr id="292" name="Rectangle"/>
          <p:cNvSpPr/>
          <p:nvPr/>
        </p:nvSpPr>
        <p:spPr>
          <a:xfrm>
            <a:off x="19700419" y="9100648"/>
            <a:ext cx="4304301"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3" name="VM3"/>
          <p:cNvSpPr txBox="1"/>
          <p:nvPr/>
        </p:nvSpPr>
        <p:spPr>
          <a:xfrm>
            <a:off x="20796640" y="9264989"/>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VM3</a:t>
            </a:r>
          </a:p>
        </p:txBody>
      </p:sp>
      <p:sp>
        <p:nvSpPr>
          <p:cNvPr id="294" name="Rectangle"/>
          <p:cNvSpPr/>
          <p:nvPr/>
        </p:nvSpPr>
        <p:spPr>
          <a:xfrm>
            <a:off x="20755209" y="8348975"/>
            <a:ext cx="1063933"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5" name="VM5"/>
          <p:cNvSpPr txBox="1"/>
          <p:nvPr/>
        </p:nvSpPr>
        <p:spPr>
          <a:xfrm>
            <a:off x="20233879"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VM5</a:t>
            </a:r>
          </a:p>
        </p:txBody>
      </p:sp>
      <p:sp>
        <p:nvSpPr>
          <p:cNvPr id="296" name="Rectangle"/>
          <p:cNvSpPr/>
          <p:nvPr/>
        </p:nvSpPr>
        <p:spPr>
          <a:xfrm>
            <a:off x="21815930" y="8348975"/>
            <a:ext cx="2175359"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7" name="VM6"/>
          <p:cNvSpPr txBox="1"/>
          <p:nvPr/>
        </p:nvSpPr>
        <p:spPr>
          <a:xfrm>
            <a:off x="21847680"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VM6</a:t>
            </a:r>
          </a:p>
        </p:txBody>
      </p:sp>
      <p:sp>
        <p:nvSpPr>
          <p:cNvPr id="298" name="Rectangle"/>
          <p:cNvSpPr/>
          <p:nvPr/>
        </p:nvSpPr>
        <p:spPr>
          <a:xfrm>
            <a:off x="19714646" y="8348975"/>
            <a:ext cx="1050743"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9" name="VM4"/>
          <p:cNvSpPr txBox="1"/>
          <p:nvPr/>
        </p:nvSpPr>
        <p:spPr>
          <a:xfrm>
            <a:off x="19120640"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Virtual Machines to Containers"/>
          <p:cNvSpPr txBox="1"/>
          <p:nvPr>
            <p:ph type="title"/>
          </p:nvPr>
        </p:nvSpPr>
        <p:spPr>
          <a:prstGeom prst="rect">
            <a:avLst/>
          </a:prstGeom>
        </p:spPr>
        <p:txBody>
          <a:bodyPr/>
          <a:lstStyle/>
          <a:p>
            <a:pPr/>
            <a:r>
              <a:t>Virtual Machines to Containers</a:t>
            </a:r>
          </a:p>
        </p:txBody>
      </p:sp>
      <p:sp>
        <p:nvSpPr>
          <p:cNvPr id="304" name="Slide Subtitle"/>
          <p:cNvSpPr txBox="1"/>
          <p:nvPr>
            <p:ph type="body" sz="quarter" idx="1"/>
          </p:nvPr>
        </p:nvSpPr>
        <p:spPr>
          <a:prstGeom prst="rect">
            <a:avLst/>
          </a:prstGeom>
        </p:spPr>
        <p:txBody>
          <a:bodyPr/>
          <a:lstStyle/>
          <a:p>
            <a:pPr/>
          </a:p>
        </p:txBody>
      </p:sp>
      <p:sp>
        <p:nvSpPr>
          <p:cNvPr id="305" name="Body Level One…"/>
          <p:cNvSpPr txBox="1"/>
          <p:nvPr>
            <p:ph type="body" idx="21"/>
          </p:nvPr>
        </p:nvSpPr>
        <p:spPr>
          <a:xfrm>
            <a:off x="1206500" y="4248503"/>
            <a:ext cx="11694884" cy="8521891"/>
          </a:xfrm>
          <a:prstGeom prst="rect">
            <a:avLst/>
          </a:prstGeom>
          <a:extLst>
            <a:ext uri="{C572A759-6A51-4108-AA02-DFA0A04FC94B}">
              <ma14:wrappingTextBoxFlag xmlns:ma14="http://schemas.microsoft.com/office/mac/drawingml/2011/main" val="1"/>
            </a:ext>
          </a:extLst>
        </p:spPr>
        <p:txBody>
          <a:bodyPr/>
          <a:lstStyle/>
          <a:p>
            <a:pPr marL="481263" indent="-481263">
              <a:spcBef>
                <a:spcPts val="2900"/>
              </a:spcBef>
              <a:buSzPct val="100000"/>
            </a:pPr>
            <a:r>
              <a:t>Each VM contains a full operating system</a:t>
            </a:r>
          </a:p>
          <a:p>
            <a:pPr marL="481263" indent="-481263">
              <a:spcBef>
                <a:spcPts val="2900"/>
              </a:spcBef>
              <a:buSzPct val="100000"/>
            </a:pPr>
            <a:r>
              <a:t>What if each application could run in the same (overall) operating system? Why have multiple copies?</a:t>
            </a:r>
          </a:p>
          <a:p>
            <a:pPr marL="481263" indent="-481263">
              <a:spcBef>
                <a:spcPts val="2900"/>
              </a:spcBef>
              <a:buSzPct val="100000"/>
            </a:pPr>
            <a:r>
              <a:t>Advantages to smaller apps:</a:t>
            </a:r>
          </a:p>
          <a:p>
            <a:pPr lvl="1" marL="862263" indent="-481263" defTabSz="2438337">
              <a:lnSpc>
                <a:spcPct val="90000"/>
              </a:lnSpc>
              <a:spcBef>
                <a:spcPts val="2900"/>
              </a:spcBef>
              <a:buSzPct val="100000"/>
              <a:defRPr b="0" sz="4800"/>
            </a:pPr>
            <a:r>
              <a:t>Faster to copy (and hence provision)</a:t>
            </a:r>
          </a:p>
          <a:p>
            <a:pPr lvl="1" marL="862263" indent="-481263" defTabSz="2438337">
              <a:lnSpc>
                <a:spcPct val="90000"/>
              </a:lnSpc>
              <a:spcBef>
                <a:spcPts val="2900"/>
              </a:spcBef>
              <a:buSzPct val="100000"/>
              <a:defRPr b="0" sz="4800"/>
            </a:pPr>
            <a:r>
              <a:t>Consume less storage at rest</a:t>
            </a:r>
          </a:p>
        </p:txBody>
      </p:sp>
      <p:grpSp>
        <p:nvGrpSpPr>
          <p:cNvPr id="315" name="Group"/>
          <p:cNvGrpSpPr/>
          <p:nvPr/>
        </p:nvGrpSpPr>
        <p:grpSpPr>
          <a:xfrm>
            <a:off x="16870398" y="4291358"/>
            <a:ext cx="3362791" cy="7983604"/>
            <a:chOff x="0" y="0"/>
            <a:chExt cx="3362790" cy="7983603"/>
          </a:xfrm>
        </p:grpSpPr>
        <p:sp>
          <p:nvSpPr>
            <p:cNvPr id="306"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07"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08"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09"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10"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11"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12"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13"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14" name="VMs as a service"/>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VMs as a service</a:t>
              </a:r>
            </a:p>
          </p:txBody>
        </p:sp>
      </p:grpSp>
      <p:grpSp>
        <p:nvGrpSpPr>
          <p:cNvPr id="325" name="Group"/>
          <p:cNvGrpSpPr/>
          <p:nvPr/>
        </p:nvGrpSpPr>
        <p:grpSpPr>
          <a:xfrm>
            <a:off x="20678609" y="4291358"/>
            <a:ext cx="3362791" cy="7983604"/>
            <a:chOff x="0" y="0"/>
            <a:chExt cx="3362790" cy="7983603"/>
          </a:xfrm>
        </p:grpSpPr>
        <p:sp>
          <p:nvSpPr>
            <p:cNvPr id="316"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17"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18"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19"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20"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21"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22"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23"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24" name="Containers as a service"/>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Containers as a service</a:t>
              </a:r>
            </a:p>
          </p:txBody>
        </p:sp>
      </p:grpSp>
      <p:sp>
        <p:nvSpPr>
          <p:cNvPr id="326" name="Self-managed"/>
          <p:cNvSpPr txBox="1"/>
          <p:nvPr/>
        </p:nvSpPr>
        <p:spPr>
          <a:xfrm>
            <a:off x="16759398" y="13016339"/>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327" name="Vendor-managed"/>
          <p:cNvSpPr txBox="1"/>
          <p:nvPr/>
        </p:nvSpPr>
        <p:spPr>
          <a:xfrm>
            <a:off x="20232299" y="13016339"/>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Infrastructure as a Service: Containers"/>
          <p:cNvSpPr txBox="1"/>
          <p:nvPr>
            <p:ph type="title"/>
          </p:nvPr>
        </p:nvSpPr>
        <p:spPr>
          <a:prstGeom prst="rect">
            <a:avLst/>
          </a:prstGeom>
        </p:spPr>
        <p:txBody>
          <a:bodyPr/>
          <a:lstStyle/>
          <a:p>
            <a:pPr/>
            <a:r>
              <a:t>Infrastructure as a Service: Containers</a:t>
            </a:r>
          </a:p>
        </p:txBody>
      </p:sp>
      <p:sp>
        <p:nvSpPr>
          <p:cNvPr id="332" name="Slide Subtitle"/>
          <p:cNvSpPr txBox="1"/>
          <p:nvPr>
            <p:ph type="body" sz="quarter" idx="1"/>
          </p:nvPr>
        </p:nvSpPr>
        <p:spPr>
          <a:prstGeom prst="rect">
            <a:avLst/>
          </a:prstGeom>
        </p:spPr>
        <p:txBody>
          <a:bodyPr/>
          <a:lstStyle/>
          <a:p>
            <a:pPr/>
          </a:p>
        </p:txBody>
      </p:sp>
      <p:sp>
        <p:nvSpPr>
          <p:cNvPr id="333" name="Body Level One…"/>
          <p:cNvSpPr txBox="1"/>
          <p:nvPr>
            <p:ph type="body" idx="21"/>
          </p:nvPr>
        </p:nvSpPr>
        <p:spPr>
          <a:xfrm>
            <a:off x="1206500" y="4248503"/>
            <a:ext cx="11694884" cy="8521891"/>
          </a:xfrm>
          <a:prstGeom prst="rect">
            <a:avLst/>
          </a:prstGeom>
          <a:extLst>
            <a:ext uri="{C572A759-6A51-4108-AA02-DFA0A04FC94B}">
              <ma14:wrappingTextBoxFlag xmlns:ma14="http://schemas.microsoft.com/office/mac/drawingml/2011/main" val="1"/>
            </a:ext>
          </a:extLst>
        </p:spPr>
        <p:txBody>
          <a:bodyPr/>
          <a:lstStyle/>
          <a:p>
            <a:pPr marL="481263" indent="-481263">
              <a:spcBef>
                <a:spcPts val="2900"/>
              </a:spcBef>
              <a:buSzPct val="100000"/>
            </a:pPr>
            <a:r>
              <a:t>Each application is encapsulated in a “lightweight container,” includes:</a:t>
            </a:r>
          </a:p>
          <a:p>
            <a:pPr lvl="1" marL="862263" indent="-481263" defTabSz="2438337">
              <a:lnSpc>
                <a:spcPct val="90000"/>
              </a:lnSpc>
              <a:spcBef>
                <a:spcPts val="2900"/>
              </a:spcBef>
              <a:buSzPct val="100000"/>
              <a:defRPr b="0" sz="4800"/>
            </a:pPr>
            <a:r>
              <a:t>System libraries (e.g. glibc)</a:t>
            </a:r>
          </a:p>
          <a:p>
            <a:pPr lvl="1" marL="862263" indent="-481263" defTabSz="2438337">
              <a:lnSpc>
                <a:spcPct val="90000"/>
              </a:lnSpc>
              <a:spcBef>
                <a:spcPts val="2900"/>
              </a:spcBef>
              <a:buSzPct val="100000"/>
              <a:defRPr b="0" sz="4800"/>
            </a:pPr>
            <a:r>
              <a:t>External dependencies (e.g. nodejs)</a:t>
            </a:r>
          </a:p>
          <a:p>
            <a:pPr marL="481263" indent="-481263">
              <a:spcBef>
                <a:spcPts val="2900"/>
              </a:spcBef>
              <a:buSzPct val="100000"/>
            </a:pPr>
            <a:r>
              <a:t>“Lightweight” in that container images are smaller than VM images - multi tenant containers run in the OS</a:t>
            </a:r>
          </a:p>
          <a:p>
            <a:pPr marL="481263" indent="-481263">
              <a:spcBef>
                <a:spcPts val="2900"/>
              </a:spcBef>
              <a:buSzPct val="100000"/>
            </a:pPr>
            <a:r>
              <a:t>Cloud providers offer “containers as a service” (Amazon ECS Fargate, Azure Kubernetes, Google Kubernetes)</a:t>
            </a:r>
          </a:p>
        </p:txBody>
      </p:sp>
      <p:grpSp>
        <p:nvGrpSpPr>
          <p:cNvPr id="343" name="Group"/>
          <p:cNvGrpSpPr/>
          <p:nvPr/>
        </p:nvGrpSpPr>
        <p:grpSpPr>
          <a:xfrm>
            <a:off x="20609767" y="4045550"/>
            <a:ext cx="3362792" cy="7983604"/>
            <a:chOff x="0" y="0"/>
            <a:chExt cx="3362790" cy="7983603"/>
          </a:xfrm>
        </p:grpSpPr>
        <p:sp>
          <p:nvSpPr>
            <p:cNvPr id="334"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35"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36"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37"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38"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39"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40"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41"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42" name="IaaS: Container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 Containers</a:t>
              </a:r>
            </a:p>
          </p:txBody>
        </p:sp>
      </p:grpSp>
      <p:grpSp>
        <p:nvGrpSpPr>
          <p:cNvPr id="353" name="Group"/>
          <p:cNvGrpSpPr/>
          <p:nvPr/>
        </p:nvGrpSpPr>
        <p:grpSpPr>
          <a:xfrm>
            <a:off x="16838540" y="4045550"/>
            <a:ext cx="3362791" cy="7983604"/>
            <a:chOff x="0" y="0"/>
            <a:chExt cx="3362790" cy="7983603"/>
          </a:xfrm>
        </p:grpSpPr>
        <p:sp>
          <p:nvSpPr>
            <p:cNvPr id="344"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45"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46"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47"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48"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49"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50"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51"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52" name="IaaS: VM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 VMs</a:t>
              </a:r>
            </a:p>
          </p:txBody>
        </p:sp>
      </p:grpSp>
      <p:sp>
        <p:nvSpPr>
          <p:cNvPr id="354" name="Self-managed"/>
          <p:cNvSpPr txBox="1"/>
          <p:nvPr/>
        </p:nvSpPr>
        <p:spPr>
          <a:xfrm>
            <a:off x="16759398" y="13016339"/>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355" name="Vendor-managed"/>
          <p:cNvSpPr txBox="1"/>
          <p:nvPr/>
        </p:nvSpPr>
        <p:spPr>
          <a:xfrm>
            <a:off x="20232299" y="13016339"/>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Many Apps Rely on Common Middleware"/>
          <p:cNvSpPr txBox="1"/>
          <p:nvPr>
            <p:ph type="title"/>
          </p:nvPr>
        </p:nvSpPr>
        <p:spPr>
          <a:prstGeom prst="rect">
            <a:avLst/>
          </a:prstGeom>
        </p:spPr>
        <p:txBody>
          <a:bodyPr/>
          <a:lstStyle/>
          <a:p>
            <a:pPr/>
            <a:r>
              <a:t>Many Apps Rely on Common Middleware</a:t>
            </a:r>
          </a:p>
        </p:txBody>
      </p:sp>
      <p:sp>
        <p:nvSpPr>
          <p:cNvPr id="358" name="Slide Subtitle"/>
          <p:cNvSpPr txBox="1"/>
          <p:nvPr>
            <p:ph type="body" sz="quarter" idx="1"/>
          </p:nvPr>
        </p:nvSpPr>
        <p:spPr>
          <a:prstGeom prst="rect">
            <a:avLst/>
          </a:prstGeom>
        </p:spPr>
        <p:txBody>
          <a:bodyPr/>
          <a:lstStyle/>
          <a:p>
            <a:pPr/>
          </a:p>
        </p:txBody>
      </p:sp>
      <p:sp>
        <p:nvSpPr>
          <p:cNvPr id="359" name="Body Level One…"/>
          <p:cNvSpPr txBox="1"/>
          <p:nvPr>
            <p:ph type="body" idx="21"/>
          </p:nvPr>
        </p:nvSpPr>
        <p:spPr>
          <a:xfrm>
            <a:off x="1206500" y="4248503"/>
            <a:ext cx="13376029" cy="8256014"/>
          </a:xfrm>
          <a:prstGeom prst="rect">
            <a:avLst/>
          </a:prstGeom>
          <a:extLst>
            <a:ext uri="{C572A759-6A51-4108-AA02-DFA0A04FC94B}">
              <ma14:wrappingTextBoxFlag xmlns:ma14="http://schemas.microsoft.com/office/mac/drawingml/2011/main" val="1"/>
            </a:ext>
          </a:extLst>
        </p:spPr>
        <p:txBody>
          <a:bodyPr/>
          <a:lstStyle/>
          <a:p>
            <a:pPr marL="442762" indent="-442762" defTabSz="2243271">
              <a:spcBef>
                <a:spcPts val="4100"/>
              </a:spcBef>
              <a:buSzPct val="100000"/>
              <a:defRPr sz="4416"/>
            </a:pPr>
            <a:r>
              <a:t>Middleware is the stuff between our app and a user’s requests:</a:t>
            </a:r>
          </a:p>
          <a:p>
            <a:pPr lvl="1" marL="793282" indent="-442762" defTabSz="2243271">
              <a:lnSpc>
                <a:spcPct val="90000"/>
              </a:lnSpc>
              <a:spcBef>
                <a:spcPts val="4100"/>
              </a:spcBef>
              <a:buSzPct val="100000"/>
              <a:defRPr b="0" sz="4416"/>
            </a:pPr>
            <a:r>
              <a:t>Load balancer: route client requests to one of our app containers</a:t>
            </a:r>
          </a:p>
          <a:p>
            <a:pPr lvl="1" marL="793282" indent="-442762" defTabSz="2243271">
              <a:lnSpc>
                <a:spcPct val="90000"/>
              </a:lnSpc>
              <a:spcBef>
                <a:spcPts val="4100"/>
              </a:spcBef>
              <a:buSzPct val="100000"/>
              <a:defRPr b="0" sz="4416"/>
            </a:pPr>
            <a:r>
              <a:t>Application server: run our handler functions in response to requests from load balancer</a:t>
            </a:r>
          </a:p>
          <a:p>
            <a:pPr lvl="1" marL="793282" indent="-442762" defTabSz="2243271">
              <a:lnSpc>
                <a:spcPct val="90000"/>
              </a:lnSpc>
              <a:spcBef>
                <a:spcPts val="4100"/>
              </a:spcBef>
              <a:buSzPct val="100000"/>
              <a:defRPr b="0" sz="4416"/>
            </a:pPr>
            <a:r>
              <a:t>Monitoring/telemetry: log requests, response times and errors</a:t>
            </a:r>
          </a:p>
          <a:p>
            <a:pPr marL="442762" indent="-442762" defTabSz="2243271">
              <a:spcBef>
                <a:spcPts val="4100"/>
              </a:spcBef>
              <a:buSzPct val="100000"/>
              <a:defRPr sz="4416"/>
            </a:pPr>
            <a:r>
              <a:t>Cloud vendors provide managed middleware platforms too: “Platform as a Service”</a:t>
            </a:r>
          </a:p>
        </p:txBody>
      </p:sp>
      <p:grpSp>
        <p:nvGrpSpPr>
          <p:cNvPr id="369" name="Group"/>
          <p:cNvGrpSpPr/>
          <p:nvPr/>
        </p:nvGrpSpPr>
        <p:grpSpPr>
          <a:xfrm>
            <a:off x="16920642" y="3990182"/>
            <a:ext cx="3362791" cy="7983605"/>
            <a:chOff x="0" y="0"/>
            <a:chExt cx="3362790" cy="7983603"/>
          </a:xfrm>
        </p:grpSpPr>
        <p:sp>
          <p:nvSpPr>
            <p:cNvPr id="360"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61"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62"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63"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64"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65"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66"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67"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68" name="IaaS: Container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 Containers</a:t>
              </a:r>
            </a:p>
          </p:txBody>
        </p:sp>
      </p:grpSp>
      <p:sp>
        <p:nvSpPr>
          <p:cNvPr id="370" name="Self-managed"/>
          <p:cNvSpPr txBox="1"/>
          <p:nvPr/>
        </p:nvSpPr>
        <p:spPr>
          <a:xfrm>
            <a:off x="16759398" y="13016339"/>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371" name="Vendor-managed"/>
          <p:cNvSpPr txBox="1"/>
          <p:nvPr/>
        </p:nvSpPr>
        <p:spPr>
          <a:xfrm>
            <a:off x="20232299" y="13016339"/>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grpSp>
        <p:nvGrpSpPr>
          <p:cNvPr id="381" name="Group"/>
          <p:cNvGrpSpPr/>
          <p:nvPr/>
        </p:nvGrpSpPr>
        <p:grpSpPr>
          <a:xfrm>
            <a:off x="20530625" y="3990182"/>
            <a:ext cx="3362791" cy="7983605"/>
            <a:chOff x="0" y="0"/>
            <a:chExt cx="3362790" cy="7983603"/>
          </a:xfrm>
        </p:grpSpPr>
        <p:sp>
          <p:nvSpPr>
            <p:cNvPr id="372"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73"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74"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75"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76"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77" name="Middleware"/>
            <p:cNvSpPr/>
            <p:nvPr/>
          </p:nvSpPr>
          <p:spPr>
            <a:xfrm>
              <a:off x="76119" y="9534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78"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79"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80" name="P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PaaS</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PaaS is the Simplest Choice for App Deployment"/>
          <p:cNvSpPr txBox="1"/>
          <p:nvPr>
            <p:ph type="title"/>
          </p:nvPr>
        </p:nvSpPr>
        <p:spPr>
          <a:prstGeom prst="rect">
            <a:avLst/>
          </a:prstGeom>
        </p:spPr>
        <p:txBody>
          <a:bodyPr/>
          <a:lstStyle>
            <a:lvl1pPr defTabSz="2194504">
              <a:defRPr spc="-153" sz="7650"/>
            </a:lvl1pPr>
          </a:lstStyle>
          <a:p>
            <a:pPr/>
            <a:r>
              <a:t>PaaS is the Simplest Choice for App Deployment</a:t>
            </a:r>
          </a:p>
        </p:txBody>
      </p:sp>
      <p:sp>
        <p:nvSpPr>
          <p:cNvPr id="384" name="Slide Subtitle"/>
          <p:cNvSpPr txBox="1"/>
          <p:nvPr>
            <p:ph type="body" sz="quarter" idx="1"/>
          </p:nvPr>
        </p:nvSpPr>
        <p:spPr>
          <a:prstGeom prst="rect">
            <a:avLst/>
          </a:prstGeom>
        </p:spPr>
        <p:txBody>
          <a:bodyPr/>
          <a:lstStyle/>
          <a:p>
            <a:pPr/>
          </a:p>
        </p:txBody>
      </p:sp>
      <p:sp>
        <p:nvSpPr>
          <p:cNvPr id="385" name="Body Level One…"/>
          <p:cNvSpPr txBox="1"/>
          <p:nvPr>
            <p:ph type="body" idx="21"/>
          </p:nvPr>
        </p:nvSpPr>
        <p:spPr>
          <a:xfrm>
            <a:off x="1206500" y="4248503"/>
            <a:ext cx="18474541" cy="8256014"/>
          </a:xfrm>
          <a:prstGeom prst="rect">
            <a:avLst/>
          </a:prstGeom>
          <a:extLst>
            <a:ext uri="{C572A759-6A51-4108-AA02-DFA0A04FC94B}">
              <ma14:wrappingTextBoxFlag xmlns:ma14="http://schemas.microsoft.com/office/mac/drawingml/2011/main" val="1"/>
            </a:ext>
          </a:extLst>
        </p:spPr>
        <p:txBody>
          <a:bodyPr/>
          <a:lstStyle/>
          <a:p>
            <a:pPr marL="413886" indent="-413886" defTabSz="2096970">
              <a:spcBef>
                <a:spcPts val="3800"/>
              </a:spcBef>
              <a:buSzPct val="100000"/>
              <a:defRPr sz="4128"/>
            </a:pPr>
            <a:r>
              <a:t>Platform-as-a-Service (PaaS) products provide common components that most apps need, fully managed by the vendor: load balancer, monitoring, application server</a:t>
            </a:r>
          </a:p>
          <a:p>
            <a:pPr lvl="1" marL="741546" indent="-413886" defTabSz="2096970">
              <a:lnSpc>
                <a:spcPct val="90000"/>
              </a:lnSpc>
              <a:spcBef>
                <a:spcPts val="3800"/>
              </a:spcBef>
              <a:buSzPct val="100000"/>
              <a:defRPr b="0" sz="4128"/>
            </a:pPr>
            <a:r>
              <a:t>Examples: Heroku, AWS Elastic Beanstalk, Google App Engine</a:t>
            </a:r>
          </a:p>
          <a:p>
            <a:pPr marL="413886" indent="-413886" defTabSz="2096970">
              <a:spcBef>
                <a:spcPts val="3800"/>
              </a:spcBef>
              <a:buSzPct val="100000"/>
              <a:defRPr sz="4128"/>
            </a:pPr>
            <a:r>
              <a:t>Some PaaS products are designed to deploy apps as </a:t>
            </a:r>
            <a:r>
              <a:rPr i="1"/>
              <a:t>single functions</a:t>
            </a:r>
            <a:r>
              <a:t> that are invoked when a web request is made, and don’t run otherwise (“function-as-a-service”)</a:t>
            </a:r>
          </a:p>
          <a:p>
            <a:pPr lvl="1" marL="741546" indent="-413886" defTabSz="2096970">
              <a:lnSpc>
                <a:spcPct val="90000"/>
              </a:lnSpc>
              <a:spcBef>
                <a:spcPts val="3800"/>
              </a:spcBef>
              <a:buSzPct val="100000"/>
              <a:defRPr b="0" sz="4128"/>
            </a:pPr>
            <a:r>
              <a:t>Examples: AWS Lambda, Google Cloud Functions, Azure Functions</a:t>
            </a:r>
          </a:p>
          <a:p>
            <a:pPr marL="413886" indent="-413886" defTabSz="2096970">
              <a:spcBef>
                <a:spcPts val="3800"/>
              </a:spcBef>
              <a:buSzPct val="100000"/>
              <a:defRPr sz="4128"/>
            </a:pPr>
            <a:r>
              <a:t>Some PaaS products also provide databases and authentication</a:t>
            </a:r>
          </a:p>
          <a:p>
            <a:pPr lvl="1" marL="741546" indent="-413886" defTabSz="2096970">
              <a:lnSpc>
                <a:spcPct val="90000"/>
              </a:lnSpc>
              <a:spcBef>
                <a:spcPts val="3800"/>
              </a:spcBef>
              <a:buSzPct val="100000"/>
              <a:defRPr b="0" sz="4128"/>
            </a:pPr>
            <a:r>
              <a:t>Examples: Google Firebase, Back4App</a:t>
            </a:r>
          </a:p>
        </p:txBody>
      </p:sp>
      <p:grpSp>
        <p:nvGrpSpPr>
          <p:cNvPr id="395" name="Group"/>
          <p:cNvGrpSpPr/>
          <p:nvPr/>
        </p:nvGrpSpPr>
        <p:grpSpPr>
          <a:xfrm>
            <a:off x="20530625" y="4410978"/>
            <a:ext cx="3362791" cy="7983604"/>
            <a:chOff x="0" y="0"/>
            <a:chExt cx="3362790" cy="7983603"/>
          </a:xfrm>
        </p:grpSpPr>
        <p:sp>
          <p:nvSpPr>
            <p:cNvPr id="386"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387"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388"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389"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390"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391" name="Middleware"/>
            <p:cNvSpPr/>
            <p:nvPr/>
          </p:nvSpPr>
          <p:spPr>
            <a:xfrm>
              <a:off x="76119" y="9534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392"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393"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394" name="P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PaaS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Heroku is a Platform as a Service"/>
          <p:cNvSpPr txBox="1"/>
          <p:nvPr>
            <p:ph type="title"/>
          </p:nvPr>
        </p:nvSpPr>
        <p:spPr>
          <a:prstGeom prst="rect">
            <a:avLst/>
          </a:prstGeom>
        </p:spPr>
        <p:txBody>
          <a:bodyPr/>
          <a:lstStyle/>
          <a:p>
            <a:pPr/>
            <a:r>
              <a:t>Heroku is a Platform as a Service</a:t>
            </a:r>
          </a:p>
        </p:txBody>
      </p:sp>
      <p:sp>
        <p:nvSpPr>
          <p:cNvPr id="398" name="Slide Subtitle"/>
          <p:cNvSpPr txBox="1"/>
          <p:nvPr>
            <p:ph type="body" sz="quarter" idx="1"/>
          </p:nvPr>
        </p:nvSpPr>
        <p:spPr>
          <a:prstGeom prst="rect">
            <a:avLst/>
          </a:prstGeom>
        </p:spPr>
        <p:txBody>
          <a:bodyPr/>
          <a:lstStyle/>
          <a:p>
            <a:pPr/>
          </a:p>
        </p:txBody>
      </p:sp>
      <p:sp>
        <p:nvSpPr>
          <p:cNvPr id="399" name="Body Level One…"/>
          <p:cNvSpPr txBox="1"/>
          <p:nvPr>
            <p:ph type="body" idx="21"/>
          </p:nvPr>
        </p:nvSpPr>
        <p:spPr>
          <a:xfrm>
            <a:off x="1206500" y="4248503"/>
            <a:ext cx="15116424" cy="8256014"/>
          </a:xfrm>
          <a:prstGeom prst="rect">
            <a:avLst/>
          </a:prstGeom>
          <a:extLst>
            <a:ext uri="{C572A759-6A51-4108-AA02-DFA0A04FC94B}">
              <ma14:wrappingTextBoxFlag xmlns:ma14="http://schemas.microsoft.com/office/mac/drawingml/2011/main" val="1"/>
            </a:ext>
          </a:extLst>
        </p:spPr>
        <p:txBody>
          <a:bodyPr/>
          <a:lstStyle/>
          <a:p>
            <a:pPr marL="413886" indent="-413886" defTabSz="2096970">
              <a:spcBef>
                <a:spcPts val="3800"/>
              </a:spcBef>
              <a:buSzPct val="100000"/>
              <a:defRPr sz="4128"/>
            </a:pPr>
            <a:r>
              <a:t>Takes as input: a web app (e.g. NodeJS app)</a:t>
            </a:r>
          </a:p>
          <a:p>
            <a:pPr lvl="1" marL="741546" indent="-413886" defTabSz="2096970">
              <a:lnSpc>
                <a:spcPct val="90000"/>
              </a:lnSpc>
              <a:spcBef>
                <a:spcPts val="3800"/>
              </a:spcBef>
              <a:buSzPct val="100000"/>
              <a:defRPr b="0" sz="4128"/>
            </a:pPr>
            <a:r>
              <a:t>No need to provide a container, entry point to our code is enough, e.g. “npm start”</a:t>
            </a:r>
          </a:p>
          <a:p>
            <a:pPr marL="413886" indent="-413886" defTabSz="2096970">
              <a:spcBef>
                <a:spcPts val="3800"/>
              </a:spcBef>
              <a:buSzPct val="100000"/>
              <a:defRPr sz="4128"/>
            </a:pPr>
            <a:r>
              <a:t>Provides: hosted web app at our choice of URL, with ability to scale resources up/down on-demand</a:t>
            </a:r>
          </a:p>
          <a:p>
            <a:pPr lvl="1" marL="741546" indent="-413886" defTabSz="2096970">
              <a:lnSpc>
                <a:spcPct val="90000"/>
              </a:lnSpc>
              <a:spcBef>
                <a:spcPts val="3800"/>
              </a:spcBef>
              <a:buSzPct val="100000"/>
              <a:defRPr b="0" sz="4128"/>
            </a:pPr>
            <a:r>
              <a:t>Load balancer is fully managed by Heroku, makes scaling transparent</a:t>
            </a:r>
          </a:p>
          <a:p>
            <a:pPr lvl="1" marL="741546" indent="-413886" defTabSz="2096970">
              <a:lnSpc>
                <a:spcPct val="90000"/>
              </a:lnSpc>
              <a:spcBef>
                <a:spcPts val="3800"/>
              </a:spcBef>
              <a:buSzPct val="100000"/>
              <a:defRPr b="0" sz="4128"/>
            </a:pPr>
            <a:r>
              <a:t>Can auto-scale down to use no resources, then only launch a container once a request has been received</a:t>
            </a:r>
          </a:p>
          <a:p>
            <a:pPr lvl="1" marL="741546" indent="-413886" defTabSz="2096970">
              <a:lnSpc>
                <a:spcPct val="90000"/>
              </a:lnSpc>
              <a:spcBef>
                <a:spcPts val="3800"/>
              </a:spcBef>
              <a:buSzPct val="100000"/>
              <a:defRPr b="0" sz="4128"/>
            </a:pPr>
            <a:r>
              <a:t>Dashboard provides monitoring/reporting</a:t>
            </a:r>
          </a:p>
        </p:txBody>
      </p:sp>
      <p:sp>
        <p:nvSpPr>
          <p:cNvPr id="400" name="Container"/>
          <p:cNvSpPr/>
          <p:nvPr/>
        </p:nvSpPr>
        <p:spPr>
          <a:xfrm>
            <a:off x="20609296" y="10959202"/>
            <a:ext cx="3624020" cy="1808103"/>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b="1" sz="3000">
                <a:solidFill>
                  <a:srgbClr val="000000"/>
                </a:solidFill>
              </a:defRPr>
            </a:lvl1pPr>
          </a:lstStyle>
          <a:p>
            <a:pPr/>
            <a:r>
              <a:t>Container</a:t>
            </a:r>
          </a:p>
        </p:txBody>
      </p:sp>
      <p:sp>
        <p:nvSpPr>
          <p:cNvPr id="401" name="Our NodeJS App"/>
          <p:cNvSpPr/>
          <p:nvPr/>
        </p:nvSpPr>
        <p:spPr>
          <a:xfrm>
            <a:off x="20774444" y="11551292"/>
            <a:ext cx="3293724" cy="1076756"/>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000000"/>
                </a:solidFill>
              </a:defRPr>
            </a:lvl1pPr>
          </a:lstStyle>
          <a:p>
            <a:pPr/>
            <a:r>
              <a:t>Our NodeJS App</a:t>
            </a:r>
          </a:p>
        </p:txBody>
      </p:sp>
      <p:sp>
        <p:nvSpPr>
          <p:cNvPr id="402" name="Container"/>
          <p:cNvSpPr/>
          <p:nvPr/>
        </p:nvSpPr>
        <p:spPr>
          <a:xfrm>
            <a:off x="16639075" y="10959202"/>
            <a:ext cx="3624020" cy="1808103"/>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b="1" sz="3000">
                <a:solidFill>
                  <a:srgbClr val="000000"/>
                </a:solidFill>
              </a:defRPr>
            </a:lvl1pPr>
          </a:lstStyle>
          <a:p>
            <a:pPr/>
            <a:r>
              <a:t>Container</a:t>
            </a:r>
          </a:p>
        </p:txBody>
      </p:sp>
      <p:sp>
        <p:nvSpPr>
          <p:cNvPr id="403" name="Our NodeJS App"/>
          <p:cNvSpPr/>
          <p:nvPr/>
        </p:nvSpPr>
        <p:spPr>
          <a:xfrm>
            <a:off x="16804223" y="11551292"/>
            <a:ext cx="3293724" cy="1076756"/>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000000"/>
                </a:solidFill>
              </a:defRPr>
            </a:lvl1pPr>
          </a:lstStyle>
          <a:p>
            <a:pPr/>
            <a:r>
              <a:t>Our NodeJS App</a:t>
            </a:r>
          </a:p>
        </p:txBody>
      </p:sp>
      <p:sp>
        <p:nvSpPr>
          <p:cNvPr id="404" name="Line"/>
          <p:cNvSpPr/>
          <p:nvPr/>
        </p:nvSpPr>
        <p:spPr>
          <a:xfrm flipH="1">
            <a:off x="18452013" y="9818449"/>
            <a:ext cx="1587342" cy="1055518"/>
          </a:xfrm>
          <a:prstGeom prst="line">
            <a:avLst/>
          </a:prstGeom>
          <a:ln w="50800">
            <a:solidFill>
              <a:srgbClr val="000000"/>
            </a:solidFill>
            <a:tailEnd type="triangle"/>
          </a:ln>
        </p:spPr>
        <p:txBody>
          <a:bodyPr lIns="45718" tIns="45718" rIns="45718" bIns="45718"/>
          <a:lstStyle/>
          <a:p>
            <a:pPr/>
          </a:p>
        </p:txBody>
      </p:sp>
      <p:sp>
        <p:nvSpPr>
          <p:cNvPr id="405" name="Line"/>
          <p:cNvSpPr/>
          <p:nvPr/>
        </p:nvSpPr>
        <p:spPr>
          <a:xfrm>
            <a:off x="20232795" y="9818449"/>
            <a:ext cx="1608215" cy="1055749"/>
          </a:xfrm>
          <a:prstGeom prst="line">
            <a:avLst/>
          </a:prstGeom>
          <a:ln w="50800">
            <a:solidFill>
              <a:srgbClr val="000000"/>
            </a:solidFill>
            <a:tailEnd type="triangle"/>
          </a:ln>
        </p:spPr>
        <p:txBody>
          <a:bodyPr lIns="45718" tIns="45718" rIns="45718" bIns="45718"/>
          <a:lstStyle/>
          <a:p>
            <a:pPr/>
          </a:p>
        </p:txBody>
      </p:sp>
      <p:sp>
        <p:nvSpPr>
          <p:cNvPr id="406" name="Line"/>
          <p:cNvSpPr/>
          <p:nvPr/>
        </p:nvSpPr>
        <p:spPr>
          <a:xfrm>
            <a:off x="20224504" y="7211966"/>
            <a:ext cx="1" cy="1330669"/>
          </a:xfrm>
          <a:prstGeom prst="line">
            <a:avLst/>
          </a:prstGeom>
          <a:ln w="50800">
            <a:solidFill>
              <a:srgbClr val="000000"/>
            </a:solidFill>
            <a:tailEnd type="triangle"/>
          </a:ln>
        </p:spPr>
        <p:txBody>
          <a:bodyPr lIns="45718" tIns="45718" rIns="45718" bIns="45718"/>
          <a:lstStyle/>
          <a:p>
            <a:pPr/>
          </a:p>
        </p:txBody>
      </p:sp>
      <p:sp>
        <p:nvSpPr>
          <p:cNvPr id="407" name="Load balancer + traffic monitor"/>
          <p:cNvSpPr/>
          <p:nvPr/>
        </p:nvSpPr>
        <p:spPr>
          <a:xfrm>
            <a:off x="18577643" y="8567397"/>
            <a:ext cx="3293724" cy="1270001"/>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000000"/>
                </a:solidFill>
              </a:defRPr>
            </a:lvl1pPr>
          </a:lstStyle>
          <a:p>
            <a:pPr/>
            <a:r>
              <a:t>Load balancer + traffic monitor</a:t>
            </a:r>
          </a:p>
        </p:txBody>
      </p:sp>
      <p:sp>
        <p:nvSpPr>
          <p:cNvPr id="408" name="HTTP requests"/>
          <p:cNvSpPr txBox="1"/>
          <p:nvPr/>
        </p:nvSpPr>
        <p:spPr>
          <a:xfrm>
            <a:off x="19091867" y="6726144"/>
            <a:ext cx="22652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000000"/>
                </a:solidFill>
              </a:defRPr>
            </a:lvl1pPr>
          </a:lstStyle>
          <a:p>
            <a:pPr/>
            <a:r>
              <a:t>HTTP requests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oftware as a Service is Fully Managed"/>
          <p:cNvSpPr txBox="1"/>
          <p:nvPr>
            <p:ph type="title"/>
          </p:nvPr>
        </p:nvSpPr>
        <p:spPr>
          <a:prstGeom prst="rect">
            <a:avLst/>
          </a:prstGeom>
        </p:spPr>
        <p:txBody>
          <a:bodyPr/>
          <a:lstStyle/>
          <a:p>
            <a:pPr/>
            <a:r>
              <a:t>Software as a Service is Fully Managed</a:t>
            </a:r>
          </a:p>
        </p:txBody>
      </p:sp>
      <p:sp>
        <p:nvSpPr>
          <p:cNvPr id="413" name="Slide Subtitle"/>
          <p:cNvSpPr txBox="1"/>
          <p:nvPr>
            <p:ph type="body" sz="quarter" idx="1"/>
          </p:nvPr>
        </p:nvSpPr>
        <p:spPr>
          <a:prstGeom prst="rect">
            <a:avLst/>
          </a:prstGeom>
        </p:spPr>
        <p:txBody>
          <a:bodyPr/>
          <a:lstStyle/>
          <a:p>
            <a:pPr/>
          </a:p>
        </p:txBody>
      </p:sp>
      <p:sp>
        <p:nvSpPr>
          <p:cNvPr id="414" name="Body Level One…"/>
          <p:cNvSpPr txBox="1"/>
          <p:nvPr>
            <p:ph type="body" idx="21"/>
          </p:nvPr>
        </p:nvSpPr>
        <p:spPr>
          <a:xfrm>
            <a:off x="1206500" y="4248503"/>
            <a:ext cx="12859561" cy="8256014"/>
          </a:xfrm>
          <a:prstGeom prst="rect">
            <a:avLst/>
          </a:prstGeom>
          <a:extLst>
            <a:ext uri="{C572A759-6A51-4108-AA02-DFA0A04FC94B}">
              <ma14:wrappingTextBoxFlag xmlns:ma14="http://schemas.microsoft.com/office/mac/drawingml/2011/main" val="1"/>
            </a:ext>
          </a:extLst>
        </p:spPr>
        <p:txBody>
          <a:bodyPr/>
          <a:lstStyle/>
          <a:p>
            <a:pPr marL="466825" indent="-466825" defTabSz="2365187">
              <a:spcBef>
                <a:spcPts val="4300"/>
              </a:spcBef>
              <a:buSzPct val="100000"/>
              <a:defRPr sz="4656"/>
            </a:pPr>
            <a:r>
              <a:t>Many applications require the </a:t>
            </a:r>
            <a:r>
              <a:rPr i="1"/>
              <a:t>same</a:t>
            </a:r>
            <a:r>
              <a:t> software components, cloud providers offer to operate those components for us</a:t>
            </a:r>
          </a:p>
          <a:p>
            <a:pPr marL="466825" indent="-466825" defTabSz="2365187">
              <a:spcBef>
                <a:spcPts val="4300"/>
              </a:spcBef>
              <a:buSzPct val="100000"/>
              <a:defRPr sz="4656"/>
            </a:pPr>
            <a:r>
              <a:t>Cloud providers also develop custom software for the market, offered only as a service</a:t>
            </a:r>
          </a:p>
          <a:p>
            <a:pPr marL="466825" indent="-466825" defTabSz="2365187">
              <a:spcBef>
                <a:spcPts val="4300"/>
              </a:spcBef>
              <a:buSzPct val="100000"/>
              <a:defRPr sz="4656"/>
            </a:pPr>
            <a:r>
              <a:t>Examples:</a:t>
            </a:r>
          </a:p>
          <a:p>
            <a:pPr lvl="1" marL="836395" indent="-466825" defTabSz="2365187">
              <a:lnSpc>
                <a:spcPct val="90000"/>
              </a:lnSpc>
              <a:spcBef>
                <a:spcPts val="4300"/>
              </a:spcBef>
              <a:buSzPct val="100000"/>
              <a:defRPr b="0" sz="4656"/>
            </a:pPr>
            <a:r>
              <a:t>PostgreSQL database (open source product)</a:t>
            </a:r>
          </a:p>
          <a:p>
            <a:pPr lvl="1" marL="836395" indent="-466825" defTabSz="2365187">
              <a:lnSpc>
                <a:spcPct val="90000"/>
              </a:lnSpc>
              <a:spcBef>
                <a:spcPts val="4300"/>
              </a:spcBef>
              <a:buSzPct val="100000"/>
              <a:defRPr b="0" sz="4656"/>
            </a:pPr>
            <a:r>
              <a:t>Twilio Programmable Video (proprietary video chat product) </a:t>
            </a:r>
          </a:p>
        </p:txBody>
      </p:sp>
      <p:sp>
        <p:nvSpPr>
          <p:cNvPr id="415" name="Self-managed"/>
          <p:cNvSpPr txBox="1"/>
          <p:nvPr/>
        </p:nvSpPr>
        <p:spPr>
          <a:xfrm>
            <a:off x="16759398" y="13016339"/>
            <a:ext cx="3362792"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416" name="Vendor-managed"/>
          <p:cNvSpPr txBox="1"/>
          <p:nvPr/>
        </p:nvSpPr>
        <p:spPr>
          <a:xfrm>
            <a:off x="20232300" y="13016339"/>
            <a:ext cx="3959443"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grpSp>
        <p:nvGrpSpPr>
          <p:cNvPr id="426" name="Group"/>
          <p:cNvGrpSpPr/>
          <p:nvPr/>
        </p:nvGrpSpPr>
        <p:grpSpPr>
          <a:xfrm>
            <a:off x="16759398" y="3990182"/>
            <a:ext cx="3362792" cy="7983605"/>
            <a:chOff x="0" y="0"/>
            <a:chExt cx="3362790" cy="7983603"/>
          </a:xfrm>
        </p:grpSpPr>
        <p:sp>
          <p:nvSpPr>
            <p:cNvPr id="417"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418"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419"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420"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421"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422"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423"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424"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425" name="I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a:t>
              </a:r>
            </a:p>
          </p:txBody>
        </p:sp>
      </p:grpSp>
      <p:grpSp>
        <p:nvGrpSpPr>
          <p:cNvPr id="436" name="Group"/>
          <p:cNvGrpSpPr/>
          <p:nvPr/>
        </p:nvGrpSpPr>
        <p:grpSpPr>
          <a:xfrm>
            <a:off x="20530626" y="3968200"/>
            <a:ext cx="3362791" cy="8027569"/>
            <a:chOff x="0" y="0"/>
            <a:chExt cx="3362790" cy="8027568"/>
          </a:xfrm>
        </p:grpSpPr>
        <p:sp>
          <p:nvSpPr>
            <p:cNvPr id="427" name="Physical data center"/>
            <p:cNvSpPr/>
            <p:nvPr/>
          </p:nvSpPr>
          <p:spPr>
            <a:xfrm>
              <a:off x="76119" y="66446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428"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429" name="Storage"/>
            <p:cNvSpPr/>
            <p:nvPr/>
          </p:nvSpPr>
          <p:spPr>
            <a:xfrm>
              <a:off x="76119" y="4737801"/>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430" name="Physical Server"/>
            <p:cNvSpPr/>
            <p:nvPr/>
          </p:nvSpPr>
          <p:spPr>
            <a:xfrm>
              <a:off x="76119" y="3784387"/>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431"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432" name="Middleware"/>
            <p:cNvSpPr/>
            <p:nvPr/>
          </p:nvSpPr>
          <p:spPr>
            <a:xfrm>
              <a:off x="76119" y="9534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433" name="Application"/>
            <p:cNvSpPr/>
            <p:nvPr/>
          </p:nvSpPr>
          <p:spPr>
            <a:xfrm>
              <a:off x="76119" y="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434" name="Virtualization"/>
            <p:cNvSpPr/>
            <p:nvPr/>
          </p:nvSpPr>
          <p:spPr>
            <a:xfrm>
              <a:off x="76119" y="286024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435" name="SaaS"/>
            <p:cNvSpPr/>
            <p:nvPr/>
          </p:nvSpPr>
          <p:spPr>
            <a:xfrm>
              <a:off x="0" y="8027568"/>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SaaS</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elf-managed vs Vendor-managed Infrastructure"/>
          <p:cNvSpPr txBox="1"/>
          <p:nvPr>
            <p:ph type="title"/>
          </p:nvPr>
        </p:nvSpPr>
        <p:spPr>
          <a:prstGeom prst="rect">
            <a:avLst/>
          </a:prstGeom>
        </p:spPr>
        <p:txBody>
          <a:bodyPr/>
          <a:lstStyle>
            <a:lvl1pPr defTabSz="2194504">
              <a:defRPr spc="-153" sz="7650"/>
            </a:lvl1pPr>
          </a:lstStyle>
          <a:p>
            <a:pPr/>
            <a:r>
              <a:t>Self-managed vs Vendor-managed Infrastructure</a:t>
            </a:r>
          </a:p>
        </p:txBody>
      </p:sp>
      <p:sp>
        <p:nvSpPr>
          <p:cNvPr id="441" name="Slide Subtitle"/>
          <p:cNvSpPr txBox="1"/>
          <p:nvPr>
            <p:ph type="body" sz="quarter" idx="1"/>
          </p:nvPr>
        </p:nvSpPr>
        <p:spPr>
          <a:prstGeom prst="rect">
            <a:avLst/>
          </a:prstGeom>
        </p:spPr>
        <p:txBody>
          <a:bodyPr/>
          <a:lstStyle/>
          <a:p>
            <a:pPr/>
          </a:p>
        </p:txBody>
      </p:sp>
      <p:sp>
        <p:nvSpPr>
          <p:cNvPr id="442" name="Body Level One…"/>
          <p:cNvSpPr txBox="1"/>
          <p:nvPr>
            <p:ph type="body" idx="21"/>
          </p:nvPr>
        </p:nvSpPr>
        <p:spPr>
          <a:xfrm>
            <a:off x="1206500" y="4248503"/>
            <a:ext cx="12364900" cy="8256014"/>
          </a:xfrm>
          <a:prstGeom prst="rect">
            <a:avLst/>
          </a:prstGeom>
          <a:extLst>
            <a:ext uri="{C572A759-6A51-4108-AA02-DFA0A04FC94B}">
              <ma14:wrappingTextBoxFlag xmlns:ma14="http://schemas.microsoft.com/office/mac/drawingml/2011/main" val="1"/>
            </a:ext>
          </a:extLst>
        </p:spPr>
        <p:txBody>
          <a:bodyPr/>
          <a:lstStyle/>
          <a:p>
            <a:pPr marL="409073" indent="-409073" defTabSz="2072587">
              <a:spcBef>
                <a:spcPts val="3800"/>
              </a:spcBef>
              <a:buSzPct val="100000"/>
              <a:defRPr sz="4080"/>
            </a:pPr>
            <a:r>
              <a:t>Benefits to vendor-managed options:</a:t>
            </a:r>
          </a:p>
          <a:p>
            <a:pPr lvl="1" marL="732923" indent="-409073" defTabSz="2072587">
              <a:lnSpc>
                <a:spcPct val="90000"/>
              </a:lnSpc>
              <a:spcBef>
                <a:spcPts val="3800"/>
              </a:spcBef>
              <a:buSzPct val="100000"/>
              <a:defRPr b="0" sz="4080"/>
            </a:pPr>
            <a:r>
              <a:t>Greater opportunity to reduce resource consumption, improve resource utilization</a:t>
            </a:r>
          </a:p>
          <a:p>
            <a:pPr lvl="1" marL="732923" indent="-409073" defTabSz="2072587">
              <a:lnSpc>
                <a:spcPct val="90000"/>
              </a:lnSpc>
              <a:spcBef>
                <a:spcPts val="3800"/>
              </a:spcBef>
              <a:buSzPct val="100000"/>
              <a:defRPr b="0" sz="4080"/>
            </a:pPr>
            <a:r>
              <a:t>Less management burden</a:t>
            </a:r>
          </a:p>
          <a:p>
            <a:pPr lvl="1" marL="732923" indent="-409073" defTabSz="2072587">
              <a:lnSpc>
                <a:spcPct val="90000"/>
              </a:lnSpc>
              <a:spcBef>
                <a:spcPts val="3800"/>
              </a:spcBef>
              <a:buSzPct val="100000"/>
              <a:defRPr b="0" sz="4080"/>
            </a:pPr>
            <a:r>
              <a:t>Less capital investment, greater operating expenses</a:t>
            </a:r>
          </a:p>
          <a:p>
            <a:pPr marL="409073" indent="-409073" defTabSz="2072587">
              <a:spcBef>
                <a:spcPts val="3800"/>
              </a:spcBef>
              <a:buSzPct val="100000"/>
              <a:defRPr sz="4080"/>
            </a:pPr>
            <a:r>
              <a:t>Benefits to self-managed options:</a:t>
            </a:r>
          </a:p>
          <a:p>
            <a:pPr lvl="1" marL="732923" indent="-409073" defTabSz="2072587">
              <a:lnSpc>
                <a:spcPct val="90000"/>
              </a:lnSpc>
              <a:spcBef>
                <a:spcPts val="3800"/>
              </a:spcBef>
              <a:buSzPct val="100000"/>
              <a:defRPr b="0" sz="4080"/>
            </a:pPr>
            <a:r>
              <a:t>Greater flexibility and avoid vendor lock-in</a:t>
            </a:r>
          </a:p>
          <a:p>
            <a:pPr lvl="1" marL="732923" indent="-409073" defTabSz="2072587">
              <a:lnSpc>
                <a:spcPct val="90000"/>
              </a:lnSpc>
              <a:spcBef>
                <a:spcPts val="3800"/>
              </a:spcBef>
              <a:buSzPct val="100000"/>
              <a:defRPr b="0" sz="4080"/>
            </a:pPr>
            <a:r>
              <a:t>More capital investment, less operating expenses</a:t>
            </a:r>
          </a:p>
        </p:txBody>
      </p:sp>
      <p:sp>
        <p:nvSpPr>
          <p:cNvPr id="443" name="Self-managed"/>
          <p:cNvSpPr txBox="1"/>
          <p:nvPr/>
        </p:nvSpPr>
        <p:spPr>
          <a:xfrm>
            <a:off x="16759398" y="13016339"/>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444" name="Vendor-managed"/>
          <p:cNvSpPr txBox="1"/>
          <p:nvPr/>
        </p:nvSpPr>
        <p:spPr>
          <a:xfrm>
            <a:off x="20232299" y="13016339"/>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grpSp>
        <p:nvGrpSpPr>
          <p:cNvPr id="454" name="Group"/>
          <p:cNvGrpSpPr/>
          <p:nvPr/>
        </p:nvGrpSpPr>
        <p:grpSpPr>
          <a:xfrm>
            <a:off x="17135900" y="3968200"/>
            <a:ext cx="3362791" cy="7983604"/>
            <a:chOff x="0" y="0"/>
            <a:chExt cx="3362790" cy="7983603"/>
          </a:xfrm>
        </p:grpSpPr>
        <p:sp>
          <p:nvSpPr>
            <p:cNvPr id="445"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446"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447"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448"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449"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450"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451"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452"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453" name="I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a:t>
              </a:r>
            </a:p>
          </p:txBody>
        </p:sp>
      </p:grpSp>
      <p:grpSp>
        <p:nvGrpSpPr>
          <p:cNvPr id="464" name="Group"/>
          <p:cNvGrpSpPr/>
          <p:nvPr/>
        </p:nvGrpSpPr>
        <p:grpSpPr>
          <a:xfrm>
            <a:off x="20530625" y="3968200"/>
            <a:ext cx="3362791" cy="8027569"/>
            <a:chOff x="0" y="0"/>
            <a:chExt cx="3362790" cy="8027568"/>
          </a:xfrm>
        </p:grpSpPr>
        <p:sp>
          <p:nvSpPr>
            <p:cNvPr id="455" name="Physical data center"/>
            <p:cNvSpPr/>
            <p:nvPr/>
          </p:nvSpPr>
          <p:spPr>
            <a:xfrm>
              <a:off x="76119" y="66446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456"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457" name="Storage"/>
            <p:cNvSpPr/>
            <p:nvPr/>
          </p:nvSpPr>
          <p:spPr>
            <a:xfrm>
              <a:off x="76119" y="4737801"/>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458" name="Physical Server"/>
            <p:cNvSpPr/>
            <p:nvPr/>
          </p:nvSpPr>
          <p:spPr>
            <a:xfrm>
              <a:off x="76119" y="3784387"/>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459"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460" name="Middleware"/>
            <p:cNvSpPr/>
            <p:nvPr/>
          </p:nvSpPr>
          <p:spPr>
            <a:xfrm>
              <a:off x="76119" y="9534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461" name="Application"/>
            <p:cNvSpPr/>
            <p:nvPr/>
          </p:nvSpPr>
          <p:spPr>
            <a:xfrm>
              <a:off x="76119" y="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462" name="Virtualization"/>
            <p:cNvSpPr/>
            <p:nvPr/>
          </p:nvSpPr>
          <p:spPr>
            <a:xfrm>
              <a:off x="76119" y="286024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463" name="SaaS"/>
            <p:cNvSpPr/>
            <p:nvPr/>
          </p:nvSpPr>
          <p:spPr>
            <a:xfrm>
              <a:off x="0" y="8027568"/>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SaaS</a:t>
              </a:r>
            </a:p>
          </p:txBody>
        </p:sp>
      </p:grpSp>
      <p:grpSp>
        <p:nvGrpSpPr>
          <p:cNvPr id="474" name="Group"/>
          <p:cNvGrpSpPr/>
          <p:nvPr/>
        </p:nvGrpSpPr>
        <p:grpSpPr>
          <a:xfrm>
            <a:off x="13741174" y="3968200"/>
            <a:ext cx="3362791" cy="7987264"/>
            <a:chOff x="0" y="0"/>
            <a:chExt cx="3362790" cy="7987263"/>
          </a:xfrm>
        </p:grpSpPr>
        <p:sp>
          <p:nvSpPr>
            <p:cNvPr id="465" name="Physical data center"/>
            <p:cNvSpPr/>
            <p:nvPr/>
          </p:nvSpPr>
          <p:spPr>
            <a:xfrm>
              <a:off x="76119" y="6648287"/>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466" name="Network"/>
            <p:cNvSpPr/>
            <p:nvPr/>
          </p:nvSpPr>
          <p:spPr>
            <a:xfrm>
              <a:off x="76119" y="5698533"/>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467" name="Storage"/>
            <p:cNvSpPr/>
            <p:nvPr/>
          </p:nvSpPr>
          <p:spPr>
            <a:xfrm>
              <a:off x="76119" y="4748776"/>
              <a:ext cx="3210552"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468" name="Physical Server"/>
            <p:cNvSpPr/>
            <p:nvPr/>
          </p:nvSpPr>
          <p:spPr>
            <a:xfrm>
              <a:off x="76119" y="379902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469" name="Operating System"/>
            <p:cNvSpPr/>
            <p:nvPr/>
          </p:nvSpPr>
          <p:spPr>
            <a:xfrm>
              <a:off x="76119" y="189951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470" name="Middleware"/>
            <p:cNvSpPr/>
            <p:nvPr/>
          </p:nvSpPr>
          <p:spPr>
            <a:xfrm>
              <a:off x="76119" y="949755"/>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471" name="Application"/>
            <p:cNvSpPr/>
            <p:nvPr/>
          </p:nvSpPr>
          <p:spPr>
            <a:xfrm>
              <a:off x="76119" y="0"/>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472" name="Traditional, on-premises computing"/>
            <p:cNvSpPr/>
            <p:nvPr/>
          </p:nvSpPr>
          <p:spPr>
            <a:xfrm>
              <a:off x="0" y="798726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Traditional, on-premises computing</a:t>
              </a:r>
            </a:p>
          </p:txBody>
        </p:sp>
        <p:sp>
          <p:nvSpPr>
            <p:cNvPr id="473" name="Virtualization"/>
            <p:cNvSpPr/>
            <p:nvPr/>
          </p:nvSpPr>
          <p:spPr>
            <a:xfrm>
              <a:off x="76119" y="2849266"/>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Cloud Infrastructure is Best Suited for Variable Workloads"/>
          <p:cNvSpPr txBox="1"/>
          <p:nvPr>
            <p:ph type="title"/>
          </p:nvPr>
        </p:nvSpPr>
        <p:spPr>
          <a:prstGeom prst="rect">
            <a:avLst/>
          </a:prstGeom>
        </p:spPr>
        <p:txBody>
          <a:bodyPr/>
          <a:lstStyle>
            <a:lvl1pPr defTabSz="1853136">
              <a:defRPr spc="-129" sz="6460"/>
            </a:lvl1pPr>
          </a:lstStyle>
          <a:p>
            <a:pPr/>
            <a:r>
              <a:t>Cloud Infrastructure is Best Suited for Variable Workloads</a:t>
            </a:r>
          </a:p>
        </p:txBody>
      </p:sp>
      <p:sp>
        <p:nvSpPr>
          <p:cNvPr id="479" name="Slide Subtitle"/>
          <p:cNvSpPr txBox="1"/>
          <p:nvPr>
            <p:ph type="body" sz="quarter" idx="1"/>
          </p:nvPr>
        </p:nvSpPr>
        <p:spPr>
          <a:prstGeom prst="rect">
            <a:avLst/>
          </a:prstGeom>
        </p:spPr>
        <p:txBody>
          <a:bodyPr/>
          <a:lstStyle/>
          <a:p>
            <a:pPr/>
          </a:p>
        </p:txBody>
      </p:sp>
      <p:sp>
        <p:nvSpPr>
          <p:cNvPr id="480" name="Body Level One…"/>
          <p:cNvSpPr txBox="1"/>
          <p:nvPr>
            <p:ph type="body" idx="21"/>
          </p:nvPr>
        </p:nvSpPr>
        <p:spPr>
          <a:xfrm>
            <a:off x="1206500" y="4248503"/>
            <a:ext cx="21971000" cy="8927626"/>
          </a:xfrm>
          <a:prstGeom prst="rect">
            <a:avLst/>
          </a:prstGeom>
          <a:extLst>
            <a:ext uri="{C572A759-6A51-4108-AA02-DFA0A04FC94B}">
              <ma14:wrappingTextBoxFlag xmlns:ma14="http://schemas.microsoft.com/office/mac/drawingml/2011/main" val="1"/>
            </a:ext>
          </a:extLst>
        </p:spPr>
        <p:txBody>
          <a:bodyPr/>
          <a:lstStyle/>
          <a:p>
            <a:pPr marL="481263" indent="-481263">
              <a:buSzPct val="100000"/>
            </a:pPr>
            <a:r>
              <a:t>Consider: Does your workload benefit from ability to scale up/down?</a:t>
            </a:r>
          </a:p>
          <a:p>
            <a:pPr marL="481263" indent="-481263">
              <a:buSzPct val="100000"/>
            </a:pPr>
            <a:r>
              <a:t>Example: need to run 300 VMs, each with 4 vCPUs, 16GB RAM</a:t>
            </a:r>
          </a:p>
          <a:p>
            <a:pPr marL="481263" indent="-481263">
              <a:buSzPct val="100000"/>
            </a:pPr>
            <a:r>
              <a:t>Private cloud: Dell PowerEdge Pricing (AMD EPYC 64 core CPUs)</a:t>
            </a:r>
          </a:p>
          <a:p>
            <a:pPr lvl="1" marL="862263" indent="-481263" defTabSz="2438337">
              <a:lnSpc>
                <a:spcPct val="90000"/>
              </a:lnSpc>
              <a:spcBef>
                <a:spcPts val="4500"/>
              </a:spcBef>
              <a:buSzPct val="100000"/>
              <a:defRPr b="0" sz="4800"/>
            </a:pPr>
            <a:r>
              <a:t>7 servers, each with 128 cores/256 threads, 512GB RAM, 3 TB storage = $162,104</a:t>
            </a:r>
          </a:p>
          <a:p>
            <a:pPr marL="481263" indent="-481263">
              <a:buSzPct val="100000"/>
            </a:pPr>
            <a:r>
              <a:t>Public cloud: Amazon EC2 Pricing (M5.xlarge instances, $0.121/VM-hour)</a:t>
            </a:r>
          </a:p>
          <a:p>
            <a:pPr lvl="1" marL="862263" indent="-481263" defTabSz="2438337">
              <a:lnSpc>
                <a:spcPct val="90000"/>
              </a:lnSpc>
              <a:spcBef>
                <a:spcPts val="4500"/>
              </a:spcBef>
              <a:buSzPct val="100000"/>
              <a:defRPr b="0" sz="4800"/>
            </a:pPr>
            <a:r>
              <a:t>10 VMs for 1 year + 290 VMs for 1 month: $36,215.30 </a:t>
            </a:r>
          </a:p>
          <a:p>
            <a:pPr lvl="1" marL="862263" indent="-481263" defTabSz="2438337">
              <a:lnSpc>
                <a:spcPct val="90000"/>
              </a:lnSpc>
              <a:spcBef>
                <a:spcPts val="4500"/>
              </a:spcBef>
              <a:buSzPct val="100000"/>
              <a:defRPr b="0" sz="4800"/>
            </a:pPr>
            <a:r>
              <a:t>300 VMs for 1 year: $317,988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0">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8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80">
                                            <p:txEl>
                                              <p:pRg st="4" end="4"/>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480">
                                            <p:txEl>
                                              <p:pRg st="5" end="5"/>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48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8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Public clouds are not the only option"/>
          <p:cNvSpPr txBox="1"/>
          <p:nvPr>
            <p:ph type="title"/>
          </p:nvPr>
        </p:nvSpPr>
        <p:spPr>
          <a:prstGeom prst="rect">
            <a:avLst/>
          </a:prstGeom>
        </p:spPr>
        <p:txBody>
          <a:bodyPr/>
          <a:lstStyle/>
          <a:p>
            <a:pPr/>
            <a:r>
              <a:t>Public clouds are not the only option</a:t>
            </a:r>
          </a:p>
        </p:txBody>
      </p:sp>
      <p:sp>
        <p:nvSpPr>
          <p:cNvPr id="485" name="Slide Subtitle"/>
          <p:cNvSpPr txBox="1"/>
          <p:nvPr>
            <p:ph type="body" sz="quarter" idx="1"/>
          </p:nvPr>
        </p:nvSpPr>
        <p:spPr>
          <a:prstGeom prst="rect">
            <a:avLst/>
          </a:prstGeom>
        </p:spPr>
        <p:txBody>
          <a:bodyPr/>
          <a:lstStyle/>
          <a:p>
            <a:pPr/>
          </a:p>
        </p:txBody>
      </p:sp>
      <p:sp>
        <p:nvSpPr>
          <p:cNvPr id="486" name="Body Level One…"/>
          <p:cNvSpPr txBox="1"/>
          <p:nvPr>
            <p:ph type="body" idx="21"/>
          </p:nvPr>
        </p:nvSpPr>
        <p:spPr>
          <a:xfrm>
            <a:off x="1206500" y="4248503"/>
            <a:ext cx="21971000" cy="8993156"/>
          </a:xfrm>
          <a:prstGeom prst="rect">
            <a:avLst/>
          </a:prstGeom>
          <a:extLst>
            <a:ext uri="{C572A759-6A51-4108-AA02-DFA0A04FC94B}">
              <ma14:wrappingTextBoxFlag xmlns:ma14="http://schemas.microsoft.com/office/mac/drawingml/2011/main" val="1"/>
            </a:ext>
          </a:extLst>
        </p:spPr>
        <p:txBody>
          <a:bodyPr/>
          <a:lstStyle/>
          <a:p>
            <a:pPr marL="481263" indent="-481263">
              <a:buSzPct val="100000"/>
            </a:pPr>
            <a:r>
              <a:t>“Public” clouds are connected to the internet and available for anyone to use</a:t>
            </a:r>
          </a:p>
          <a:p>
            <a:pPr lvl="1" marL="862263" indent="-481263" defTabSz="2438337">
              <a:lnSpc>
                <a:spcPct val="90000"/>
              </a:lnSpc>
              <a:spcBef>
                <a:spcPts val="4500"/>
              </a:spcBef>
              <a:buSzPct val="100000"/>
              <a:defRPr b="0" sz="4800"/>
            </a:pPr>
            <a:r>
              <a:t>Examples: Amazon, Azure, Google Cloud, DigitalOcean</a:t>
            </a:r>
          </a:p>
          <a:p>
            <a:pPr marL="481263" indent="-481263">
              <a:buSzPct val="100000"/>
            </a:pPr>
            <a:r>
              <a:t>“Private” clouds use cloud technologies with on-premises, self-managed hardware</a:t>
            </a:r>
          </a:p>
          <a:p>
            <a:pPr lvl="1" marL="862263" indent="-481263" defTabSz="2438337">
              <a:lnSpc>
                <a:spcPct val="90000"/>
              </a:lnSpc>
              <a:spcBef>
                <a:spcPts val="4500"/>
              </a:spcBef>
              <a:buSzPct val="100000"/>
              <a:defRPr b="0" sz="4800"/>
            </a:pPr>
            <a:r>
              <a:t>Cost-effective when a large scale of baseline resources are needed</a:t>
            </a:r>
          </a:p>
          <a:p>
            <a:pPr lvl="1" marL="862263" indent="-481263" defTabSz="2438337">
              <a:lnSpc>
                <a:spcPct val="90000"/>
              </a:lnSpc>
              <a:spcBef>
                <a:spcPts val="4500"/>
              </a:spcBef>
              <a:buSzPct val="100000"/>
              <a:defRPr b="0" sz="4800"/>
            </a:pPr>
            <a:r>
              <a:t>Example management software: OpenStack, VMWare, Proxmox, Kubernetes</a:t>
            </a:r>
          </a:p>
          <a:p>
            <a:pPr marL="481263" indent="-481263">
              <a:buSzPct val="100000"/>
            </a:pPr>
            <a:r>
              <a:t>“Hybrid” clouds integrate private and public (or multiple public) clouds</a:t>
            </a:r>
          </a:p>
          <a:p>
            <a:pPr lvl="1" marL="862263" indent="-481263" defTabSz="2438337">
              <a:lnSpc>
                <a:spcPct val="90000"/>
              </a:lnSpc>
              <a:spcBef>
                <a:spcPts val="4500"/>
              </a:spcBef>
              <a:buSzPct val="100000"/>
              <a:defRPr b="0" sz="4800"/>
            </a:pPr>
            <a:r>
              <a:t>Effective approach to “burst” capacity from private cloud to public cloud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Learning Objectives for this Lesson"/>
          <p:cNvSpPr txBox="1"/>
          <p:nvPr>
            <p:ph type="title"/>
          </p:nvPr>
        </p:nvSpPr>
        <p:spPr>
          <a:prstGeom prst="rect">
            <a:avLst/>
          </a:prstGeom>
        </p:spPr>
        <p:txBody>
          <a:bodyPr/>
          <a:lstStyle>
            <a:lvl1pPr>
              <a:defRPr spc="-200"/>
            </a:lvl1pPr>
          </a:lstStyle>
          <a:p>
            <a:pPr/>
            <a:r>
              <a:t>Learning Objectives for this Lesson</a:t>
            </a:r>
          </a:p>
        </p:txBody>
      </p:sp>
      <p:sp>
        <p:nvSpPr>
          <p:cNvPr id="128" name="By the end of this lesson, you should be able to…"/>
          <p:cNvSpPr txBox="1"/>
          <p:nvPr>
            <p:ph type="body" sz="quarter" idx="1"/>
          </p:nvPr>
        </p:nvSpPr>
        <p:spPr>
          <a:xfrm>
            <a:off x="1206500" y="2372961"/>
            <a:ext cx="21971000" cy="934780"/>
          </a:xfrm>
          <a:prstGeom prst="rect">
            <a:avLst/>
          </a:prstGeom>
        </p:spPr>
        <p:txBody>
          <a:bodyPr/>
          <a:lstStyle/>
          <a:p>
            <a:pPr/>
            <a:r>
              <a:t>By the end of this lesson, you should be able to…</a:t>
            </a:r>
          </a:p>
        </p:txBody>
      </p:sp>
      <p:sp>
        <p:nvSpPr>
          <p:cNvPr id="129" name="Describe how continuous integration helps to catch errors sooner in the software lifecycle…"/>
          <p:cNvSpPr txBox="1"/>
          <p:nvPr>
            <p:ph type="body" idx="21"/>
          </p:nvPr>
        </p:nvSpPr>
        <p:spPr>
          <a:xfrm>
            <a:off x="1206500" y="4243609"/>
            <a:ext cx="21971000" cy="8256013"/>
          </a:xfrm>
          <a:prstGeom prst="rect">
            <a:avLst/>
          </a:prstGeom>
          <a:extLst>
            <a:ext uri="{C572A759-6A51-4108-AA02-DFA0A04FC94B}">
              <ma14:wrappingTextBoxFlag xmlns:ma14="http://schemas.microsoft.com/office/mac/drawingml/2011/main" val="1"/>
            </a:ext>
          </a:extLst>
        </p:spPr>
        <p:txBody>
          <a:bodyPr/>
          <a:lstStyle/>
          <a:p>
            <a:pPr marL="698500" indent="-698500">
              <a:buSzPct val="123000"/>
              <a:buChar char="•"/>
            </a:pPr>
            <a:r>
              <a:t>Describe what “cloud” computing is</a:t>
            </a:r>
          </a:p>
          <a:p>
            <a:pPr marL="698500" indent="-698500">
              <a:buSzPct val="123000"/>
              <a:buChar char="•"/>
            </a:pPr>
            <a:r>
              <a:t>Understand the role of virtual machines and containers in cloud computing</a:t>
            </a:r>
          </a:p>
          <a:p>
            <a:pPr marL="698500" indent="-698500">
              <a:buSzPct val="123000"/>
              <a:buChar char="•"/>
            </a:pPr>
            <a:r>
              <a:t>Deploy a web app to the cloud</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Activity: Deploying Transcript Server to Heroku"/>
          <p:cNvSpPr txBox="1"/>
          <p:nvPr>
            <p:ph type="title"/>
          </p:nvPr>
        </p:nvSpPr>
        <p:spPr>
          <a:prstGeom prst="rect">
            <a:avLst/>
          </a:prstGeom>
        </p:spPr>
        <p:txBody>
          <a:bodyPr/>
          <a:lstStyle>
            <a:lvl1pPr defTabSz="2292037">
              <a:defRPr spc="-159" sz="7990"/>
            </a:lvl1pPr>
          </a:lstStyle>
          <a:p>
            <a:pPr/>
            <a:r>
              <a:t>Activity: Deploying Transcript Server to Heroku</a:t>
            </a:r>
          </a:p>
        </p:txBody>
      </p:sp>
      <p:sp>
        <p:nvSpPr>
          <p:cNvPr id="491" name="Slide Subtitle"/>
          <p:cNvSpPr txBox="1"/>
          <p:nvPr>
            <p:ph type="body" sz="quarter" idx="1"/>
          </p:nvPr>
        </p:nvSpPr>
        <p:spPr>
          <a:prstGeom prst="rect">
            <a:avLst/>
          </a:prstGeom>
        </p:spPr>
        <p:txBody>
          <a:bodyPr/>
          <a:lstStyle/>
          <a:p>
            <a:pPr/>
          </a:p>
        </p:txBody>
      </p:sp>
      <p:sp>
        <p:nvSpPr>
          <p:cNvPr id="492" name="Body Level On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94" name="“Cloud Native” Apps are Designed for the Cloud"/>
          <p:cNvSpPr txBox="1"/>
          <p:nvPr>
            <p:ph type="title"/>
          </p:nvPr>
        </p:nvSpPr>
        <p:spPr>
          <a:prstGeom prst="rect">
            <a:avLst/>
          </a:prstGeom>
        </p:spPr>
        <p:txBody>
          <a:bodyPr/>
          <a:lstStyle>
            <a:lvl1pPr defTabSz="2243271">
              <a:defRPr spc="-156" sz="7820"/>
            </a:lvl1pPr>
          </a:lstStyle>
          <a:p>
            <a:pPr/>
            <a:r>
              <a:t>“Cloud Native” Apps are Designed for the Cloud</a:t>
            </a:r>
          </a:p>
        </p:txBody>
      </p:sp>
      <p:sp>
        <p:nvSpPr>
          <p:cNvPr id="495" name="Slide Subtitle"/>
          <p:cNvSpPr txBox="1"/>
          <p:nvPr>
            <p:ph type="body" sz="quarter" idx="1"/>
          </p:nvPr>
        </p:nvSpPr>
        <p:spPr>
          <a:prstGeom prst="rect">
            <a:avLst/>
          </a:prstGeom>
        </p:spPr>
        <p:txBody>
          <a:bodyPr/>
          <a:lstStyle/>
          <a:p>
            <a:pPr/>
          </a:p>
        </p:txBody>
      </p:sp>
      <p:sp>
        <p:nvSpPr>
          <p:cNvPr id="496"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How to build state-of-the-art software without big investment in physical infrastructure and human resources to operate that?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98" name="“Lift and Shift” Existing Apps to the Cloud"/>
          <p:cNvSpPr txBox="1"/>
          <p:nvPr>
            <p:ph type="title"/>
          </p:nvPr>
        </p:nvSpPr>
        <p:spPr>
          <a:prstGeom prst="rect">
            <a:avLst/>
          </a:prstGeom>
        </p:spPr>
        <p:txBody>
          <a:bodyPr/>
          <a:lstStyle/>
          <a:p>
            <a:pPr/>
            <a:r>
              <a:t>“Lift and Shift” Existing Apps to the Cloud</a:t>
            </a:r>
          </a:p>
        </p:txBody>
      </p:sp>
      <p:sp>
        <p:nvSpPr>
          <p:cNvPr id="499" name="Slide Subtitle"/>
          <p:cNvSpPr txBox="1"/>
          <p:nvPr>
            <p:ph type="body" sz="quarter" idx="1"/>
          </p:nvPr>
        </p:nvSpPr>
        <p:spPr>
          <a:prstGeom prst="rect">
            <a:avLst/>
          </a:prstGeom>
        </p:spPr>
        <p:txBody>
          <a:bodyPr/>
          <a:lstStyle/>
          <a:p>
            <a:pPr/>
          </a:p>
        </p:txBody>
      </p:sp>
      <p:sp>
        <p:nvSpPr>
          <p:cNvPr id="500" name="Body Level On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Learning Objectives for this Lesson"/>
          <p:cNvSpPr txBox="1"/>
          <p:nvPr>
            <p:ph type="title"/>
          </p:nvPr>
        </p:nvSpPr>
        <p:spPr>
          <a:prstGeom prst="rect">
            <a:avLst/>
          </a:prstGeom>
        </p:spPr>
        <p:txBody>
          <a:bodyPr/>
          <a:lstStyle>
            <a:lvl1pPr>
              <a:defRPr spc="-200"/>
            </a:lvl1pPr>
          </a:lstStyle>
          <a:p>
            <a:pPr/>
            <a:r>
              <a:t>Review: Learning Objectives for this Lesson</a:t>
            </a:r>
          </a:p>
        </p:txBody>
      </p:sp>
      <p:sp>
        <p:nvSpPr>
          <p:cNvPr id="503" name="By the end of this lesson, you should be able to…"/>
          <p:cNvSpPr txBox="1"/>
          <p:nvPr>
            <p:ph type="body" sz="quarter" idx="1"/>
          </p:nvPr>
        </p:nvSpPr>
        <p:spPr>
          <a:xfrm>
            <a:off x="1206500" y="2372961"/>
            <a:ext cx="21971000" cy="934780"/>
          </a:xfrm>
          <a:prstGeom prst="rect">
            <a:avLst/>
          </a:prstGeom>
        </p:spPr>
        <p:txBody>
          <a:bodyPr/>
          <a:lstStyle/>
          <a:p>
            <a:pPr/>
            <a:r>
              <a:t>You should now be able to…</a:t>
            </a:r>
          </a:p>
        </p:txBody>
      </p:sp>
      <p:sp>
        <p:nvSpPr>
          <p:cNvPr id="504" name="Describe how continuous integration helps to catch errors sooner in the software lifecycle…"/>
          <p:cNvSpPr txBox="1"/>
          <p:nvPr>
            <p:ph type="body" idx="21"/>
          </p:nvPr>
        </p:nvSpPr>
        <p:spPr>
          <a:xfrm>
            <a:off x="1206500" y="4243609"/>
            <a:ext cx="21971000" cy="8256013"/>
          </a:xfrm>
          <a:prstGeom prst="rect">
            <a:avLst/>
          </a:prstGeom>
          <a:extLst>
            <a:ext uri="{C572A759-6A51-4108-AA02-DFA0A04FC94B}">
              <ma14:wrappingTextBoxFlag xmlns:ma14="http://schemas.microsoft.com/office/mac/drawingml/2011/main" val="1"/>
            </a:ext>
          </a:extLst>
        </p:spPr>
        <p:txBody>
          <a:bodyPr/>
          <a:lstStyle/>
          <a:p>
            <a:pPr marL="698500" indent="-698500">
              <a:buSzPct val="123000"/>
              <a:buChar char="•"/>
            </a:pPr>
            <a:r>
              <a:t>Describe what “cloud” computing is</a:t>
            </a:r>
          </a:p>
          <a:p>
            <a:pPr marL="698500" indent="-698500">
              <a:buSzPct val="123000"/>
              <a:buChar char="•"/>
            </a:pPr>
            <a:r>
              <a:t>Understand the role of virtual machines and containers in cloud computing</a:t>
            </a:r>
          </a:p>
          <a:p>
            <a:pPr marL="698500" indent="-698500">
              <a:buSzPct val="123000"/>
              <a:buChar char="•"/>
            </a:pPr>
            <a:r>
              <a:t>Deploy a web app to the cloud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Motivation: Deploying Web Applications"/>
          <p:cNvSpPr txBox="1"/>
          <p:nvPr>
            <p:ph type="title"/>
          </p:nvPr>
        </p:nvSpPr>
        <p:spPr>
          <a:prstGeom prst="rect">
            <a:avLst/>
          </a:prstGeom>
        </p:spPr>
        <p:txBody>
          <a:bodyPr/>
          <a:lstStyle/>
          <a:p>
            <a:pPr/>
            <a:r>
              <a:t>Motivation: Deploying Web Applications</a:t>
            </a:r>
          </a:p>
        </p:txBody>
      </p:sp>
      <p:sp>
        <p:nvSpPr>
          <p:cNvPr id="132" name="Slide Subtitle"/>
          <p:cNvSpPr txBox="1"/>
          <p:nvPr>
            <p:ph type="body" sz="quarter" idx="1"/>
          </p:nvPr>
        </p:nvSpPr>
        <p:spPr>
          <a:prstGeom prst="rect">
            <a:avLst/>
          </a:prstGeom>
        </p:spPr>
        <p:txBody>
          <a:bodyPr/>
          <a:lstStyle/>
          <a:p>
            <a:pPr/>
          </a:p>
        </p:txBody>
      </p:sp>
      <p:sp>
        <p:nvSpPr>
          <p:cNvPr id="133" name="Body Level One…"/>
          <p:cNvSpPr txBox="1"/>
          <p:nvPr>
            <p:ph type="body" idx="21"/>
          </p:nvPr>
        </p:nvSpPr>
        <p:spPr>
          <a:xfrm>
            <a:off x="1206500" y="4248503"/>
            <a:ext cx="16641560" cy="8645605"/>
          </a:xfrm>
          <a:prstGeom prst="rect">
            <a:avLst/>
          </a:prstGeom>
          <a:extLst>
            <a:ext uri="{C572A759-6A51-4108-AA02-DFA0A04FC94B}">
              <ma14:wrappingTextBoxFlag xmlns:ma14="http://schemas.microsoft.com/office/mac/drawingml/2011/main" val="1"/>
            </a:ext>
          </a:extLst>
        </p:spPr>
        <p:txBody>
          <a:bodyPr/>
          <a:lstStyle/>
          <a:p>
            <a:pPr marL="413886" indent="-413886" defTabSz="2096970">
              <a:spcBef>
                <a:spcPts val="3800"/>
              </a:spcBef>
              <a:buSzPct val="100000"/>
              <a:defRPr sz="4128"/>
            </a:pPr>
            <a:r>
              <a:t>What we need:</a:t>
            </a:r>
          </a:p>
          <a:p>
            <a:pPr lvl="1" marL="741546" indent="-413886" defTabSz="2096970">
              <a:lnSpc>
                <a:spcPct val="90000"/>
              </a:lnSpc>
              <a:spcBef>
                <a:spcPts val="3800"/>
              </a:spcBef>
              <a:buSzPct val="100000"/>
              <a:defRPr b="0" sz="4128"/>
            </a:pPr>
            <a:r>
              <a:t>A server that can run our application</a:t>
            </a:r>
          </a:p>
          <a:p>
            <a:pPr lvl="1" marL="741546" indent="-413886" defTabSz="2096970">
              <a:lnSpc>
                <a:spcPct val="90000"/>
              </a:lnSpc>
              <a:spcBef>
                <a:spcPts val="3800"/>
              </a:spcBef>
              <a:buSzPct val="100000"/>
              <a:defRPr b="0" sz="4128"/>
            </a:pPr>
            <a:r>
              <a:t>A network that is configured to route requests from an address to that server</a:t>
            </a:r>
          </a:p>
          <a:p>
            <a:pPr marL="413886" indent="-413886" defTabSz="2096970">
              <a:spcBef>
                <a:spcPts val="3800"/>
              </a:spcBef>
              <a:buSzPct val="100000"/>
              <a:defRPr sz="4128"/>
            </a:pPr>
            <a:r>
              <a:t>Questions to think about:</a:t>
            </a:r>
          </a:p>
          <a:p>
            <a:pPr lvl="1" marL="741546" indent="-413886" defTabSz="2096970">
              <a:lnSpc>
                <a:spcPct val="90000"/>
              </a:lnSpc>
              <a:spcBef>
                <a:spcPts val="3800"/>
              </a:spcBef>
              <a:buSzPct val="100000"/>
              <a:defRPr b="0" sz="4128"/>
            </a:pPr>
            <a:r>
              <a:t>What software do we need to run besides our application code?</a:t>
            </a:r>
          </a:p>
          <a:p>
            <a:pPr lvl="1" marL="741546" indent="-413886" defTabSz="2096970">
              <a:lnSpc>
                <a:spcPct val="90000"/>
              </a:lnSpc>
              <a:spcBef>
                <a:spcPts val="3800"/>
              </a:spcBef>
              <a:buSzPct val="100000"/>
              <a:defRPr b="0" sz="4128"/>
            </a:pPr>
            <a:r>
              <a:t>Where does this server come from?</a:t>
            </a:r>
          </a:p>
          <a:p>
            <a:pPr lvl="1" marL="741546" indent="-413886" defTabSz="2096970">
              <a:lnSpc>
                <a:spcPct val="90000"/>
              </a:lnSpc>
              <a:spcBef>
                <a:spcPts val="3800"/>
              </a:spcBef>
              <a:buSzPct val="100000"/>
              <a:defRPr b="0" sz="4128"/>
            </a:pPr>
            <a:r>
              <a:t>Who else gets to use this server?</a:t>
            </a:r>
          </a:p>
          <a:p>
            <a:pPr lvl="1" marL="741546" indent="-413886" defTabSz="2096970">
              <a:lnSpc>
                <a:spcPct val="90000"/>
              </a:lnSpc>
              <a:spcBef>
                <a:spcPts val="3800"/>
              </a:spcBef>
              <a:buSzPct val="100000"/>
              <a:defRPr b="0" sz="4128"/>
            </a:pPr>
            <a:r>
              <a:t>Who maintains the server and software?</a:t>
            </a:r>
          </a:p>
        </p:txBody>
      </p:sp>
      <p:pic>
        <p:nvPicPr>
          <p:cNvPr id="134" name="Image" descr="Image"/>
          <p:cNvPicPr>
            <a:picLocks noChangeAspect="1"/>
          </p:cNvPicPr>
          <p:nvPr/>
        </p:nvPicPr>
        <p:blipFill>
          <a:blip r:embed="rId3">
            <a:extLst/>
          </a:blip>
          <a:stretch>
            <a:fillRect/>
          </a:stretch>
        </p:blipFill>
        <p:spPr>
          <a:xfrm>
            <a:off x="18147911" y="4817879"/>
            <a:ext cx="1536702" cy="2235202"/>
          </a:xfrm>
          <a:prstGeom prst="rect">
            <a:avLst/>
          </a:prstGeom>
          <a:ln w="12700">
            <a:miter lim="400000"/>
          </a:ln>
        </p:spPr>
      </p:pic>
      <p:pic>
        <p:nvPicPr>
          <p:cNvPr id="135" name="Image" descr="Image"/>
          <p:cNvPicPr>
            <a:picLocks noChangeAspect="1"/>
          </p:cNvPicPr>
          <p:nvPr/>
        </p:nvPicPr>
        <p:blipFill>
          <a:blip r:embed="rId4">
            <a:extLst/>
          </a:blip>
          <a:stretch>
            <a:fillRect/>
          </a:stretch>
        </p:blipFill>
        <p:spPr>
          <a:xfrm>
            <a:off x="19984464" y="5283835"/>
            <a:ext cx="1417404" cy="1303292"/>
          </a:xfrm>
          <a:prstGeom prst="rect">
            <a:avLst/>
          </a:prstGeom>
          <a:ln w="12700">
            <a:miter lim="400000"/>
          </a:ln>
        </p:spPr>
      </p:pic>
      <p:sp>
        <p:nvSpPr>
          <p:cNvPr id="136" name="Write some code"/>
          <p:cNvSpPr txBox="1"/>
          <p:nvPr/>
        </p:nvSpPr>
        <p:spPr>
          <a:xfrm>
            <a:off x="19481433" y="4563176"/>
            <a:ext cx="242346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Write some code</a:t>
            </a:r>
          </a:p>
        </p:txBody>
      </p:sp>
      <p:grpSp>
        <p:nvGrpSpPr>
          <p:cNvPr id="139" name="Group"/>
          <p:cNvGrpSpPr/>
          <p:nvPr/>
        </p:nvGrpSpPr>
        <p:grpSpPr>
          <a:xfrm>
            <a:off x="17978365" y="10503530"/>
            <a:ext cx="4432302" cy="1686314"/>
            <a:chOff x="0" y="0"/>
            <a:chExt cx="4432301" cy="1686313"/>
          </a:xfrm>
        </p:grpSpPr>
        <p:pic>
          <p:nvPicPr>
            <p:cNvPr id="137" name="Image" descr="Image"/>
            <p:cNvPicPr>
              <a:picLocks noChangeAspect="1"/>
            </p:cNvPicPr>
            <p:nvPr/>
          </p:nvPicPr>
          <p:blipFill>
            <a:blip r:embed="rId5">
              <a:extLst/>
            </a:blip>
            <a:stretch>
              <a:fillRect/>
            </a:stretch>
          </p:blipFill>
          <p:spPr>
            <a:xfrm>
              <a:off x="0" y="0"/>
              <a:ext cx="4432302" cy="889002"/>
            </a:xfrm>
            <a:prstGeom prst="rect">
              <a:avLst/>
            </a:prstGeom>
            <a:ln w="12700" cap="flat">
              <a:noFill/>
              <a:miter lim="400000"/>
            </a:ln>
            <a:effectLst/>
          </p:spPr>
        </p:pic>
        <p:sp>
          <p:nvSpPr>
            <p:cNvPr id="138" name="Class Server, in CS Department Data Center"/>
            <p:cNvSpPr txBox="1"/>
            <p:nvPr/>
          </p:nvSpPr>
          <p:spPr>
            <a:xfrm>
              <a:off x="10921" y="856648"/>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40" name="Line"/>
          <p:cNvSpPr/>
          <p:nvPr/>
        </p:nvSpPr>
        <p:spPr>
          <a:xfrm flipH="1">
            <a:off x="18768661" y="7277610"/>
            <a:ext cx="3" cy="3096542"/>
          </a:xfrm>
          <a:prstGeom prst="line">
            <a:avLst/>
          </a:prstGeom>
          <a:ln w="63500">
            <a:solidFill>
              <a:srgbClr val="000000"/>
            </a:solidFill>
            <a:miter lim="400000"/>
            <a:tailEnd type="triangle"/>
          </a:ln>
        </p:spPr>
        <p:txBody>
          <a:bodyPr lIns="45718" tIns="45718" rIns="45718" bIns="45718"/>
          <a:lstStyle/>
          <a:p>
            <a:pPr/>
          </a:p>
        </p:txBody>
      </p:sp>
      <p:sp>
        <p:nvSpPr>
          <p:cNvPr id="141" name="Copy over (s)FTP"/>
          <p:cNvSpPr txBox="1"/>
          <p:nvPr/>
        </p:nvSpPr>
        <p:spPr>
          <a:xfrm>
            <a:off x="19462078" y="7533354"/>
            <a:ext cx="246217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over (s)FTP</a:t>
            </a:r>
          </a:p>
        </p:txBody>
      </p:sp>
      <p:sp>
        <p:nvSpPr>
          <p:cNvPr id="142" name="Restart server with my changes, make sure it doesn’t crash"/>
          <p:cNvSpPr txBox="1"/>
          <p:nvPr/>
        </p:nvSpPr>
        <p:spPr>
          <a:xfrm>
            <a:off x="18553852" y="8156472"/>
            <a:ext cx="4960571" cy="8296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Restart server with my changes, make sure it doesn’t crash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uild Systems"/>
          <p:cNvSpPr txBox="1"/>
          <p:nvPr>
            <p:ph type="title"/>
          </p:nvPr>
        </p:nvSpPr>
        <p:spPr>
          <a:prstGeom prst="rect">
            <a:avLst/>
          </a:prstGeom>
        </p:spPr>
        <p:txBody>
          <a:bodyPr/>
          <a:lstStyle>
            <a:lvl1pPr>
              <a:defRPr spc="-200"/>
            </a:lvl1pPr>
          </a:lstStyle>
          <a:p>
            <a:pPr/>
            <a:r>
              <a:t>What is cloud infrastructure?</a:t>
            </a:r>
          </a:p>
        </p:txBody>
      </p:sp>
      <p:sp>
        <p:nvSpPr>
          <p:cNvPr id="147" name="Not just compilation"/>
          <p:cNvSpPr txBox="1"/>
          <p:nvPr>
            <p:ph type="body" sz="quarter" idx="1"/>
          </p:nvPr>
        </p:nvSpPr>
        <p:spPr>
          <a:xfrm>
            <a:off x="1206500" y="2372961"/>
            <a:ext cx="21971000" cy="934780"/>
          </a:xfrm>
          <a:prstGeom prst="rect">
            <a:avLst/>
          </a:prstGeom>
        </p:spPr>
        <p:txBody>
          <a:bodyPr/>
          <a:lstStyle/>
          <a:p>
            <a:pPr/>
          </a:p>
        </p:txBody>
      </p:sp>
      <p:sp>
        <p:nvSpPr>
          <p:cNvPr id="148" name="Fetch dependencies and link them (using a package manager like maven, pip or npm)…"/>
          <p:cNvSpPr txBox="1"/>
          <p:nvPr>
            <p:ph type="body" idx="21"/>
          </p:nvPr>
        </p:nvSpPr>
        <p:spPr>
          <a:xfrm>
            <a:off x="1206500" y="4248503"/>
            <a:ext cx="14566871" cy="8256014"/>
          </a:xfrm>
          <a:prstGeom prst="rect">
            <a:avLst/>
          </a:prstGeom>
          <a:extLst>
            <a:ext uri="{C572A759-6A51-4108-AA02-DFA0A04FC94B}">
              <ma14:wrappingTextBoxFlag xmlns:ma14="http://schemas.microsoft.com/office/mac/drawingml/2011/main" val="1"/>
            </a:ext>
          </a:extLst>
        </p:spPr>
        <p:txBody>
          <a:bodyPr/>
          <a:lstStyle/>
          <a:p>
            <a:pPr marL="481263" indent="-481263">
              <a:buSzPct val="100000"/>
            </a:pPr>
            <a:r>
              <a:t>Our apps run on a “tall stack” of dependencies</a:t>
            </a:r>
          </a:p>
          <a:p>
            <a:pPr marL="481263" indent="-481263">
              <a:buSzPct val="100000"/>
            </a:pPr>
            <a:r>
              <a:t>Traditionally this full stack is self-managed</a:t>
            </a:r>
          </a:p>
          <a:p>
            <a:pPr marL="481263" indent="-481263">
              <a:buSzPct val="100000"/>
            </a:pPr>
            <a:r>
              <a:t>Cloud providers offer a range of products that manage parts of that stack for us:</a:t>
            </a:r>
          </a:p>
          <a:p>
            <a:pPr lvl="1" marL="862263" indent="-481263" defTabSz="2438337">
              <a:lnSpc>
                <a:spcPct val="90000"/>
              </a:lnSpc>
              <a:spcBef>
                <a:spcPts val="4500"/>
              </a:spcBef>
              <a:buSzPct val="100000"/>
              <a:defRPr b="0" sz="4800"/>
            </a:pPr>
            <a:r>
              <a:t>“Infrastructure as a service”</a:t>
            </a:r>
          </a:p>
          <a:p>
            <a:pPr lvl="1" marL="862263" indent="-481263" defTabSz="2438337">
              <a:lnSpc>
                <a:spcPct val="90000"/>
              </a:lnSpc>
              <a:spcBef>
                <a:spcPts val="4500"/>
              </a:spcBef>
              <a:buSzPct val="100000"/>
              <a:defRPr b="0" sz="4800"/>
            </a:pPr>
            <a:r>
              <a:t>“Platform as a service”</a:t>
            </a:r>
          </a:p>
          <a:p>
            <a:pPr lvl="1" marL="862263" indent="-481263" defTabSz="2438337">
              <a:lnSpc>
                <a:spcPct val="90000"/>
              </a:lnSpc>
              <a:spcBef>
                <a:spcPts val="4500"/>
              </a:spcBef>
              <a:buSzPct val="100000"/>
              <a:defRPr b="0" sz="4800"/>
            </a:pPr>
            <a:r>
              <a:t>“Software as a Service”</a:t>
            </a:r>
          </a:p>
        </p:txBody>
      </p:sp>
      <p:grpSp>
        <p:nvGrpSpPr>
          <p:cNvPr id="158" name="Group"/>
          <p:cNvGrpSpPr/>
          <p:nvPr/>
        </p:nvGrpSpPr>
        <p:grpSpPr>
          <a:xfrm>
            <a:off x="16818174" y="4268483"/>
            <a:ext cx="3362791" cy="7987264"/>
            <a:chOff x="0" y="0"/>
            <a:chExt cx="3362790" cy="7987263"/>
          </a:xfrm>
        </p:grpSpPr>
        <p:sp>
          <p:nvSpPr>
            <p:cNvPr id="149" name="Physical data center"/>
            <p:cNvSpPr/>
            <p:nvPr/>
          </p:nvSpPr>
          <p:spPr>
            <a:xfrm>
              <a:off x="76119" y="6648287"/>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150" name="Network"/>
            <p:cNvSpPr/>
            <p:nvPr/>
          </p:nvSpPr>
          <p:spPr>
            <a:xfrm>
              <a:off x="76119" y="5698533"/>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151" name="Storage"/>
            <p:cNvSpPr/>
            <p:nvPr/>
          </p:nvSpPr>
          <p:spPr>
            <a:xfrm>
              <a:off x="76119" y="4748776"/>
              <a:ext cx="3210552"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152" name="Physical Server"/>
            <p:cNvSpPr/>
            <p:nvPr/>
          </p:nvSpPr>
          <p:spPr>
            <a:xfrm>
              <a:off x="76119" y="379902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153" name="Operating System"/>
            <p:cNvSpPr/>
            <p:nvPr/>
          </p:nvSpPr>
          <p:spPr>
            <a:xfrm>
              <a:off x="76119" y="189951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154" name="Middleware"/>
            <p:cNvSpPr/>
            <p:nvPr/>
          </p:nvSpPr>
          <p:spPr>
            <a:xfrm>
              <a:off x="76119" y="949755"/>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155" name="Application"/>
            <p:cNvSpPr/>
            <p:nvPr/>
          </p:nvSpPr>
          <p:spPr>
            <a:xfrm>
              <a:off x="76119" y="0"/>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156" name="Traditional, on-premises computing"/>
            <p:cNvSpPr/>
            <p:nvPr/>
          </p:nvSpPr>
          <p:spPr>
            <a:xfrm>
              <a:off x="0" y="798726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Traditional, on-premises computing</a:t>
              </a:r>
            </a:p>
          </p:txBody>
        </p:sp>
        <p:sp>
          <p:nvSpPr>
            <p:cNvPr id="157" name="Virtualization"/>
            <p:cNvSpPr/>
            <p:nvPr/>
          </p:nvSpPr>
          <p:spPr>
            <a:xfrm>
              <a:off x="76119" y="2849266"/>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grpSp>
      <p:grpSp>
        <p:nvGrpSpPr>
          <p:cNvPr id="168" name="Group"/>
          <p:cNvGrpSpPr/>
          <p:nvPr/>
        </p:nvGrpSpPr>
        <p:grpSpPr>
          <a:xfrm>
            <a:off x="20418986" y="4291015"/>
            <a:ext cx="3362791" cy="7983604"/>
            <a:chOff x="0" y="0"/>
            <a:chExt cx="3362790" cy="7983603"/>
          </a:xfrm>
        </p:grpSpPr>
        <p:sp>
          <p:nvSpPr>
            <p:cNvPr id="159"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160"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161"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162"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163" name="Operating System"/>
            <p:cNvSpPr/>
            <p:nvPr/>
          </p:nvSpPr>
          <p:spPr>
            <a:xfrm>
              <a:off x="76119" y="1906830"/>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164" name="Middleware"/>
            <p:cNvSpPr/>
            <p:nvPr/>
          </p:nvSpPr>
          <p:spPr>
            <a:xfrm>
              <a:off x="76119" y="9534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165"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166"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167" name="Platform-as-a-Service"/>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Platform-as-a-Service</a:t>
              </a:r>
            </a:p>
          </p:txBody>
        </p:sp>
      </p:grpSp>
      <p:sp>
        <p:nvSpPr>
          <p:cNvPr id="169" name="Self-managed"/>
          <p:cNvSpPr txBox="1"/>
          <p:nvPr/>
        </p:nvSpPr>
        <p:spPr>
          <a:xfrm>
            <a:off x="16818174" y="12923193"/>
            <a:ext cx="3362791"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170" name="Vendor-managed"/>
          <p:cNvSpPr txBox="1"/>
          <p:nvPr/>
        </p:nvSpPr>
        <p:spPr>
          <a:xfrm>
            <a:off x="20418986" y="12923193"/>
            <a:ext cx="3362791"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loud Infrastructure Creates Economies of Scale"/>
          <p:cNvSpPr txBox="1"/>
          <p:nvPr>
            <p:ph type="title"/>
          </p:nvPr>
        </p:nvSpPr>
        <p:spPr>
          <a:prstGeom prst="rect">
            <a:avLst/>
          </a:prstGeom>
        </p:spPr>
        <p:txBody>
          <a:bodyPr/>
          <a:lstStyle>
            <a:lvl1pPr defTabSz="2194504">
              <a:defRPr spc="-153" sz="7650"/>
            </a:lvl1pPr>
          </a:lstStyle>
          <a:p>
            <a:pPr/>
            <a:r>
              <a:t>Cloud Infrastructure Creates Economies of Scale</a:t>
            </a:r>
          </a:p>
        </p:txBody>
      </p:sp>
      <p:sp>
        <p:nvSpPr>
          <p:cNvPr id="175" name="Slide Subtitle"/>
          <p:cNvSpPr txBox="1"/>
          <p:nvPr>
            <p:ph type="body" sz="quarter" idx="1"/>
          </p:nvPr>
        </p:nvSpPr>
        <p:spPr>
          <a:prstGeom prst="rect">
            <a:avLst/>
          </a:prstGeom>
        </p:spPr>
        <p:txBody>
          <a:bodyPr/>
          <a:lstStyle/>
          <a:p>
            <a:pPr/>
          </a:p>
        </p:txBody>
      </p:sp>
      <p:sp>
        <p:nvSpPr>
          <p:cNvPr id="176" name="Body Level One…"/>
          <p:cNvSpPr txBox="1"/>
          <p:nvPr>
            <p:ph type="body" idx="21"/>
          </p:nvPr>
        </p:nvSpPr>
        <p:spPr>
          <a:xfrm>
            <a:off x="1206499" y="4248503"/>
            <a:ext cx="19225586" cy="8521891"/>
          </a:xfrm>
          <a:prstGeom prst="rect">
            <a:avLst/>
          </a:prstGeom>
          <a:extLst>
            <a:ext uri="{C572A759-6A51-4108-AA02-DFA0A04FC94B}">
              <ma14:wrappingTextBoxFlag xmlns:ma14="http://schemas.microsoft.com/office/mac/drawingml/2011/main" val="1"/>
            </a:ext>
          </a:extLst>
        </p:spPr>
        <p:txBody>
          <a:bodyPr/>
          <a:lstStyle/>
          <a:p>
            <a:pPr marL="380197" indent="-380197" defTabSz="1926287">
              <a:spcBef>
                <a:spcPts val="3500"/>
              </a:spcBef>
              <a:buSzPct val="100000"/>
              <a:defRPr sz="3792"/>
            </a:pPr>
            <a:r>
              <a:t>At the physical level:</a:t>
            </a:r>
          </a:p>
          <a:p>
            <a:pPr lvl="1" marL="681187" indent="-380197" defTabSz="1926287">
              <a:lnSpc>
                <a:spcPct val="90000"/>
              </a:lnSpc>
              <a:spcBef>
                <a:spcPts val="3500"/>
              </a:spcBef>
              <a:buSzPct val="100000"/>
              <a:defRPr b="0" sz="3792"/>
            </a:pPr>
            <a:r>
              <a:t>Multiple customers’ physical machines in the same data center</a:t>
            </a:r>
          </a:p>
          <a:p>
            <a:pPr lvl="1" marL="681187" indent="-380197" defTabSz="1926287">
              <a:lnSpc>
                <a:spcPct val="90000"/>
              </a:lnSpc>
              <a:spcBef>
                <a:spcPts val="3500"/>
              </a:spcBef>
              <a:buSzPct val="100000"/>
              <a:defRPr b="0" sz="3792"/>
            </a:pPr>
            <a:r>
              <a:t>Save on physical costs (centralize power, cooling, security, maintenance)</a:t>
            </a:r>
          </a:p>
          <a:p>
            <a:pPr marL="380197" indent="-380197" defTabSz="1926287">
              <a:spcBef>
                <a:spcPts val="3500"/>
              </a:spcBef>
              <a:buSzPct val="100000"/>
              <a:defRPr sz="3792"/>
            </a:pPr>
            <a:r>
              <a:t>At the physical server level:</a:t>
            </a:r>
          </a:p>
          <a:p>
            <a:pPr lvl="1" marL="681187" indent="-380197" defTabSz="1926287">
              <a:lnSpc>
                <a:spcPct val="90000"/>
              </a:lnSpc>
              <a:spcBef>
                <a:spcPts val="3500"/>
              </a:spcBef>
              <a:buSzPct val="100000"/>
              <a:defRPr b="0" sz="3792"/>
            </a:pPr>
            <a:r>
              <a:t>Multiple customers’ virtual machines in the same physical machine</a:t>
            </a:r>
          </a:p>
          <a:p>
            <a:pPr lvl="1" marL="681187" indent="-380197" defTabSz="1926287">
              <a:lnSpc>
                <a:spcPct val="90000"/>
              </a:lnSpc>
              <a:spcBef>
                <a:spcPts val="3500"/>
              </a:spcBef>
              <a:buSzPct val="100000"/>
              <a:defRPr b="0" sz="3792"/>
            </a:pPr>
            <a:r>
              <a:t>Save on resource costs (utilize marginal computing capacity)</a:t>
            </a:r>
          </a:p>
          <a:p>
            <a:pPr marL="380197" indent="-380197" defTabSz="1926287">
              <a:spcBef>
                <a:spcPts val="3500"/>
              </a:spcBef>
              <a:buSzPct val="100000"/>
              <a:defRPr sz="3792"/>
            </a:pPr>
            <a:r>
              <a:t>At the application level:</a:t>
            </a:r>
          </a:p>
          <a:p>
            <a:pPr lvl="1" marL="681187" indent="-380197" defTabSz="1926287">
              <a:lnSpc>
                <a:spcPct val="90000"/>
              </a:lnSpc>
              <a:spcBef>
                <a:spcPts val="3500"/>
              </a:spcBef>
              <a:buSzPct val="100000"/>
              <a:defRPr b="0" sz="3792"/>
            </a:pPr>
            <a:r>
              <a:t>Multiple customer’s applications hosted in same virtual machine</a:t>
            </a:r>
          </a:p>
          <a:p>
            <a:pPr lvl="1" marL="681187" indent="-380197" defTabSz="1926287">
              <a:lnSpc>
                <a:spcPct val="90000"/>
              </a:lnSpc>
              <a:spcBef>
                <a:spcPts val="3500"/>
              </a:spcBef>
              <a:buSzPct val="100000"/>
              <a:defRPr b="0" sz="3792"/>
            </a:pPr>
            <a:r>
              <a:t>Save on resource overhead (eliminate redundant infrastructure like OS)</a:t>
            </a:r>
          </a:p>
        </p:txBody>
      </p:sp>
      <p:grpSp>
        <p:nvGrpSpPr>
          <p:cNvPr id="186" name="Group"/>
          <p:cNvGrpSpPr/>
          <p:nvPr/>
        </p:nvGrpSpPr>
        <p:grpSpPr>
          <a:xfrm>
            <a:off x="19723187" y="4114737"/>
            <a:ext cx="3362791" cy="8253821"/>
            <a:chOff x="0" y="0"/>
            <a:chExt cx="3362790" cy="8253820"/>
          </a:xfrm>
        </p:grpSpPr>
        <p:sp>
          <p:nvSpPr>
            <p:cNvPr id="177" name="Physical data center"/>
            <p:cNvSpPr/>
            <p:nvPr/>
          </p:nvSpPr>
          <p:spPr>
            <a:xfrm>
              <a:off x="76119" y="6648287"/>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178" name="Network"/>
            <p:cNvSpPr/>
            <p:nvPr/>
          </p:nvSpPr>
          <p:spPr>
            <a:xfrm>
              <a:off x="76119" y="5698533"/>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179" name="Storage"/>
            <p:cNvSpPr/>
            <p:nvPr/>
          </p:nvSpPr>
          <p:spPr>
            <a:xfrm>
              <a:off x="76119" y="4748776"/>
              <a:ext cx="3210552"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180" name="Physical Server"/>
            <p:cNvSpPr/>
            <p:nvPr/>
          </p:nvSpPr>
          <p:spPr>
            <a:xfrm>
              <a:off x="76119" y="379902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181" name="Operating System"/>
            <p:cNvSpPr/>
            <p:nvPr/>
          </p:nvSpPr>
          <p:spPr>
            <a:xfrm>
              <a:off x="76119" y="189951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182" name="Middleware"/>
            <p:cNvSpPr/>
            <p:nvPr/>
          </p:nvSpPr>
          <p:spPr>
            <a:xfrm>
              <a:off x="76119" y="949755"/>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183" name="Application"/>
            <p:cNvSpPr/>
            <p:nvPr/>
          </p:nvSpPr>
          <p:spPr>
            <a:xfrm>
              <a:off x="76119" y="0"/>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184" name="Multiple customers could share each of these tiers"/>
            <p:cNvSpPr/>
            <p:nvPr/>
          </p:nvSpPr>
          <p:spPr>
            <a:xfrm>
              <a:off x="0" y="8253820"/>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i="1" sz="2600">
                  <a:solidFill>
                    <a:srgbClr val="000000"/>
                  </a:solidFill>
                </a:defRPr>
              </a:lvl1pPr>
            </a:lstStyle>
            <a:p>
              <a:pPr/>
              <a:r>
                <a:t>Multiple customers could share each of these tiers</a:t>
              </a:r>
            </a:p>
          </p:txBody>
        </p:sp>
        <p:sp>
          <p:nvSpPr>
            <p:cNvPr id="185" name="Virtualization"/>
            <p:cNvSpPr/>
            <p:nvPr/>
          </p:nvSpPr>
          <p:spPr>
            <a:xfrm>
              <a:off x="76119" y="2849266"/>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loud Infrastructure Scales Elastically"/>
          <p:cNvSpPr txBox="1"/>
          <p:nvPr>
            <p:ph type="title"/>
          </p:nvPr>
        </p:nvSpPr>
        <p:spPr>
          <a:prstGeom prst="rect">
            <a:avLst/>
          </a:prstGeom>
        </p:spPr>
        <p:txBody>
          <a:bodyPr/>
          <a:lstStyle/>
          <a:p>
            <a:pPr/>
            <a:r>
              <a:t>Cloud Infrastructure Scales Elastically</a:t>
            </a:r>
          </a:p>
        </p:txBody>
      </p:sp>
      <p:sp>
        <p:nvSpPr>
          <p:cNvPr id="191" name="Slide Subtitle"/>
          <p:cNvSpPr txBox="1"/>
          <p:nvPr>
            <p:ph type="body" sz="quarter" idx="1"/>
          </p:nvPr>
        </p:nvSpPr>
        <p:spPr>
          <a:prstGeom prst="rect">
            <a:avLst/>
          </a:prstGeom>
        </p:spPr>
        <p:txBody>
          <a:bodyPr/>
          <a:lstStyle/>
          <a:p>
            <a:pPr/>
          </a:p>
        </p:txBody>
      </p:sp>
      <p:sp>
        <p:nvSpPr>
          <p:cNvPr id="192" name="Body Level One…"/>
          <p:cNvSpPr txBox="1"/>
          <p:nvPr>
            <p:ph type="body" idx="21"/>
          </p:nvPr>
        </p:nvSpPr>
        <p:spPr>
          <a:xfrm>
            <a:off x="1206500" y="4248503"/>
            <a:ext cx="19225585" cy="8521891"/>
          </a:xfrm>
          <a:prstGeom prst="rect">
            <a:avLst/>
          </a:prstGeom>
          <a:extLst>
            <a:ext uri="{C572A759-6A51-4108-AA02-DFA0A04FC94B}">
              <ma14:wrappingTextBoxFlag xmlns:ma14="http://schemas.microsoft.com/office/mac/drawingml/2011/main" val="1"/>
            </a:ext>
          </a:extLst>
        </p:spPr>
        <p:txBody>
          <a:bodyPr/>
          <a:lstStyle/>
          <a:p>
            <a:pPr marL="462012" indent="-462012" defTabSz="2340804">
              <a:spcBef>
                <a:spcPts val="4300"/>
              </a:spcBef>
              <a:buSzPct val="100000"/>
              <a:defRPr sz="4608"/>
            </a:pPr>
            <a:r>
              <a:t>“Traditional” computing infrastructure requires capital investment</a:t>
            </a:r>
          </a:p>
          <a:p>
            <a:pPr lvl="1" marL="827772" indent="-462012" defTabSz="2340804">
              <a:lnSpc>
                <a:spcPct val="90000"/>
              </a:lnSpc>
              <a:spcBef>
                <a:spcPts val="4300"/>
              </a:spcBef>
              <a:buSzPct val="100000"/>
              <a:defRPr b="0" sz="4608"/>
            </a:pPr>
            <a:r>
              <a:t>“Scaling up” means buying more hardware, or maintaining excess capacity for when scale is needed</a:t>
            </a:r>
          </a:p>
          <a:p>
            <a:pPr lvl="1" marL="827772" indent="-462012" defTabSz="2340804">
              <a:lnSpc>
                <a:spcPct val="90000"/>
              </a:lnSpc>
              <a:spcBef>
                <a:spcPts val="4300"/>
              </a:spcBef>
              <a:buSzPct val="100000"/>
              <a:defRPr b="0" sz="4608"/>
            </a:pPr>
            <a:r>
              <a:t>“Scaling down” means selling hardware, or powering it off</a:t>
            </a:r>
          </a:p>
          <a:p>
            <a:pPr marL="462012" indent="-462012" defTabSz="2340804">
              <a:spcBef>
                <a:spcPts val="4300"/>
              </a:spcBef>
              <a:buSzPct val="100000"/>
              <a:defRPr sz="4608"/>
            </a:pPr>
            <a:r>
              <a:t>Cloud computing scales elastically:</a:t>
            </a:r>
          </a:p>
          <a:p>
            <a:pPr lvl="1" marL="827772" indent="-462012" defTabSz="2340804">
              <a:lnSpc>
                <a:spcPct val="90000"/>
              </a:lnSpc>
              <a:spcBef>
                <a:spcPts val="4300"/>
              </a:spcBef>
              <a:buSzPct val="100000"/>
              <a:defRPr b="0" sz="4608"/>
            </a:pPr>
            <a:r>
              <a:t>“Scaling up” means allocating more shared resources</a:t>
            </a:r>
          </a:p>
          <a:p>
            <a:pPr lvl="1" marL="827772" indent="-462012" defTabSz="2340804">
              <a:lnSpc>
                <a:spcPct val="90000"/>
              </a:lnSpc>
              <a:spcBef>
                <a:spcPts val="4300"/>
              </a:spcBef>
              <a:buSzPct val="100000"/>
              <a:defRPr b="0" sz="4608"/>
            </a:pPr>
            <a:r>
              <a:t>“Scaling down” means releasing resources into a pool</a:t>
            </a:r>
          </a:p>
          <a:p>
            <a:pPr lvl="1" marL="827772" indent="-462012" defTabSz="2340804">
              <a:lnSpc>
                <a:spcPct val="90000"/>
              </a:lnSpc>
              <a:spcBef>
                <a:spcPts val="4300"/>
              </a:spcBef>
              <a:buSzPct val="100000"/>
              <a:defRPr b="0" sz="4608"/>
            </a:pPr>
            <a:r>
              <a:t>Billed on consumption (usually per-second, per-minute or per-hour)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loud Infrastructure is On-Demand Access to Resources"/>
          <p:cNvSpPr txBox="1"/>
          <p:nvPr>
            <p:ph type="title"/>
          </p:nvPr>
        </p:nvSpPr>
        <p:spPr>
          <a:prstGeom prst="rect">
            <a:avLst/>
          </a:prstGeom>
        </p:spPr>
        <p:txBody>
          <a:bodyPr/>
          <a:lstStyle>
            <a:lvl1pPr defTabSz="1877520">
              <a:defRPr spc="-130" sz="6544"/>
            </a:lvl1pPr>
          </a:lstStyle>
          <a:p>
            <a:pPr/>
            <a:r>
              <a:t>Cloud Infrastructure is On-Demand Access to Resources</a:t>
            </a:r>
          </a:p>
        </p:txBody>
      </p:sp>
      <p:sp>
        <p:nvSpPr>
          <p:cNvPr id="197" name="Slide Subtitle"/>
          <p:cNvSpPr txBox="1"/>
          <p:nvPr>
            <p:ph type="body" sz="quarter" idx="1"/>
          </p:nvPr>
        </p:nvSpPr>
        <p:spPr>
          <a:prstGeom prst="rect">
            <a:avLst/>
          </a:prstGeom>
        </p:spPr>
        <p:txBody>
          <a:bodyPr/>
          <a:lstStyle/>
          <a:p>
            <a:pPr/>
          </a:p>
        </p:txBody>
      </p:sp>
      <p:sp>
        <p:nvSpPr>
          <p:cNvPr id="198" name="Body Level One…"/>
          <p:cNvSpPr txBox="1"/>
          <p:nvPr>
            <p:ph type="body" idx="21"/>
          </p:nvPr>
        </p:nvSpPr>
        <p:spPr>
          <a:xfrm>
            <a:off x="1206499" y="4248503"/>
            <a:ext cx="19225586" cy="3788002"/>
          </a:xfrm>
          <a:prstGeom prst="rect">
            <a:avLst/>
          </a:prstGeom>
          <a:extLst>
            <a:ext uri="{C572A759-6A51-4108-AA02-DFA0A04FC94B}">
              <ma14:wrappingTextBoxFlag xmlns:ma14="http://schemas.microsoft.com/office/mac/drawingml/2011/main" val="1"/>
            </a:ext>
          </a:extLst>
        </p:spPr>
        <p:txBody>
          <a:bodyPr/>
          <a:lstStyle/>
          <a:p>
            <a:pPr/>
            <a:r>
              <a:t>Vendor provides a service catalog of “X as a service” abstractions </a:t>
            </a:r>
          </a:p>
          <a:p>
            <a:pPr/>
            <a:r>
              <a:t>Web interface or API allows us to provision resources on-demand</a:t>
            </a:r>
          </a:p>
        </p:txBody>
      </p:sp>
      <p:pic>
        <p:nvPicPr>
          <p:cNvPr id="199" name="Image" descr="Image"/>
          <p:cNvPicPr>
            <a:picLocks noChangeAspect="1"/>
          </p:cNvPicPr>
          <p:nvPr/>
        </p:nvPicPr>
        <p:blipFill>
          <a:blip r:embed="rId3">
            <a:extLst/>
          </a:blip>
          <a:stretch>
            <a:fillRect/>
          </a:stretch>
        </p:blipFill>
        <p:spPr>
          <a:xfrm>
            <a:off x="2631979" y="11137421"/>
            <a:ext cx="1536702" cy="2235202"/>
          </a:xfrm>
          <a:prstGeom prst="rect">
            <a:avLst/>
          </a:prstGeom>
          <a:ln w="12700">
            <a:miter lim="400000"/>
          </a:ln>
        </p:spPr>
      </p:pic>
      <p:grpSp>
        <p:nvGrpSpPr>
          <p:cNvPr id="202" name="I just need a few functions that grants Twilio tokens! Why do I need to pay for a container?"/>
          <p:cNvGrpSpPr/>
          <p:nvPr/>
        </p:nvGrpSpPr>
        <p:grpSpPr>
          <a:xfrm>
            <a:off x="3951630" y="8363504"/>
            <a:ext cx="5705081" cy="3967958"/>
            <a:chOff x="0" y="0"/>
            <a:chExt cx="5705080" cy="3967957"/>
          </a:xfrm>
        </p:grpSpPr>
        <p:sp>
          <p:nvSpPr>
            <p:cNvPr id="200" name="Shape"/>
            <p:cNvSpPr/>
            <p:nvPr/>
          </p:nvSpPr>
          <p:spPr>
            <a:xfrm>
              <a:off x="0" y="-1"/>
              <a:ext cx="5705081" cy="3967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cap="flat">
              <a:noFill/>
              <a:miter lim="400000"/>
            </a:ln>
            <a:effectLst/>
          </p:spPr>
          <p:txBody>
            <a:bodyPr wrap="square" lIns="50800" tIns="50800" rIns="50800" bIns="50800" numCol="1" anchor="t">
              <a:noAutofit/>
            </a:bodyPr>
            <a:lstStyle/>
            <a:p>
              <a:pPr algn="r" defTabSz="825500">
                <a:defRPr sz="3200">
                  <a:solidFill>
                    <a:srgbClr val="000000"/>
                  </a:solidFill>
                  <a:latin typeface="Helvetica Neue Medium"/>
                  <a:ea typeface="Helvetica Neue Medium"/>
                  <a:cs typeface="Helvetica Neue Medium"/>
                  <a:sym typeface="Helvetica Neue Medium"/>
                </a:defRPr>
              </a:pPr>
            </a:p>
          </p:txBody>
        </p:sp>
        <p:sp>
          <p:nvSpPr>
            <p:cNvPr id="201" name="Please give me… A virtual machine…"/>
            <p:cNvSpPr txBox="1"/>
            <p:nvPr/>
          </p:nvSpPr>
          <p:spPr>
            <a:xfrm>
              <a:off x="-1" y="-1"/>
              <a:ext cx="5705082" cy="3061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r" defTabSz="825500">
                <a:defRPr sz="3200">
                  <a:solidFill>
                    <a:srgbClr val="000000"/>
                  </a:solidFill>
                  <a:latin typeface="Helvetica Neue Medium"/>
                  <a:ea typeface="Helvetica Neue Medium"/>
                  <a:cs typeface="Helvetica Neue Medium"/>
                  <a:sym typeface="Helvetica Neue Medium"/>
                </a:defRPr>
              </a:pPr>
              <a:r>
                <a:t>Please give me…</a:t>
              </a:r>
              <a:br/>
              <a:r>
                <a:t>A virtual machine</a:t>
              </a:r>
            </a:p>
            <a:p>
              <a:pPr algn="r" defTabSz="825500">
                <a:defRPr sz="3200">
                  <a:solidFill>
                    <a:srgbClr val="000000"/>
                  </a:solidFill>
                  <a:latin typeface="Helvetica Neue Medium"/>
                  <a:ea typeface="Helvetica Neue Medium"/>
                  <a:cs typeface="Helvetica Neue Medium"/>
                  <a:sym typeface="Helvetica Neue Medium"/>
                </a:defRPr>
              </a:pPr>
              <a:r>
                <a:t>A database server</a:t>
              </a:r>
            </a:p>
            <a:p>
              <a:pPr algn="r" defTabSz="825500">
                <a:defRPr sz="3200">
                  <a:solidFill>
                    <a:srgbClr val="000000"/>
                  </a:solidFill>
                  <a:latin typeface="Helvetica Neue Medium"/>
                  <a:ea typeface="Helvetica Neue Medium"/>
                  <a:cs typeface="Helvetica Neue Medium"/>
                  <a:sym typeface="Helvetica Neue Medium"/>
                </a:defRPr>
              </a:pPr>
              <a:r>
                <a:t>A video chat room</a:t>
              </a:r>
            </a:p>
            <a:p>
              <a:pPr algn="r" defTabSz="825500">
                <a:defRPr sz="3200">
                  <a:solidFill>
                    <a:srgbClr val="000000"/>
                  </a:solidFill>
                  <a:latin typeface="Helvetica Neue Medium"/>
                  <a:ea typeface="Helvetica Neue Medium"/>
                  <a:cs typeface="Helvetica Neue Medium"/>
                  <a:sym typeface="Helvetica Neue Medium"/>
                </a:defRPr>
              </a:pPr>
            </a:p>
          </p:txBody>
        </p:sp>
      </p:grpSp>
      <p:sp>
        <p:nvSpPr>
          <p:cNvPr id="203" name="Cloud"/>
          <p:cNvSpPr/>
          <p:nvPr/>
        </p:nvSpPr>
        <p:spPr>
          <a:xfrm>
            <a:off x="17337505" y="8534323"/>
            <a:ext cx="4547256" cy="2740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4" name="Line"/>
          <p:cNvSpPr/>
          <p:nvPr/>
        </p:nvSpPr>
        <p:spPr>
          <a:xfrm>
            <a:off x="10195517" y="9506043"/>
            <a:ext cx="6868947" cy="1"/>
          </a:xfrm>
          <a:prstGeom prst="line">
            <a:avLst/>
          </a:prstGeom>
          <a:ln w="63500">
            <a:solidFill>
              <a:srgbClr val="000000"/>
            </a:solidFill>
            <a:tailEnd type="triangle"/>
          </a:ln>
        </p:spPr>
        <p:txBody>
          <a:bodyPr lIns="45718" tIns="45718" rIns="45718" bIns="45718"/>
          <a:lstStyle/>
          <a:p>
            <a:pPr/>
          </a:p>
        </p:txBody>
      </p:sp>
      <p:sp>
        <p:nvSpPr>
          <p:cNvPr id="205" name="Line"/>
          <p:cNvSpPr/>
          <p:nvPr/>
        </p:nvSpPr>
        <p:spPr>
          <a:xfrm>
            <a:off x="10195516" y="10772915"/>
            <a:ext cx="6868948" cy="1"/>
          </a:xfrm>
          <a:prstGeom prst="line">
            <a:avLst/>
          </a:prstGeom>
          <a:ln w="63500">
            <a:solidFill>
              <a:srgbClr val="000000"/>
            </a:solidFill>
            <a:headEnd type="triangle"/>
          </a:ln>
        </p:spPr>
        <p:txBody>
          <a:bodyPr lIns="45718" tIns="45718" rIns="45718" bIns="45718"/>
          <a:lstStyle/>
          <a:p>
            <a:pPr/>
          </a:p>
        </p:txBody>
      </p:sp>
      <p:sp>
        <p:nvSpPr>
          <p:cNvPr id="206" name="API request (and billing info…)"/>
          <p:cNvSpPr txBox="1"/>
          <p:nvPr/>
        </p:nvSpPr>
        <p:spPr>
          <a:xfrm>
            <a:off x="11120956" y="8956705"/>
            <a:ext cx="422391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14141"/>
                </a:solidFill>
              </a:defRPr>
            </a:lvl1pPr>
          </a:lstStyle>
          <a:p>
            <a:pPr/>
            <a:r>
              <a:t>API request (and billing info…)</a:t>
            </a:r>
          </a:p>
        </p:txBody>
      </p:sp>
      <p:sp>
        <p:nvSpPr>
          <p:cNvPr id="207" name="Resources"/>
          <p:cNvSpPr txBox="1"/>
          <p:nvPr/>
        </p:nvSpPr>
        <p:spPr>
          <a:xfrm>
            <a:off x="12453237" y="10338271"/>
            <a:ext cx="155935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14141"/>
                </a:solidFill>
              </a:defRPr>
            </a:lvl1pPr>
          </a:lstStyle>
          <a:p>
            <a:pPr/>
            <a:r>
              <a:t>Resources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1" name="Build Systems"/>
          <p:cNvSpPr txBox="1"/>
          <p:nvPr>
            <p:ph type="title"/>
          </p:nvPr>
        </p:nvSpPr>
        <p:spPr>
          <a:prstGeom prst="rect">
            <a:avLst/>
          </a:prstGeom>
        </p:spPr>
        <p:txBody>
          <a:bodyPr/>
          <a:lstStyle>
            <a:lvl1pPr>
              <a:defRPr spc="-200"/>
            </a:lvl1pPr>
          </a:lstStyle>
          <a:p>
            <a:pPr/>
            <a:r>
              <a:t>Proto-cloud: Colocation Services</a:t>
            </a:r>
          </a:p>
        </p:txBody>
      </p:sp>
      <p:sp>
        <p:nvSpPr>
          <p:cNvPr id="212" name="Not just compilation"/>
          <p:cNvSpPr txBox="1"/>
          <p:nvPr>
            <p:ph type="body" sz="quarter" idx="1"/>
          </p:nvPr>
        </p:nvSpPr>
        <p:spPr>
          <a:xfrm>
            <a:off x="1206500" y="2372961"/>
            <a:ext cx="21971000" cy="934780"/>
          </a:xfrm>
          <a:prstGeom prst="rect">
            <a:avLst/>
          </a:prstGeom>
        </p:spPr>
        <p:txBody>
          <a:bodyPr/>
          <a:lstStyle/>
          <a:p>
            <a:pPr/>
          </a:p>
        </p:txBody>
      </p:sp>
      <p:sp>
        <p:nvSpPr>
          <p:cNvPr id="213" name="Fetch dependencies and link them (using a package manager like maven, pip or npm)…"/>
          <p:cNvSpPr txBox="1"/>
          <p:nvPr>
            <p:ph type="body" idx="21"/>
          </p:nvPr>
        </p:nvSpPr>
        <p:spPr>
          <a:xfrm>
            <a:off x="1206500" y="4248503"/>
            <a:ext cx="14566871" cy="8256014"/>
          </a:xfrm>
          <a:prstGeom prst="rect">
            <a:avLst/>
          </a:prstGeom>
          <a:extLst>
            <a:ext uri="{C572A759-6A51-4108-AA02-DFA0A04FC94B}">
              <ma14:wrappingTextBoxFlag xmlns:ma14="http://schemas.microsoft.com/office/mac/drawingml/2011/main" val="1"/>
            </a:ext>
          </a:extLst>
        </p:spPr>
        <p:txBody>
          <a:bodyPr/>
          <a:lstStyle/>
          <a:p>
            <a:pPr marL="481263" indent="-481263">
              <a:buSzPct val="100000"/>
            </a:pPr>
            <a:r>
              <a:t>Purchase or rent a physical server in a shared datacenter</a:t>
            </a:r>
          </a:p>
          <a:p>
            <a:pPr marL="481263" indent="-481263">
              <a:buSzPct val="100000"/>
            </a:pPr>
            <a:r>
              <a:t>Vendor builds and maintains the data center</a:t>
            </a:r>
          </a:p>
          <a:p>
            <a:pPr marL="481263" indent="-481263">
              <a:buSzPct val="100000"/>
            </a:pPr>
            <a:r>
              <a:t>Self-manage the physical machine</a:t>
            </a:r>
          </a:p>
        </p:txBody>
      </p:sp>
      <p:grpSp>
        <p:nvGrpSpPr>
          <p:cNvPr id="223" name="Group"/>
          <p:cNvGrpSpPr/>
          <p:nvPr/>
        </p:nvGrpSpPr>
        <p:grpSpPr>
          <a:xfrm>
            <a:off x="16818174" y="4268483"/>
            <a:ext cx="3362792" cy="7987264"/>
            <a:chOff x="0" y="0"/>
            <a:chExt cx="3362790" cy="7987263"/>
          </a:xfrm>
        </p:grpSpPr>
        <p:sp>
          <p:nvSpPr>
            <p:cNvPr id="214" name="Physical data center"/>
            <p:cNvSpPr/>
            <p:nvPr/>
          </p:nvSpPr>
          <p:spPr>
            <a:xfrm>
              <a:off x="76119" y="6648287"/>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215" name="Network"/>
            <p:cNvSpPr/>
            <p:nvPr/>
          </p:nvSpPr>
          <p:spPr>
            <a:xfrm>
              <a:off x="76119" y="5698533"/>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216" name="Storage"/>
            <p:cNvSpPr/>
            <p:nvPr/>
          </p:nvSpPr>
          <p:spPr>
            <a:xfrm>
              <a:off x="76119" y="4748776"/>
              <a:ext cx="3210552"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217" name="Physical Server"/>
            <p:cNvSpPr/>
            <p:nvPr/>
          </p:nvSpPr>
          <p:spPr>
            <a:xfrm>
              <a:off x="76119" y="379902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218" name="Operating System"/>
            <p:cNvSpPr/>
            <p:nvPr/>
          </p:nvSpPr>
          <p:spPr>
            <a:xfrm>
              <a:off x="76119" y="1899511"/>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219" name="Middleware"/>
            <p:cNvSpPr/>
            <p:nvPr/>
          </p:nvSpPr>
          <p:spPr>
            <a:xfrm>
              <a:off x="76119" y="949755"/>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220" name="Application"/>
            <p:cNvSpPr/>
            <p:nvPr/>
          </p:nvSpPr>
          <p:spPr>
            <a:xfrm>
              <a:off x="76119" y="0"/>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221" name="Traditional, on-premises computing"/>
            <p:cNvSpPr/>
            <p:nvPr/>
          </p:nvSpPr>
          <p:spPr>
            <a:xfrm>
              <a:off x="0" y="798726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Traditional, on-premises computing</a:t>
              </a:r>
            </a:p>
          </p:txBody>
        </p:sp>
        <p:sp>
          <p:nvSpPr>
            <p:cNvPr id="222" name="Virtualization"/>
            <p:cNvSpPr/>
            <p:nvPr/>
          </p:nvSpPr>
          <p:spPr>
            <a:xfrm>
              <a:off x="76119" y="2849266"/>
              <a:ext cx="3210552"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grpSp>
      <p:grpSp>
        <p:nvGrpSpPr>
          <p:cNvPr id="233" name="Group"/>
          <p:cNvGrpSpPr/>
          <p:nvPr/>
        </p:nvGrpSpPr>
        <p:grpSpPr>
          <a:xfrm>
            <a:off x="20418986" y="4291015"/>
            <a:ext cx="3362791" cy="7983604"/>
            <a:chOff x="0" y="0"/>
            <a:chExt cx="3362790" cy="7983603"/>
          </a:xfrm>
        </p:grpSpPr>
        <p:sp>
          <p:nvSpPr>
            <p:cNvPr id="224"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225"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226"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227" name="Physical Server"/>
            <p:cNvSpPr/>
            <p:nvPr/>
          </p:nvSpPr>
          <p:spPr>
            <a:xfrm>
              <a:off x="76119" y="3784386"/>
              <a:ext cx="3210551"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228"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229"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230"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231" name="Virtualization"/>
            <p:cNvSpPr/>
            <p:nvPr/>
          </p:nvSpPr>
          <p:spPr>
            <a:xfrm>
              <a:off x="76119" y="2860244"/>
              <a:ext cx="3210551" cy="766024"/>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232" name="Colocated server"/>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Colocated server</a:t>
              </a:r>
            </a:p>
          </p:txBody>
        </p:sp>
      </p:grpSp>
      <p:sp>
        <p:nvSpPr>
          <p:cNvPr id="234" name="Self-managed"/>
          <p:cNvSpPr txBox="1"/>
          <p:nvPr/>
        </p:nvSpPr>
        <p:spPr>
          <a:xfrm>
            <a:off x="16818174" y="12923193"/>
            <a:ext cx="3362792"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235" name="Vendor-managed"/>
          <p:cNvSpPr txBox="1"/>
          <p:nvPr/>
        </p:nvSpPr>
        <p:spPr>
          <a:xfrm>
            <a:off x="20418986" y="12923193"/>
            <a:ext cx="3362791"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Infrastructure as a Service: Virtual Machines"/>
          <p:cNvSpPr txBox="1"/>
          <p:nvPr>
            <p:ph type="title"/>
          </p:nvPr>
        </p:nvSpPr>
        <p:spPr>
          <a:prstGeom prst="rect">
            <a:avLst/>
          </a:prstGeom>
        </p:spPr>
        <p:txBody>
          <a:bodyPr/>
          <a:lstStyle/>
          <a:p>
            <a:pPr/>
            <a:r>
              <a:t>Infrastructure as a Service: Virtual Machines</a:t>
            </a:r>
          </a:p>
        </p:txBody>
      </p:sp>
      <p:sp>
        <p:nvSpPr>
          <p:cNvPr id="238" name="Slide Subtitle"/>
          <p:cNvSpPr txBox="1"/>
          <p:nvPr>
            <p:ph type="body" sz="quarter" idx="1"/>
          </p:nvPr>
        </p:nvSpPr>
        <p:spPr>
          <a:prstGeom prst="rect">
            <a:avLst/>
          </a:prstGeom>
        </p:spPr>
        <p:txBody>
          <a:bodyPr/>
          <a:lstStyle/>
          <a:p>
            <a:pPr/>
          </a:p>
        </p:txBody>
      </p:sp>
      <p:sp>
        <p:nvSpPr>
          <p:cNvPr id="239" name="Body Level One…"/>
          <p:cNvSpPr txBox="1"/>
          <p:nvPr>
            <p:ph type="body" idx="21"/>
          </p:nvPr>
        </p:nvSpPr>
        <p:spPr>
          <a:xfrm>
            <a:off x="1206499" y="4248503"/>
            <a:ext cx="11694885" cy="8521891"/>
          </a:xfrm>
          <a:prstGeom prst="rect">
            <a:avLst/>
          </a:prstGeom>
          <a:extLst>
            <a:ext uri="{C572A759-6A51-4108-AA02-DFA0A04FC94B}">
              <ma14:wrappingTextBoxFlag xmlns:ma14="http://schemas.microsoft.com/office/mac/drawingml/2011/main" val="1"/>
            </a:ext>
          </a:extLst>
        </p:spPr>
        <p:txBody>
          <a:bodyPr/>
          <a:lstStyle/>
          <a:p>
            <a:pPr marL="481263" indent="-481263">
              <a:spcBef>
                <a:spcPts val="2900"/>
              </a:spcBef>
              <a:buSzPct val="100000"/>
            </a:pPr>
            <a:r>
              <a:t>Rely on </a:t>
            </a:r>
            <a:r>
              <a:rPr i="1"/>
              <a:t>virtualization</a:t>
            </a:r>
            <a:r>
              <a:t> to slice a single large server into many smaller machines</a:t>
            </a:r>
          </a:p>
          <a:p>
            <a:pPr/>
            <a:r>
              <a:t>OS provides resource limits and quality guarantees per-VM</a:t>
            </a:r>
          </a:p>
          <a:p>
            <a:pPr/>
            <a:r>
              <a:t>Each VM runs its own operating system</a:t>
            </a:r>
          </a:p>
          <a:p>
            <a:pPr/>
            <a:r>
              <a:t>Examples: Amazon EC2, Google Compute Engine, Azure VMs</a:t>
            </a:r>
          </a:p>
        </p:txBody>
      </p:sp>
      <p:grpSp>
        <p:nvGrpSpPr>
          <p:cNvPr id="249" name="Group"/>
          <p:cNvGrpSpPr/>
          <p:nvPr/>
        </p:nvGrpSpPr>
        <p:grpSpPr>
          <a:xfrm>
            <a:off x="15873776" y="4392958"/>
            <a:ext cx="3362791" cy="7983604"/>
            <a:chOff x="0" y="0"/>
            <a:chExt cx="3362790" cy="7983603"/>
          </a:xfrm>
        </p:grpSpPr>
        <p:sp>
          <p:nvSpPr>
            <p:cNvPr id="240" name="Physical data center"/>
            <p:cNvSpPr/>
            <p:nvPr/>
          </p:nvSpPr>
          <p:spPr>
            <a:xfrm>
              <a:off x="76119" y="6644628"/>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data center</a:t>
              </a:r>
            </a:p>
          </p:txBody>
        </p:sp>
        <p:sp>
          <p:nvSpPr>
            <p:cNvPr id="241" name="Network"/>
            <p:cNvSpPr/>
            <p:nvPr/>
          </p:nvSpPr>
          <p:spPr>
            <a:xfrm>
              <a:off x="76119" y="5691215"/>
              <a:ext cx="3210551" cy="766023"/>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Network</a:t>
              </a:r>
            </a:p>
          </p:txBody>
        </p:sp>
        <p:sp>
          <p:nvSpPr>
            <p:cNvPr id="242" name="Storage"/>
            <p:cNvSpPr/>
            <p:nvPr/>
          </p:nvSpPr>
          <p:spPr>
            <a:xfrm>
              <a:off x="76119" y="4737800"/>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Storage</a:t>
              </a:r>
            </a:p>
          </p:txBody>
        </p:sp>
        <p:sp>
          <p:nvSpPr>
            <p:cNvPr id="243" name="Physical Server"/>
            <p:cNvSpPr/>
            <p:nvPr/>
          </p:nvSpPr>
          <p:spPr>
            <a:xfrm>
              <a:off x="76119" y="3784386"/>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Physical Server</a:t>
              </a:r>
            </a:p>
          </p:txBody>
        </p:sp>
        <p:sp>
          <p:nvSpPr>
            <p:cNvPr id="244" name="Operating System"/>
            <p:cNvSpPr/>
            <p:nvPr/>
          </p:nvSpPr>
          <p:spPr>
            <a:xfrm>
              <a:off x="76119" y="190683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Operating System</a:t>
              </a:r>
            </a:p>
          </p:txBody>
        </p:sp>
        <p:sp>
          <p:nvSpPr>
            <p:cNvPr id="245" name="Middleware"/>
            <p:cNvSpPr/>
            <p:nvPr/>
          </p:nvSpPr>
          <p:spPr>
            <a:xfrm>
              <a:off x="76119" y="953415"/>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Middleware</a:t>
              </a:r>
            </a:p>
          </p:txBody>
        </p:sp>
        <p:sp>
          <p:nvSpPr>
            <p:cNvPr id="246" name="Application"/>
            <p:cNvSpPr/>
            <p:nvPr/>
          </p:nvSpPr>
          <p:spPr>
            <a:xfrm>
              <a:off x="76119" y="0"/>
              <a:ext cx="3210551" cy="766023"/>
            </a:xfrm>
            <a:prstGeom prst="rect">
              <a:avLst/>
            </a:prstGeom>
            <a:solidFill>
              <a:srgbClr val="DEA98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Application</a:t>
              </a:r>
            </a:p>
          </p:txBody>
        </p:sp>
        <p:sp>
          <p:nvSpPr>
            <p:cNvPr id="247" name="Virtualization"/>
            <p:cNvSpPr/>
            <p:nvPr/>
          </p:nvSpPr>
          <p:spPr>
            <a:xfrm>
              <a:off x="76119" y="2860244"/>
              <a:ext cx="3210551" cy="766024"/>
            </a:xfrm>
            <a:prstGeom prst="rect">
              <a:avLst/>
            </a:prstGeom>
            <a:solidFill>
              <a:srgbClr val="83D3D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Virtualization</a:t>
              </a:r>
            </a:p>
          </p:txBody>
        </p:sp>
        <p:sp>
          <p:nvSpPr>
            <p:cNvPr id="248" name="IaaS"/>
            <p:cNvSpPr/>
            <p:nvPr/>
          </p:nvSpPr>
          <p:spPr>
            <a:xfrm>
              <a:off x="0" y="7983603"/>
              <a:ext cx="33627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000000"/>
                  </a:solidFill>
                </a:defRPr>
              </a:lvl1pPr>
            </a:lstStyle>
            <a:p>
              <a:pPr/>
              <a:r>
                <a:t>IaaS</a:t>
              </a:r>
            </a:p>
          </p:txBody>
        </p:sp>
      </p:grpSp>
      <p:sp>
        <p:nvSpPr>
          <p:cNvPr id="250" name="Self-managed"/>
          <p:cNvSpPr txBox="1"/>
          <p:nvPr/>
        </p:nvSpPr>
        <p:spPr>
          <a:xfrm>
            <a:off x="15386275" y="13127075"/>
            <a:ext cx="3362792" cy="511100"/>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Self-managed</a:t>
            </a:r>
          </a:p>
        </p:txBody>
      </p:sp>
      <p:sp>
        <p:nvSpPr>
          <p:cNvPr id="251" name="Vendor-managed"/>
          <p:cNvSpPr txBox="1"/>
          <p:nvPr/>
        </p:nvSpPr>
        <p:spPr>
          <a:xfrm>
            <a:off x="18859176" y="13127075"/>
            <a:ext cx="3959444" cy="511100"/>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2700">
                <a:solidFill>
                  <a:srgbClr val="000000"/>
                </a:solidFill>
              </a:defRPr>
            </a:lvl1pPr>
          </a:lstStyle>
          <a:p>
            <a:pPr/>
            <a:r>
              <a:t>Vendor-managed</a:t>
            </a:r>
          </a:p>
        </p:txBody>
      </p:sp>
      <p:grpSp>
        <p:nvGrpSpPr>
          <p:cNvPr id="254" name="Group"/>
          <p:cNvGrpSpPr/>
          <p:nvPr/>
        </p:nvGrpSpPr>
        <p:grpSpPr>
          <a:xfrm>
            <a:off x="19627337" y="10606597"/>
            <a:ext cx="4432302" cy="2541482"/>
            <a:chOff x="0" y="0"/>
            <a:chExt cx="4432301" cy="2541480"/>
          </a:xfrm>
        </p:grpSpPr>
        <p:pic>
          <p:nvPicPr>
            <p:cNvPr id="252" name="Image" descr="Image"/>
            <p:cNvPicPr>
              <a:picLocks noChangeAspect="1"/>
            </p:cNvPicPr>
            <p:nvPr/>
          </p:nvPicPr>
          <p:blipFill>
            <a:blip r:embed="rId3">
              <a:extLst/>
            </a:blip>
            <a:stretch>
              <a:fillRect/>
            </a:stretch>
          </p:blipFill>
          <p:spPr>
            <a:xfrm>
              <a:off x="0" y="0"/>
              <a:ext cx="4432302" cy="889001"/>
            </a:xfrm>
            <a:prstGeom prst="rect">
              <a:avLst/>
            </a:prstGeom>
            <a:ln w="12700" cap="flat">
              <a:noFill/>
              <a:miter lim="400000"/>
            </a:ln>
            <a:effectLst/>
          </p:spPr>
        </p:pic>
        <p:sp>
          <p:nvSpPr>
            <p:cNvPr id="253" name="Class Server, in CS Department Data Center"/>
            <p:cNvSpPr/>
            <p:nvPr/>
          </p:nvSpPr>
          <p:spPr>
            <a:xfrm>
              <a:off x="2216150" y="1271480"/>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0000"/>
                  </a:solidFill>
                </a:defRPr>
              </a:lvl1pPr>
            </a:lstStyle>
            <a:p>
              <a:pPr/>
              <a:r>
                <a:t>A single server in the cloud</a:t>
              </a:r>
            </a:p>
          </p:txBody>
        </p:sp>
      </p:grpSp>
      <p:sp>
        <p:nvSpPr>
          <p:cNvPr id="255" name="Rectangle"/>
          <p:cNvSpPr/>
          <p:nvPr/>
        </p:nvSpPr>
        <p:spPr>
          <a:xfrm>
            <a:off x="19700419" y="9859533"/>
            <a:ext cx="2175359"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6" name="VM1"/>
          <p:cNvSpPr txBox="1"/>
          <p:nvPr/>
        </p:nvSpPr>
        <p:spPr>
          <a:xfrm>
            <a:off x="19732169" y="10030070"/>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VM1</a:t>
            </a:r>
          </a:p>
        </p:txBody>
      </p:sp>
      <p:sp>
        <p:nvSpPr>
          <p:cNvPr id="257" name="Rectangle"/>
          <p:cNvSpPr/>
          <p:nvPr/>
        </p:nvSpPr>
        <p:spPr>
          <a:xfrm>
            <a:off x="21820661" y="9859533"/>
            <a:ext cx="2175359"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8" name="VM2"/>
          <p:cNvSpPr txBox="1"/>
          <p:nvPr/>
        </p:nvSpPr>
        <p:spPr>
          <a:xfrm>
            <a:off x="21852411" y="10030070"/>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VM2</a:t>
            </a:r>
          </a:p>
        </p:txBody>
      </p:sp>
      <p:sp>
        <p:nvSpPr>
          <p:cNvPr id="259" name="Rectangle"/>
          <p:cNvSpPr/>
          <p:nvPr/>
        </p:nvSpPr>
        <p:spPr>
          <a:xfrm>
            <a:off x="19700419" y="9100648"/>
            <a:ext cx="4304301"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0" name="VM3"/>
          <p:cNvSpPr txBox="1"/>
          <p:nvPr/>
        </p:nvSpPr>
        <p:spPr>
          <a:xfrm>
            <a:off x="20796640" y="9264989"/>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VM3</a:t>
            </a:r>
          </a:p>
        </p:txBody>
      </p:sp>
      <p:sp>
        <p:nvSpPr>
          <p:cNvPr id="261" name="Rectangle"/>
          <p:cNvSpPr/>
          <p:nvPr/>
        </p:nvSpPr>
        <p:spPr>
          <a:xfrm>
            <a:off x="20755208" y="8348975"/>
            <a:ext cx="1063933"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2" name="VM5"/>
          <p:cNvSpPr txBox="1"/>
          <p:nvPr/>
        </p:nvSpPr>
        <p:spPr>
          <a:xfrm>
            <a:off x="20233880"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VM5</a:t>
            </a:r>
          </a:p>
        </p:txBody>
      </p:sp>
      <p:sp>
        <p:nvSpPr>
          <p:cNvPr id="263" name="Rectangle"/>
          <p:cNvSpPr/>
          <p:nvPr/>
        </p:nvSpPr>
        <p:spPr>
          <a:xfrm>
            <a:off x="21815930" y="8348975"/>
            <a:ext cx="2175359"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4" name="VM6"/>
          <p:cNvSpPr txBox="1"/>
          <p:nvPr/>
        </p:nvSpPr>
        <p:spPr>
          <a:xfrm>
            <a:off x="21847680"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VM6</a:t>
            </a:r>
          </a:p>
        </p:txBody>
      </p:sp>
      <p:sp>
        <p:nvSpPr>
          <p:cNvPr id="265" name="Rectangle"/>
          <p:cNvSpPr/>
          <p:nvPr/>
        </p:nvSpPr>
        <p:spPr>
          <a:xfrm>
            <a:off x="19714646" y="8348975"/>
            <a:ext cx="1050743" cy="752747"/>
          </a:xfrm>
          <a:prstGeom prst="rect">
            <a:avLst/>
          </a:prstGeom>
          <a:solidFill>
            <a:srgbClr val="34A5DA"/>
          </a:solidFill>
          <a:ln w="381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6" name="VM4"/>
          <p:cNvSpPr txBox="1"/>
          <p:nvPr/>
        </p:nvSpPr>
        <p:spPr>
          <a:xfrm>
            <a:off x="19120639" y="8519512"/>
            <a:ext cx="2111859" cy="424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100">
                <a:solidFill>
                  <a:srgbClr val="000000"/>
                </a:solidFill>
                <a:latin typeface="Helvetica Neue Medium"/>
                <a:ea typeface="Helvetica Neue Medium"/>
                <a:cs typeface="Helvetica Neue Medium"/>
                <a:sym typeface="Helvetica Neue Medium"/>
              </a:defRPr>
            </a:lvl1pPr>
          </a:lstStyle>
          <a:p>
            <a:pPr/>
            <a:r>
              <a:t>VM4</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