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350" r:id="rId5"/>
    <p:sldId id="356" r:id="rId6"/>
    <p:sldId id="352" r:id="rId7"/>
    <p:sldId id="361" r:id="rId8"/>
    <p:sldId id="364" r:id="rId9"/>
    <p:sldId id="353" r:id="rId10"/>
    <p:sldId id="354" r:id="rId11"/>
    <p:sldId id="355" r:id="rId12"/>
    <p:sldId id="363" r:id="rId13"/>
    <p:sldId id="362" r:id="rId14"/>
    <p:sldId id="34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>
        <p:scale>
          <a:sx n="90" d="100"/>
          <a:sy n="90" d="100"/>
        </p:scale>
        <p:origin x="15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15,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April 15,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April 15,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8444" y="2116182"/>
            <a:ext cx="5990181" cy="1514019"/>
          </a:xfrm>
        </p:spPr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sz="2000" dirty="0">
                <a:latin typeface="+mj-lt"/>
              </a:rPr>
              <a:t>Group</a:t>
            </a:r>
            <a:r>
              <a:rPr lang="en-US" sz="2000" dirty="0"/>
              <a:t> 12</a:t>
            </a:r>
          </a:p>
          <a:p>
            <a:r>
              <a:rPr lang="en-US" dirty="0"/>
              <a:t>April 17, 2023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Business/Domain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/>
          <a:lstStyle/>
          <a:p>
            <a:r>
              <a:rPr lang="en-US" dirty="0"/>
              <a:t>Expansion to more courses</a:t>
            </a:r>
          </a:p>
          <a:p>
            <a:r>
              <a:rPr lang="en-US" dirty="0"/>
              <a:t>Course wise customization of survey and data</a:t>
            </a:r>
          </a:p>
          <a:p>
            <a:r>
              <a:rPr lang="en-US" dirty="0"/>
              <a:t>Central DB for DAB program</a:t>
            </a:r>
          </a:p>
          <a:p>
            <a:r>
              <a:rPr lang="en-US" dirty="0"/>
              <a:t>Entry and Exit Survey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Technical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Technical cloud pipelines</a:t>
            </a:r>
          </a:p>
          <a:p>
            <a:r>
              <a:rPr lang="en-US" dirty="0"/>
              <a:t>File arrive automation with email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Capstone Project</a:t>
            </a:r>
            <a:endParaRPr lang="en-US" sz="11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April 15, 2023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Students - Data, Mentors - guidance and All college professors – For all the 4 sems of learnings</a:t>
            </a:r>
          </a:p>
          <a:p>
            <a:endParaRPr lang="en-US" dirty="0"/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Contoso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/>
          <a:lstStyle/>
          <a:p>
            <a:r>
              <a:rPr lang="en-US" dirty="0"/>
              <a:t>Our team</a:t>
            </a:r>
          </a:p>
        </p:txBody>
      </p:sp>
      <p:pic>
        <p:nvPicPr>
          <p:cNvPr id="19" name="Picture Placeholder 13" descr="Portrait of a team member">
            <a:extLst>
              <a:ext uri="{FF2B5EF4-FFF2-40B4-BE49-F238E27FC236}">
                <a16:creationId xmlns:a16="http://schemas.microsoft.com/office/drawing/2014/main" id="{EF9CA003-7E17-ED41-92AE-D8D98C0825A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0980" y="1819287"/>
            <a:ext cx="1497600" cy="1440314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43A531-88E8-744E-9BB5-FD05029B1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00980" y="3470517"/>
            <a:ext cx="2128157" cy="205837"/>
          </a:xfrm>
        </p:spPr>
        <p:txBody>
          <a:bodyPr/>
          <a:lstStyle/>
          <a:p>
            <a:r>
              <a:rPr lang="en-US" dirty="0"/>
              <a:t>Rajvi Mehta</a:t>
            </a:r>
          </a:p>
        </p:txBody>
      </p:sp>
      <p:pic>
        <p:nvPicPr>
          <p:cNvPr id="37" name="Picture Placeholder 36" descr="Portrait of a team member">
            <a:extLst>
              <a:ext uri="{FF2B5EF4-FFF2-40B4-BE49-F238E27FC236}">
                <a16:creationId xmlns:a16="http://schemas.microsoft.com/office/drawing/2014/main" id="{A6DA57CA-945B-4A0F-8110-3C4D5799369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213" y="1834640"/>
            <a:ext cx="1497600" cy="140960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1E2644-1BD8-DB4D-B01F-F617AABF7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4533" y="3404134"/>
            <a:ext cx="2133600" cy="205837"/>
          </a:xfrm>
        </p:spPr>
        <p:txBody>
          <a:bodyPr/>
          <a:lstStyle/>
          <a:p>
            <a:r>
              <a:rPr lang="en-US" dirty="0"/>
              <a:t>Amit Sharma</a:t>
            </a:r>
          </a:p>
          <a:p>
            <a:endParaRPr lang="en-US" dirty="0"/>
          </a:p>
        </p:txBody>
      </p:sp>
      <p:pic>
        <p:nvPicPr>
          <p:cNvPr id="41" name="Picture Placeholder 40" descr="Portrait of a team member">
            <a:extLst>
              <a:ext uri="{FF2B5EF4-FFF2-40B4-BE49-F238E27FC236}">
                <a16:creationId xmlns:a16="http://schemas.microsoft.com/office/drawing/2014/main" id="{74EB486D-4A8D-4B29-8FD0-B96906E3E283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6747" y="1832370"/>
            <a:ext cx="1497274" cy="1440000"/>
          </a:xfrm>
        </p:spPr>
      </p:pic>
      <p:pic>
        <p:nvPicPr>
          <p:cNvPr id="21" name="Picture Placeholder 18" descr="Portrait of a team member">
            <a:extLst>
              <a:ext uri="{FF2B5EF4-FFF2-40B4-BE49-F238E27FC236}">
                <a16:creationId xmlns:a16="http://schemas.microsoft.com/office/drawing/2014/main" id="{17C96991-59CF-8142-BA51-B8B56EE23D65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5442" y="3954765"/>
            <a:ext cx="1497274" cy="144000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0695B8F-A3CD-4845-8150-758480179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553510" y="5694278"/>
            <a:ext cx="2129245" cy="205837"/>
          </a:xfrm>
        </p:spPr>
        <p:txBody>
          <a:bodyPr/>
          <a:lstStyle/>
          <a:p>
            <a:r>
              <a:rPr lang="en-US" dirty="0"/>
              <a:t>Harshil Patel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EAEE347-BDD8-5349-BB37-C8938BFCFF4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B160BE06-EC01-1145-BF3B-C02AC24955C4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April 15, 2023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F7B21D-37D3-8344-AC78-C169C79D3D2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316339" y="3536900"/>
            <a:ext cx="2129245" cy="205837"/>
          </a:xfrm>
        </p:spPr>
        <p:txBody>
          <a:bodyPr/>
          <a:lstStyle/>
          <a:p>
            <a:r>
              <a:rPr lang="en-US" dirty="0" err="1"/>
              <a:t>Jayraj</a:t>
            </a:r>
            <a:r>
              <a:rPr lang="en-US" dirty="0"/>
              <a:t> Radadiya</a:t>
            </a:r>
          </a:p>
        </p:txBody>
      </p:sp>
      <p:pic>
        <p:nvPicPr>
          <p:cNvPr id="13" name="Picture Placeholder 40" descr="Portrait of a team member">
            <a:extLst>
              <a:ext uri="{FF2B5EF4-FFF2-40B4-BE49-F238E27FC236}">
                <a16:creationId xmlns:a16="http://schemas.microsoft.com/office/drawing/2014/main" id="{608FB8A0-AC9A-F14C-1E25-F97730484F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5135" y="3954765"/>
            <a:ext cx="1497274" cy="1440000"/>
          </a:xfrm>
          <a:prstGeom prst="rect">
            <a:avLst/>
          </a:prstGeom>
        </p:spPr>
      </p:pic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FA7DACF7-F295-CD6D-3567-E6198858C5CC}"/>
              </a:ext>
            </a:extLst>
          </p:cNvPr>
          <p:cNvSpPr txBox="1">
            <a:spLocks/>
          </p:cNvSpPr>
          <p:nvPr/>
        </p:nvSpPr>
        <p:spPr>
          <a:xfrm>
            <a:off x="3682755" y="5686792"/>
            <a:ext cx="2129245" cy="205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Suhail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43E7D7-1B8E-6CB9-5019-2AB822FD8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002" y="-24866"/>
            <a:ext cx="5811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23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1203" y="2167985"/>
            <a:ext cx="2432958" cy="247651"/>
          </a:xfrm>
        </p:spPr>
        <p:txBody>
          <a:bodyPr/>
          <a:lstStyle/>
          <a:p>
            <a:r>
              <a:rPr lang="en-US" dirty="0"/>
              <a:t>01. Life of a Student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48710" y="2167985"/>
            <a:ext cx="3145135" cy="247651"/>
          </a:xfrm>
        </p:spPr>
        <p:txBody>
          <a:bodyPr vert="horz" lIns="0" tIns="0" rIns="0" bIns="0" rtlCol="0">
            <a:noAutofit/>
          </a:bodyPr>
          <a:lstStyle/>
          <a:p>
            <a:r>
              <a:rPr lang="en-US" dirty="0"/>
              <a:t>02. Problem statement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1550" y="3362712"/>
            <a:ext cx="2133600" cy="205837"/>
          </a:xfrm>
        </p:spPr>
        <p:txBody>
          <a:bodyPr/>
          <a:lstStyle/>
          <a:p>
            <a:r>
              <a:rPr lang="en-US" dirty="0"/>
              <a:t>03. Solutioning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35447" y="3367989"/>
            <a:ext cx="2971243" cy="205837"/>
          </a:xfrm>
        </p:spPr>
        <p:txBody>
          <a:bodyPr/>
          <a:lstStyle/>
          <a:p>
            <a:r>
              <a:rPr lang="en-US" dirty="0"/>
              <a:t>04. Technologies - Data flow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75905" y="4639242"/>
            <a:ext cx="2129245" cy="205837"/>
          </a:xfrm>
        </p:spPr>
        <p:txBody>
          <a:bodyPr/>
          <a:lstStyle/>
          <a:p>
            <a:r>
              <a:rPr lang="en-US" dirty="0"/>
              <a:t>05. Demo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April 15, 2023</a:t>
            </a:fld>
            <a:endParaRPr lang="en-US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420B8BE-7BBB-2AC6-C671-8A5E5100232D}"/>
              </a:ext>
            </a:extLst>
          </p:cNvPr>
          <p:cNvSpPr txBox="1">
            <a:spLocks/>
          </p:cNvSpPr>
          <p:nvPr/>
        </p:nvSpPr>
        <p:spPr>
          <a:xfrm>
            <a:off x="3647621" y="4540710"/>
            <a:ext cx="2129245" cy="205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06. Wins, Struggles and Way-outs 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6E222A7-6D01-109A-4CDF-C3FE47035B24}"/>
              </a:ext>
            </a:extLst>
          </p:cNvPr>
          <p:cNvSpPr txBox="1">
            <a:spLocks/>
          </p:cNvSpPr>
          <p:nvPr/>
        </p:nvSpPr>
        <p:spPr>
          <a:xfrm>
            <a:off x="6415136" y="4540710"/>
            <a:ext cx="2129245" cy="205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07. What’s Next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2AA4F36-740D-9078-6DC6-AD0BF4DCF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23" y="3042159"/>
            <a:ext cx="2128156" cy="1395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9E8CAC-CBA3-6A1C-0D82-17D582AEE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710" y="3023511"/>
            <a:ext cx="2128156" cy="13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D1547BE-2F9C-B13F-879F-7B4BFBBC59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r="22793" b="-1"/>
          <a:stretch/>
        </p:blipFill>
        <p:spPr>
          <a:xfrm rot="10800000">
            <a:off x="6963507" y="0"/>
            <a:ext cx="5228490" cy="6858000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en-US" dirty="0"/>
              <a:t>Life of a Student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2028" y="2077401"/>
            <a:ext cx="5400443" cy="3602781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Achieving an </a:t>
            </a:r>
            <a:r>
              <a:rPr lang="en-GB" b="1" dirty="0"/>
              <a:t>optimal academic experience</a:t>
            </a:r>
            <a:r>
              <a:rPr lang="en-GB" dirty="0"/>
              <a:t> is a common goal among all college students. There are certain factors (with varying degrees of impact) that contribute to a desirable college experience such as: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Personal and professional background, Residential life experience, living flexibility &amp; other academic factors</a:t>
            </a:r>
          </a:p>
          <a:p>
            <a:pPr algn="just"/>
            <a:r>
              <a:rPr lang="en-GB" dirty="0"/>
              <a:t>Factors, such as </a:t>
            </a:r>
            <a:r>
              <a:rPr lang="en-GB" b="1" dirty="0"/>
              <a:t>socioeconomic status, race, and ethnicity</a:t>
            </a:r>
            <a:r>
              <a:rPr lang="en-GB" dirty="0"/>
              <a:t>, may also play a significant role in shaping one's college experience.</a:t>
            </a:r>
          </a:p>
          <a:p>
            <a:pPr algn="just"/>
            <a:r>
              <a:rPr lang="en-GB" dirty="0"/>
              <a:t>The overall college experience can also be influenced by </a:t>
            </a:r>
            <a:r>
              <a:rPr lang="en-GB" b="1" dirty="0"/>
              <a:t>campus culture, extracurricular events, services provided and social opportunities.</a:t>
            </a:r>
            <a:endParaRPr lang="en-US" b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6FCA8E82-58CD-E045-8B98-B7A85B79B752}" type="datetime4">
              <a:rPr lang="en-US" smtClean="0"/>
              <a:pPr>
                <a:spcAft>
                  <a:spcPts val="600"/>
                </a:spcAft>
              </a:pPr>
              <a:t>April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Capstone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April 15, 2023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6D852ED-DFCE-FC52-0059-186179B713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71549" y="2087052"/>
            <a:ext cx="6955269" cy="2284144"/>
          </a:xfrm>
        </p:spPr>
        <p:txBody>
          <a:bodyPr/>
          <a:lstStyle/>
          <a:p>
            <a:pPr algn="just"/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The purpose of this study is to examine the relationship between 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various factors and the academic experience of students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 Specifically, the study will focus on </a:t>
            </a:r>
          </a:p>
          <a:p>
            <a:pPr marL="285750" indent="-285750" algn="just">
              <a:buFontTx/>
              <a:buChar char="-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Demographics </a:t>
            </a:r>
          </a:p>
          <a:p>
            <a:pPr marL="285750" indent="-285750" algn="just">
              <a:buFontTx/>
              <a:buChar char="-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work history</a:t>
            </a:r>
          </a:p>
          <a:p>
            <a:pPr marL="285750" indent="-285750" algn="just">
              <a:buFontTx/>
              <a:buChar char="-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living conditions </a:t>
            </a:r>
          </a:p>
          <a:p>
            <a:pPr algn="just"/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to determine their impact on 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academic experience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and overall quality of life. By identifying patterns and correlations, the study results will provide insights that could be used to </a:t>
            </a: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improve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the academic experience. </a:t>
            </a:r>
            <a:endParaRPr lang="en-GB" dirty="0">
              <a:solidFill>
                <a:srgbClr val="374151"/>
              </a:solidFill>
              <a:latin typeface="Söhne"/>
            </a:endParaRPr>
          </a:p>
          <a:p>
            <a:pPr algn="just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F6821-E433-75A5-5743-C857505E39DC}"/>
              </a:ext>
            </a:extLst>
          </p:cNvPr>
          <p:cNvSpPr txBox="1"/>
          <p:nvPr/>
        </p:nvSpPr>
        <p:spPr>
          <a:xfrm>
            <a:off x="8862606" y="3366932"/>
            <a:ext cx="23039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374151"/>
                </a:solidFill>
                <a:latin typeface="Söhne"/>
              </a:rPr>
              <a:t>Target population: </a:t>
            </a:r>
          </a:p>
          <a:p>
            <a:r>
              <a:rPr lang="en-GB" sz="1600" dirty="0">
                <a:solidFill>
                  <a:srgbClr val="374151"/>
                </a:solidFill>
                <a:latin typeface="Söhne"/>
              </a:rPr>
              <a:t>DAB program Students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E8DA8-EA3C-CD01-1DB0-486DB9317DA3}"/>
              </a:ext>
            </a:extLst>
          </p:cNvPr>
          <p:cNvSpPr txBox="1"/>
          <p:nvPr/>
        </p:nvSpPr>
        <p:spPr>
          <a:xfrm>
            <a:off x="964023" y="4788577"/>
            <a:ext cx="6962795" cy="1106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Hypothesis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Students who have stable work histories, relatable educational backgrounds, and better living situations are more likely to have a positive academic experience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90E639-A86F-4987-CD1C-07662FE45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49" y="4535005"/>
            <a:ext cx="2128156" cy="13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081654" cy="61086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April 15, 2023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B6B24-5EA0-1100-F588-73356B600707}"/>
              </a:ext>
            </a:extLst>
          </p:cNvPr>
          <p:cNvSpPr txBox="1"/>
          <p:nvPr/>
        </p:nvSpPr>
        <p:spPr>
          <a:xfrm>
            <a:off x="971551" y="2013045"/>
            <a:ext cx="73791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1" dirty="0">
                <a:solidFill>
                  <a:srgbClr val="374151"/>
                </a:solidFill>
                <a:latin typeface="Söhne"/>
              </a:rPr>
              <a:t>Central objective: </a:t>
            </a:r>
            <a:r>
              <a:rPr lang="en-GB" sz="1600" dirty="0">
                <a:solidFill>
                  <a:srgbClr val="374151"/>
                </a:solidFill>
                <a:latin typeface="Söhne"/>
              </a:rPr>
              <a:t>To devise </a:t>
            </a:r>
            <a:r>
              <a:rPr lang="en-GB" sz="1600" b="1" dirty="0">
                <a:solidFill>
                  <a:srgbClr val="374151"/>
                </a:solidFill>
                <a:latin typeface="Söhne"/>
              </a:rPr>
              <a:t>an automated and self-sufficient system </a:t>
            </a:r>
            <a:r>
              <a:rPr lang="en-GB" sz="1600" dirty="0">
                <a:solidFill>
                  <a:srgbClr val="374151"/>
                </a:solidFill>
                <a:latin typeface="Söhne"/>
              </a:rPr>
              <a:t>that can proficiently showcase the </a:t>
            </a:r>
            <a:r>
              <a:rPr lang="en-GB" sz="1600" b="1" dirty="0">
                <a:solidFill>
                  <a:srgbClr val="374151"/>
                </a:solidFill>
                <a:latin typeface="Söhne"/>
              </a:rPr>
              <a:t>correlations between diverse factors and a student's academic experience</a:t>
            </a:r>
            <a:r>
              <a:rPr lang="en-GB" sz="1600" dirty="0">
                <a:solidFill>
                  <a:srgbClr val="374151"/>
                </a:solidFill>
                <a:latin typeface="Söhne"/>
              </a:rPr>
              <a:t>, while also </a:t>
            </a:r>
            <a:r>
              <a:rPr lang="en-GB" sz="1600" b="1" dirty="0">
                <a:solidFill>
                  <a:srgbClr val="374151"/>
                </a:solidFill>
                <a:latin typeface="Söhne"/>
              </a:rPr>
              <a:t>forecasting the influence and potency </a:t>
            </a:r>
            <a:r>
              <a:rPr lang="en-GB" sz="1600" dirty="0">
                <a:solidFill>
                  <a:srgbClr val="374151"/>
                </a:solidFill>
                <a:latin typeface="Söhne"/>
              </a:rPr>
              <a:t>of these factors on the same.</a:t>
            </a:r>
          </a:p>
          <a:p>
            <a:pPr algn="just"/>
            <a:endParaRPr lang="en-GB" sz="1600" dirty="0">
              <a:solidFill>
                <a:srgbClr val="374151"/>
              </a:solidFill>
              <a:latin typeface="Söhne"/>
            </a:endParaRPr>
          </a:p>
          <a:p>
            <a:pPr algn="just"/>
            <a:r>
              <a:rPr lang="en-GB" sz="1600" dirty="0">
                <a:solidFill>
                  <a:srgbClr val="374151"/>
                </a:solidFill>
                <a:latin typeface="Söhne"/>
              </a:rPr>
              <a:t>The solution's scope extends beyond providing insights solely on academic experience, as it also aims to illuminate Student-College relationship. 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The implementation of this solution will ultimately enhance the academic experience for students.</a:t>
            </a:r>
            <a:endParaRPr lang="en-GB" sz="1600" dirty="0">
              <a:solidFill>
                <a:srgbClr val="374151"/>
              </a:solidFill>
              <a:latin typeface="Söhne"/>
            </a:endParaRPr>
          </a:p>
          <a:p>
            <a:pPr algn="just"/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en-US" sz="1600" b="1" dirty="0">
                <a:solidFill>
                  <a:srgbClr val="374151"/>
                </a:solidFill>
                <a:latin typeface="Söhne"/>
              </a:rPr>
              <a:t>Solution in Nutshell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S</a:t>
            </a:r>
            <a:r>
              <a:rPr lang="en-GB" sz="1600" dirty="0" err="1">
                <a:solidFill>
                  <a:srgbClr val="374151"/>
                </a:solidFill>
                <a:latin typeface="Söhne"/>
              </a:rPr>
              <a:t>eries</a:t>
            </a:r>
            <a:r>
              <a:rPr lang="en-GB" sz="1600" dirty="0">
                <a:solidFill>
                  <a:srgbClr val="374151"/>
                </a:solidFill>
                <a:latin typeface="Söhne"/>
              </a:rPr>
              <a:t> of interactive Tableau dashboards that provide a detailed overview of the data journey, from initial background information to academic outcomes and predictive analysis</a:t>
            </a:r>
            <a:endParaRPr lang="en-US" sz="16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B1668-9B07-7CB3-0D4E-BEEBFA08B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705674"/>
            <a:ext cx="2128156" cy="139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F21398-D1FE-BA69-C322-965BD2F9E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462" y="95354"/>
            <a:ext cx="1872000" cy="10830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B7165B-C9B3-1825-E93C-B78D6473A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102" y="1390433"/>
            <a:ext cx="1872000" cy="10830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E63A4F-3C55-F068-5BF7-A0586C836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462" y="2685512"/>
            <a:ext cx="1872000" cy="10830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084072-5535-5C3E-7A52-00261880A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101" y="3980591"/>
            <a:ext cx="1872000" cy="10830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5FBEE8-3F59-CA58-E99A-268140A9D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462" y="5382847"/>
            <a:ext cx="1872000" cy="108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560545" cy="610863"/>
          </a:xfrm>
        </p:spPr>
        <p:txBody>
          <a:bodyPr>
            <a:normAutofit/>
          </a:bodyPr>
          <a:lstStyle/>
          <a:p>
            <a:r>
              <a:rPr lang="en-US" b="1" dirty="0"/>
              <a:t>Technologies - Data flow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April 15, 2023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F209A-AD31-E97C-7CA4-DF78F7C86CA7}"/>
              </a:ext>
            </a:extLst>
          </p:cNvPr>
          <p:cNvSpPr txBox="1"/>
          <p:nvPr/>
        </p:nvSpPr>
        <p:spPr>
          <a:xfrm>
            <a:off x="1555844" y="2101756"/>
            <a:ext cx="7560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collection  -- pre processing -- transformation -- prediction - outcomes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Technologies used 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Architecture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Story board explanation of the dashboard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to use all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phadses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data journey  (collection  -- pre processing -- transformation -- prediction - outcomes)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Demo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ED456-3863-118A-D73B-C1C0D15900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Part 1 - Dashboard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C9855A-3802-D0D6-3D57-5340644B2D7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CA" dirty="0"/>
              <a:t>Part 2- Pipeline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989ADE-83E6-9312-73A2-FE231167A8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61FE23-608F-5B57-439A-0CD59E6E56A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Wins, Struggles and Way-outs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1942138"/>
          </a:xfrm>
        </p:spPr>
        <p:txBody>
          <a:bodyPr/>
          <a:lstStyle/>
          <a:p>
            <a:r>
              <a:rPr lang="en-US" dirty="0"/>
              <a:t>Increase customer satisfaction </a:t>
            </a:r>
            <a:br>
              <a:rPr lang="en-US" dirty="0"/>
            </a:br>
            <a:r>
              <a:rPr lang="en-US" dirty="0"/>
              <a:t>by 2%</a:t>
            </a:r>
          </a:p>
          <a:p>
            <a:r>
              <a:rPr lang="en-US" dirty="0"/>
              <a:t>Maintain growth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Struggles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Decrease the number of rotations </a:t>
            </a:r>
            <a:br>
              <a:rPr lang="en-US" dirty="0"/>
            </a:br>
            <a:r>
              <a:rPr lang="en-US" dirty="0"/>
              <a:t>by at least 2</a:t>
            </a:r>
          </a:p>
          <a:p>
            <a:r>
              <a:rPr lang="en-US" dirty="0"/>
              <a:t>Ensure the cost of development stays below budget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Way-Outs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Interns begin</a:t>
            </a:r>
          </a:p>
          <a:p>
            <a:r>
              <a:rPr lang="en-US" dirty="0"/>
              <a:t>Indoor rec leagues</a:t>
            </a:r>
          </a:p>
          <a:p>
            <a:r>
              <a:rPr lang="en-US" dirty="0"/>
              <a:t>Chess tournaments</a:t>
            </a:r>
          </a:p>
          <a:p>
            <a:r>
              <a:rPr lang="en-US" dirty="0"/>
              <a:t>Big Game watching party</a:t>
            </a:r>
          </a:p>
          <a:p>
            <a:r>
              <a:rPr lang="en-US" dirty="0"/>
              <a:t>Food drive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6278D20-060E-1942-9A72-E600C02A8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Capstone Project</a:t>
            </a:r>
            <a:endParaRPr lang="en-US" sz="11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FD06229-BFA1-7D4D-B1E0-0A9F7FBF1F7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April 15, 2023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295</TotalTime>
  <Words>545</Words>
  <Application>Microsoft Office PowerPoint</Application>
  <PresentationFormat>Widescreen</PresentationFormat>
  <Paragraphs>100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Söhne</vt:lpstr>
      <vt:lpstr>Wingdings</vt:lpstr>
      <vt:lpstr>Theme1</vt:lpstr>
      <vt:lpstr>Capstone Project</vt:lpstr>
      <vt:lpstr>Our team</vt:lpstr>
      <vt:lpstr>Agenda</vt:lpstr>
      <vt:lpstr>Life of a Student</vt:lpstr>
      <vt:lpstr>Problem Statement</vt:lpstr>
      <vt:lpstr>Solution</vt:lpstr>
      <vt:lpstr>Technologies - Data flow</vt:lpstr>
      <vt:lpstr>Demo</vt:lpstr>
      <vt:lpstr>Wins, Struggles and Way-outs</vt:lpstr>
      <vt:lpstr>What’s Next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Rajvi Pinalbhai Mehta</dc:creator>
  <cp:lastModifiedBy>Amit Sharma</cp:lastModifiedBy>
  <cp:revision>11</cp:revision>
  <dcterms:created xsi:type="dcterms:W3CDTF">2023-04-14T19:54:32Z</dcterms:created>
  <dcterms:modified xsi:type="dcterms:W3CDTF">2023-04-16T01:32:02Z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