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Lst>
  <p:notesMasterIdLst>
    <p:notesMasterId r:id="rId16"/>
  </p:notesMasterIdLst>
  <p:handoutMasterIdLst>
    <p:handoutMasterId r:id="rId17"/>
  </p:handoutMasterIdLst>
  <p:sldIdLst>
    <p:sldId id="256" r:id="rId2"/>
    <p:sldId id="289" r:id="rId3"/>
    <p:sldId id="299" r:id="rId4"/>
    <p:sldId id="329" r:id="rId5"/>
    <p:sldId id="330" r:id="rId6"/>
    <p:sldId id="324" r:id="rId7"/>
    <p:sldId id="263" r:id="rId8"/>
    <p:sldId id="326" r:id="rId9"/>
    <p:sldId id="322" r:id="rId10"/>
    <p:sldId id="328" r:id="rId11"/>
    <p:sldId id="315" r:id="rId12"/>
    <p:sldId id="318" r:id="rId13"/>
    <p:sldId id="319" r:id="rId14"/>
    <p:sldId id="306" r:id="rId15"/>
  </p:sldIdLst>
  <p:sldSz cx="9144000" cy="5143500" type="screen16x9"/>
  <p:notesSz cx="6858000" cy="9144000"/>
  <p:embeddedFontLst>
    <p:embeddedFont>
      <p:font typeface="Bebas Neue" panose="020B0606020202050201" pitchFamily="34" charset="0"/>
      <p:regular r:id="rId18"/>
    </p:embeddedFont>
    <p:embeddedFont>
      <p:font typeface="Calibri" panose="020F0502020204030204" pitchFamily="34" charset="0"/>
      <p:regular r:id="rId19"/>
      <p:bold r:id="rId20"/>
      <p:italic r:id="rId21"/>
      <p:boldItalic r:id="rId22"/>
    </p:embeddedFont>
    <p:embeddedFont>
      <p:font typeface="Nunito Light" pitchFamily="2" charset="0"/>
      <p:regular r:id="rId23"/>
      <p:italic r:id="rId24"/>
    </p:embeddedFont>
    <p:embeddedFont>
      <p:font typeface="Playfair Display ExtraBold" panose="020B0604020202020204" charset="0"/>
      <p:bold r:id="rId25"/>
      <p:boldItalic r:id="rId26"/>
    </p:embeddedFont>
    <p:embeddedFont>
      <p:font typeface="Roboto" panose="020000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6E81"/>
    <a:srgbClr val="FF725E"/>
    <a:srgbClr val="9944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15FDE5-FE24-45F0-BC88-817AD83708BD}" v="1" dt="2023-02-26T16:34:24.930"/>
  </p1510:revLst>
</p1510:revInfo>
</file>

<file path=ppt/tableStyles.xml><?xml version="1.0" encoding="utf-8"?>
<a:tblStyleLst xmlns:a="http://schemas.openxmlformats.org/drawingml/2006/main" def="{F053DECA-7E4F-4BD7-9AAC-8842FD60567E}">
  <a:tblStyle styleId="{F053DECA-7E4F-4BD7-9AAC-8842FD60567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2500" autoAdjust="0"/>
  </p:normalViewPr>
  <p:slideViewPr>
    <p:cSldViewPr snapToGrid="0">
      <p:cViewPr varScale="1">
        <p:scale>
          <a:sx n="104" d="100"/>
          <a:sy n="104" d="100"/>
        </p:scale>
        <p:origin x="850" y="77"/>
      </p:cViewPr>
      <p:guideLst>
        <p:guide orient="horz" pos="1620"/>
        <p:guide pos="2880"/>
      </p:guideLst>
    </p:cSldViewPr>
  </p:slid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5" Type="http://schemas.openxmlformats.org/officeDocument/2006/relationships/font" Target="fonts/font8.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microsoft.com/office/2015/10/relationships/revisionInfo" Target="revisionInfo.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7898881-D85E-62BE-ADBF-8D4E29BD2D6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4BDE4308-B3A0-A18B-810C-2A39E0BCC42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41AD8C-C7CB-4046-9904-B3564B662E10}" type="datetimeFigureOut">
              <a:rPr lang="en-CA" smtClean="0"/>
              <a:t>2023-02-26</a:t>
            </a:fld>
            <a:endParaRPr lang="en-CA"/>
          </a:p>
        </p:txBody>
      </p:sp>
      <p:sp>
        <p:nvSpPr>
          <p:cNvPr id="4" name="Footer Placeholder 3">
            <a:extLst>
              <a:ext uri="{FF2B5EF4-FFF2-40B4-BE49-F238E27FC236}">
                <a16:creationId xmlns:a16="http://schemas.microsoft.com/office/drawing/2014/main" id="{3A4E7D0C-09CD-074F-302D-D2422F6D28E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id="{93E21768-0F13-D190-6FE1-3E70D91050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F97D92-3898-4E99-B6D5-AD7AA41965F6}" type="slidenum">
              <a:rPr lang="en-CA" smtClean="0"/>
              <a:t>‹#›</a:t>
            </a:fld>
            <a:endParaRPr lang="en-CA"/>
          </a:p>
        </p:txBody>
      </p:sp>
    </p:spTree>
    <p:extLst>
      <p:ext uri="{BB962C8B-B14F-4D97-AF65-F5344CB8AC3E}">
        <p14:creationId xmlns:p14="http://schemas.microsoft.com/office/powerpoint/2010/main" val="1335739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Hi, we are going to present a digital marketing campaign from a project management standpoint</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13c8230601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13c8230601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endParaRPr dirty="0"/>
          </a:p>
        </p:txBody>
      </p:sp>
    </p:spTree>
    <p:extLst>
      <p:ext uri="{BB962C8B-B14F-4D97-AF65-F5344CB8AC3E}">
        <p14:creationId xmlns:p14="http://schemas.microsoft.com/office/powerpoint/2010/main" val="5217656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13c8230601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13c8230601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dirty="0"/>
          </a:p>
        </p:txBody>
      </p:sp>
    </p:spTree>
    <p:extLst>
      <p:ext uri="{BB962C8B-B14F-4D97-AF65-F5344CB8AC3E}">
        <p14:creationId xmlns:p14="http://schemas.microsoft.com/office/powerpoint/2010/main" val="36668151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13c8230601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13c8230601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CA" dirty="0"/>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CA" dirty="0"/>
              <a:t>The task of controlling and monitoring the progress is assigned to the Campaign manager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CA" dirty="0"/>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CA" dirty="0"/>
              <a:t>Campaign manager is asked to communicate the necessary information based on the RACI matrix and Communication plan to respective parties and stakeholders.</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CA" dirty="0"/>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CA" dirty="0"/>
              <a:t>We need to ensure that all related documents such as Project management plan, Schedule , etc., are kept updated according to the change log</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CA" dirty="0"/>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CA" dirty="0"/>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CA" dirty="0"/>
              <a:t>Tracks, reviews and regulates the progress and performance of the project and identifies corrective action or changes if needed</a:t>
            </a:r>
          </a:p>
          <a:p>
            <a:endParaRPr lang="en-CA" dirty="0"/>
          </a:p>
          <a:p>
            <a:endParaRPr lang="en-CA" dirty="0"/>
          </a:p>
          <a:p>
            <a:pPr marL="158750" indent="0">
              <a:buNone/>
            </a:pPr>
            <a:r>
              <a:rPr lang="en-CA" dirty="0"/>
              <a:t>Also we Monitor stakeholder Engagement</a:t>
            </a:r>
          </a:p>
          <a:p>
            <a:endParaRPr lang="en-CA" dirty="0"/>
          </a:p>
          <a:p>
            <a:endParaRPr lang="en-CA" dirty="0"/>
          </a:p>
          <a:p>
            <a:endParaRPr lang="en-CA" dirty="0"/>
          </a:p>
          <a:p>
            <a:endParaRPr lang="en-CA" dirty="0"/>
          </a:p>
          <a:p>
            <a:endParaRPr lang="en-CA" dirty="0"/>
          </a:p>
          <a:p>
            <a:endParaRPr lang="en-CA" dirty="0"/>
          </a:p>
          <a:p>
            <a:r>
              <a:rPr lang="en-CA" dirty="0"/>
              <a:t> Monitor &amp; Control Project Work </a:t>
            </a:r>
          </a:p>
          <a:p>
            <a:r>
              <a:rPr lang="en-CA" dirty="0"/>
              <a:t>Perform Integrated Control Change </a:t>
            </a:r>
          </a:p>
          <a:p>
            <a:r>
              <a:rPr lang="en-CA" dirty="0"/>
              <a:t>Validate Scope </a:t>
            </a:r>
          </a:p>
          <a:p>
            <a:pPr marL="615950" lvl="1" indent="0">
              <a:buNone/>
            </a:pPr>
            <a:r>
              <a:rPr lang="en-CA" dirty="0"/>
              <a:t>- at the end of any major deliverables </a:t>
            </a:r>
          </a:p>
          <a:p>
            <a:pPr marL="615950" lvl="1" indent="0">
              <a:buNone/>
            </a:pPr>
            <a:r>
              <a:rPr lang="en-CA" dirty="0"/>
              <a:t>- We check for the completeness of the deliverables</a:t>
            </a:r>
          </a:p>
          <a:p>
            <a:pPr marL="914400" lvl="1" indent="-298450">
              <a:buFontTx/>
              <a:buChar char="-"/>
            </a:pPr>
            <a:r>
              <a:rPr lang="en-CA" dirty="0"/>
              <a:t>for each deliverable this validation performed by PM, Sponsor and related key stakeholders</a:t>
            </a:r>
          </a:p>
          <a:p>
            <a:pPr marL="914400" lvl="1" indent="-298450">
              <a:buFontTx/>
              <a:buChar char="-"/>
            </a:pPr>
            <a:r>
              <a:rPr lang="en-CA" dirty="0"/>
              <a:t>We do that in each </a:t>
            </a:r>
            <a:r>
              <a:rPr lang="en-CA" b="1" dirty="0"/>
              <a:t>Sprint review (based on our communication doc)</a:t>
            </a:r>
          </a:p>
          <a:p>
            <a:pPr marL="1371600" lvl="2" indent="-298450">
              <a:buFontTx/>
              <a:buChar char="-"/>
            </a:pPr>
            <a:r>
              <a:rPr lang="en-CA" b="1" dirty="0"/>
              <a:t>In each sprint review the stakeholders Examine and Test the deliverables </a:t>
            </a:r>
          </a:p>
          <a:p>
            <a:pPr marL="914400" lvl="1" indent="-298450">
              <a:buFontTx/>
              <a:buChar char="-"/>
            </a:pPr>
            <a:endParaRPr lang="en-CA" dirty="0"/>
          </a:p>
          <a:p>
            <a:r>
              <a:rPr lang="en-CA" dirty="0"/>
              <a:t>Control Scope</a:t>
            </a:r>
          </a:p>
          <a:p>
            <a:pPr marL="457200" indent="-298450">
              <a:buFontTx/>
              <a:buChar char="-"/>
            </a:pPr>
            <a:r>
              <a:rPr lang="en-CA" dirty="0"/>
              <a:t>After each Scope Validation, we updated “work performance “ , Then in this step we compare it with our </a:t>
            </a:r>
            <a:r>
              <a:rPr lang="en-CA" b="1" dirty="0"/>
              <a:t>baseline</a:t>
            </a:r>
            <a:r>
              <a:rPr lang="en-CA" dirty="0"/>
              <a:t> </a:t>
            </a:r>
          </a:p>
          <a:p>
            <a:pPr marL="457200" indent="-298450">
              <a:buFontTx/>
              <a:buChar char="-"/>
            </a:pPr>
            <a:r>
              <a:rPr lang="en-CA" dirty="0"/>
              <a:t>If any changed is required we handle it through </a:t>
            </a:r>
            <a:r>
              <a:rPr lang="en-CA" b="1" dirty="0"/>
              <a:t>Change management process </a:t>
            </a:r>
            <a:r>
              <a:rPr lang="en-CA" dirty="0"/>
              <a:t>and creating </a:t>
            </a:r>
            <a:r>
              <a:rPr lang="en-CA" b="1" dirty="0"/>
              <a:t>Change request </a:t>
            </a:r>
            <a:r>
              <a:rPr lang="en-CA" dirty="0"/>
              <a:t>&amp; after approved or reject we update the </a:t>
            </a:r>
            <a:r>
              <a:rPr lang="en-CA" b="1" dirty="0"/>
              <a:t>Change Log </a:t>
            </a:r>
            <a:r>
              <a:rPr lang="en-CA" dirty="0"/>
              <a:t>document.</a:t>
            </a:r>
          </a:p>
          <a:p>
            <a:pPr marL="457200" indent="-298450">
              <a:buFontTx/>
              <a:buChar char="-"/>
            </a:pPr>
            <a:endParaRPr lang="en-CA" dirty="0"/>
          </a:p>
          <a:p>
            <a:r>
              <a:rPr lang="en-CA" dirty="0"/>
              <a:t>Control Schedule </a:t>
            </a:r>
          </a:p>
          <a:p>
            <a:pPr marL="158750" indent="0">
              <a:buNone/>
            </a:pPr>
            <a:r>
              <a:rPr lang="en-CA" dirty="0"/>
              <a:t>- Iteration burndown chart , we compare our planned backlog with actual results (as our approach is agile) </a:t>
            </a:r>
          </a:p>
          <a:p>
            <a:pPr marL="158750" indent="0">
              <a:buNone/>
            </a:pPr>
            <a:endParaRPr lang="en-CA" dirty="0"/>
          </a:p>
          <a:p>
            <a:r>
              <a:rPr lang="en-CA" dirty="0"/>
              <a:t>Control Costs</a:t>
            </a:r>
          </a:p>
          <a:p>
            <a:pPr marL="457200" indent="-298450">
              <a:buFontTx/>
              <a:buChar char="-"/>
            </a:pPr>
            <a:r>
              <a:rPr lang="en-CA" dirty="0"/>
              <a:t>By using Data Analysis techniques &amp; Earned Value Analysis</a:t>
            </a:r>
          </a:p>
          <a:p>
            <a:pPr marL="457200" indent="-298450">
              <a:buFontTx/>
              <a:buChar char="-"/>
            </a:pPr>
            <a:r>
              <a:rPr lang="en-CA" dirty="0"/>
              <a:t>We might need some change request in this part </a:t>
            </a:r>
          </a:p>
          <a:p>
            <a:pPr marL="457200" indent="-298450">
              <a:buFontTx/>
              <a:buChar char="-"/>
            </a:pPr>
            <a:endParaRPr lang="en-CA" dirty="0"/>
          </a:p>
          <a:p>
            <a:r>
              <a:rPr lang="en-CA" dirty="0"/>
              <a:t>Control Quality </a:t>
            </a:r>
          </a:p>
          <a:p>
            <a:pPr marL="457200" indent="-298450">
              <a:buFontTx/>
              <a:buChar char="-"/>
            </a:pPr>
            <a:r>
              <a:rPr lang="en-CA" dirty="0"/>
              <a:t>We use check lists for controlling Quality of any deliverables </a:t>
            </a:r>
          </a:p>
          <a:p>
            <a:pPr marL="457200" indent="-298450">
              <a:buFontTx/>
              <a:buChar char="-"/>
            </a:pPr>
            <a:r>
              <a:rPr lang="en-CA" dirty="0"/>
              <a:t>Also in test campaign steps we will test the performance &amp; quality of our designed campaign </a:t>
            </a:r>
          </a:p>
          <a:p>
            <a:r>
              <a:rPr lang="en-CA" dirty="0"/>
              <a:t>Control Resource</a:t>
            </a:r>
          </a:p>
          <a:p>
            <a:pPr marL="457200" indent="-298450">
              <a:buFontTx/>
              <a:buChar char="-"/>
            </a:pPr>
            <a:r>
              <a:rPr lang="en-CA" dirty="0"/>
              <a:t>For example In the running part of the campaign there is some risk that our infrastructure could not handle the load of traffics, so there might be some resource &amp; supply damage. In these situations We will define this problem, find the roots of the problem and choose a suitable solution to solve and check if it solve or not. </a:t>
            </a:r>
          </a:p>
          <a:p>
            <a:pPr marL="457200" indent="-298450">
              <a:buFontTx/>
              <a:buChar char="-"/>
            </a:pPr>
            <a:r>
              <a:rPr lang="en-CA" dirty="0"/>
              <a:t>As we use Agile approach, part of daily meetings will assign to the barriers and obstacle that team is encounter, so the approach is to solve them as soon as possible and before the end of the sprint with minimum effect to the sprint value.</a:t>
            </a:r>
          </a:p>
          <a:p>
            <a:endParaRPr lang="en-CA" dirty="0"/>
          </a:p>
          <a:p>
            <a:r>
              <a:rPr lang="en-CA" dirty="0"/>
              <a:t>Monitor Communications</a:t>
            </a:r>
          </a:p>
          <a:p>
            <a:pPr marL="158750" indent="0">
              <a:buNone/>
            </a:pPr>
            <a:r>
              <a:rPr lang="en-CA" dirty="0"/>
              <a:t>- </a:t>
            </a:r>
          </a:p>
          <a:p>
            <a:r>
              <a:rPr lang="en-CA" dirty="0"/>
              <a:t>Monitor Risks</a:t>
            </a:r>
          </a:p>
          <a:p>
            <a:pPr lvl="1"/>
            <a:r>
              <a:rPr lang="en-CA" dirty="0"/>
              <a:t>Identify new risks </a:t>
            </a:r>
          </a:p>
          <a:p>
            <a:pPr lvl="1"/>
            <a:r>
              <a:rPr lang="en-CA" dirty="0"/>
              <a:t>We continuedly monitor for emerging risks and change the status of identified risks</a:t>
            </a:r>
          </a:p>
          <a:p>
            <a:pPr lvl="1"/>
            <a:endParaRPr lang="en-CA" dirty="0"/>
          </a:p>
          <a:p>
            <a:r>
              <a:rPr lang="en-CA" dirty="0"/>
              <a:t>Control Procurements </a:t>
            </a:r>
          </a:p>
          <a:p>
            <a:r>
              <a:rPr lang="en-CA" dirty="0"/>
              <a:t>Monitor Stakeholder Engagements</a:t>
            </a:r>
          </a:p>
          <a:p>
            <a:pPr marL="171450" lvl="0" indent="-171450" algn="l" rtl="0">
              <a:spcBef>
                <a:spcPts val="0"/>
              </a:spcBef>
              <a:spcAft>
                <a:spcPts val="0"/>
              </a:spcAft>
              <a:buFontTx/>
              <a:buChar char="-"/>
            </a:pPr>
            <a:endParaRPr dirty="0"/>
          </a:p>
        </p:txBody>
      </p:sp>
    </p:spTree>
    <p:extLst>
      <p:ext uri="{BB962C8B-B14F-4D97-AF65-F5344CB8AC3E}">
        <p14:creationId xmlns:p14="http://schemas.microsoft.com/office/powerpoint/2010/main" val="32050511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13c8230601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13c8230601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dirty="0"/>
              <a:t>These are some of the Final reports that needed to be done in this group:</a:t>
            </a:r>
          </a:p>
          <a:p>
            <a:r>
              <a:rPr lang="en-US" dirty="0"/>
              <a:t>Main campaign Assessment analytics</a:t>
            </a:r>
          </a:p>
          <a:p>
            <a:r>
              <a:rPr lang="en-US" dirty="0"/>
              <a:t>Sales report from sales department</a:t>
            </a:r>
          </a:p>
          <a:p>
            <a:r>
              <a:rPr lang="en-US" dirty="0"/>
              <a:t>Customer care report from customer services</a:t>
            </a:r>
          </a:p>
          <a:p>
            <a:pPr marL="158750" indent="0">
              <a:buNone/>
            </a:pPr>
            <a:endParaRPr lang="en-US" dirty="0"/>
          </a:p>
          <a:p>
            <a:pPr marL="158750" indent="0">
              <a:buNone/>
            </a:pPr>
            <a:r>
              <a:rPr lang="en-US" dirty="0"/>
              <a:t>Some examples of Lessons learned in this projects are:</a:t>
            </a:r>
          </a:p>
          <a:p>
            <a:pPr lvl="1" algn="l"/>
            <a:r>
              <a:rPr lang="en-US" dirty="0"/>
              <a:t>Objectives were clearly defined and quantified</a:t>
            </a:r>
          </a:p>
          <a:p>
            <a:pPr lvl="1" algn="l"/>
            <a:r>
              <a:rPr lang="en-US" dirty="0"/>
              <a:t>We had Flaws in scheduling that we should learn not to repeat</a:t>
            </a:r>
          </a:p>
          <a:p>
            <a:pPr lvl="1" algn="l"/>
            <a:r>
              <a:rPr lang="en-US" dirty="0"/>
              <a:t>use of Slack conversation threads was effective int course of the project</a:t>
            </a:r>
          </a:p>
          <a:p>
            <a:pPr marL="0" lvl="0" indent="0" algn="l" rtl="0">
              <a:spcBef>
                <a:spcPts val="0"/>
              </a:spcBef>
              <a:spcAft>
                <a:spcPts val="0"/>
              </a:spcAft>
              <a:buFontTx/>
              <a:buNone/>
            </a:pPr>
            <a:endParaRPr lang="en-US" dirty="0"/>
          </a:p>
          <a:p>
            <a:pPr marL="0" lvl="0" indent="0" algn="l" rtl="0">
              <a:spcBef>
                <a:spcPts val="0"/>
              </a:spcBef>
              <a:spcAft>
                <a:spcPts val="0"/>
              </a:spcAft>
              <a:buFontTx/>
              <a:buNone/>
            </a:pPr>
            <a:r>
              <a:rPr lang="en-US" dirty="0"/>
              <a:t>For Asset Update:</a:t>
            </a:r>
          </a:p>
          <a:p>
            <a:pPr marL="171450" lvl="0" indent="-171450" algn="l" rtl="0">
              <a:spcBef>
                <a:spcPts val="0"/>
              </a:spcBef>
              <a:spcAft>
                <a:spcPts val="0"/>
              </a:spcAft>
            </a:pPr>
            <a:r>
              <a:rPr lang="en-US" dirty="0"/>
              <a:t>The time of project staff is freed, and they can return to their day-to-day activities until a new project need arises</a:t>
            </a:r>
            <a:endParaRPr dirty="0"/>
          </a:p>
        </p:txBody>
      </p:sp>
    </p:spTree>
    <p:extLst>
      <p:ext uri="{BB962C8B-B14F-4D97-AF65-F5344CB8AC3E}">
        <p14:creationId xmlns:p14="http://schemas.microsoft.com/office/powerpoint/2010/main" val="26307554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3c8230601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3c823060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4951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d9eea3ace6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d9eea3ace6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3c8230601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3c823060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30752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3c8230601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3c823060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r>
              <a:rPr lang="en-US" dirty="0"/>
              <a:t>We are a digital content creator that produce online contents in the areas of digital business and commerce</a:t>
            </a:r>
          </a:p>
          <a:p>
            <a:pPr marL="0" lvl="0" indent="0" algn="l" rtl="0">
              <a:spcBef>
                <a:spcPts val="0"/>
              </a:spcBef>
              <a:spcAft>
                <a:spcPts val="0"/>
              </a:spcAft>
              <a:buNone/>
            </a:pPr>
            <a:r>
              <a:rPr lang="en-US" dirty="0"/>
              <a:t>One of our products has received good feedbacks and reviews from customers </a:t>
            </a:r>
          </a:p>
          <a:p>
            <a:pPr marL="0" lvl="0" indent="0" algn="l" rtl="0">
              <a:spcBef>
                <a:spcPts val="0"/>
              </a:spcBef>
              <a:spcAft>
                <a:spcPts val="0"/>
              </a:spcAft>
              <a:buNone/>
            </a:pPr>
            <a:r>
              <a:rPr lang="en-US" dirty="0"/>
              <a:t>so, we spotted a need to promote our product through digital marketing campaign which</a:t>
            </a:r>
          </a:p>
          <a:p>
            <a:pPr marL="0" lvl="0" indent="0" algn="l" rtl="0">
              <a:spcBef>
                <a:spcPts val="0"/>
              </a:spcBef>
              <a:spcAft>
                <a:spcPts val="0"/>
              </a:spcAft>
              <a:buNone/>
            </a:pPr>
            <a:r>
              <a:rPr lang="en-US" dirty="0"/>
              <a:t> will be the first widespread campaign of the company. </a:t>
            </a:r>
          </a:p>
          <a:p>
            <a:pPr marL="0" lvl="0" indent="0" algn="l" rtl="0">
              <a:spcBef>
                <a:spcPts val="0"/>
              </a:spcBef>
              <a:spcAft>
                <a:spcPts val="0"/>
              </a:spcAft>
              <a:buNone/>
            </a:pPr>
            <a:r>
              <a:rPr lang="en-US" dirty="0"/>
              <a:t>The objective is to attract potential customers to buy our product and enhance our company’s brand image</a:t>
            </a:r>
            <a:endParaRPr dirty="0"/>
          </a:p>
        </p:txBody>
      </p:sp>
    </p:spTree>
    <p:extLst>
      <p:ext uri="{BB962C8B-B14F-4D97-AF65-F5344CB8AC3E}">
        <p14:creationId xmlns:p14="http://schemas.microsoft.com/office/powerpoint/2010/main" val="1630752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3c8230601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3c823060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r>
              <a:rPr lang="en-US" dirty="0"/>
              <a:t>We are a digital content creator that produce online contents in the areas of digital business and commerce</a:t>
            </a:r>
          </a:p>
          <a:p>
            <a:pPr marL="0" lvl="0" indent="0" algn="l" rtl="0">
              <a:spcBef>
                <a:spcPts val="0"/>
              </a:spcBef>
              <a:spcAft>
                <a:spcPts val="0"/>
              </a:spcAft>
              <a:buNone/>
            </a:pPr>
            <a:r>
              <a:rPr lang="en-US" dirty="0"/>
              <a:t>One of our products has received good feedbacks and reviews from customers </a:t>
            </a:r>
          </a:p>
          <a:p>
            <a:pPr marL="0" lvl="0" indent="0" algn="l" rtl="0">
              <a:spcBef>
                <a:spcPts val="0"/>
              </a:spcBef>
              <a:spcAft>
                <a:spcPts val="0"/>
              </a:spcAft>
              <a:buNone/>
            </a:pPr>
            <a:r>
              <a:rPr lang="en-US" dirty="0"/>
              <a:t>so, we spotted a need to promote our product through digital marketing campaign which</a:t>
            </a:r>
          </a:p>
          <a:p>
            <a:pPr marL="0" lvl="0" indent="0" algn="l" rtl="0">
              <a:spcBef>
                <a:spcPts val="0"/>
              </a:spcBef>
              <a:spcAft>
                <a:spcPts val="0"/>
              </a:spcAft>
              <a:buNone/>
            </a:pPr>
            <a:r>
              <a:rPr lang="en-US" dirty="0"/>
              <a:t> will be the first widespread campaign of the company. </a:t>
            </a:r>
          </a:p>
          <a:p>
            <a:pPr marL="0" lvl="0" indent="0" algn="l" rtl="0">
              <a:spcBef>
                <a:spcPts val="0"/>
              </a:spcBef>
              <a:spcAft>
                <a:spcPts val="0"/>
              </a:spcAft>
              <a:buNone/>
            </a:pPr>
            <a:r>
              <a:rPr lang="en-US" dirty="0"/>
              <a:t>The objective is to attract potential customers to buy our product and enhance our company’s brand image</a:t>
            </a:r>
            <a:endParaRPr dirty="0"/>
          </a:p>
        </p:txBody>
      </p:sp>
    </p:spTree>
    <p:extLst>
      <p:ext uri="{BB962C8B-B14F-4D97-AF65-F5344CB8AC3E}">
        <p14:creationId xmlns:p14="http://schemas.microsoft.com/office/powerpoint/2010/main" val="1895814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3c8230601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3c823060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95814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13c8230601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13c8230601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CA" dirty="0"/>
          </a:p>
          <a:p>
            <a:pPr marL="0" lvl="0" indent="0" algn="l" rtl="0">
              <a:spcBef>
                <a:spcPts val="0"/>
              </a:spcBef>
              <a:spcAft>
                <a:spcPts val="0"/>
              </a:spcAft>
              <a:buNone/>
            </a:pPr>
            <a:r>
              <a:rPr lang="en-CA" dirty="0"/>
              <a:t>Three documents needed for this group: Business case, project charter and Stakeholder register.</a:t>
            </a:r>
          </a:p>
          <a:p>
            <a:pPr marL="0" lvl="0" indent="0" algn="l" rtl="0">
              <a:spcBef>
                <a:spcPts val="0"/>
              </a:spcBef>
              <a:spcAft>
                <a:spcPts val="0"/>
              </a:spcAft>
              <a:buNone/>
            </a:pPr>
            <a:endParaRPr lang="en-CA" dirty="0"/>
          </a:p>
          <a:p>
            <a:pPr marL="0" lvl="0" indent="0" algn="l" rtl="0">
              <a:spcBef>
                <a:spcPts val="0"/>
              </a:spcBef>
              <a:spcAft>
                <a:spcPts val="0"/>
              </a:spcAft>
              <a:buNone/>
            </a:pPr>
            <a:r>
              <a:rPr lang="en-CA" dirty="0"/>
              <a:t>Our project’s Stakeholders include:</a:t>
            </a:r>
          </a:p>
          <a:p>
            <a:pPr marL="171450" lvl="0" indent="-171450" algn="l" rtl="0">
              <a:spcBef>
                <a:spcPts val="0"/>
              </a:spcBef>
              <a:spcAft>
                <a:spcPts val="0"/>
              </a:spcAft>
              <a:buFontTx/>
              <a:buChar char="-"/>
            </a:pPr>
            <a:r>
              <a:rPr lang="en-CA" dirty="0"/>
              <a:t> Marketing department, Software and development department, Customer care, customers, and higher management. </a:t>
            </a:r>
          </a:p>
          <a:p>
            <a:pPr marL="0" lvl="0" indent="0" algn="l" rtl="0">
              <a:spcBef>
                <a:spcPts val="0"/>
              </a:spcBef>
              <a:spcAft>
                <a:spcPts val="0"/>
              </a:spcAft>
              <a:buNone/>
            </a:pPr>
            <a:endParaRPr lang="en-CA" dirty="0"/>
          </a:p>
          <a:p>
            <a:pPr marL="0" lvl="0" indent="0" algn="l" rtl="0">
              <a:spcBef>
                <a:spcPts val="0"/>
              </a:spcBef>
              <a:spcAft>
                <a:spcPts val="0"/>
              </a:spcAft>
              <a:buNone/>
            </a:pPr>
            <a:endParaRPr lang="en-CA"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CA" dirty="0"/>
              <a:t>- We use Power &amp; support grid and Interview stakeholders to determine the business values important to the stakeholders</a:t>
            </a:r>
          </a:p>
          <a:p>
            <a:pPr marL="0" lvl="0" indent="0" algn="l" rtl="0">
              <a:spcBef>
                <a:spcPts val="0"/>
              </a:spcBef>
              <a:spcAft>
                <a:spcPts val="0"/>
              </a:spcAft>
              <a:buFontTx/>
              <a:buNone/>
            </a:pPr>
            <a:endParaRPr lang="en-CA" dirty="0"/>
          </a:p>
          <a:p>
            <a:pPr marL="171450" lvl="0" indent="-171450" algn="l" rtl="0">
              <a:spcBef>
                <a:spcPts val="0"/>
              </a:spcBef>
              <a:spcAft>
                <a:spcPts val="0"/>
              </a:spcAft>
              <a:buFontTx/>
              <a:buChar char="-"/>
            </a:pPr>
            <a:endParaRPr lang="en-CA" dirty="0"/>
          </a:p>
          <a:p>
            <a:pPr marL="0" lvl="0" indent="0" algn="l" rtl="0">
              <a:spcBef>
                <a:spcPts val="0"/>
              </a:spcBef>
              <a:spcAft>
                <a:spcPts val="0"/>
              </a:spcAft>
              <a:buFontTx/>
              <a:buNone/>
            </a:pPr>
            <a:r>
              <a:rPr lang="en-CA" dirty="0"/>
              <a:t>The Business Values include  Revenue and Brand value of the company and product</a:t>
            </a:r>
          </a:p>
          <a:p>
            <a:pPr marL="171450" lvl="0" indent="-171450" algn="l" rtl="0">
              <a:spcBef>
                <a:spcPts val="0"/>
              </a:spcBef>
              <a:spcAft>
                <a:spcPts val="0"/>
              </a:spcAft>
              <a:buFontTx/>
              <a:buChar char="-"/>
            </a:pPr>
            <a:endParaRPr lang="en-CA" dirty="0"/>
          </a:p>
          <a:p>
            <a:pPr marL="171450" lvl="0" indent="-171450" algn="l" rtl="0">
              <a:spcBef>
                <a:spcPts val="0"/>
              </a:spcBef>
              <a:spcAft>
                <a:spcPts val="0"/>
              </a:spcAft>
              <a:buFontTx/>
              <a:buChar char="-"/>
            </a:pPr>
            <a:endParaRPr lang="en-CA" dirty="0"/>
          </a:p>
          <a:p>
            <a:pPr marL="0" lvl="0" indent="0" algn="l" rtl="0">
              <a:spcBef>
                <a:spcPts val="0"/>
              </a:spcBef>
              <a:spcAft>
                <a:spcPts val="0"/>
              </a:spcAft>
              <a:buFontTx/>
              <a:buNone/>
            </a:pPr>
            <a:r>
              <a:rPr lang="en-CA" dirty="0"/>
              <a:t>We use business value measures (KPI) to assess business value delivery.</a:t>
            </a:r>
          </a:p>
          <a:p>
            <a:pPr marL="171450" lvl="0" indent="-171450" algn="l" rtl="0">
              <a:spcBef>
                <a:spcPts val="0"/>
              </a:spcBef>
              <a:spcAft>
                <a:spcPts val="0"/>
              </a:spcAft>
              <a:buFontTx/>
              <a:buChar char="-"/>
            </a:pPr>
            <a:r>
              <a:rPr lang="en-CA" dirty="0"/>
              <a:t>Our main KPIs for this project are: </a:t>
            </a:r>
          </a:p>
          <a:p>
            <a:pPr marL="628650" lvl="1" indent="-171450" algn="l" rtl="0">
              <a:spcBef>
                <a:spcPts val="0"/>
              </a:spcBef>
              <a:spcAft>
                <a:spcPts val="0"/>
              </a:spcAft>
              <a:buFontTx/>
              <a:buChar char="-"/>
            </a:pPr>
            <a:r>
              <a:rPr lang="en-CA" dirty="0"/>
              <a:t>Number of Impressions, </a:t>
            </a:r>
          </a:p>
          <a:p>
            <a:pPr marL="628650" lvl="1" indent="-171450" algn="l" rtl="0">
              <a:spcBef>
                <a:spcPts val="0"/>
              </a:spcBef>
              <a:spcAft>
                <a:spcPts val="0"/>
              </a:spcAft>
              <a:buFontTx/>
              <a:buChar char="-"/>
            </a:pPr>
            <a:r>
              <a:rPr lang="en-CA" dirty="0"/>
              <a:t>Number of clicks, </a:t>
            </a:r>
          </a:p>
          <a:p>
            <a:pPr marL="628650" lvl="1" indent="-171450" algn="l" rtl="0">
              <a:spcBef>
                <a:spcPts val="0"/>
              </a:spcBef>
              <a:spcAft>
                <a:spcPts val="0"/>
              </a:spcAft>
              <a:buFontTx/>
              <a:buChar char="-"/>
            </a:pPr>
            <a:r>
              <a:rPr lang="en-CA" dirty="0"/>
              <a:t>Number of purchases and the </a:t>
            </a:r>
          </a:p>
          <a:p>
            <a:pPr marL="628650" lvl="1" indent="-171450" algn="l" rtl="0">
              <a:spcBef>
                <a:spcPts val="0"/>
              </a:spcBef>
              <a:spcAft>
                <a:spcPts val="0"/>
              </a:spcAft>
              <a:buFontTx/>
              <a:buChar char="-"/>
            </a:pPr>
            <a:r>
              <a:rPr lang="en-CA" dirty="0"/>
              <a:t>costs associated with each of these metrics </a:t>
            </a:r>
          </a:p>
          <a:p>
            <a:pPr marL="628650" lvl="1" indent="-171450" algn="l" rtl="0">
              <a:spcBef>
                <a:spcPts val="0"/>
              </a:spcBef>
              <a:spcAft>
                <a:spcPts val="0"/>
              </a:spcAft>
              <a:buFontTx/>
              <a:buChar char="-"/>
            </a:pPr>
            <a:r>
              <a:rPr lang="en-CA" dirty="0"/>
              <a:t>(cost per impression, cost per click and Cost per acquisitions)</a:t>
            </a:r>
          </a:p>
          <a:p>
            <a:pPr marL="0" lvl="0" indent="0" algn="l" rtl="0">
              <a:spcBef>
                <a:spcPts val="0"/>
              </a:spcBef>
              <a:spcAft>
                <a:spcPts val="0"/>
              </a:spcAft>
              <a:buFontTx/>
              <a:buNone/>
            </a:pPr>
            <a:endParaRPr lang="en-CA" dirty="0"/>
          </a:p>
          <a:p>
            <a:pPr marL="0" lvl="0" indent="0" algn="l" rtl="0">
              <a:spcBef>
                <a:spcPts val="0"/>
              </a:spcBef>
              <a:spcAft>
                <a:spcPts val="0"/>
              </a:spcAft>
              <a:buFontTx/>
              <a:buNone/>
            </a:pPr>
            <a:endParaRPr lang="en-CA" b="1" dirty="0"/>
          </a:p>
          <a:p>
            <a:pPr marL="0" lvl="0" indent="0" algn="l" rtl="0">
              <a:spcBef>
                <a:spcPts val="0"/>
              </a:spcBef>
              <a:spcAft>
                <a:spcPts val="0"/>
              </a:spcAft>
              <a:buFontTx/>
              <a:buNone/>
            </a:pPr>
            <a:endParaRPr lang="en-CA" b="1" dirty="0"/>
          </a:p>
          <a:p>
            <a:pPr marL="0" lvl="0" indent="0" algn="l" rtl="0">
              <a:spcBef>
                <a:spcPts val="0"/>
              </a:spcBef>
              <a:spcAft>
                <a:spcPts val="0"/>
              </a:spcAft>
              <a:buFontTx/>
              <a:buNone/>
            </a:pPr>
            <a:endParaRPr lang="en-CA" b="1" dirty="0"/>
          </a:p>
          <a:p>
            <a:pPr marL="0" lvl="0" indent="0" algn="l" rtl="0">
              <a:spcBef>
                <a:spcPts val="0"/>
              </a:spcBef>
              <a:spcAft>
                <a:spcPts val="0"/>
              </a:spcAft>
              <a:buFontTx/>
              <a:buNone/>
            </a:pPr>
            <a:endParaRPr lang="en-CA" b="1" dirty="0"/>
          </a:p>
          <a:p>
            <a:pPr marL="0" lvl="0" indent="0" algn="l" rtl="0">
              <a:spcBef>
                <a:spcPts val="0"/>
              </a:spcBef>
              <a:spcAft>
                <a:spcPts val="0"/>
              </a:spcAft>
              <a:buFontTx/>
              <a:buNone/>
            </a:pPr>
            <a:endParaRPr lang="en-CA" b="1" dirty="0"/>
          </a:p>
          <a:p>
            <a:pPr marL="0" lvl="0" indent="0" algn="l" rtl="0">
              <a:spcBef>
                <a:spcPts val="0"/>
              </a:spcBef>
              <a:spcAft>
                <a:spcPts val="0"/>
              </a:spcAft>
              <a:buFontTx/>
              <a:buNone/>
            </a:pPr>
            <a:endParaRPr lang="en-CA" b="1" dirty="0"/>
          </a:p>
          <a:p>
            <a:pPr marL="0" lvl="0" indent="0" algn="l" rtl="0">
              <a:spcBef>
                <a:spcPts val="0"/>
              </a:spcBef>
              <a:spcAft>
                <a:spcPts val="0"/>
              </a:spcAft>
              <a:buFontTx/>
              <a:buNone/>
            </a:pPr>
            <a:endParaRPr lang="en-CA" b="1" dirty="0"/>
          </a:p>
          <a:p>
            <a:pPr marL="0" lvl="0" indent="0" algn="l" rtl="0">
              <a:spcBef>
                <a:spcPts val="0"/>
              </a:spcBef>
              <a:spcAft>
                <a:spcPts val="0"/>
              </a:spcAft>
              <a:buFontTx/>
              <a:buNone/>
            </a:pPr>
            <a:endParaRPr lang="en-CA" b="1" dirty="0"/>
          </a:p>
          <a:p>
            <a:pPr marL="0" lvl="0" indent="0" algn="l" rtl="0">
              <a:spcBef>
                <a:spcPts val="0"/>
              </a:spcBef>
              <a:spcAft>
                <a:spcPts val="0"/>
              </a:spcAft>
              <a:buFontTx/>
              <a:buNone/>
            </a:pPr>
            <a:endParaRPr lang="en-CA" b="1" dirty="0"/>
          </a:p>
          <a:p>
            <a:pPr marL="0" lvl="0" indent="0" algn="l" rtl="0">
              <a:spcBef>
                <a:spcPts val="0"/>
              </a:spcBef>
              <a:spcAft>
                <a:spcPts val="0"/>
              </a:spcAft>
              <a:buFontTx/>
              <a:buNone/>
            </a:pPr>
            <a:endParaRPr lang="en-CA" b="1" dirty="0"/>
          </a:p>
          <a:p>
            <a:pPr marL="0" lvl="0" indent="0" algn="l" rtl="0">
              <a:spcBef>
                <a:spcPts val="0"/>
              </a:spcBef>
              <a:spcAft>
                <a:spcPts val="0"/>
              </a:spcAft>
              <a:buFontTx/>
              <a:buNone/>
            </a:pPr>
            <a:endParaRPr lang="en-CA" b="1" dirty="0"/>
          </a:p>
          <a:p>
            <a:pPr marL="0" lvl="0" indent="0" algn="l" rtl="0">
              <a:spcBef>
                <a:spcPts val="0"/>
              </a:spcBef>
              <a:spcAft>
                <a:spcPts val="0"/>
              </a:spcAft>
              <a:buFontTx/>
              <a:buNone/>
            </a:pPr>
            <a:r>
              <a:rPr lang="en-CA" b="1" dirty="0"/>
              <a:t>As it is an Internal Project: </a:t>
            </a: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r>
              <a:rPr lang="en-CA" dirty="0"/>
              <a:t>We as Project Manger with the help of our Sponsor create our statement of work and then create Charter based on that </a:t>
            </a:r>
          </a:p>
          <a:p>
            <a:pPr marL="0" lvl="0" indent="0" algn="l" rtl="0">
              <a:spcBef>
                <a:spcPts val="0"/>
              </a:spcBef>
              <a:spcAft>
                <a:spcPts val="0"/>
              </a:spcAft>
              <a:buFontTx/>
              <a:buNone/>
            </a:pPr>
            <a:endParaRPr lang="en-CA" dirty="0"/>
          </a:p>
          <a:p>
            <a:pPr marL="171450" lvl="0" indent="-171450" algn="l" rtl="0">
              <a:spcBef>
                <a:spcPts val="0"/>
              </a:spcBef>
              <a:spcAft>
                <a:spcPts val="0"/>
              </a:spcAft>
              <a:buFontTx/>
              <a:buChar char="-"/>
            </a:pPr>
            <a:r>
              <a:rPr lang="en-CA" dirty="0"/>
              <a:t>By having the Statement of work which is a description of the project (as we call it solution here ) </a:t>
            </a:r>
          </a:p>
          <a:p>
            <a:pPr marL="171450" lvl="0" indent="-171450" algn="l" rtl="0">
              <a:spcBef>
                <a:spcPts val="0"/>
              </a:spcBef>
              <a:spcAft>
                <a:spcPts val="0"/>
              </a:spcAft>
              <a:buFontTx/>
              <a:buChar char="-"/>
            </a:pPr>
            <a:r>
              <a:rPr lang="en-CA" dirty="0"/>
              <a:t>&amp; use the Benefit management plan (What is the benefits , when they will be realized , how they measured) </a:t>
            </a:r>
          </a:p>
          <a:p>
            <a:pPr marL="171450" lvl="0" indent="-171450" algn="l" rtl="0">
              <a:spcBef>
                <a:spcPts val="0"/>
              </a:spcBef>
              <a:spcAft>
                <a:spcPts val="0"/>
              </a:spcAft>
              <a:buFontTx/>
              <a:buChar char="-"/>
            </a:pPr>
            <a:endParaRPr lang="en-CA" dirty="0"/>
          </a:p>
          <a:p>
            <a:pPr marL="0" lvl="0" indent="0" algn="l" rtl="0">
              <a:spcBef>
                <a:spcPts val="0"/>
              </a:spcBef>
              <a:spcAft>
                <a:spcPts val="0"/>
              </a:spcAft>
              <a:buFontTx/>
              <a:buNone/>
            </a:pPr>
            <a:endParaRPr lang="en-CA" dirty="0"/>
          </a:p>
          <a:p>
            <a:pPr marL="0" lvl="0" indent="0" algn="l" rtl="0">
              <a:spcBef>
                <a:spcPts val="0"/>
              </a:spcBef>
              <a:spcAft>
                <a:spcPts val="0"/>
              </a:spcAft>
              <a:buFontTx/>
              <a:buNone/>
            </a:pPr>
            <a:r>
              <a:rPr lang="en-CA" dirty="0"/>
              <a:t>We combine those two documents as a </a:t>
            </a:r>
            <a:r>
              <a:rPr lang="en-CA" b="1" dirty="0"/>
              <a:t>comprehensive Business Case </a:t>
            </a:r>
          </a:p>
          <a:p>
            <a:pPr marL="0" lvl="0" indent="0" algn="l" rtl="0">
              <a:spcBef>
                <a:spcPts val="0"/>
              </a:spcBef>
              <a:spcAft>
                <a:spcPts val="0"/>
              </a:spcAft>
              <a:buFontTx/>
              <a:buNone/>
            </a:pPr>
            <a:r>
              <a:rPr lang="en-CA" dirty="0"/>
              <a:t>&amp; By considering our EEFs (As we mentioned before) &amp; OPAs (financial data, other projects, some historical info )  our Project Charter has </a:t>
            </a:r>
            <a:r>
              <a:rPr lang="en-CA" dirty="0" err="1"/>
              <a:t>borened</a:t>
            </a:r>
            <a:endParaRPr lang="en-CA" dirty="0"/>
          </a:p>
          <a:p>
            <a:pPr marL="0" lvl="0" indent="0" algn="l" rtl="0">
              <a:spcBef>
                <a:spcPts val="0"/>
              </a:spcBef>
              <a:spcAft>
                <a:spcPts val="0"/>
              </a:spcAft>
              <a:buFontTx/>
              <a:buNone/>
            </a:pPr>
            <a:r>
              <a:rPr lang="en-CA" dirty="0"/>
              <a:t>Project Charter:</a:t>
            </a:r>
          </a:p>
          <a:p>
            <a:pPr marL="171450" lvl="0" indent="-171450" algn="l" rtl="0">
              <a:spcBef>
                <a:spcPts val="0"/>
              </a:spcBef>
              <a:spcAft>
                <a:spcPts val="0"/>
              </a:spcAft>
              <a:buFontTx/>
              <a:buChar char="-"/>
            </a:pPr>
            <a:r>
              <a:rPr lang="en-CA" dirty="0"/>
              <a:t>Project description &amp; authorizing</a:t>
            </a:r>
          </a:p>
          <a:p>
            <a:pPr marL="171450" lvl="0" indent="-171450" algn="l" rtl="0">
              <a:spcBef>
                <a:spcPts val="0"/>
              </a:spcBef>
              <a:spcAft>
                <a:spcPts val="0"/>
              </a:spcAft>
              <a:buFontTx/>
              <a:buChar char="-"/>
            </a:pPr>
            <a:r>
              <a:rPr lang="en-CA" dirty="0"/>
              <a:t>Our commitment for the campaign</a:t>
            </a:r>
          </a:p>
          <a:p>
            <a:pPr marL="0" lvl="0" indent="0" algn="l" rtl="0">
              <a:spcBef>
                <a:spcPts val="0"/>
              </a:spcBef>
              <a:spcAft>
                <a:spcPts val="0"/>
              </a:spcAft>
              <a:buFontTx/>
              <a:buNone/>
            </a:pPr>
            <a:r>
              <a:rPr lang="en-CA" dirty="0"/>
              <a:t>-</a:t>
            </a:r>
          </a:p>
          <a:p>
            <a:pPr marL="0" lvl="0" indent="0" algn="l" rtl="0">
              <a:spcBef>
                <a:spcPts val="0"/>
              </a:spcBef>
              <a:spcAft>
                <a:spcPts val="0"/>
              </a:spcAft>
              <a:buFontTx/>
              <a:buNone/>
            </a:pPr>
            <a:r>
              <a:rPr lang="en-CA" dirty="0"/>
              <a:t>To create project charter we decide to use our Marketing consultant help &amp; as UX team for some data gathering about the market preference then we Use some Meeting with different department to make our charter as logical as possible</a:t>
            </a:r>
          </a:p>
          <a:p>
            <a:pPr marL="171450" lvl="0" indent="-171450" algn="l" rtl="0">
              <a:spcBef>
                <a:spcPts val="0"/>
              </a:spcBef>
              <a:spcAft>
                <a:spcPts val="0"/>
              </a:spcAft>
              <a:buFontTx/>
              <a:buChar char="-"/>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13c8230601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13c8230601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dirty="0"/>
          </a:p>
        </p:txBody>
      </p:sp>
    </p:spTree>
    <p:extLst>
      <p:ext uri="{BB962C8B-B14F-4D97-AF65-F5344CB8AC3E}">
        <p14:creationId xmlns:p14="http://schemas.microsoft.com/office/powerpoint/2010/main" val="7710102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13c8230601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13c8230601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US" dirty="0"/>
              <a:t>This RACI matrix is based on all the activities in the project that have been planned </a:t>
            </a:r>
          </a:p>
          <a:p>
            <a:pPr marL="171450" lvl="0" indent="-171450" algn="l" rtl="0">
              <a:spcBef>
                <a:spcPts val="0"/>
              </a:spcBef>
              <a:spcAft>
                <a:spcPts val="0"/>
              </a:spcAft>
              <a:buFontTx/>
              <a:buChar char="-"/>
            </a:pPr>
            <a:endParaRPr dirty="0"/>
          </a:p>
        </p:txBody>
      </p:sp>
    </p:spTree>
    <p:extLst>
      <p:ext uri="{BB962C8B-B14F-4D97-AF65-F5344CB8AC3E}">
        <p14:creationId xmlns:p14="http://schemas.microsoft.com/office/powerpoint/2010/main" val="2503658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444925" y="937300"/>
            <a:ext cx="6254700" cy="25029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dirty="0"/>
          </a:p>
        </p:txBody>
      </p:sp>
      <p:sp>
        <p:nvSpPr>
          <p:cNvPr id="10" name="Google Shape;10;p2"/>
          <p:cNvSpPr txBox="1">
            <a:spLocks noGrp="1"/>
          </p:cNvSpPr>
          <p:nvPr>
            <p:ph type="subTitle" idx="1"/>
          </p:nvPr>
        </p:nvSpPr>
        <p:spPr>
          <a:xfrm>
            <a:off x="2307675" y="3440200"/>
            <a:ext cx="45288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100"/>
              <a:buNone/>
              <a:defRPr sz="14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hree columns">
  <p:cSld name="CUSTOM_6_1">
    <p:spTree>
      <p:nvGrpSpPr>
        <p:cNvPr id="1" name="Shape 41"/>
        <p:cNvGrpSpPr/>
        <p:nvPr/>
      </p:nvGrpSpPr>
      <p:grpSpPr>
        <a:xfrm>
          <a:off x="0" y="0"/>
          <a:ext cx="0" cy="0"/>
          <a:chOff x="0" y="0"/>
          <a:chExt cx="0" cy="0"/>
        </a:xfrm>
      </p:grpSpPr>
      <p:sp>
        <p:nvSpPr>
          <p:cNvPr id="42" name="Google Shape;42;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3" name="Google Shape;43;p13"/>
          <p:cNvSpPr txBox="1">
            <a:spLocks noGrp="1"/>
          </p:cNvSpPr>
          <p:nvPr>
            <p:ph type="title" idx="2"/>
          </p:nvPr>
        </p:nvSpPr>
        <p:spPr>
          <a:xfrm>
            <a:off x="937625" y="2368396"/>
            <a:ext cx="21753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dirty="0"/>
          </a:p>
        </p:txBody>
      </p:sp>
      <p:sp>
        <p:nvSpPr>
          <p:cNvPr id="44" name="Google Shape;44;p13"/>
          <p:cNvSpPr txBox="1">
            <a:spLocks noGrp="1"/>
          </p:cNvSpPr>
          <p:nvPr>
            <p:ph type="subTitle" idx="1"/>
          </p:nvPr>
        </p:nvSpPr>
        <p:spPr>
          <a:xfrm>
            <a:off x="937625" y="2746761"/>
            <a:ext cx="2175300" cy="124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1600"/>
              </a:spcBef>
              <a:spcAft>
                <a:spcPts val="0"/>
              </a:spcAft>
              <a:buSzPts val="1100"/>
              <a:buNone/>
              <a:defRPr sz="1100"/>
            </a:lvl3pPr>
            <a:lvl4pPr lvl="3" algn="ctr" rtl="0">
              <a:lnSpc>
                <a:spcPct val="100000"/>
              </a:lnSpc>
              <a:spcBef>
                <a:spcPts val="1600"/>
              </a:spcBef>
              <a:spcAft>
                <a:spcPts val="0"/>
              </a:spcAft>
              <a:buSzPts val="1100"/>
              <a:buNone/>
              <a:defRPr sz="1100"/>
            </a:lvl4pPr>
            <a:lvl5pPr lvl="4" algn="ctr" rtl="0">
              <a:lnSpc>
                <a:spcPct val="100000"/>
              </a:lnSpc>
              <a:spcBef>
                <a:spcPts val="1600"/>
              </a:spcBef>
              <a:spcAft>
                <a:spcPts val="0"/>
              </a:spcAft>
              <a:buSzPts val="1100"/>
              <a:buNone/>
              <a:defRPr sz="1100"/>
            </a:lvl5pPr>
            <a:lvl6pPr lvl="5" algn="ctr" rtl="0">
              <a:lnSpc>
                <a:spcPct val="100000"/>
              </a:lnSpc>
              <a:spcBef>
                <a:spcPts val="1600"/>
              </a:spcBef>
              <a:spcAft>
                <a:spcPts val="0"/>
              </a:spcAft>
              <a:buSzPts val="1100"/>
              <a:buNone/>
              <a:defRPr sz="1100"/>
            </a:lvl6pPr>
            <a:lvl7pPr lvl="6" algn="ctr" rtl="0">
              <a:lnSpc>
                <a:spcPct val="100000"/>
              </a:lnSpc>
              <a:spcBef>
                <a:spcPts val="1600"/>
              </a:spcBef>
              <a:spcAft>
                <a:spcPts val="0"/>
              </a:spcAft>
              <a:buSzPts val="1100"/>
              <a:buNone/>
              <a:defRPr sz="1100"/>
            </a:lvl7pPr>
            <a:lvl8pPr lvl="7" algn="ctr" rtl="0">
              <a:lnSpc>
                <a:spcPct val="100000"/>
              </a:lnSpc>
              <a:spcBef>
                <a:spcPts val="1600"/>
              </a:spcBef>
              <a:spcAft>
                <a:spcPts val="0"/>
              </a:spcAft>
              <a:buSzPts val="1100"/>
              <a:buNone/>
              <a:defRPr sz="1100"/>
            </a:lvl8pPr>
            <a:lvl9pPr lvl="8" algn="ctr" rtl="0">
              <a:lnSpc>
                <a:spcPct val="100000"/>
              </a:lnSpc>
              <a:spcBef>
                <a:spcPts val="1600"/>
              </a:spcBef>
              <a:spcAft>
                <a:spcPts val="1600"/>
              </a:spcAft>
              <a:buSzPts val="1100"/>
              <a:buNone/>
              <a:defRPr sz="1100"/>
            </a:lvl9pPr>
          </a:lstStyle>
          <a:p>
            <a:endParaRPr dirty="0"/>
          </a:p>
        </p:txBody>
      </p:sp>
      <p:sp>
        <p:nvSpPr>
          <p:cNvPr id="45" name="Google Shape;45;p13"/>
          <p:cNvSpPr txBox="1">
            <a:spLocks noGrp="1"/>
          </p:cNvSpPr>
          <p:nvPr>
            <p:ph type="title" idx="3"/>
          </p:nvPr>
        </p:nvSpPr>
        <p:spPr>
          <a:xfrm>
            <a:off x="3484346" y="2368396"/>
            <a:ext cx="21753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dirty="0"/>
          </a:p>
        </p:txBody>
      </p:sp>
      <p:sp>
        <p:nvSpPr>
          <p:cNvPr id="46" name="Google Shape;46;p13"/>
          <p:cNvSpPr txBox="1">
            <a:spLocks noGrp="1"/>
          </p:cNvSpPr>
          <p:nvPr>
            <p:ph type="subTitle" idx="4"/>
          </p:nvPr>
        </p:nvSpPr>
        <p:spPr>
          <a:xfrm>
            <a:off x="3484346" y="2746761"/>
            <a:ext cx="2175300" cy="124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1600"/>
              </a:spcBef>
              <a:spcAft>
                <a:spcPts val="0"/>
              </a:spcAft>
              <a:buSzPts val="1100"/>
              <a:buNone/>
              <a:defRPr sz="1100"/>
            </a:lvl3pPr>
            <a:lvl4pPr lvl="3" algn="ctr" rtl="0">
              <a:lnSpc>
                <a:spcPct val="100000"/>
              </a:lnSpc>
              <a:spcBef>
                <a:spcPts val="1600"/>
              </a:spcBef>
              <a:spcAft>
                <a:spcPts val="0"/>
              </a:spcAft>
              <a:buSzPts val="1100"/>
              <a:buNone/>
              <a:defRPr sz="1100"/>
            </a:lvl4pPr>
            <a:lvl5pPr lvl="4" algn="ctr" rtl="0">
              <a:lnSpc>
                <a:spcPct val="100000"/>
              </a:lnSpc>
              <a:spcBef>
                <a:spcPts val="1600"/>
              </a:spcBef>
              <a:spcAft>
                <a:spcPts val="0"/>
              </a:spcAft>
              <a:buSzPts val="1100"/>
              <a:buNone/>
              <a:defRPr sz="1100"/>
            </a:lvl5pPr>
            <a:lvl6pPr lvl="5" algn="ctr" rtl="0">
              <a:lnSpc>
                <a:spcPct val="100000"/>
              </a:lnSpc>
              <a:spcBef>
                <a:spcPts val="1600"/>
              </a:spcBef>
              <a:spcAft>
                <a:spcPts val="0"/>
              </a:spcAft>
              <a:buSzPts val="1100"/>
              <a:buNone/>
              <a:defRPr sz="1100"/>
            </a:lvl6pPr>
            <a:lvl7pPr lvl="6" algn="ctr" rtl="0">
              <a:lnSpc>
                <a:spcPct val="100000"/>
              </a:lnSpc>
              <a:spcBef>
                <a:spcPts val="1600"/>
              </a:spcBef>
              <a:spcAft>
                <a:spcPts val="0"/>
              </a:spcAft>
              <a:buSzPts val="1100"/>
              <a:buNone/>
              <a:defRPr sz="1100"/>
            </a:lvl7pPr>
            <a:lvl8pPr lvl="7" algn="ctr" rtl="0">
              <a:lnSpc>
                <a:spcPct val="100000"/>
              </a:lnSpc>
              <a:spcBef>
                <a:spcPts val="1600"/>
              </a:spcBef>
              <a:spcAft>
                <a:spcPts val="0"/>
              </a:spcAft>
              <a:buSzPts val="1100"/>
              <a:buNone/>
              <a:defRPr sz="1100"/>
            </a:lvl8pPr>
            <a:lvl9pPr lvl="8" algn="ctr" rtl="0">
              <a:lnSpc>
                <a:spcPct val="100000"/>
              </a:lnSpc>
              <a:spcBef>
                <a:spcPts val="1600"/>
              </a:spcBef>
              <a:spcAft>
                <a:spcPts val="1600"/>
              </a:spcAft>
              <a:buSzPts val="1100"/>
              <a:buNone/>
              <a:defRPr sz="1100"/>
            </a:lvl9pPr>
          </a:lstStyle>
          <a:p>
            <a:endParaRPr dirty="0"/>
          </a:p>
        </p:txBody>
      </p:sp>
      <p:sp>
        <p:nvSpPr>
          <p:cNvPr id="47" name="Google Shape;47;p13"/>
          <p:cNvSpPr txBox="1">
            <a:spLocks noGrp="1"/>
          </p:cNvSpPr>
          <p:nvPr>
            <p:ph type="title" idx="5"/>
          </p:nvPr>
        </p:nvSpPr>
        <p:spPr>
          <a:xfrm>
            <a:off x="6031073" y="2368396"/>
            <a:ext cx="21753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8" name="Google Shape;48;p13"/>
          <p:cNvSpPr txBox="1">
            <a:spLocks noGrp="1"/>
          </p:cNvSpPr>
          <p:nvPr>
            <p:ph type="subTitle" idx="6"/>
          </p:nvPr>
        </p:nvSpPr>
        <p:spPr>
          <a:xfrm>
            <a:off x="6031073" y="2746761"/>
            <a:ext cx="2175300" cy="124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1600"/>
              </a:spcBef>
              <a:spcAft>
                <a:spcPts val="0"/>
              </a:spcAft>
              <a:buSzPts val="1100"/>
              <a:buNone/>
              <a:defRPr sz="1100"/>
            </a:lvl3pPr>
            <a:lvl4pPr lvl="3" algn="ctr" rtl="0">
              <a:lnSpc>
                <a:spcPct val="100000"/>
              </a:lnSpc>
              <a:spcBef>
                <a:spcPts val="1600"/>
              </a:spcBef>
              <a:spcAft>
                <a:spcPts val="0"/>
              </a:spcAft>
              <a:buSzPts val="1100"/>
              <a:buNone/>
              <a:defRPr sz="1100"/>
            </a:lvl4pPr>
            <a:lvl5pPr lvl="4" algn="ctr" rtl="0">
              <a:lnSpc>
                <a:spcPct val="100000"/>
              </a:lnSpc>
              <a:spcBef>
                <a:spcPts val="1600"/>
              </a:spcBef>
              <a:spcAft>
                <a:spcPts val="0"/>
              </a:spcAft>
              <a:buSzPts val="1100"/>
              <a:buNone/>
              <a:defRPr sz="1100"/>
            </a:lvl5pPr>
            <a:lvl6pPr lvl="5" algn="ctr" rtl="0">
              <a:lnSpc>
                <a:spcPct val="100000"/>
              </a:lnSpc>
              <a:spcBef>
                <a:spcPts val="1600"/>
              </a:spcBef>
              <a:spcAft>
                <a:spcPts val="0"/>
              </a:spcAft>
              <a:buSzPts val="1100"/>
              <a:buNone/>
              <a:defRPr sz="1100"/>
            </a:lvl6pPr>
            <a:lvl7pPr lvl="6" algn="ctr" rtl="0">
              <a:lnSpc>
                <a:spcPct val="100000"/>
              </a:lnSpc>
              <a:spcBef>
                <a:spcPts val="1600"/>
              </a:spcBef>
              <a:spcAft>
                <a:spcPts val="0"/>
              </a:spcAft>
              <a:buSzPts val="1100"/>
              <a:buNone/>
              <a:defRPr sz="1100"/>
            </a:lvl7pPr>
            <a:lvl8pPr lvl="7" algn="ctr" rtl="0">
              <a:lnSpc>
                <a:spcPct val="100000"/>
              </a:lnSpc>
              <a:spcBef>
                <a:spcPts val="1600"/>
              </a:spcBef>
              <a:spcAft>
                <a:spcPts val="0"/>
              </a:spcAft>
              <a:buSzPts val="1100"/>
              <a:buNone/>
              <a:defRPr sz="1100"/>
            </a:lvl8pPr>
            <a:lvl9pPr lvl="8" algn="ctr" rtl="0">
              <a:lnSpc>
                <a:spcPct val="100000"/>
              </a:lnSpc>
              <a:spcBef>
                <a:spcPts val="1600"/>
              </a:spcBef>
              <a:spcAft>
                <a:spcPts val="1600"/>
              </a:spcAft>
              <a:buSzPts val="1100"/>
              <a:buNone/>
              <a:defRPr sz="1100"/>
            </a:lvl9pPr>
          </a:lstStyle>
          <a:p>
            <a:endParaRPr/>
          </a:p>
        </p:txBody>
      </p:sp>
      <p:sp>
        <p:nvSpPr>
          <p:cNvPr id="49" name="Google Shape;49;p13"/>
          <p:cNvSpPr txBox="1">
            <a:spLocks noGrp="1"/>
          </p:cNvSpPr>
          <p:nvPr>
            <p:ph type="title" idx="7" hasCustomPrompt="1"/>
          </p:nvPr>
        </p:nvSpPr>
        <p:spPr>
          <a:xfrm>
            <a:off x="1657925" y="1774771"/>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b="1">
                <a:latin typeface="Roboto"/>
                <a:ea typeface="Roboto"/>
                <a:cs typeface="Roboto"/>
                <a:sym typeface="Robot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rPr dirty="0"/>
              <a:t>xx%</a:t>
            </a:r>
          </a:p>
        </p:txBody>
      </p:sp>
      <p:sp>
        <p:nvSpPr>
          <p:cNvPr id="50" name="Google Shape;50;p13"/>
          <p:cNvSpPr txBox="1">
            <a:spLocks noGrp="1"/>
          </p:cNvSpPr>
          <p:nvPr>
            <p:ph type="title" idx="8" hasCustomPrompt="1"/>
          </p:nvPr>
        </p:nvSpPr>
        <p:spPr>
          <a:xfrm>
            <a:off x="4204646" y="1774771"/>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b="1">
                <a:latin typeface="Roboto"/>
                <a:ea typeface="Roboto"/>
                <a:cs typeface="Roboto"/>
                <a:sym typeface="Robot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1" name="Google Shape;51;p13"/>
          <p:cNvSpPr txBox="1">
            <a:spLocks noGrp="1"/>
          </p:cNvSpPr>
          <p:nvPr>
            <p:ph type="title" idx="9" hasCustomPrompt="1"/>
          </p:nvPr>
        </p:nvSpPr>
        <p:spPr>
          <a:xfrm>
            <a:off x="6751373" y="1774771"/>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b="1">
                <a:latin typeface="Roboto"/>
                <a:ea typeface="Roboto"/>
                <a:cs typeface="Roboto"/>
                <a:sym typeface="Robot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ext">
  <p:cSld name="ONE_COLUMN_TEXT_1">
    <p:spTree>
      <p:nvGrpSpPr>
        <p:cNvPr id="1" name="Shape 52"/>
        <p:cNvGrpSpPr/>
        <p:nvPr/>
      </p:nvGrpSpPr>
      <p:grpSpPr>
        <a:xfrm>
          <a:off x="0" y="0"/>
          <a:ext cx="0" cy="0"/>
          <a:chOff x="0" y="0"/>
          <a:chExt cx="0" cy="0"/>
        </a:xfrm>
      </p:grpSpPr>
      <p:sp>
        <p:nvSpPr>
          <p:cNvPr id="53" name="Google Shape;53;p14"/>
          <p:cNvSpPr>
            <a:spLocks noGrp="1"/>
          </p:cNvSpPr>
          <p:nvPr>
            <p:ph type="pic" idx="2"/>
          </p:nvPr>
        </p:nvSpPr>
        <p:spPr>
          <a:xfrm>
            <a:off x="983000" y="1346675"/>
            <a:ext cx="2755200" cy="3260700"/>
          </a:xfrm>
          <a:prstGeom prst="rect">
            <a:avLst/>
          </a:prstGeom>
          <a:noFill/>
          <a:ln>
            <a:noFill/>
          </a:ln>
        </p:spPr>
      </p:sp>
      <p:sp>
        <p:nvSpPr>
          <p:cNvPr id="54" name="Google Shape;54;p14"/>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5" name="Google Shape;55;p14"/>
          <p:cNvSpPr txBox="1">
            <a:spLocks noGrp="1"/>
          </p:cNvSpPr>
          <p:nvPr>
            <p:ph type="subTitle" idx="1"/>
          </p:nvPr>
        </p:nvSpPr>
        <p:spPr>
          <a:xfrm>
            <a:off x="3840500" y="1343350"/>
            <a:ext cx="4590300" cy="326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Font typeface="Nunito Light"/>
              <a:buChar char="●"/>
              <a:defRPr sz="1100"/>
            </a:lvl1pPr>
            <a:lvl2pPr lvl="1" algn="ctr" rtl="0">
              <a:lnSpc>
                <a:spcPct val="100000"/>
              </a:lnSpc>
              <a:spcBef>
                <a:spcPts val="100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100"/>
              <a:buFont typeface="Nunito Light"/>
              <a:buChar char="○"/>
              <a:defRPr/>
            </a:lvl5pPr>
            <a:lvl6pPr lvl="5" algn="ctr" rtl="0">
              <a:lnSpc>
                <a:spcPct val="100000"/>
              </a:lnSpc>
              <a:spcBef>
                <a:spcPts val="1600"/>
              </a:spcBef>
              <a:spcAft>
                <a:spcPts val="0"/>
              </a:spcAft>
              <a:buClr>
                <a:srgbClr val="999999"/>
              </a:buClr>
              <a:buSzPts val="11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100"/>
              <a:buFont typeface="Nunito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 Compact">
  <p:cSld name="Title only - Compact">
    <p:spTree>
      <p:nvGrpSpPr>
        <p:cNvPr id="1" name="Shape 43"/>
        <p:cNvGrpSpPr/>
        <p:nvPr/>
      </p:nvGrpSpPr>
      <p:grpSpPr>
        <a:xfrm>
          <a:off x="0" y="0"/>
          <a:ext cx="0" cy="0"/>
          <a:chOff x="0" y="0"/>
          <a:chExt cx="0" cy="0"/>
        </a:xfrm>
      </p:grpSpPr>
      <p:sp>
        <p:nvSpPr>
          <p:cNvPr id="44" name="Google Shape;44;p9"/>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accen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9"/>
          <p:cNvSpPr txBox="1">
            <a:spLocks noGrp="1"/>
          </p:cNvSpPr>
          <p:nvPr>
            <p:ph type="title"/>
          </p:nvPr>
        </p:nvSpPr>
        <p:spPr>
          <a:xfrm>
            <a:off x="922000" y="815575"/>
            <a:ext cx="7287000" cy="857400"/>
          </a:xfrm>
          <a:prstGeom prst="rect">
            <a:avLst/>
          </a:prstGeom>
        </p:spPr>
        <p:txBody>
          <a:bodyPr spcFirstLastPara="1" wrap="square" lIns="91425" tIns="91425" rIns="91425" bIns="91425" anchor="t" anchorCtr="0">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46" name="Google Shape;46;p9"/>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50616384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Playfair Display ExtraBold"/>
              <a:buNone/>
              <a:defRPr sz="3500">
                <a:solidFill>
                  <a:schemeClr val="dk1"/>
                </a:solidFill>
                <a:latin typeface="Playfair Display ExtraBold"/>
                <a:ea typeface="Playfair Display ExtraBold"/>
                <a:cs typeface="Playfair Display ExtraBold"/>
                <a:sym typeface="Playfair Display ExtraBold"/>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298450">
              <a:lnSpc>
                <a:spcPct val="115000"/>
              </a:lnSpc>
              <a:spcBef>
                <a:spcPts val="0"/>
              </a:spcBef>
              <a:spcAft>
                <a:spcPts val="0"/>
              </a:spcAft>
              <a:buClr>
                <a:schemeClr val="dk1"/>
              </a:buClr>
              <a:buSzPts val="1100"/>
              <a:buFont typeface="Roboto"/>
              <a:buChar char="●"/>
              <a:defRPr sz="1100">
                <a:solidFill>
                  <a:schemeClr val="dk1"/>
                </a:solidFill>
                <a:latin typeface="Roboto"/>
                <a:ea typeface="Roboto"/>
                <a:cs typeface="Roboto"/>
                <a:sym typeface="Roboto"/>
              </a:defRPr>
            </a:lvl1pPr>
            <a:lvl2pPr marL="914400" lvl="1" indent="-29845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2pPr>
            <a:lvl3pPr marL="1371600" lvl="2" indent="-29845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3pPr>
            <a:lvl4pPr marL="1828800" lvl="3" indent="-29845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4pPr>
            <a:lvl5pPr marL="2286000" lvl="4" indent="-29845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5pPr>
            <a:lvl6pPr marL="2743200" lvl="5" indent="-29845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6pPr>
            <a:lvl7pPr marL="3200400" lvl="6" indent="-29845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7pPr>
            <a:lvl8pPr marL="3657600" lvl="7" indent="-29845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8pPr>
            <a:lvl9pPr marL="4114800" lvl="8" indent="-298450">
              <a:lnSpc>
                <a:spcPct val="115000"/>
              </a:lnSpc>
              <a:spcBef>
                <a:spcPts val="1600"/>
              </a:spcBef>
              <a:spcAft>
                <a:spcPts val="1600"/>
              </a:spcAft>
              <a:buClr>
                <a:schemeClr val="dk1"/>
              </a:buClr>
              <a:buSzPts val="1100"/>
              <a:buFont typeface="Roboto"/>
              <a:buChar char="■"/>
              <a:defRPr sz="1100">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9" r:id="rId2"/>
    <p:sldLayoutId id="2147483660" r:id="rId3"/>
    <p:sldLayoutId id="2147483669"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slides/_rels/slide11.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hyperlink" Target="https://betterhealthwhileaging.net/check-older-adult-for-health-safety-problems/"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22"/>
          <p:cNvSpPr/>
          <p:nvPr/>
        </p:nvSpPr>
        <p:spPr>
          <a:xfrm>
            <a:off x="2684850" y="539500"/>
            <a:ext cx="3774300" cy="3774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2"/>
          <p:cNvSpPr txBox="1">
            <a:spLocks noGrp="1"/>
          </p:cNvSpPr>
          <p:nvPr>
            <p:ph type="ctrTitle"/>
          </p:nvPr>
        </p:nvSpPr>
        <p:spPr>
          <a:xfrm>
            <a:off x="1013254" y="866209"/>
            <a:ext cx="7238306" cy="250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err="1">
                <a:latin typeface="Calibri" panose="020F0502020204030204" pitchFamily="34" charset="0"/>
                <a:ea typeface="Calibri" panose="020F0502020204030204" pitchFamily="34" charset="0"/>
                <a:cs typeface="Calibri" panose="020F0502020204030204" pitchFamily="34" charset="0"/>
              </a:rPr>
              <a:t>Zekelman</a:t>
            </a:r>
            <a:r>
              <a:rPr lang="en-IN" dirty="0">
                <a:latin typeface="Calibri" panose="020F0502020204030204" pitchFamily="34" charset="0"/>
                <a:ea typeface="Calibri" panose="020F0502020204030204" pitchFamily="34" charset="0"/>
                <a:cs typeface="Calibri" panose="020F0502020204030204" pitchFamily="34" charset="0"/>
              </a:rPr>
              <a:t> school </a:t>
            </a:r>
            <a:endParaRPr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grpSp>
        <p:nvGrpSpPr>
          <p:cNvPr id="53" name="Group 52">
            <a:extLst>
              <a:ext uri="{FF2B5EF4-FFF2-40B4-BE49-F238E27FC236}">
                <a16:creationId xmlns:a16="http://schemas.microsoft.com/office/drawing/2014/main" id="{07D7F880-7580-D878-77DB-647CCFB4EF43}"/>
              </a:ext>
            </a:extLst>
          </p:cNvPr>
          <p:cNvGrpSpPr/>
          <p:nvPr/>
        </p:nvGrpSpPr>
        <p:grpSpPr>
          <a:xfrm>
            <a:off x="-533373" y="-1126541"/>
            <a:ext cx="2316180" cy="2279597"/>
            <a:chOff x="7489910" y="-944713"/>
            <a:chExt cx="2316180" cy="2279597"/>
          </a:xfrm>
        </p:grpSpPr>
        <p:grpSp>
          <p:nvGrpSpPr>
            <p:cNvPr id="402" name="Google Shape;402;p29"/>
            <p:cNvGrpSpPr/>
            <p:nvPr/>
          </p:nvGrpSpPr>
          <p:grpSpPr>
            <a:xfrm rot="-5400000">
              <a:off x="7508201" y="-963004"/>
              <a:ext cx="2279597" cy="2316180"/>
              <a:chOff x="599418" y="954577"/>
              <a:chExt cx="1726444" cy="1754150"/>
            </a:xfrm>
          </p:grpSpPr>
          <p:sp>
            <p:nvSpPr>
              <p:cNvPr id="403" name="Google Shape;403;p29"/>
              <p:cNvSpPr/>
              <p:nvPr/>
            </p:nvSpPr>
            <p:spPr>
              <a:xfrm rot="-1970538">
                <a:off x="599418" y="954577"/>
                <a:ext cx="1726444" cy="1726444"/>
              </a:xfrm>
              <a:prstGeom prst="ellipse">
                <a:avLst/>
              </a:prstGeom>
              <a:noFill/>
              <a:ln w="9525" cap="flat" cmpd="sng">
                <a:solidFill>
                  <a:srgbClr val="FF725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404" name="Google Shape;404;p29"/>
              <p:cNvSpPr/>
              <p:nvPr/>
            </p:nvSpPr>
            <p:spPr>
              <a:xfrm rot="19630069">
                <a:off x="1628479" y="2580910"/>
                <a:ext cx="127817" cy="127817"/>
              </a:xfrm>
              <a:prstGeom prst="ellipse">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grpSp>
        <p:sp>
          <p:nvSpPr>
            <p:cNvPr id="405" name="Google Shape;405;p29"/>
            <p:cNvSpPr/>
            <p:nvPr/>
          </p:nvSpPr>
          <p:spPr>
            <a:xfrm>
              <a:off x="7684189" y="-750389"/>
              <a:ext cx="1891200" cy="1891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grpSp>
      <p:sp>
        <p:nvSpPr>
          <p:cNvPr id="400" name="Google Shape;400;p29"/>
          <p:cNvSpPr txBox="1">
            <a:spLocks noGrp="1"/>
          </p:cNvSpPr>
          <p:nvPr>
            <p:ph type="title"/>
          </p:nvPr>
        </p:nvSpPr>
        <p:spPr>
          <a:xfrm>
            <a:off x="138134" y="157594"/>
            <a:ext cx="343346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Calibri" panose="020F0502020204030204" pitchFamily="34" charset="0"/>
                <a:ea typeface="Calibri" panose="020F0502020204030204" pitchFamily="34" charset="0"/>
                <a:cs typeface="Calibri" panose="020F0502020204030204" pitchFamily="34" charset="0"/>
              </a:rPr>
              <a:t>Progress (till now)</a:t>
            </a:r>
          </a:p>
        </p:txBody>
      </p:sp>
      <p:grpSp>
        <p:nvGrpSpPr>
          <p:cNvPr id="384" name="Group 383">
            <a:extLst>
              <a:ext uri="{FF2B5EF4-FFF2-40B4-BE49-F238E27FC236}">
                <a16:creationId xmlns:a16="http://schemas.microsoft.com/office/drawing/2014/main" id="{657FCCA1-BD1A-BCEE-FDC9-D98D0885DA61}"/>
              </a:ext>
            </a:extLst>
          </p:cNvPr>
          <p:cNvGrpSpPr/>
          <p:nvPr/>
        </p:nvGrpSpPr>
        <p:grpSpPr>
          <a:xfrm>
            <a:off x="106893" y="2200433"/>
            <a:ext cx="4650095" cy="2372876"/>
            <a:chOff x="2308225" y="570675"/>
            <a:chExt cx="8109062" cy="5442132"/>
          </a:xfrm>
        </p:grpSpPr>
        <p:grpSp>
          <p:nvGrpSpPr>
            <p:cNvPr id="385" name="Group 384">
              <a:extLst>
                <a:ext uri="{FF2B5EF4-FFF2-40B4-BE49-F238E27FC236}">
                  <a16:creationId xmlns:a16="http://schemas.microsoft.com/office/drawing/2014/main" id="{DE921B13-45EC-CDB6-74E0-436A006D99A1}"/>
                </a:ext>
              </a:extLst>
            </p:cNvPr>
            <p:cNvGrpSpPr/>
            <p:nvPr/>
          </p:nvGrpSpPr>
          <p:grpSpPr>
            <a:xfrm>
              <a:off x="2308225" y="4358481"/>
              <a:ext cx="1634330" cy="1617663"/>
              <a:chOff x="2308225" y="4358481"/>
              <a:chExt cx="1634330" cy="1617663"/>
            </a:xfrm>
          </p:grpSpPr>
          <p:grpSp>
            <p:nvGrpSpPr>
              <p:cNvPr id="446" name="Group 445">
                <a:extLst>
                  <a:ext uri="{FF2B5EF4-FFF2-40B4-BE49-F238E27FC236}">
                    <a16:creationId xmlns:a16="http://schemas.microsoft.com/office/drawing/2014/main" id="{60897415-B82B-4FBE-0CD9-0C2D04B08038}"/>
                  </a:ext>
                </a:extLst>
              </p:cNvPr>
              <p:cNvGrpSpPr/>
              <p:nvPr/>
            </p:nvGrpSpPr>
            <p:grpSpPr>
              <a:xfrm>
                <a:off x="2308225" y="4358481"/>
                <a:ext cx="1634330" cy="1617663"/>
                <a:chOff x="965200" y="3238500"/>
                <a:chExt cx="1634330" cy="1617663"/>
              </a:xfrm>
            </p:grpSpPr>
            <p:sp>
              <p:nvSpPr>
                <p:cNvPr id="450" name="Rectangle 449">
                  <a:extLst>
                    <a:ext uri="{FF2B5EF4-FFF2-40B4-BE49-F238E27FC236}">
                      <a16:creationId xmlns:a16="http://schemas.microsoft.com/office/drawing/2014/main" id="{EBB0D748-EB52-7949-C0BC-B09C25503C22}"/>
                    </a:ext>
                  </a:extLst>
                </p:cNvPr>
                <p:cNvSpPr/>
                <p:nvPr/>
              </p:nvSpPr>
              <p:spPr>
                <a:xfrm rot="5400000">
                  <a:off x="1695449" y="2524919"/>
                  <a:ext cx="190500" cy="1617663"/>
                </a:xfrm>
                <a:prstGeom prst="rect">
                  <a:avLst/>
                </a:prstGeom>
                <a:solidFill>
                  <a:srgbClr val="A6B727">
                    <a:lumMod val="60000"/>
                    <a:lumOff val="4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51" name="Rectangle 450">
                  <a:extLst>
                    <a:ext uri="{FF2B5EF4-FFF2-40B4-BE49-F238E27FC236}">
                      <a16:creationId xmlns:a16="http://schemas.microsoft.com/office/drawing/2014/main" id="{4DB9D609-57AD-2268-E21A-69558B7B0534}"/>
                    </a:ext>
                  </a:extLst>
                </p:cNvPr>
                <p:cNvSpPr/>
                <p:nvPr/>
              </p:nvSpPr>
              <p:spPr>
                <a:xfrm>
                  <a:off x="965200" y="3238500"/>
                  <a:ext cx="190500" cy="1617663"/>
                </a:xfrm>
                <a:prstGeom prst="rect">
                  <a:avLst/>
                </a:prstGeom>
                <a:solidFill>
                  <a:srgbClr val="A6B72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grpSp>
          <p:grpSp>
            <p:nvGrpSpPr>
              <p:cNvPr id="447" name="Group 446">
                <a:extLst>
                  <a:ext uri="{FF2B5EF4-FFF2-40B4-BE49-F238E27FC236}">
                    <a16:creationId xmlns:a16="http://schemas.microsoft.com/office/drawing/2014/main" id="{6EAACDB2-751C-5ED6-FC21-D53A32EB7C5D}"/>
                  </a:ext>
                </a:extLst>
              </p:cNvPr>
              <p:cNvGrpSpPr/>
              <p:nvPr/>
            </p:nvGrpSpPr>
            <p:grpSpPr>
              <a:xfrm>
                <a:off x="2761154" y="5120448"/>
                <a:ext cx="571687" cy="676991"/>
                <a:chOff x="9629710" y="5753159"/>
                <a:chExt cx="453426" cy="536948"/>
              </a:xfrm>
              <a:solidFill>
                <a:srgbClr val="000000">
                  <a:lumMod val="65000"/>
                  <a:lumOff val="35000"/>
                </a:srgbClr>
              </a:solidFill>
            </p:grpSpPr>
            <p:sp>
              <p:nvSpPr>
                <p:cNvPr id="448" name="Freeform 3677">
                  <a:extLst>
                    <a:ext uri="{FF2B5EF4-FFF2-40B4-BE49-F238E27FC236}">
                      <a16:creationId xmlns:a16="http://schemas.microsoft.com/office/drawing/2014/main" id="{D88DD38B-611F-53AE-559C-B242C5AD4ADA}"/>
                    </a:ext>
                  </a:extLst>
                </p:cNvPr>
                <p:cNvSpPr>
                  <a:spLocks/>
                </p:cNvSpPr>
                <p:nvPr/>
              </p:nvSpPr>
              <p:spPr bwMode="auto">
                <a:xfrm>
                  <a:off x="9815046" y="5831134"/>
                  <a:ext cx="268090" cy="458973"/>
                </a:xfrm>
                <a:custGeom>
                  <a:avLst/>
                  <a:gdLst>
                    <a:gd name="T0" fmla="*/ 201 w 296"/>
                    <a:gd name="T1" fmla="*/ 285 h 482"/>
                    <a:gd name="T2" fmla="*/ 168 w 296"/>
                    <a:gd name="T3" fmla="*/ 275 h 482"/>
                    <a:gd name="T4" fmla="*/ 153 w 296"/>
                    <a:gd name="T5" fmla="*/ 238 h 482"/>
                    <a:gd name="T6" fmla="*/ 163 w 296"/>
                    <a:gd name="T7" fmla="*/ 230 h 482"/>
                    <a:gd name="T8" fmla="*/ 176 w 296"/>
                    <a:gd name="T9" fmla="*/ 219 h 482"/>
                    <a:gd name="T10" fmla="*/ 185 w 296"/>
                    <a:gd name="T11" fmla="*/ 201 h 482"/>
                    <a:gd name="T12" fmla="*/ 190 w 296"/>
                    <a:gd name="T13" fmla="*/ 175 h 482"/>
                    <a:gd name="T14" fmla="*/ 198 w 296"/>
                    <a:gd name="T15" fmla="*/ 167 h 482"/>
                    <a:gd name="T16" fmla="*/ 201 w 296"/>
                    <a:gd name="T17" fmla="*/ 158 h 482"/>
                    <a:gd name="T18" fmla="*/ 205 w 296"/>
                    <a:gd name="T19" fmla="*/ 133 h 482"/>
                    <a:gd name="T20" fmla="*/ 205 w 296"/>
                    <a:gd name="T21" fmla="*/ 122 h 482"/>
                    <a:gd name="T22" fmla="*/ 201 w 296"/>
                    <a:gd name="T23" fmla="*/ 110 h 482"/>
                    <a:gd name="T24" fmla="*/ 195 w 296"/>
                    <a:gd name="T25" fmla="*/ 101 h 482"/>
                    <a:gd name="T26" fmla="*/ 205 w 296"/>
                    <a:gd name="T27" fmla="*/ 76 h 482"/>
                    <a:gd name="T28" fmla="*/ 208 w 296"/>
                    <a:gd name="T29" fmla="*/ 59 h 482"/>
                    <a:gd name="T30" fmla="*/ 205 w 296"/>
                    <a:gd name="T31" fmla="*/ 43 h 482"/>
                    <a:gd name="T32" fmla="*/ 200 w 296"/>
                    <a:gd name="T33" fmla="*/ 31 h 482"/>
                    <a:gd name="T34" fmla="*/ 192 w 296"/>
                    <a:gd name="T35" fmla="*/ 22 h 482"/>
                    <a:gd name="T36" fmla="*/ 171 w 296"/>
                    <a:gd name="T37" fmla="*/ 9 h 482"/>
                    <a:gd name="T38" fmla="*/ 145 w 296"/>
                    <a:gd name="T39" fmla="*/ 2 h 482"/>
                    <a:gd name="T40" fmla="*/ 118 w 296"/>
                    <a:gd name="T41" fmla="*/ 0 h 482"/>
                    <a:gd name="T42" fmla="*/ 95 w 296"/>
                    <a:gd name="T43" fmla="*/ 2 h 482"/>
                    <a:gd name="T44" fmla="*/ 70 w 296"/>
                    <a:gd name="T45" fmla="*/ 7 h 482"/>
                    <a:gd name="T46" fmla="*/ 50 w 296"/>
                    <a:gd name="T47" fmla="*/ 17 h 482"/>
                    <a:gd name="T48" fmla="*/ 36 w 296"/>
                    <a:gd name="T49" fmla="*/ 32 h 482"/>
                    <a:gd name="T50" fmla="*/ 16 w 296"/>
                    <a:gd name="T51" fmla="*/ 36 h 482"/>
                    <a:gd name="T52" fmla="*/ 7 w 296"/>
                    <a:gd name="T53" fmla="*/ 44 h 482"/>
                    <a:gd name="T54" fmla="*/ 4 w 296"/>
                    <a:gd name="T55" fmla="*/ 57 h 482"/>
                    <a:gd name="T56" fmla="*/ 4 w 296"/>
                    <a:gd name="T57" fmla="*/ 71 h 482"/>
                    <a:gd name="T58" fmla="*/ 13 w 296"/>
                    <a:gd name="T59" fmla="*/ 99 h 482"/>
                    <a:gd name="T60" fmla="*/ 5 w 296"/>
                    <a:gd name="T61" fmla="*/ 110 h 482"/>
                    <a:gd name="T62" fmla="*/ 0 w 296"/>
                    <a:gd name="T63" fmla="*/ 121 h 482"/>
                    <a:gd name="T64" fmla="*/ 0 w 296"/>
                    <a:gd name="T65" fmla="*/ 133 h 482"/>
                    <a:gd name="T66" fmla="*/ 4 w 296"/>
                    <a:gd name="T67" fmla="*/ 158 h 482"/>
                    <a:gd name="T68" fmla="*/ 9 w 296"/>
                    <a:gd name="T69" fmla="*/ 167 h 482"/>
                    <a:gd name="T70" fmla="*/ 15 w 296"/>
                    <a:gd name="T71" fmla="*/ 175 h 482"/>
                    <a:gd name="T72" fmla="*/ 20 w 296"/>
                    <a:gd name="T73" fmla="*/ 199 h 482"/>
                    <a:gd name="T74" fmla="*/ 31 w 296"/>
                    <a:gd name="T75" fmla="*/ 217 h 482"/>
                    <a:gd name="T76" fmla="*/ 43 w 296"/>
                    <a:gd name="T77" fmla="*/ 230 h 482"/>
                    <a:gd name="T78" fmla="*/ 56 w 296"/>
                    <a:gd name="T79" fmla="*/ 238 h 482"/>
                    <a:gd name="T80" fmla="*/ 43 w 296"/>
                    <a:gd name="T81" fmla="*/ 274 h 482"/>
                    <a:gd name="T82" fmla="*/ 42 w 296"/>
                    <a:gd name="T83" fmla="*/ 287 h 482"/>
                    <a:gd name="T84" fmla="*/ 61 w 296"/>
                    <a:gd name="T85" fmla="*/ 302 h 482"/>
                    <a:gd name="T86" fmla="*/ 73 w 296"/>
                    <a:gd name="T87" fmla="*/ 318 h 482"/>
                    <a:gd name="T88" fmla="*/ 79 w 296"/>
                    <a:gd name="T89" fmla="*/ 332 h 482"/>
                    <a:gd name="T90" fmla="*/ 81 w 296"/>
                    <a:gd name="T91" fmla="*/ 482 h 482"/>
                    <a:gd name="T92" fmla="*/ 289 w 296"/>
                    <a:gd name="T93" fmla="*/ 481 h 482"/>
                    <a:gd name="T94" fmla="*/ 295 w 296"/>
                    <a:gd name="T95" fmla="*/ 474 h 482"/>
                    <a:gd name="T96" fmla="*/ 296 w 296"/>
                    <a:gd name="T97" fmla="*/ 334 h 482"/>
                    <a:gd name="T98" fmla="*/ 293 w 296"/>
                    <a:gd name="T99" fmla="*/ 323 h 482"/>
                    <a:gd name="T100" fmla="*/ 278 w 296"/>
                    <a:gd name="T101" fmla="*/ 312 h 482"/>
                    <a:gd name="T102" fmla="*/ 217 w 296"/>
                    <a:gd name="T103" fmla="*/ 291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96" h="482">
                      <a:moveTo>
                        <a:pt x="217" y="291"/>
                      </a:moveTo>
                      <a:lnTo>
                        <a:pt x="201" y="285"/>
                      </a:lnTo>
                      <a:lnTo>
                        <a:pt x="185" y="280"/>
                      </a:lnTo>
                      <a:lnTo>
                        <a:pt x="168" y="275"/>
                      </a:lnTo>
                      <a:lnTo>
                        <a:pt x="153" y="270"/>
                      </a:lnTo>
                      <a:lnTo>
                        <a:pt x="153" y="238"/>
                      </a:lnTo>
                      <a:lnTo>
                        <a:pt x="158" y="235"/>
                      </a:lnTo>
                      <a:lnTo>
                        <a:pt x="163" y="230"/>
                      </a:lnTo>
                      <a:lnTo>
                        <a:pt x="169" y="225"/>
                      </a:lnTo>
                      <a:lnTo>
                        <a:pt x="176" y="219"/>
                      </a:lnTo>
                      <a:lnTo>
                        <a:pt x="181" y="210"/>
                      </a:lnTo>
                      <a:lnTo>
                        <a:pt x="185" y="201"/>
                      </a:lnTo>
                      <a:lnTo>
                        <a:pt x="189" y="189"/>
                      </a:lnTo>
                      <a:lnTo>
                        <a:pt x="190" y="175"/>
                      </a:lnTo>
                      <a:lnTo>
                        <a:pt x="194" y="172"/>
                      </a:lnTo>
                      <a:lnTo>
                        <a:pt x="198" y="167"/>
                      </a:lnTo>
                      <a:lnTo>
                        <a:pt x="200" y="163"/>
                      </a:lnTo>
                      <a:lnTo>
                        <a:pt x="201" y="158"/>
                      </a:lnTo>
                      <a:lnTo>
                        <a:pt x="205" y="145"/>
                      </a:lnTo>
                      <a:lnTo>
                        <a:pt x="205" y="133"/>
                      </a:lnTo>
                      <a:lnTo>
                        <a:pt x="205" y="127"/>
                      </a:lnTo>
                      <a:lnTo>
                        <a:pt x="205" y="122"/>
                      </a:lnTo>
                      <a:lnTo>
                        <a:pt x="204" y="116"/>
                      </a:lnTo>
                      <a:lnTo>
                        <a:pt x="201" y="110"/>
                      </a:lnTo>
                      <a:lnTo>
                        <a:pt x="198" y="104"/>
                      </a:lnTo>
                      <a:lnTo>
                        <a:pt x="195" y="101"/>
                      </a:lnTo>
                      <a:lnTo>
                        <a:pt x="200" y="90"/>
                      </a:lnTo>
                      <a:lnTo>
                        <a:pt x="205" y="76"/>
                      </a:lnTo>
                      <a:lnTo>
                        <a:pt x="208" y="67"/>
                      </a:lnTo>
                      <a:lnTo>
                        <a:pt x="208" y="59"/>
                      </a:lnTo>
                      <a:lnTo>
                        <a:pt x="208" y="50"/>
                      </a:lnTo>
                      <a:lnTo>
                        <a:pt x="205" y="43"/>
                      </a:lnTo>
                      <a:lnTo>
                        <a:pt x="203" y="36"/>
                      </a:lnTo>
                      <a:lnTo>
                        <a:pt x="200" y="31"/>
                      </a:lnTo>
                      <a:lnTo>
                        <a:pt x="196" y="26"/>
                      </a:lnTo>
                      <a:lnTo>
                        <a:pt x="192" y="22"/>
                      </a:lnTo>
                      <a:lnTo>
                        <a:pt x="182" y="14"/>
                      </a:lnTo>
                      <a:lnTo>
                        <a:pt x="171" y="9"/>
                      </a:lnTo>
                      <a:lnTo>
                        <a:pt x="158" y="5"/>
                      </a:lnTo>
                      <a:lnTo>
                        <a:pt x="145" y="2"/>
                      </a:lnTo>
                      <a:lnTo>
                        <a:pt x="131" y="0"/>
                      </a:lnTo>
                      <a:lnTo>
                        <a:pt x="118" y="0"/>
                      </a:lnTo>
                      <a:lnTo>
                        <a:pt x="106" y="0"/>
                      </a:lnTo>
                      <a:lnTo>
                        <a:pt x="95" y="2"/>
                      </a:lnTo>
                      <a:lnTo>
                        <a:pt x="82" y="4"/>
                      </a:lnTo>
                      <a:lnTo>
                        <a:pt x="70" y="7"/>
                      </a:lnTo>
                      <a:lnTo>
                        <a:pt x="60" y="12"/>
                      </a:lnTo>
                      <a:lnTo>
                        <a:pt x="50" y="17"/>
                      </a:lnTo>
                      <a:lnTo>
                        <a:pt x="42" y="25"/>
                      </a:lnTo>
                      <a:lnTo>
                        <a:pt x="36" y="32"/>
                      </a:lnTo>
                      <a:lnTo>
                        <a:pt x="24" y="34"/>
                      </a:lnTo>
                      <a:lnTo>
                        <a:pt x="16" y="36"/>
                      </a:lnTo>
                      <a:lnTo>
                        <a:pt x="11" y="40"/>
                      </a:lnTo>
                      <a:lnTo>
                        <a:pt x="7" y="44"/>
                      </a:lnTo>
                      <a:lnTo>
                        <a:pt x="5" y="50"/>
                      </a:lnTo>
                      <a:lnTo>
                        <a:pt x="4" y="57"/>
                      </a:lnTo>
                      <a:lnTo>
                        <a:pt x="2" y="65"/>
                      </a:lnTo>
                      <a:lnTo>
                        <a:pt x="4" y="71"/>
                      </a:lnTo>
                      <a:lnTo>
                        <a:pt x="7" y="86"/>
                      </a:lnTo>
                      <a:lnTo>
                        <a:pt x="13" y="99"/>
                      </a:lnTo>
                      <a:lnTo>
                        <a:pt x="7" y="104"/>
                      </a:lnTo>
                      <a:lnTo>
                        <a:pt x="5" y="110"/>
                      </a:lnTo>
                      <a:lnTo>
                        <a:pt x="2" y="115"/>
                      </a:lnTo>
                      <a:lnTo>
                        <a:pt x="0" y="121"/>
                      </a:lnTo>
                      <a:lnTo>
                        <a:pt x="0" y="127"/>
                      </a:lnTo>
                      <a:lnTo>
                        <a:pt x="0" y="133"/>
                      </a:lnTo>
                      <a:lnTo>
                        <a:pt x="1" y="145"/>
                      </a:lnTo>
                      <a:lnTo>
                        <a:pt x="4" y="158"/>
                      </a:lnTo>
                      <a:lnTo>
                        <a:pt x="6" y="163"/>
                      </a:lnTo>
                      <a:lnTo>
                        <a:pt x="9" y="167"/>
                      </a:lnTo>
                      <a:lnTo>
                        <a:pt x="11" y="172"/>
                      </a:lnTo>
                      <a:lnTo>
                        <a:pt x="15" y="175"/>
                      </a:lnTo>
                      <a:lnTo>
                        <a:pt x="18" y="188"/>
                      </a:lnTo>
                      <a:lnTo>
                        <a:pt x="20" y="199"/>
                      </a:lnTo>
                      <a:lnTo>
                        <a:pt x="25" y="208"/>
                      </a:lnTo>
                      <a:lnTo>
                        <a:pt x="31" y="217"/>
                      </a:lnTo>
                      <a:lnTo>
                        <a:pt x="37" y="224"/>
                      </a:lnTo>
                      <a:lnTo>
                        <a:pt x="43" y="230"/>
                      </a:lnTo>
                      <a:lnTo>
                        <a:pt x="50" y="234"/>
                      </a:lnTo>
                      <a:lnTo>
                        <a:pt x="56" y="238"/>
                      </a:lnTo>
                      <a:lnTo>
                        <a:pt x="56" y="270"/>
                      </a:lnTo>
                      <a:lnTo>
                        <a:pt x="43" y="274"/>
                      </a:lnTo>
                      <a:lnTo>
                        <a:pt x="31" y="279"/>
                      </a:lnTo>
                      <a:lnTo>
                        <a:pt x="42" y="287"/>
                      </a:lnTo>
                      <a:lnTo>
                        <a:pt x="52" y="294"/>
                      </a:lnTo>
                      <a:lnTo>
                        <a:pt x="61" y="302"/>
                      </a:lnTo>
                      <a:lnTo>
                        <a:pt x="68" y="310"/>
                      </a:lnTo>
                      <a:lnTo>
                        <a:pt x="73" y="318"/>
                      </a:lnTo>
                      <a:lnTo>
                        <a:pt x="77" y="324"/>
                      </a:lnTo>
                      <a:lnTo>
                        <a:pt x="79" y="332"/>
                      </a:lnTo>
                      <a:lnTo>
                        <a:pt x="81" y="338"/>
                      </a:lnTo>
                      <a:lnTo>
                        <a:pt x="81" y="482"/>
                      </a:lnTo>
                      <a:lnTo>
                        <a:pt x="285" y="482"/>
                      </a:lnTo>
                      <a:lnTo>
                        <a:pt x="289" y="481"/>
                      </a:lnTo>
                      <a:lnTo>
                        <a:pt x="293" y="478"/>
                      </a:lnTo>
                      <a:lnTo>
                        <a:pt x="295" y="474"/>
                      </a:lnTo>
                      <a:lnTo>
                        <a:pt x="296" y="470"/>
                      </a:lnTo>
                      <a:lnTo>
                        <a:pt x="296" y="334"/>
                      </a:lnTo>
                      <a:lnTo>
                        <a:pt x="295" y="328"/>
                      </a:lnTo>
                      <a:lnTo>
                        <a:pt x="293" y="323"/>
                      </a:lnTo>
                      <a:lnTo>
                        <a:pt x="286" y="318"/>
                      </a:lnTo>
                      <a:lnTo>
                        <a:pt x="278" y="312"/>
                      </a:lnTo>
                      <a:lnTo>
                        <a:pt x="253" y="302"/>
                      </a:lnTo>
                      <a:lnTo>
                        <a:pt x="217"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lumMod val="65000"/>
                        <a:lumOff val="35000"/>
                      </a:srgbClr>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49" name="Freeform 3678">
                  <a:extLst>
                    <a:ext uri="{FF2B5EF4-FFF2-40B4-BE49-F238E27FC236}">
                      <a16:creationId xmlns:a16="http://schemas.microsoft.com/office/drawing/2014/main" id="{8D38294E-7F7D-173D-A738-4D412AAC319F}"/>
                    </a:ext>
                  </a:extLst>
                </p:cNvPr>
                <p:cNvSpPr>
                  <a:spLocks/>
                </p:cNvSpPr>
                <p:nvPr/>
              </p:nvSpPr>
              <p:spPr bwMode="auto">
                <a:xfrm>
                  <a:off x="9629710" y="5753159"/>
                  <a:ext cx="315880" cy="536948"/>
                </a:xfrm>
                <a:custGeom>
                  <a:avLst/>
                  <a:gdLst>
                    <a:gd name="T0" fmla="*/ 421 w 480"/>
                    <a:gd name="T1" fmla="*/ 374 h 569"/>
                    <a:gd name="T2" fmla="*/ 339 w 480"/>
                    <a:gd name="T3" fmla="*/ 333 h 569"/>
                    <a:gd name="T4" fmla="*/ 312 w 480"/>
                    <a:gd name="T5" fmla="*/ 276 h 569"/>
                    <a:gd name="T6" fmla="*/ 316 w 480"/>
                    <a:gd name="T7" fmla="*/ 272 h 569"/>
                    <a:gd name="T8" fmla="*/ 339 w 480"/>
                    <a:gd name="T9" fmla="*/ 226 h 569"/>
                    <a:gd name="T10" fmla="*/ 340 w 480"/>
                    <a:gd name="T11" fmla="*/ 214 h 569"/>
                    <a:gd name="T12" fmla="*/ 345 w 480"/>
                    <a:gd name="T13" fmla="*/ 199 h 569"/>
                    <a:gd name="T14" fmla="*/ 353 w 480"/>
                    <a:gd name="T15" fmla="*/ 190 h 569"/>
                    <a:gd name="T16" fmla="*/ 360 w 480"/>
                    <a:gd name="T17" fmla="*/ 176 h 569"/>
                    <a:gd name="T18" fmla="*/ 361 w 480"/>
                    <a:gd name="T19" fmla="*/ 168 h 569"/>
                    <a:gd name="T20" fmla="*/ 361 w 480"/>
                    <a:gd name="T21" fmla="*/ 159 h 569"/>
                    <a:gd name="T22" fmla="*/ 356 w 480"/>
                    <a:gd name="T23" fmla="*/ 135 h 569"/>
                    <a:gd name="T24" fmla="*/ 347 w 480"/>
                    <a:gd name="T25" fmla="*/ 126 h 569"/>
                    <a:gd name="T26" fmla="*/ 356 w 480"/>
                    <a:gd name="T27" fmla="*/ 100 h 569"/>
                    <a:gd name="T28" fmla="*/ 358 w 480"/>
                    <a:gd name="T29" fmla="*/ 85 h 569"/>
                    <a:gd name="T30" fmla="*/ 358 w 480"/>
                    <a:gd name="T31" fmla="*/ 71 h 569"/>
                    <a:gd name="T32" fmla="*/ 357 w 480"/>
                    <a:gd name="T33" fmla="*/ 54 h 569"/>
                    <a:gd name="T34" fmla="*/ 353 w 480"/>
                    <a:gd name="T35" fmla="*/ 44 h 569"/>
                    <a:gd name="T36" fmla="*/ 349 w 480"/>
                    <a:gd name="T37" fmla="*/ 37 h 569"/>
                    <a:gd name="T38" fmla="*/ 340 w 480"/>
                    <a:gd name="T39" fmla="*/ 27 h 569"/>
                    <a:gd name="T40" fmla="*/ 329 w 480"/>
                    <a:gd name="T41" fmla="*/ 18 h 569"/>
                    <a:gd name="T42" fmla="*/ 298 w 480"/>
                    <a:gd name="T43" fmla="*/ 5 h 569"/>
                    <a:gd name="T44" fmla="*/ 270 w 480"/>
                    <a:gd name="T45" fmla="*/ 0 h 569"/>
                    <a:gd name="T46" fmla="*/ 254 w 480"/>
                    <a:gd name="T47" fmla="*/ 0 h 569"/>
                    <a:gd name="T48" fmla="*/ 235 w 480"/>
                    <a:gd name="T49" fmla="*/ 0 h 569"/>
                    <a:gd name="T50" fmla="*/ 218 w 480"/>
                    <a:gd name="T51" fmla="*/ 3 h 569"/>
                    <a:gd name="T52" fmla="*/ 205 w 480"/>
                    <a:gd name="T53" fmla="*/ 6 h 569"/>
                    <a:gd name="T54" fmla="*/ 194 w 480"/>
                    <a:gd name="T55" fmla="*/ 10 h 569"/>
                    <a:gd name="T56" fmla="*/ 158 w 480"/>
                    <a:gd name="T57" fmla="*/ 39 h 569"/>
                    <a:gd name="T58" fmla="*/ 155 w 480"/>
                    <a:gd name="T59" fmla="*/ 44 h 569"/>
                    <a:gd name="T60" fmla="*/ 141 w 480"/>
                    <a:gd name="T61" fmla="*/ 45 h 569"/>
                    <a:gd name="T62" fmla="*/ 133 w 480"/>
                    <a:gd name="T63" fmla="*/ 48 h 569"/>
                    <a:gd name="T64" fmla="*/ 127 w 480"/>
                    <a:gd name="T65" fmla="*/ 51 h 569"/>
                    <a:gd name="T66" fmla="*/ 123 w 480"/>
                    <a:gd name="T67" fmla="*/ 57 h 569"/>
                    <a:gd name="T68" fmla="*/ 119 w 480"/>
                    <a:gd name="T69" fmla="*/ 66 h 569"/>
                    <a:gd name="T70" fmla="*/ 118 w 480"/>
                    <a:gd name="T71" fmla="*/ 73 h 569"/>
                    <a:gd name="T72" fmla="*/ 118 w 480"/>
                    <a:gd name="T73" fmla="*/ 82 h 569"/>
                    <a:gd name="T74" fmla="*/ 121 w 480"/>
                    <a:gd name="T75" fmla="*/ 91 h 569"/>
                    <a:gd name="T76" fmla="*/ 122 w 480"/>
                    <a:gd name="T77" fmla="*/ 100 h 569"/>
                    <a:gd name="T78" fmla="*/ 126 w 480"/>
                    <a:gd name="T79" fmla="*/ 108 h 569"/>
                    <a:gd name="T80" fmla="*/ 132 w 480"/>
                    <a:gd name="T81" fmla="*/ 125 h 569"/>
                    <a:gd name="T82" fmla="*/ 118 w 480"/>
                    <a:gd name="T83" fmla="*/ 145 h 569"/>
                    <a:gd name="T84" fmla="*/ 117 w 480"/>
                    <a:gd name="T85" fmla="*/ 166 h 569"/>
                    <a:gd name="T86" fmla="*/ 118 w 480"/>
                    <a:gd name="T87" fmla="*/ 171 h 569"/>
                    <a:gd name="T88" fmla="*/ 119 w 480"/>
                    <a:gd name="T89" fmla="*/ 177 h 569"/>
                    <a:gd name="T90" fmla="*/ 132 w 480"/>
                    <a:gd name="T91" fmla="*/ 199 h 569"/>
                    <a:gd name="T92" fmla="*/ 136 w 480"/>
                    <a:gd name="T93" fmla="*/ 202 h 569"/>
                    <a:gd name="T94" fmla="*/ 137 w 480"/>
                    <a:gd name="T95" fmla="*/ 220 h 569"/>
                    <a:gd name="T96" fmla="*/ 151 w 480"/>
                    <a:gd name="T97" fmla="*/ 258 h 569"/>
                    <a:gd name="T98" fmla="*/ 168 w 480"/>
                    <a:gd name="T99" fmla="*/ 312 h 569"/>
                    <a:gd name="T100" fmla="*/ 86 w 480"/>
                    <a:gd name="T101" fmla="*/ 358 h 569"/>
                    <a:gd name="T102" fmla="*/ 18 w 480"/>
                    <a:gd name="T103" fmla="*/ 401 h 569"/>
                    <a:gd name="T104" fmla="*/ 0 w 480"/>
                    <a:gd name="T105" fmla="*/ 421 h 569"/>
                    <a:gd name="T106" fmla="*/ 2 w 480"/>
                    <a:gd name="T107" fmla="*/ 565 h 569"/>
                    <a:gd name="T108" fmla="*/ 469 w 480"/>
                    <a:gd name="T109" fmla="*/ 569 h 569"/>
                    <a:gd name="T110" fmla="*/ 479 w 480"/>
                    <a:gd name="T111" fmla="*/ 421 h 569"/>
                    <a:gd name="T112" fmla="*/ 449 w 480"/>
                    <a:gd name="T113" fmla="*/ 39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80" h="569">
                      <a:moveTo>
                        <a:pt x="425" y="375"/>
                      </a:moveTo>
                      <a:lnTo>
                        <a:pt x="425" y="375"/>
                      </a:lnTo>
                      <a:lnTo>
                        <a:pt x="424" y="375"/>
                      </a:lnTo>
                      <a:lnTo>
                        <a:pt x="421" y="374"/>
                      </a:lnTo>
                      <a:lnTo>
                        <a:pt x="419" y="372"/>
                      </a:lnTo>
                      <a:lnTo>
                        <a:pt x="393" y="358"/>
                      </a:lnTo>
                      <a:lnTo>
                        <a:pt x="366" y="345"/>
                      </a:lnTo>
                      <a:lnTo>
                        <a:pt x="339" y="333"/>
                      </a:lnTo>
                      <a:lnTo>
                        <a:pt x="312" y="321"/>
                      </a:lnTo>
                      <a:lnTo>
                        <a:pt x="312" y="312"/>
                      </a:lnTo>
                      <a:lnTo>
                        <a:pt x="312" y="281"/>
                      </a:lnTo>
                      <a:lnTo>
                        <a:pt x="312" y="276"/>
                      </a:lnTo>
                      <a:lnTo>
                        <a:pt x="313" y="275"/>
                      </a:lnTo>
                      <a:lnTo>
                        <a:pt x="316" y="272"/>
                      </a:lnTo>
                      <a:lnTo>
                        <a:pt x="316" y="272"/>
                      </a:lnTo>
                      <a:lnTo>
                        <a:pt x="316" y="272"/>
                      </a:lnTo>
                      <a:lnTo>
                        <a:pt x="322" y="266"/>
                      </a:lnTo>
                      <a:lnTo>
                        <a:pt x="329" y="256"/>
                      </a:lnTo>
                      <a:lnTo>
                        <a:pt x="334" y="243"/>
                      </a:lnTo>
                      <a:lnTo>
                        <a:pt x="339" y="226"/>
                      </a:lnTo>
                      <a:lnTo>
                        <a:pt x="339" y="223"/>
                      </a:lnTo>
                      <a:lnTo>
                        <a:pt x="340" y="220"/>
                      </a:lnTo>
                      <a:lnTo>
                        <a:pt x="340" y="217"/>
                      </a:lnTo>
                      <a:lnTo>
                        <a:pt x="340" y="214"/>
                      </a:lnTo>
                      <a:lnTo>
                        <a:pt x="342" y="208"/>
                      </a:lnTo>
                      <a:lnTo>
                        <a:pt x="342" y="202"/>
                      </a:lnTo>
                      <a:lnTo>
                        <a:pt x="344" y="202"/>
                      </a:lnTo>
                      <a:lnTo>
                        <a:pt x="345" y="199"/>
                      </a:lnTo>
                      <a:lnTo>
                        <a:pt x="345" y="199"/>
                      </a:lnTo>
                      <a:lnTo>
                        <a:pt x="345" y="199"/>
                      </a:lnTo>
                      <a:lnTo>
                        <a:pt x="349" y="195"/>
                      </a:lnTo>
                      <a:lnTo>
                        <a:pt x="353" y="190"/>
                      </a:lnTo>
                      <a:lnTo>
                        <a:pt x="357" y="184"/>
                      </a:lnTo>
                      <a:lnTo>
                        <a:pt x="358" y="177"/>
                      </a:lnTo>
                      <a:lnTo>
                        <a:pt x="358" y="176"/>
                      </a:lnTo>
                      <a:lnTo>
                        <a:pt x="360" y="176"/>
                      </a:lnTo>
                      <a:lnTo>
                        <a:pt x="360" y="173"/>
                      </a:lnTo>
                      <a:lnTo>
                        <a:pt x="360" y="171"/>
                      </a:lnTo>
                      <a:lnTo>
                        <a:pt x="361" y="170"/>
                      </a:lnTo>
                      <a:lnTo>
                        <a:pt x="361" y="168"/>
                      </a:lnTo>
                      <a:lnTo>
                        <a:pt x="361" y="167"/>
                      </a:lnTo>
                      <a:lnTo>
                        <a:pt x="361" y="164"/>
                      </a:lnTo>
                      <a:lnTo>
                        <a:pt x="361" y="162"/>
                      </a:lnTo>
                      <a:lnTo>
                        <a:pt x="361" y="159"/>
                      </a:lnTo>
                      <a:lnTo>
                        <a:pt x="361" y="152"/>
                      </a:lnTo>
                      <a:lnTo>
                        <a:pt x="360" y="145"/>
                      </a:lnTo>
                      <a:lnTo>
                        <a:pt x="358" y="140"/>
                      </a:lnTo>
                      <a:lnTo>
                        <a:pt x="356" y="135"/>
                      </a:lnTo>
                      <a:lnTo>
                        <a:pt x="356" y="135"/>
                      </a:lnTo>
                      <a:lnTo>
                        <a:pt x="356" y="135"/>
                      </a:lnTo>
                      <a:lnTo>
                        <a:pt x="351" y="130"/>
                      </a:lnTo>
                      <a:lnTo>
                        <a:pt x="347" y="126"/>
                      </a:lnTo>
                      <a:lnTo>
                        <a:pt x="348" y="122"/>
                      </a:lnTo>
                      <a:lnTo>
                        <a:pt x="349" y="117"/>
                      </a:lnTo>
                      <a:lnTo>
                        <a:pt x="353" y="109"/>
                      </a:lnTo>
                      <a:lnTo>
                        <a:pt x="356" y="100"/>
                      </a:lnTo>
                      <a:lnTo>
                        <a:pt x="356" y="100"/>
                      </a:lnTo>
                      <a:lnTo>
                        <a:pt x="356" y="100"/>
                      </a:lnTo>
                      <a:lnTo>
                        <a:pt x="357" y="92"/>
                      </a:lnTo>
                      <a:lnTo>
                        <a:pt x="358" y="85"/>
                      </a:lnTo>
                      <a:lnTo>
                        <a:pt x="358" y="85"/>
                      </a:lnTo>
                      <a:lnTo>
                        <a:pt x="358" y="85"/>
                      </a:lnTo>
                      <a:lnTo>
                        <a:pt x="358" y="77"/>
                      </a:lnTo>
                      <a:lnTo>
                        <a:pt x="358" y="71"/>
                      </a:lnTo>
                      <a:lnTo>
                        <a:pt x="358" y="69"/>
                      </a:lnTo>
                      <a:lnTo>
                        <a:pt x="358" y="68"/>
                      </a:lnTo>
                      <a:lnTo>
                        <a:pt x="358" y="60"/>
                      </a:lnTo>
                      <a:lnTo>
                        <a:pt x="357" y="54"/>
                      </a:lnTo>
                      <a:lnTo>
                        <a:pt x="356" y="51"/>
                      </a:lnTo>
                      <a:lnTo>
                        <a:pt x="354" y="48"/>
                      </a:lnTo>
                      <a:lnTo>
                        <a:pt x="353" y="46"/>
                      </a:lnTo>
                      <a:lnTo>
                        <a:pt x="353" y="44"/>
                      </a:lnTo>
                      <a:lnTo>
                        <a:pt x="352" y="42"/>
                      </a:lnTo>
                      <a:lnTo>
                        <a:pt x="352" y="42"/>
                      </a:lnTo>
                      <a:lnTo>
                        <a:pt x="351" y="40"/>
                      </a:lnTo>
                      <a:lnTo>
                        <a:pt x="349" y="37"/>
                      </a:lnTo>
                      <a:lnTo>
                        <a:pt x="349" y="37"/>
                      </a:lnTo>
                      <a:lnTo>
                        <a:pt x="349" y="37"/>
                      </a:lnTo>
                      <a:lnTo>
                        <a:pt x="344" y="32"/>
                      </a:lnTo>
                      <a:lnTo>
                        <a:pt x="340" y="27"/>
                      </a:lnTo>
                      <a:lnTo>
                        <a:pt x="335" y="22"/>
                      </a:lnTo>
                      <a:lnTo>
                        <a:pt x="329" y="18"/>
                      </a:lnTo>
                      <a:lnTo>
                        <a:pt x="329" y="18"/>
                      </a:lnTo>
                      <a:lnTo>
                        <a:pt x="329" y="18"/>
                      </a:lnTo>
                      <a:lnTo>
                        <a:pt x="326" y="17"/>
                      </a:lnTo>
                      <a:lnTo>
                        <a:pt x="324" y="15"/>
                      </a:lnTo>
                      <a:lnTo>
                        <a:pt x="311" y="9"/>
                      </a:lnTo>
                      <a:lnTo>
                        <a:pt x="298" y="5"/>
                      </a:lnTo>
                      <a:lnTo>
                        <a:pt x="284" y="3"/>
                      </a:lnTo>
                      <a:lnTo>
                        <a:pt x="270" y="0"/>
                      </a:lnTo>
                      <a:lnTo>
                        <a:pt x="270" y="0"/>
                      </a:lnTo>
                      <a:lnTo>
                        <a:pt x="270" y="0"/>
                      </a:lnTo>
                      <a:lnTo>
                        <a:pt x="266" y="0"/>
                      </a:lnTo>
                      <a:lnTo>
                        <a:pt x="262" y="0"/>
                      </a:lnTo>
                      <a:lnTo>
                        <a:pt x="258" y="0"/>
                      </a:lnTo>
                      <a:lnTo>
                        <a:pt x="254" y="0"/>
                      </a:lnTo>
                      <a:lnTo>
                        <a:pt x="247" y="0"/>
                      </a:lnTo>
                      <a:lnTo>
                        <a:pt x="239" y="0"/>
                      </a:lnTo>
                      <a:lnTo>
                        <a:pt x="238" y="0"/>
                      </a:lnTo>
                      <a:lnTo>
                        <a:pt x="235" y="0"/>
                      </a:lnTo>
                      <a:lnTo>
                        <a:pt x="231" y="1"/>
                      </a:lnTo>
                      <a:lnTo>
                        <a:pt x="226" y="1"/>
                      </a:lnTo>
                      <a:lnTo>
                        <a:pt x="222" y="3"/>
                      </a:lnTo>
                      <a:lnTo>
                        <a:pt x="218" y="3"/>
                      </a:lnTo>
                      <a:lnTo>
                        <a:pt x="216" y="4"/>
                      </a:lnTo>
                      <a:lnTo>
                        <a:pt x="214" y="4"/>
                      </a:lnTo>
                      <a:lnTo>
                        <a:pt x="209" y="5"/>
                      </a:lnTo>
                      <a:lnTo>
                        <a:pt x="205" y="6"/>
                      </a:lnTo>
                      <a:lnTo>
                        <a:pt x="200" y="8"/>
                      </a:lnTo>
                      <a:lnTo>
                        <a:pt x="196" y="9"/>
                      </a:lnTo>
                      <a:lnTo>
                        <a:pt x="195" y="10"/>
                      </a:lnTo>
                      <a:lnTo>
                        <a:pt x="194" y="10"/>
                      </a:lnTo>
                      <a:lnTo>
                        <a:pt x="184" y="15"/>
                      </a:lnTo>
                      <a:lnTo>
                        <a:pt x="173" y="23"/>
                      </a:lnTo>
                      <a:lnTo>
                        <a:pt x="166" y="30"/>
                      </a:lnTo>
                      <a:lnTo>
                        <a:pt x="158" y="39"/>
                      </a:lnTo>
                      <a:lnTo>
                        <a:pt x="158" y="39"/>
                      </a:lnTo>
                      <a:lnTo>
                        <a:pt x="158" y="39"/>
                      </a:lnTo>
                      <a:lnTo>
                        <a:pt x="157" y="41"/>
                      </a:lnTo>
                      <a:lnTo>
                        <a:pt x="155" y="44"/>
                      </a:lnTo>
                      <a:lnTo>
                        <a:pt x="151" y="44"/>
                      </a:lnTo>
                      <a:lnTo>
                        <a:pt x="148" y="44"/>
                      </a:lnTo>
                      <a:lnTo>
                        <a:pt x="144" y="44"/>
                      </a:lnTo>
                      <a:lnTo>
                        <a:pt x="141" y="45"/>
                      </a:lnTo>
                      <a:lnTo>
                        <a:pt x="140" y="45"/>
                      </a:lnTo>
                      <a:lnTo>
                        <a:pt x="139" y="45"/>
                      </a:lnTo>
                      <a:lnTo>
                        <a:pt x="136" y="46"/>
                      </a:lnTo>
                      <a:lnTo>
                        <a:pt x="133" y="48"/>
                      </a:lnTo>
                      <a:lnTo>
                        <a:pt x="132" y="49"/>
                      </a:lnTo>
                      <a:lnTo>
                        <a:pt x="131" y="49"/>
                      </a:lnTo>
                      <a:lnTo>
                        <a:pt x="128" y="50"/>
                      </a:lnTo>
                      <a:lnTo>
                        <a:pt x="127" y="51"/>
                      </a:lnTo>
                      <a:lnTo>
                        <a:pt x="127" y="53"/>
                      </a:lnTo>
                      <a:lnTo>
                        <a:pt x="126" y="53"/>
                      </a:lnTo>
                      <a:lnTo>
                        <a:pt x="125" y="54"/>
                      </a:lnTo>
                      <a:lnTo>
                        <a:pt x="123" y="57"/>
                      </a:lnTo>
                      <a:lnTo>
                        <a:pt x="121" y="60"/>
                      </a:lnTo>
                      <a:lnTo>
                        <a:pt x="119" y="63"/>
                      </a:lnTo>
                      <a:lnTo>
                        <a:pt x="119" y="64"/>
                      </a:lnTo>
                      <a:lnTo>
                        <a:pt x="119" y="66"/>
                      </a:lnTo>
                      <a:lnTo>
                        <a:pt x="119" y="68"/>
                      </a:lnTo>
                      <a:lnTo>
                        <a:pt x="118" y="72"/>
                      </a:lnTo>
                      <a:lnTo>
                        <a:pt x="118" y="72"/>
                      </a:lnTo>
                      <a:lnTo>
                        <a:pt x="118" y="73"/>
                      </a:lnTo>
                      <a:lnTo>
                        <a:pt x="118" y="77"/>
                      </a:lnTo>
                      <a:lnTo>
                        <a:pt x="118" y="80"/>
                      </a:lnTo>
                      <a:lnTo>
                        <a:pt x="118" y="81"/>
                      </a:lnTo>
                      <a:lnTo>
                        <a:pt x="118" y="82"/>
                      </a:lnTo>
                      <a:lnTo>
                        <a:pt x="119" y="86"/>
                      </a:lnTo>
                      <a:lnTo>
                        <a:pt x="119" y="89"/>
                      </a:lnTo>
                      <a:lnTo>
                        <a:pt x="119" y="90"/>
                      </a:lnTo>
                      <a:lnTo>
                        <a:pt x="121" y="91"/>
                      </a:lnTo>
                      <a:lnTo>
                        <a:pt x="121" y="95"/>
                      </a:lnTo>
                      <a:lnTo>
                        <a:pt x="122" y="99"/>
                      </a:lnTo>
                      <a:lnTo>
                        <a:pt x="122" y="99"/>
                      </a:lnTo>
                      <a:lnTo>
                        <a:pt x="122" y="100"/>
                      </a:lnTo>
                      <a:lnTo>
                        <a:pt x="123" y="104"/>
                      </a:lnTo>
                      <a:lnTo>
                        <a:pt x="126" y="108"/>
                      </a:lnTo>
                      <a:lnTo>
                        <a:pt x="126" y="108"/>
                      </a:lnTo>
                      <a:lnTo>
                        <a:pt x="126" y="108"/>
                      </a:lnTo>
                      <a:lnTo>
                        <a:pt x="128" y="117"/>
                      </a:lnTo>
                      <a:lnTo>
                        <a:pt x="132" y="125"/>
                      </a:lnTo>
                      <a:lnTo>
                        <a:pt x="132" y="125"/>
                      </a:lnTo>
                      <a:lnTo>
                        <a:pt x="132" y="125"/>
                      </a:lnTo>
                      <a:lnTo>
                        <a:pt x="127" y="128"/>
                      </a:lnTo>
                      <a:lnTo>
                        <a:pt x="123" y="135"/>
                      </a:lnTo>
                      <a:lnTo>
                        <a:pt x="121" y="140"/>
                      </a:lnTo>
                      <a:lnTo>
                        <a:pt x="118" y="145"/>
                      </a:lnTo>
                      <a:lnTo>
                        <a:pt x="117" y="152"/>
                      </a:lnTo>
                      <a:lnTo>
                        <a:pt x="117" y="159"/>
                      </a:lnTo>
                      <a:lnTo>
                        <a:pt x="117" y="162"/>
                      </a:lnTo>
                      <a:lnTo>
                        <a:pt x="117" y="166"/>
                      </a:lnTo>
                      <a:lnTo>
                        <a:pt x="117" y="167"/>
                      </a:lnTo>
                      <a:lnTo>
                        <a:pt x="117" y="170"/>
                      </a:lnTo>
                      <a:lnTo>
                        <a:pt x="118" y="171"/>
                      </a:lnTo>
                      <a:lnTo>
                        <a:pt x="118" y="171"/>
                      </a:lnTo>
                      <a:lnTo>
                        <a:pt x="118" y="175"/>
                      </a:lnTo>
                      <a:lnTo>
                        <a:pt x="119" y="177"/>
                      </a:lnTo>
                      <a:lnTo>
                        <a:pt x="119" y="177"/>
                      </a:lnTo>
                      <a:lnTo>
                        <a:pt x="119" y="177"/>
                      </a:lnTo>
                      <a:lnTo>
                        <a:pt x="121" y="184"/>
                      </a:lnTo>
                      <a:lnTo>
                        <a:pt x="125" y="190"/>
                      </a:lnTo>
                      <a:lnTo>
                        <a:pt x="128" y="195"/>
                      </a:lnTo>
                      <a:lnTo>
                        <a:pt x="132" y="199"/>
                      </a:lnTo>
                      <a:lnTo>
                        <a:pt x="132" y="199"/>
                      </a:lnTo>
                      <a:lnTo>
                        <a:pt x="132" y="199"/>
                      </a:lnTo>
                      <a:lnTo>
                        <a:pt x="133" y="202"/>
                      </a:lnTo>
                      <a:lnTo>
                        <a:pt x="136" y="202"/>
                      </a:lnTo>
                      <a:lnTo>
                        <a:pt x="136" y="209"/>
                      </a:lnTo>
                      <a:lnTo>
                        <a:pt x="137" y="216"/>
                      </a:lnTo>
                      <a:lnTo>
                        <a:pt x="137" y="217"/>
                      </a:lnTo>
                      <a:lnTo>
                        <a:pt x="137" y="220"/>
                      </a:lnTo>
                      <a:lnTo>
                        <a:pt x="140" y="231"/>
                      </a:lnTo>
                      <a:lnTo>
                        <a:pt x="144" y="241"/>
                      </a:lnTo>
                      <a:lnTo>
                        <a:pt x="146" y="250"/>
                      </a:lnTo>
                      <a:lnTo>
                        <a:pt x="151" y="258"/>
                      </a:lnTo>
                      <a:lnTo>
                        <a:pt x="159" y="268"/>
                      </a:lnTo>
                      <a:lnTo>
                        <a:pt x="168" y="276"/>
                      </a:lnTo>
                      <a:lnTo>
                        <a:pt x="168" y="281"/>
                      </a:lnTo>
                      <a:lnTo>
                        <a:pt x="168" y="312"/>
                      </a:lnTo>
                      <a:lnTo>
                        <a:pt x="168" y="321"/>
                      </a:lnTo>
                      <a:lnTo>
                        <a:pt x="141" y="333"/>
                      </a:lnTo>
                      <a:lnTo>
                        <a:pt x="113" y="345"/>
                      </a:lnTo>
                      <a:lnTo>
                        <a:pt x="86" y="358"/>
                      </a:lnTo>
                      <a:lnTo>
                        <a:pt x="62" y="372"/>
                      </a:lnTo>
                      <a:lnTo>
                        <a:pt x="46" y="381"/>
                      </a:lnTo>
                      <a:lnTo>
                        <a:pt x="33" y="389"/>
                      </a:lnTo>
                      <a:lnTo>
                        <a:pt x="18" y="401"/>
                      </a:lnTo>
                      <a:lnTo>
                        <a:pt x="8" y="410"/>
                      </a:lnTo>
                      <a:lnTo>
                        <a:pt x="4" y="415"/>
                      </a:lnTo>
                      <a:lnTo>
                        <a:pt x="1" y="419"/>
                      </a:lnTo>
                      <a:lnTo>
                        <a:pt x="0" y="421"/>
                      </a:lnTo>
                      <a:lnTo>
                        <a:pt x="0" y="425"/>
                      </a:lnTo>
                      <a:lnTo>
                        <a:pt x="0" y="557"/>
                      </a:lnTo>
                      <a:lnTo>
                        <a:pt x="0" y="561"/>
                      </a:lnTo>
                      <a:lnTo>
                        <a:pt x="2" y="565"/>
                      </a:lnTo>
                      <a:lnTo>
                        <a:pt x="6" y="568"/>
                      </a:lnTo>
                      <a:lnTo>
                        <a:pt x="11" y="569"/>
                      </a:lnTo>
                      <a:lnTo>
                        <a:pt x="348" y="569"/>
                      </a:lnTo>
                      <a:lnTo>
                        <a:pt x="469" y="569"/>
                      </a:lnTo>
                      <a:lnTo>
                        <a:pt x="480" y="569"/>
                      </a:lnTo>
                      <a:lnTo>
                        <a:pt x="480" y="557"/>
                      </a:lnTo>
                      <a:lnTo>
                        <a:pt x="480" y="425"/>
                      </a:lnTo>
                      <a:lnTo>
                        <a:pt x="479" y="421"/>
                      </a:lnTo>
                      <a:lnTo>
                        <a:pt x="476" y="416"/>
                      </a:lnTo>
                      <a:lnTo>
                        <a:pt x="473" y="411"/>
                      </a:lnTo>
                      <a:lnTo>
                        <a:pt x="466" y="405"/>
                      </a:lnTo>
                      <a:lnTo>
                        <a:pt x="449" y="390"/>
                      </a:lnTo>
                      <a:lnTo>
                        <a:pt x="425" y="3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lumMod val="65000"/>
                        <a:lumOff val="35000"/>
                      </a:srgbClr>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grpSp>
        </p:grpSp>
        <p:sp>
          <p:nvSpPr>
            <p:cNvPr id="389" name="Rectangle 388">
              <a:extLst>
                <a:ext uri="{FF2B5EF4-FFF2-40B4-BE49-F238E27FC236}">
                  <a16:creationId xmlns:a16="http://schemas.microsoft.com/office/drawing/2014/main" id="{E720E291-4351-CA1B-D1DD-A47ECEC3511F}"/>
                </a:ext>
              </a:extLst>
            </p:cNvPr>
            <p:cNvSpPr/>
            <p:nvPr/>
          </p:nvSpPr>
          <p:spPr>
            <a:xfrm>
              <a:off x="2587741" y="5041931"/>
              <a:ext cx="1575925" cy="970876"/>
            </a:xfrm>
            <a:prstGeom prst="rect">
              <a:avLst/>
            </a:prstGeom>
          </p:spPr>
          <p:txBody>
            <a:bodyPr wrap="square" lIns="0" rIns="0">
              <a:spAutoFit/>
            </a:bodyPr>
            <a:lstStyle/>
            <a:p>
              <a:pPr marL="0" marR="0" lvl="0" indent="0" defTabSz="914400" eaLnBrk="1" fontAlgn="auto" latinLnBrk="0" hangingPunct="1">
                <a:lnSpc>
                  <a:spcPct val="130000"/>
                </a:lnSpc>
                <a:spcBef>
                  <a:spcPts val="0"/>
                </a:spcBef>
                <a:spcAft>
                  <a:spcPts val="0"/>
                </a:spcAft>
                <a:buClrTx/>
                <a:buSzTx/>
                <a:buFontTx/>
                <a:buNone/>
                <a:tabLst/>
                <a:defRPr/>
              </a:pPr>
              <a:endParaRPr kumimoji="0" lang="en-US" sz="1800" b="0" i="0" u="none" strike="noStrike" kern="1200" cap="none" spc="100" normalizeH="0" baseline="0" noProof="0" dirty="0">
                <a:ln>
                  <a:noFill/>
                </a:ln>
                <a:solidFill>
                  <a:srgbClr val="000000">
                    <a:lumMod val="75000"/>
                    <a:lumOff val="25000"/>
                  </a:srgbClr>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grpSp>
          <p:nvGrpSpPr>
            <p:cNvPr id="391" name="Group 390">
              <a:extLst>
                <a:ext uri="{FF2B5EF4-FFF2-40B4-BE49-F238E27FC236}">
                  <a16:creationId xmlns:a16="http://schemas.microsoft.com/office/drawing/2014/main" id="{AF59ED8E-E512-5EF7-7D0D-03776FB0C939}"/>
                </a:ext>
              </a:extLst>
            </p:cNvPr>
            <p:cNvGrpSpPr/>
            <p:nvPr/>
          </p:nvGrpSpPr>
          <p:grpSpPr>
            <a:xfrm>
              <a:off x="4405270" y="3291680"/>
              <a:ext cx="1634326" cy="1986841"/>
              <a:chOff x="4384776" y="3291680"/>
              <a:chExt cx="1634326" cy="1986841"/>
            </a:xfrm>
          </p:grpSpPr>
          <p:grpSp>
            <p:nvGrpSpPr>
              <p:cNvPr id="438" name="Group 437">
                <a:extLst>
                  <a:ext uri="{FF2B5EF4-FFF2-40B4-BE49-F238E27FC236}">
                    <a16:creationId xmlns:a16="http://schemas.microsoft.com/office/drawing/2014/main" id="{A63A2F09-7916-FCCF-B4E2-1A2B0CB83EE0}"/>
                  </a:ext>
                </a:extLst>
              </p:cNvPr>
              <p:cNvGrpSpPr/>
              <p:nvPr/>
            </p:nvGrpSpPr>
            <p:grpSpPr>
              <a:xfrm>
                <a:off x="4384776" y="3291680"/>
                <a:ext cx="1634326" cy="1986841"/>
                <a:chOff x="3065066" y="2466181"/>
                <a:chExt cx="1634326" cy="1986841"/>
              </a:xfrm>
            </p:grpSpPr>
            <p:sp>
              <p:nvSpPr>
                <p:cNvPr id="444" name="Rectangle 443">
                  <a:extLst>
                    <a:ext uri="{FF2B5EF4-FFF2-40B4-BE49-F238E27FC236}">
                      <a16:creationId xmlns:a16="http://schemas.microsoft.com/office/drawing/2014/main" id="{D3DD8CE2-7542-BDC1-4760-C2FBA569F810}"/>
                    </a:ext>
                  </a:extLst>
                </p:cNvPr>
                <p:cNvSpPr/>
                <p:nvPr/>
              </p:nvSpPr>
              <p:spPr>
                <a:xfrm rot="5400000">
                  <a:off x="3755453" y="1792459"/>
                  <a:ext cx="270217" cy="1617661"/>
                </a:xfrm>
                <a:prstGeom prst="rect">
                  <a:avLst/>
                </a:prstGeom>
                <a:solidFill>
                  <a:srgbClr val="DF5327">
                    <a:lumMod val="60000"/>
                    <a:lumOff val="4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45" name="Rectangle 444">
                  <a:extLst>
                    <a:ext uri="{FF2B5EF4-FFF2-40B4-BE49-F238E27FC236}">
                      <a16:creationId xmlns:a16="http://schemas.microsoft.com/office/drawing/2014/main" id="{DE41CEB1-CC6C-5A0B-FF2F-09FDB25783D2}"/>
                    </a:ext>
                  </a:extLst>
                </p:cNvPr>
                <p:cNvSpPr/>
                <p:nvPr/>
              </p:nvSpPr>
              <p:spPr>
                <a:xfrm>
                  <a:off x="3065066" y="2466182"/>
                  <a:ext cx="190500" cy="1986840"/>
                </a:xfrm>
                <a:prstGeom prst="rect">
                  <a:avLst/>
                </a:prstGeom>
                <a:solidFill>
                  <a:srgbClr val="DF532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grpSp>
          <p:grpSp>
            <p:nvGrpSpPr>
              <p:cNvPr id="439" name="Group 438">
                <a:extLst>
                  <a:ext uri="{FF2B5EF4-FFF2-40B4-BE49-F238E27FC236}">
                    <a16:creationId xmlns:a16="http://schemas.microsoft.com/office/drawing/2014/main" id="{9539BEAA-CC64-A4F5-62EC-28C440F14C29}"/>
                  </a:ext>
                </a:extLst>
              </p:cNvPr>
              <p:cNvGrpSpPr/>
              <p:nvPr/>
            </p:nvGrpSpPr>
            <p:grpSpPr>
              <a:xfrm>
                <a:off x="4980973" y="3935398"/>
                <a:ext cx="433628" cy="971356"/>
                <a:chOff x="9147257" y="2248854"/>
                <a:chExt cx="420012" cy="940857"/>
              </a:xfrm>
              <a:solidFill>
                <a:srgbClr val="000000">
                  <a:lumMod val="65000"/>
                  <a:lumOff val="35000"/>
                </a:srgbClr>
              </a:solidFill>
            </p:grpSpPr>
            <p:sp>
              <p:nvSpPr>
                <p:cNvPr id="441" name="Rectangle 4148">
                  <a:extLst>
                    <a:ext uri="{FF2B5EF4-FFF2-40B4-BE49-F238E27FC236}">
                      <a16:creationId xmlns:a16="http://schemas.microsoft.com/office/drawing/2014/main" id="{24281798-DA6A-3E32-2E45-268BF4FADC91}"/>
                    </a:ext>
                  </a:extLst>
                </p:cNvPr>
                <p:cNvSpPr>
                  <a:spLocks noChangeArrowheads="1"/>
                </p:cNvSpPr>
                <p:nvPr/>
              </p:nvSpPr>
              <p:spPr bwMode="auto">
                <a:xfrm>
                  <a:off x="9414871" y="2802765"/>
                  <a:ext cx="152398" cy="38694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lumMod val="65000"/>
                        <a:lumOff val="35000"/>
                      </a:srgbClr>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43" name="Freeform 4150">
                  <a:extLst>
                    <a:ext uri="{FF2B5EF4-FFF2-40B4-BE49-F238E27FC236}">
                      <a16:creationId xmlns:a16="http://schemas.microsoft.com/office/drawing/2014/main" id="{3F43A9D7-7CAF-DE8D-FE8C-8C1741500055}"/>
                    </a:ext>
                  </a:extLst>
                </p:cNvPr>
                <p:cNvSpPr>
                  <a:spLocks noEditPoints="1"/>
                </p:cNvSpPr>
                <p:nvPr/>
              </p:nvSpPr>
              <p:spPr bwMode="auto">
                <a:xfrm>
                  <a:off x="9147257" y="2248854"/>
                  <a:ext cx="343813" cy="724370"/>
                </a:xfrm>
                <a:custGeom>
                  <a:avLst/>
                  <a:gdLst>
                    <a:gd name="T0" fmla="*/ 300 w 901"/>
                    <a:gd name="T1" fmla="*/ 135 h 540"/>
                    <a:gd name="T2" fmla="*/ 304 w 901"/>
                    <a:gd name="T3" fmla="*/ 104 h 540"/>
                    <a:gd name="T4" fmla="*/ 316 w 901"/>
                    <a:gd name="T5" fmla="*/ 76 h 540"/>
                    <a:gd name="T6" fmla="*/ 334 w 901"/>
                    <a:gd name="T7" fmla="*/ 54 h 540"/>
                    <a:gd name="T8" fmla="*/ 357 w 901"/>
                    <a:gd name="T9" fmla="*/ 38 h 540"/>
                    <a:gd name="T10" fmla="*/ 384 w 901"/>
                    <a:gd name="T11" fmla="*/ 30 h 540"/>
                    <a:gd name="T12" fmla="*/ 517 w 901"/>
                    <a:gd name="T13" fmla="*/ 30 h 540"/>
                    <a:gd name="T14" fmla="*/ 543 w 901"/>
                    <a:gd name="T15" fmla="*/ 38 h 540"/>
                    <a:gd name="T16" fmla="*/ 567 w 901"/>
                    <a:gd name="T17" fmla="*/ 54 h 540"/>
                    <a:gd name="T18" fmla="*/ 584 w 901"/>
                    <a:gd name="T19" fmla="*/ 76 h 540"/>
                    <a:gd name="T20" fmla="*/ 596 w 901"/>
                    <a:gd name="T21" fmla="*/ 104 h 540"/>
                    <a:gd name="T22" fmla="*/ 600 w 901"/>
                    <a:gd name="T23" fmla="*/ 135 h 540"/>
                    <a:gd name="T24" fmla="*/ 813 w 901"/>
                    <a:gd name="T25" fmla="*/ 150 h 540"/>
                    <a:gd name="T26" fmla="*/ 630 w 901"/>
                    <a:gd name="T27" fmla="*/ 135 h 540"/>
                    <a:gd name="T28" fmla="*/ 625 w 901"/>
                    <a:gd name="T29" fmla="*/ 94 h 540"/>
                    <a:gd name="T30" fmla="*/ 610 w 901"/>
                    <a:gd name="T31" fmla="*/ 59 h 540"/>
                    <a:gd name="T32" fmla="*/ 585 w 901"/>
                    <a:gd name="T33" fmla="*/ 30 h 540"/>
                    <a:gd name="T34" fmla="*/ 555 w 901"/>
                    <a:gd name="T35" fmla="*/ 11 h 540"/>
                    <a:gd name="T36" fmla="*/ 520 w 901"/>
                    <a:gd name="T37" fmla="*/ 0 h 540"/>
                    <a:gd name="T38" fmla="*/ 380 w 901"/>
                    <a:gd name="T39" fmla="*/ 0 h 540"/>
                    <a:gd name="T40" fmla="*/ 345 w 901"/>
                    <a:gd name="T41" fmla="*/ 11 h 540"/>
                    <a:gd name="T42" fmla="*/ 315 w 901"/>
                    <a:gd name="T43" fmla="*/ 30 h 540"/>
                    <a:gd name="T44" fmla="*/ 291 w 901"/>
                    <a:gd name="T45" fmla="*/ 59 h 540"/>
                    <a:gd name="T46" fmla="*/ 275 w 901"/>
                    <a:gd name="T47" fmla="*/ 94 h 540"/>
                    <a:gd name="T48" fmla="*/ 270 w 901"/>
                    <a:gd name="T49" fmla="*/ 135 h 540"/>
                    <a:gd name="T50" fmla="*/ 88 w 901"/>
                    <a:gd name="T51" fmla="*/ 150 h 540"/>
                    <a:gd name="T52" fmla="*/ 66 w 901"/>
                    <a:gd name="T53" fmla="*/ 160 h 540"/>
                    <a:gd name="T54" fmla="*/ 42 w 901"/>
                    <a:gd name="T55" fmla="*/ 176 h 540"/>
                    <a:gd name="T56" fmla="*/ 22 w 901"/>
                    <a:gd name="T57" fmla="*/ 195 h 540"/>
                    <a:gd name="T58" fmla="*/ 8 w 901"/>
                    <a:gd name="T59" fmla="*/ 217 h 540"/>
                    <a:gd name="T60" fmla="*/ 1 w 901"/>
                    <a:gd name="T61" fmla="*/ 240 h 540"/>
                    <a:gd name="T62" fmla="*/ 0 w 901"/>
                    <a:gd name="T63" fmla="*/ 540 h 540"/>
                    <a:gd name="T64" fmla="*/ 330 w 901"/>
                    <a:gd name="T65" fmla="*/ 540 h 540"/>
                    <a:gd name="T66" fmla="*/ 331 w 901"/>
                    <a:gd name="T67" fmla="*/ 460 h 540"/>
                    <a:gd name="T68" fmla="*/ 336 w 901"/>
                    <a:gd name="T69" fmla="*/ 453 h 540"/>
                    <a:gd name="T70" fmla="*/ 345 w 901"/>
                    <a:gd name="T71" fmla="*/ 450 h 540"/>
                    <a:gd name="T72" fmla="*/ 562 w 901"/>
                    <a:gd name="T73" fmla="*/ 451 h 540"/>
                    <a:gd name="T74" fmla="*/ 568 w 901"/>
                    <a:gd name="T75" fmla="*/ 457 h 540"/>
                    <a:gd name="T76" fmla="*/ 570 w 901"/>
                    <a:gd name="T77" fmla="*/ 465 h 540"/>
                    <a:gd name="T78" fmla="*/ 871 w 901"/>
                    <a:gd name="T79" fmla="*/ 540 h 540"/>
                    <a:gd name="T80" fmla="*/ 900 w 901"/>
                    <a:gd name="T81" fmla="*/ 249 h 540"/>
                    <a:gd name="T82" fmla="*/ 895 w 901"/>
                    <a:gd name="T83" fmla="*/ 224 h 540"/>
                    <a:gd name="T84" fmla="*/ 883 w 901"/>
                    <a:gd name="T85" fmla="*/ 202 h 540"/>
                    <a:gd name="T86" fmla="*/ 866 w 901"/>
                    <a:gd name="T87" fmla="*/ 181 h 540"/>
                    <a:gd name="T88" fmla="*/ 843 w 901"/>
                    <a:gd name="T89" fmla="*/ 164 h 540"/>
                    <a:gd name="T90" fmla="*/ 816 w 901"/>
                    <a:gd name="T91" fmla="*/ 151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1" h="540">
                      <a:moveTo>
                        <a:pt x="600" y="150"/>
                      </a:moveTo>
                      <a:lnTo>
                        <a:pt x="300" y="150"/>
                      </a:lnTo>
                      <a:lnTo>
                        <a:pt x="300" y="135"/>
                      </a:lnTo>
                      <a:lnTo>
                        <a:pt x="300" y="124"/>
                      </a:lnTo>
                      <a:lnTo>
                        <a:pt x="302" y="114"/>
                      </a:lnTo>
                      <a:lnTo>
                        <a:pt x="304" y="104"/>
                      </a:lnTo>
                      <a:lnTo>
                        <a:pt x="308" y="94"/>
                      </a:lnTo>
                      <a:lnTo>
                        <a:pt x="311" y="85"/>
                      </a:lnTo>
                      <a:lnTo>
                        <a:pt x="316" y="76"/>
                      </a:lnTo>
                      <a:lnTo>
                        <a:pt x="321" y="68"/>
                      </a:lnTo>
                      <a:lnTo>
                        <a:pt x="327" y="60"/>
                      </a:lnTo>
                      <a:lnTo>
                        <a:pt x="334" y="54"/>
                      </a:lnTo>
                      <a:lnTo>
                        <a:pt x="341" y="47"/>
                      </a:lnTo>
                      <a:lnTo>
                        <a:pt x="349" y="42"/>
                      </a:lnTo>
                      <a:lnTo>
                        <a:pt x="357" y="38"/>
                      </a:lnTo>
                      <a:lnTo>
                        <a:pt x="365" y="34"/>
                      </a:lnTo>
                      <a:lnTo>
                        <a:pt x="375" y="32"/>
                      </a:lnTo>
                      <a:lnTo>
                        <a:pt x="384" y="30"/>
                      </a:lnTo>
                      <a:lnTo>
                        <a:pt x="393" y="30"/>
                      </a:lnTo>
                      <a:lnTo>
                        <a:pt x="507" y="30"/>
                      </a:lnTo>
                      <a:lnTo>
                        <a:pt x="517" y="30"/>
                      </a:lnTo>
                      <a:lnTo>
                        <a:pt x="526" y="32"/>
                      </a:lnTo>
                      <a:lnTo>
                        <a:pt x="535" y="34"/>
                      </a:lnTo>
                      <a:lnTo>
                        <a:pt x="543" y="38"/>
                      </a:lnTo>
                      <a:lnTo>
                        <a:pt x="552" y="42"/>
                      </a:lnTo>
                      <a:lnTo>
                        <a:pt x="559" y="47"/>
                      </a:lnTo>
                      <a:lnTo>
                        <a:pt x="567" y="54"/>
                      </a:lnTo>
                      <a:lnTo>
                        <a:pt x="573" y="60"/>
                      </a:lnTo>
                      <a:lnTo>
                        <a:pt x="579" y="68"/>
                      </a:lnTo>
                      <a:lnTo>
                        <a:pt x="584" y="76"/>
                      </a:lnTo>
                      <a:lnTo>
                        <a:pt x="589" y="85"/>
                      </a:lnTo>
                      <a:lnTo>
                        <a:pt x="593" y="94"/>
                      </a:lnTo>
                      <a:lnTo>
                        <a:pt x="596" y="104"/>
                      </a:lnTo>
                      <a:lnTo>
                        <a:pt x="599" y="114"/>
                      </a:lnTo>
                      <a:lnTo>
                        <a:pt x="600" y="124"/>
                      </a:lnTo>
                      <a:lnTo>
                        <a:pt x="600" y="135"/>
                      </a:lnTo>
                      <a:lnTo>
                        <a:pt x="600" y="150"/>
                      </a:lnTo>
                      <a:close/>
                      <a:moveTo>
                        <a:pt x="816" y="151"/>
                      </a:moveTo>
                      <a:lnTo>
                        <a:pt x="813" y="150"/>
                      </a:lnTo>
                      <a:lnTo>
                        <a:pt x="810" y="150"/>
                      </a:lnTo>
                      <a:lnTo>
                        <a:pt x="630" y="150"/>
                      </a:lnTo>
                      <a:lnTo>
                        <a:pt x="630" y="135"/>
                      </a:lnTo>
                      <a:lnTo>
                        <a:pt x="630" y="121"/>
                      </a:lnTo>
                      <a:lnTo>
                        <a:pt x="628" y="107"/>
                      </a:lnTo>
                      <a:lnTo>
                        <a:pt x="625" y="94"/>
                      </a:lnTo>
                      <a:lnTo>
                        <a:pt x="621" y="83"/>
                      </a:lnTo>
                      <a:lnTo>
                        <a:pt x="615" y="71"/>
                      </a:lnTo>
                      <a:lnTo>
                        <a:pt x="610" y="59"/>
                      </a:lnTo>
                      <a:lnTo>
                        <a:pt x="602" y="49"/>
                      </a:lnTo>
                      <a:lnTo>
                        <a:pt x="595" y="40"/>
                      </a:lnTo>
                      <a:lnTo>
                        <a:pt x="585" y="30"/>
                      </a:lnTo>
                      <a:lnTo>
                        <a:pt x="576" y="23"/>
                      </a:lnTo>
                      <a:lnTo>
                        <a:pt x="566" y="16"/>
                      </a:lnTo>
                      <a:lnTo>
                        <a:pt x="555" y="11"/>
                      </a:lnTo>
                      <a:lnTo>
                        <a:pt x="543" y="5"/>
                      </a:lnTo>
                      <a:lnTo>
                        <a:pt x="532" y="2"/>
                      </a:lnTo>
                      <a:lnTo>
                        <a:pt x="520" y="0"/>
                      </a:lnTo>
                      <a:lnTo>
                        <a:pt x="507" y="0"/>
                      </a:lnTo>
                      <a:lnTo>
                        <a:pt x="393" y="0"/>
                      </a:lnTo>
                      <a:lnTo>
                        <a:pt x="380" y="0"/>
                      </a:lnTo>
                      <a:lnTo>
                        <a:pt x="369" y="2"/>
                      </a:lnTo>
                      <a:lnTo>
                        <a:pt x="357" y="5"/>
                      </a:lnTo>
                      <a:lnTo>
                        <a:pt x="345" y="11"/>
                      </a:lnTo>
                      <a:lnTo>
                        <a:pt x="334" y="16"/>
                      </a:lnTo>
                      <a:lnTo>
                        <a:pt x="325" y="23"/>
                      </a:lnTo>
                      <a:lnTo>
                        <a:pt x="315" y="30"/>
                      </a:lnTo>
                      <a:lnTo>
                        <a:pt x="306" y="40"/>
                      </a:lnTo>
                      <a:lnTo>
                        <a:pt x="298" y="49"/>
                      </a:lnTo>
                      <a:lnTo>
                        <a:pt x="291" y="59"/>
                      </a:lnTo>
                      <a:lnTo>
                        <a:pt x="285" y="71"/>
                      </a:lnTo>
                      <a:lnTo>
                        <a:pt x="280" y="83"/>
                      </a:lnTo>
                      <a:lnTo>
                        <a:pt x="275" y="94"/>
                      </a:lnTo>
                      <a:lnTo>
                        <a:pt x="272" y="107"/>
                      </a:lnTo>
                      <a:lnTo>
                        <a:pt x="270" y="121"/>
                      </a:lnTo>
                      <a:lnTo>
                        <a:pt x="270" y="135"/>
                      </a:lnTo>
                      <a:lnTo>
                        <a:pt x="270" y="150"/>
                      </a:lnTo>
                      <a:lnTo>
                        <a:pt x="90" y="150"/>
                      </a:lnTo>
                      <a:lnTo>
                        <a:pt x="88" y="150"/>
                      </a:lnTo>
                      <a:lnTo>
                        <a:pt x="85" y="151"/>
                      </a:lnTo>
                      <a:lnTo>
                        <a:pt x="75" y="155"/>
                      </a:lnTo>
                      <a:lnTo>
                        <a:pt x="66" y="160"/>
                      </a:lnTo>
                      <a:lnTo>
                        <a:pt x="58" y="164"/>
                      </a:lnTo>
                      <a:lnTo>
                        <a:pt x="49" y="169"/>
                      </a:lnTo>
                      <a:lnTo>
                        <a:pt x="42" y="176"/>
                      </a:lnTo>
                      <a:lnTo>
                        <a:pt x="34" y="181"/>
                      </a:lnTo>
                      <a:lnTo>
                        <a:pt x="28" y="188"/>
                      </a:lnTo>
                      <a:lnTo>
                        <a:pt x="22" y="195"/>
                      </a:lnTo>
                      <a:lnTo>
                        <a:pt x="17" y="202"/>
                      </a:lnTo>
                      <a:lnTo>
                        <a:pt x="13" y="209"/>
                      </a:lnTo>
                      <a:lnTo>
                        <a:pt x="8" y="217"/>
                      </a:lnTo>
                      <a:lnTo>
                        <a:pt x="5" y="224"/>
                      </a:lnTo>
                      <a:lnTo>
                        <a:pt x="3" y="233"/>
                      </a:lnTo>
                      <a:lnTo>
                        <a:pt x="1" y="240"/>
                      </a:lnTo>
                      <a:lnTo>
                        <a:pt x="0" y="249"/>
                      </a:lnTo>
                      <a:lnTo>
                        <a:pt x="0" y="257"/>
                      </a:lnTo>
                      <a:lnTo>
                        <a:pt x="0" y="540"/>
                      </a:lnTo>
                      <a:lnTo>
                        <a:pt x="30" y="540"/>
                      </a:lnTo>
                      <a:lnTo>
                        <a:pt x="75" y="540"/>
                      </a:lnTo>
                      <a:lnTo>
                        <a:pt x="330" y="540"/>
                      </a:lnTo>
                      <a:lnTo>
                        <a:pt x="330" y="465"/>
                      </a:lnTo>
                      <a:lnTo>
                        <a:pt x="330" y="462"/>
                      </a:lnTo>
                      <a:lnTo>
                        <a:pt x="331" y="460"/>
                      </a:lnTo>
                      <a:lnTo>
                        <a:pt x="332" y="457"/>
                      </a:lnTo>
                      <a:lnTo>
                        <a:pt x="334" y="455"/>
                      </a:lnTo>
                      <a:lnTo>
                        <a:pt x="336" y="453"/>
                      </a:lnTo>
                      <a:lnTo>
                        <a:pt x="340" y="451"/>
                      </a:lnTo>
                      <a:lnTo>
                        <a:pt x="342" y="450"/>
                      </a:lnTo>
                      <a:lnTo>
                        <a:pt x="345" y="450"/>
                      </a:lnTo>
                      <a:lnTo>
                        <a:pt x="555" y="450"/>
                      </a:lnTo>
                      <a:lnTo>
                        <a:pt x="558" y="450"/>
                      </a:lnTo>
                      <a:lnTo>
                        <a:pt x="562" y="451"/>
                      </a:lnTo>
                      <a:lnTo>
                        <a:pt x="564" y="453"/>
                      </a:lnTo>
                      <a:lnTo>
                        <a:pt x="566" y="455"/>
                      </a:lnTo>
                      <a:lnTo>
                        <a:pt x="568" y="457"/>
                      </a:lnTo>
                      <a:lnTo>
                        <a:pt x="569" y="460"/>
                      </a:lnTo>
                      <a:lnTo>
                        <a:pt x="570" y="462"/>
                      </a:lnTo>
                      <a:lnTo>
                        <a:pt x="570" y="465"/>
                      </a:lnTo>
                      <a:lnTo>
                        <a:pt x="570" y="540"/>
                      </a:lnTo>
                      <a:lnTo>
                        <a:pt x="826" y="540"/>
                      </a:lnTo>
                      <a:lnTo>
                        <a:pt x="871" y="540"/>
                      </a:lnTo>
                      <a:lnTo>
                        <a:pt x="901" y="540"/>
                      </a:lnTo>
                      <a:lnTo>
                        <a:pt x="901" y="257"/>
                      </a:lnTo>
                      <a:lnTo>
                        <a:pt x="900" y="249"/>
                      </a:lnTo>
                      <a:lnTo>
                        <a:pt x="899" y="240"/>
                      </a:lnTo>
                      <a:lnTo>
                        <a:pt x="898" y="233"/>
                      </a:lnTo>
                      <a:lnTo>
                        <a:pt x="895" y="224"/>
                      </a:lnTo>
                      <a:lnTo>
                        <a:pt x="892" y="217"/>
                      </a:lnTo>
                      <a:lnTo>
                        <a:pt x="887" y="209"/>
                      </a:lnTo>
                      <a:lnTo>
                        <a:pt x="883" y="202"/>
                      </a:lnTo>
                      <a:lnTo>
                        <a:pt x="878" y="195"/>
                      </a:lnTo>
                      <a:lnTo>
                        <a:pt x="872" y="188"/>
                      </a:lnTo>
                      <a:lnTo>
                        <a:pt x="866" y="181"/>
                      </a:lnTo>
                      <a:lnTo>
                        <a:pt x="858" y="176"/>
                      </a:lnTo>
                      <a:lnTo>
                        <a:pt x="851" y="169"/>
                      </a:lnTo>
                      <a:lnTo>
                        <a:pt x="843" y="164"/>
                      </a:lnTo>
                      <a:lnTo>
                        <a:pt x="835" y="160"/>
                      </a:lnTo>
                      <a:lnTo>
                        <a:pt x="825" y="155"/>
                      </a:lnTo>
                      <a:lnTo>
                        <a:pt x="816"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lumMod val="65000"/>
                        <a:lumOff val="35000"/>
                      </a:srgbClr>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grpSp>
        </p:grpSp>
        <p:grpSp>
          <p:nvGrpSpPr>
            <p:cNvPr id="395" name="Group 394">
              <a:extLst>
                <a:ext uri="{FF2B5EF4-FFF2-40B4-BE49-F238E27FC236}">
                  <a16:creationId xmlns:a16="http://schemas.microsoft.com/office/drawing/2014/main" id="{0FF694EE-7967-8564-4CD5-9FA37091CDE7}"/>
                </a:ext>
              </a:extLst>
            </p:cNvPr>
            <p:cNvGrpSpPr/>
            <p:nvPr/>
          </p:nvGrpSpPr>
          <p:grpSpPr>
            <a:xfrm>
              <a:off x="6491953" y="2221705"/>
              <a:ext cx="1634328" cy="1986840"/>
              <a:chOff x="6487899" y="2221705"/>
              <a:chExt cx="1634328" cy="1986840"/>
            </a:xfrm>
          </p:grpSpPr>
          <p:grpSp>
            <p:nvGrpSpPr>
              <p:cNvPr id="431" name="Group 430">
                <a:extLst>
                  <a:ext uri="{FF2B5EF4-FFF2-40B4-BE49-F238E27FC236}">
                    <a16:creationId xmlns:a16="http://schemas.microsoft.com/office/drawing/2014/main" id="{EC319828-BD87-F782-DF7F-537269D9E541}"/>
                  </a:ext>
                </a:extLst>
              </p:cNvPr>
              <p:cNvGrpSpPr/>
              <p:nvPr/>
            </p:nvGrpSpPr>
            <p:grpSpPr>
              <a:xfrm>
                <a:off x="6487899" y="2221705"/>
                <a:ext cx="1634328" cy="1986840"/>
                <a:chOff x="5118301" y="1907383"/>
                <a:chExt cx="1634328" cy="1986840"/>
              </a:xfrm>
            </p:grpSpPr>
            <p:sp>
              <p:nvSpPr>
                <p:cNvPr id="436" name="Rectangle 435">
                  <a:extLst>
                    <a:ext uri="{FF2B5EF4-FFF2-40B4-BE49-F238E27FC236}">
                      <a16:creationId xmlns:a16="http://schemas.microsoft.com/office/drawing/2014/main" id="{C650AA8B-995C-C964-0B2B-3465B6E5CC4D}"/>
                    </a:ext>
                  </a:extLst>
                </p:cNvPr>
                <p:cNvSpPr/>
                <p:nvPr/>
              </p:nvSpPr>
              <p:spPr>
                <a:xfrm rot="5400000">
                  <a:off x="5817023" y="1225327"/>
                  <a:ext cx="253550" cy="1617662"/>
                </a:xfrm>
                <a:prstGeom prst="rect">
                  <a:avLst/>
                </a:prstGeom>
                <a:solidFill>
                  <a:srgbClr val="A6B727">
                    <a:lumMod val="60000"/>
                    <a:lumOff val="4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37" name="Rectangle 436">
                  <a:extLst>
                    <a:ext uri="{FF2B5EF4-FFF2-40B4-BE49-F238E27FC236}">
                      <a16:creationId xmlns:a16="http://schemas.microsoft.com/office/drawing/2014/main" id="{C9324B9E-9972-E44C-CDFB-134668943394}"/>
                    </a:ext>
                  </a:extLst>
                </p:cNvPr>
                <p:cNvSpPr/>
                <p:nvPr/>
              </p:nvSpPr>
              <p:spPr>
                <a:xfrm>
                  <a:off x="5118301" y="1907383"/>
                  <a:ext cx="190500" cy="1986840"/>
                </a:xfrm>
                <a:prstGeom prst="rect">
                  <a:avLst/>
                </a:prstGeom>
                <a:solidFill>
                  <a:srgbClr val="A6B72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grpSp>
          <p:grpSp>
            <p:nvGrpSpPr>
              <p:cNvPr id="432" name="Group 431">
                <a:extLst>
                  <a:ext uri="{FF2B5EF4-FFF2-40B4-BE49-F238E27FC236}">
                    <a16:creationId xmlns:a16="http://schemas.microsoft.com/office/drawing/2014/main" id="{B9B2F768-0BC6-E034-9622-E9EB3414CB62}"/>
                  </a:ext>
                </a:extLst>
              </p:cNvPr>
              <p:cNvGrpSpPr/>
              <p:nvPr/>
            </p:nvGrpSpPr>
            <p:grpSpPr>
              <a:xfrm>
                <a:off x="7221651" y="2538242"/>
                <a:ext cx="477609" cy="1023659"/>
                <a:chOff x="4300900" y="2427932"/>
                <a:chExt cx="498466" cy="1068361"/>
              </a:xfrm>
              <a:solidFill>
                <a:srgbClr val="000000">
                  <a:lumMod val="65000"/>
                  <a:lumOff val="35000"/>
                </a:srgbClr>
              </a:solidFill>
            </p:grpSpPr>
            <p:sp>
              <p:nvSpPr>
                <p:cNvPr id="434" name="Freeform 372">
                  <a:extLst>
                    <a:ext uri="{FF2B5EF4-FFF2-40B4-BE49-F238E27FC236}">
                      <a16:creationId xmlns:a16="http://schemas.microsoft.com/office/drawing/2014/main" id="{08905C24-A25A-63D0-7D90-CCAEAEBBAFE5}"/>
                    </a:ext>
                  </a:extLst>
                </p:cNvPr>
                <p:cNvSpPr>
                  <a:spLocks/>
                </p:cNvSpPr>
                <p:nvPr/>
              </p:nvSpPr>
              <p:spPr bwMode="auto">
                <a:xfrm>
                  <a:off x="4300900" y="2768300"/>
                  <a:ext cx="498466" cy="727993"/>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lumMod val="65000"/>
                        <a:lumOff val="35000"/>
                      </a:srgbClr>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35" name="Freeform 373">
                  <a:extLst>
                    <a:ext uri="{FF2B5EF4-FFF2-40B4-BE49-F238E27FC236}">
                      <a16:creationId xmlns:a16="http://schemas.microsoft.com/office/drawing/2014/main" id="{5108F736-947F-365E-8F51-E80B6FC6A45C}"/>
                    </a:ext>
                  </a:extLst>
                </p:cNvPr>
                <p:cNvSpPr>
                  <a:spLocks/>
                </p:cNvSpPr>
                <p:nvPr/>
              </p:nvSpPr>
              <p:spPr bwMode="auto">
                <a:xfrm>
                  <a:off x="4314907" y="2427932"/>
                  <a:ext cx="460728" cy="642206"/>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lumMod val="65000"/>
                        <a:lumOff val="35000"/>
                      </a:srgbClr>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grpSp>
        </p:grpSp>
        <p:grpSp>
          <p:nvGrpSpPr>
            <p:cNvPr id="412" name="Group 411">
              <a:extLst>
                <a:ext uri="{FF2B5EF4-FFF2-40B4-BE49-F238E27FC236}">
                  <a16:creationId xmlns:a16="http://schemas.microsoft.com/office/drawing/2014/main" id="{12D0004D-EEB3-42D4-1587-F2224B145C0B}"/>
                </a:ext>
              </a:extLst>
            </p:cNvPr>
            <p:cNvGrpSpPr/>
            <p:nvPr/>
          </p:nvGrpSpPr>
          <p:grpSpPr>
            <a:xfrm>
              <a:off x="8578185" y="1119979"/>
              <a:ext cx="1839102" cy="2184438"/>
              <a:chOff x="8578185" y="1119979"/>
              <a:chExt cx="1839102" cy="2184438"/>
            </a:xfrm>
          </p:grpSpPr>
          <p:grpSp>
            <p:nvGrpSpPr>
              <p:cNvPr id="424" name="Group 423">
                <a:extLst>
                  <a:ext uri="{FF2B5EF4-FFF2-40B4-BE49-F238E27FC236}">
                    <a16:creationId xmlns:a16="http://schemas.microsoft.com/office/drawing/2014/main" id="{8C1A1EA0-AD34-2E29-D9E4-31444B05A931}"/>
                  </a:ext>
                </a:extLst>
              </p:cNvPr>
              <p:cNvGrpSpPr/>
              <p:nvPr/>
            </p:nvGrpSpPr>
            <p:grpSpPr>
              <a:xfrm>
                <a:off x="8578185" y="1119979"/>
                <a:ext cx="1634330" cy="1986841"/>
                <a:chOff x="7167767" y="1101723"/>
                <a:chExt cx="1634330" cy="1986841"/>
              </a:xfrm>
            </p:grpSpPr>
            <p:sp>
              <p:nvSpPr>
                <p:cNvPr id="429" name="Rectangle 428">
                  <a:extLst>
                    <a:ext uri="{FF2B5EF4-FFF2-40B4-BE49-F238E27FC236}">
                      <a16:creationId xmlns:a16="http://schemas.microsoft.com/office/drawing/2014/main" id="{18108773-2E6C-6D36-FEFA-B797E4A7B4D7}"/>
                    </a:ext>
                  </a:extLst>
                </p:cNvPr>
                <p:cNvSpPr/>
                <p:nvPr/>
              </p:nvSpPr>
              <p:spPr>
                <a:xfrm rot="5400000">
                  <a:off x="7859966" y="426192"/>
                  <a:ext cx="266600" cy="1617662"/>
                </a:xfrm>
                <a:prstGeom prst="rect">
                  <a:avLst/>
                </a:prstGeom>
                <a:solidFill>
                  <a:srgbClr val="DF5327">
                    <a:lumMod val="60000"/>
                    <a:lumOff val="4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30" name="Rectangle 429">
                  <a:extLst>
                    <a:ext uri="{FF2B5EF4-FFF2-40B4-BE49-F238E27FC236}">
                      <a16:creationId xmlns:a16="http://schemas.microsoft.com/office/drawing/2014/main" id="{856091EB-74AE-8A94-4CBC-BE3D49256023}"/>
                    </a:ext>
                  </a:extLst>
                </p:cNvPr>
                <p:cNvSpPr/>
                <p:nvPr/>
              </p:nvSpPr>
              <p:spPr>
                <a:xfrm>
                  <a:off x="7167767" y="1101725"/>
                  <a:ext cx="214291" cy="1986839"/>
                </a:xfrm>
                <a:prstGeom prst="rect">
                  <a:avLst/>
                </a:prstGeom>
                <a:solidFill>
                  <a:srgbClr val="DF532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grpSp>
          <p:sp>
            <p:nvSpPr>
              <p:cNvPr id="428" name="Freeform 456">
                <a:extLst>
                  <a:ext uri="{FF2B5EF4-FFF2-40B4-BE49-F238E27FC236}">
                    <a16:creationId xmlns:a16="http://schemas.microsoft.com/office/drawing/2014/main" id="{8F16BE54-DC97-670F-DEA3-063DBA59DAF5}"/>
                  </a:ext>
                </a:extLst>
              </p:cNvPr>
              <p:cNvSpPr>
                <a:spLocks noEditPoints="1"/>
              </p:cNvSpPr>
              <p:nvPr/>
            </p:nvSpPr>
            <p:spPr bwMode="auto">
              <a:xfrm>
                <a:off x="9381316" y="1643878"/>
                <a:ext cx="287831" cy="732448"/>
              </a:xfrm>
              <a:custGeom>
                <a:avLst/>
                <a:gdLst>
                  <a:gd name="T0" fmla="*/ 312 w 557"/>
                  <a:gd name="T1" fmla="*/ 273 h 558"/>
                  <a:gd name="T2" fmla="*/ 341 w 557"/>
                  <a:gd name="T3" fmla="*/ 301 h 558"/>
                  <a:gd name="T4" fmla="*/ 348 w 557"/>
                  <a:gd name="T5" fmla="*/ 341 h 558"/>
                  <a:gd name="T6" fmla="*/ 333 w 557"/>
                  <a:gd name="T7" fmla="*/ 379 h 558"/>
                  <a:gd name="T8" fmla="*/ 300 w 557"/>
                  <a:gd name="T9" fmla="*/ 402 h 558"/>
                  <a:gd name="T10" fmla="*/ 258 w 557"/>
                  <a:gd name="T11" fmla="*/ 402 h 558"/>
                  <a:gd name="T12" fmla="*/ 224 w 557"/>
                  <a:gd name="T13" fmla="*/ 379 h 558"/>
                  <a:gd name="T14" fmla="*/ 209 w 557"/>
                  <a:gd name="T15" fmla="*/ 341 h 558"/>
                  <a:gd name="T16" fmla="*/ 214 w 557"/>
                  <a:gd name="T17" fmla="*/ 322 h 558"/>
                  <a:gd name="T18" fmla="*/ 231 w 557"/>
                  <a:gd name="T19" fmla="*/ 322 h 558"/>
                  <a:gd name="T20" fmla="*/ 239 w 557"/>
                  <a:gd name="T21" fmla="*/ 343 h 558"/>
                  <a:gd name="T22" fmla="*/ 271 w 557"/>
                  <a:gd name="T23" fmla="*/ 375 h 558"/>
                  <a:gd name="T24" fmla="*/ 312 w 557"/>
                  <a:gd name="T25" fmla="*/ 358 h 558"/>
                  <a:gd name="T26" fmla="*/ 312 w 557"/>
                  <a:gd name="T27" fmla="*/ 313 h 558"/>
                  <a:gd name="T28" fmla="*/ 271 w 557"/>
                  <a:gd name="T29" fmla="*/ 294 h 558"/>
                  <a:gd name="T30" fmla="*/ 233 w 557"/>
                  <a:gd name="T31" fmla="*/ 278 h 558"/>
                  <a:gd name="T32" fmla="*/ 211 w 557"/>
                  <a:gd name="T33" fmla="*/ 245 h 558"/>
                  <a:gd name="T34" fmla="*/ 211 w 557"/>
                  <a:gd name="T35" fmla="*/ 205 h 558"/>
                  <a:gd name="T36" fmla="*/ 252 w 557"/>
                  <a:gd name="T37" fmla="*/ 158 h 558"/>
                  <a:gd name="T38" fmla="*/ 268 w 557"/>
                  <a:gd name="T39" fmla="*/ 130 h 558"/>
                  <a:gd name="T40" fmla="*/ 285 w 557"/>
                  <a:gd name="T41" fmla="*/ 127 h 558"/>
                  <a:gd name="T42" fmla="*/ 294 w 557"/>
                  <a:gd name="T43" fmla="*/ 141 h 558"/>
                  <a:gd name="T44" fmla="*/ 340 w 557"/>
                  <a:gd name="T45" fmla="*/ 189 h 558"/>
                  <a:gd name="T46" fmla="*/ 346 w 557"/>
                  <a:gd name="T47" fmla="*/ 232 h 558"/>
                  <a:gd name="T48" fmla="*/ 331 w 557"/>
                  <a:gd name="T49" fmla="*/ 239 h 558"/>
                  <a:gd name="T50" fmla="*/ 319 w 557"/>
                  <a:gd name="T51" fmla="*/ 227 h 558"/>
                  <a:gd name="T52" fmla="*/ 301 w 557"/>
                  <a:gd name="T53" fmla="*/ 190 h 558"/>
                  <a:gd name="T54" fmla="*/ 256 w 557"/>
                  <a:gd name="T55" fmla="*/ 190 h 558"/>
                  <a:gd name="T56" fmla="*/ 239 w 557"/>
                  <a:gd name="T57" fmla="*/ 232 h 558"/>
                  <a:gd name="T58" fmla="*/ 271 w 557"/>
                  <a:gd name="T59" fmla="*/ 263 h 558"/>
                  <a:gd name="T60" fmla="*/ 267 w 557"/>
                  <a:gd name="T61" fmla="*/ 463 h 558"/>
                  <a:gd name="T62" fmla="*/ 251 w 557"/>
                  <a:gd name="T63" fmla="*/ 466 h 558"/>
                  <a:gd name="T64" fmla="*/ 241 w 557"/>
                  <a:gd name="T65" fmla="*/ 452 h 558"/>
                  <a:gd name="T66" fmla="*/ 247 w 557"/>
                  <a:gd name="T67" fmla="*/ 410 h 558"/>
                  <a:gd name="T68" fmla="*/ 265 w 557"/>
                  <a:gd name="T69" fmla="*/ 410 h 558"/>
                  <a:gd name="T70" fmla="*/ 271 w 557"/>
                  <a:gd name="T71" fmla="*/ 452 h 558"/>
                  <a:gd name="T72" fmla="*/ 209 w 557"/>
                  <a:gd name="T73" fmla="*/ 10 h 558"/>
                  <a:gd name="T74" fmla="*/ 135 w 557"/>
                  <a:gd name="T75" fmla="*/ 41 h 558"/>
                  <a:gd name="T76" fmla="*/ 73 w 557"/>
                  <a:gd name="T77" fmla="*/ 92 h 558"/>
                  <a:gd name="T78" fmla="*/ 28 w 557"/>
                  <a:gd name="T79" fmla="*/ 159 h 558"/>
                  <a:gd name="T80" fmla="*/ 3 w 557"/>
                  <a:gd name="T81" fmla="*/ 236 h 558"/>
                  <a:gd name="T82" fmla="*/ 3 w 557"/>
                  <a:gd name="T83" fmla="*/ 321 h 558"/>
                  <a:gd name="T84" fmla="*/ 28 w 557"/>
                  <a:gd name="T85" fmla="*/ 399 h 558"/>
                  <a:gd name="T86" fmla="*/ 73 w 557"/>
                  <a:gd name="T87" fmla="*/ 466 h 558"/>
                  <a:gd name="T88" fmla="*/ 135 w 557"/>
                  <a:gd name="T89" fmla="*/ 517 h 558"/>
                  <a:gd name="T90" fmla="*/ 209 w 557"/>
                  <a:gd name="T91" fmla="*/ 549 h 558"/>
                  <a:gd name="T92" fmla="*/ 292 w 557"/>
                  <a:gd name="T93" fmla="*/ 557 h 558"/>
                  <a:gd name="T94" fmla="*/ 374 w 557"/>
                  <a:gd name="T95" fmla="*/ 541 h 558"/>
                  <a:gd name="T96" fmla="*/ 445 w 557"/>
                  <a:gd name="T97" fmla="*/ 502 h 558"/>
                  <a:gd name="T98" fmla="*/ 502 w 557"/>
                  <a:gd name="T99" fmla="*/ 446 h 558"/>
                  <a:gd name="T100" fmla="*/ 540 w 557"/>
                  <a:gd name="T101" fmla="*/ 375 h 558"/>
                  <a:gd name="T102" fmla="*/ 556 w 557"/>
                  <a:gd name="T103" fmla="*/ 293 h 558"/>
                  <a:gd name="T104" fmla="*/ 549 w 557"/>
                  <a:gd name="T105" fmla="*/ 210 h 558"/>
                  <a:gd name="T106" fmla="*/ 517 w 557"/>
                  <a:gd name="T107" fmla="*/ 134 h 558"/>
                  <a:gd name="T108" fmla="*/ 466 w 557"/>
                  <a:gd name="T109" fmla="*/ 73 h 558"/>
                  <a:gd name="T110" fmla="*/ 400 w 557"/>
                  <a:gd name="T111" fmla="*/ 28 h 558"/>
                  <a:gd name="T112" fmla="*/ 321 w 557"/>
                  <a:gd name="T113" fmla="*/ 4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57" h="558">
                    <a:moveTo>
                      <a:pt x="279" y="264"/>
                    </a:moveTo>
                    <a:lnTo>
                      <a:pt x="286" y="264"/>
                    </a:lnTo>
                    <a:lnTo>
                      <a:pt x="292" y="265"/>
                    </a:lnTo>
                    <a:lnTo>
                      <a:pt x="300" y="267"/>
                    </a:lnTo>
                    <a:lnTo>
                      <a:pt x="306" y="270"/>
                    </a:lnTo>
                    <a:lnTo>
                      <a:pt x="312" y="273"/>
                    </a:lnTo>
                    <a:lnTo>
                      <a:pt x="318" y="276"/>
                    </a:lnTo>
                    <a:lnTo>
                      <a:pt x="324" y="280"/>
                    </a:lnTo>
                    <a:lnTo>
                      <a:pt x="329" y="285"/>
                    </a:lnTo>
                    <a:lnTo>
                      <a:pt x="333" y="290"/>
                    </a:lnTo>
                    <a:lnTo>
                      <a:pt x="338" y="295"/>
                    </a:lnTo>
                    <a:lnTo>
                      <a:pt x="341" y="301"/>
                    </a:lnTo>
                    <a:lnTo>
                      <a:pt x="344" y="307"/>
                    </a:lnTo>
                    <a:lnTo>
                      <a:pt x="346" y="314"/>
                    </a:lnTo>
                    <a:lnTo>
                      <a:pt x="347" y="320"/>
                    </a:lnTo>
                    <a:lnTo>
                      <a:pt x="348" y="328"/>
                    </a:lnTo>
                    <a:lnTo>
                      <a:pt x="349" y="335"/>
                    </a:lnTo>
                    <a:lnTo>
                      <a:pt x="348" y="341"/>
                    </a:lnTo>
                    <a:lnTo>
                      <a:pt x="347" y="349"/>
                    </a:lnTo>
                    <a:lnTo>
                      <a:pt x="346" y="355"/>
                    </a:lnTo>
                    <a:lnTo>
                      <a:pt x="344" y="362"/>
                    </a:lnTo>
                    <a:lnTo>
                      <a:pt x="341" y="368"/>
                    </a:lnTo>
                    <a:lnTo>
                      <a:pt x="338" y="374"/>
                    </a:lnTo>
                    <a:lnTo>
                      <a:pt x="333" y="379"/>
                    </a:lnTo>
                    <a:lnTo>
                      <a:pt x="329" y="384"/>
                    </a:lnTo>
                    <a:lnTo>
                      <a:pt x="324" y="389"/>
                    </a:lnTo>
                    <a:lnTo>
                      <a:pt x="318" y="393"/>
                    </a:lnTo>
                    <a:lnTo>
                      <a:pt x="312" y="396"/>
                    </a:lnTo>
                    <a:lnTo>
                      <a:pt x="306" y="399"/>
                    </a:lnTo>
                    <a:lnTo>
                      <a:pt x="300" y="402"/>
                    </a:lnTo>
                    <a:lnTo>
                      <a:pt x="292" y="404"/>
                    </a:lnTo>
                    <a:lnTo>
                      <a:pt x="286" y="405"/>
                    </a:lnTo>
                    <a:lnTo>
                      <a:pt x="279" y="405"/>
                    </a:lnTo>
                    <a:lnTo>
                      <a:pt x="271" y="405"/>
                    </a:lnTo>
                    <a:lnTo>
                      <a:pt x="265" y="404"/>
                    </a:lnTo>
                    <a:lnTo>
                      <a:pt x="258" y="402"/>
                    </a:lnTo>
                    <a:lnTo>
                      <a:pt x="252" y="399"/>
                    </a:lnTo>
                    <a:lnTo>
                      <a:pt x="245" y="396"/>
                    </a:lnTo>
                    <a:lnTo>
                      <a:pt x="239" y="393"/>
                    </a:lnTo>
                    <a:lnTo>
                      <a:pt x="233" y="389"/>
                    </a:lnTo>
                    <a:lnTo>
                      <a:pt x="229" y="384"/>
                    </a:lnTo>
                    <a:lnTo>
                      <a:pt x="224" y="379"/>
                    </a:lnTo>
                    <a:lnTo>
                      <a:pt x="221" y="374"/>
                    </a:lnTo>
                    <a:lnTo>
                      <a:pt x="216" y="368"/>
                    </a:lnTo>
                    <a:lnTo>
                      <a:pt x="213" y="362"/>
                    </a:lnTo>
                    <a:lnTo>
                      <a:pt x="211" y="355"/>
                    </a:lnTo>
                    <a:lnTo>
                      <a:pt x="210" y="349"/>
                    </a:lnTo>
                    <a:lnTo>
                      <a:pt x="209" y="341"/>
                    </a:lnTo>
                    <a:lnTo>
                      <a:pt x="208" y="335"/>
                    </a:lnTo>
                    <a:lnTo>
                      <a:pt x="209" y="332"/>
                    </a:lnTo>
                    <a:lnTo>
                      <a:pt x="209" y="329"/>
                    </a:lnTo>
                    <a:lnTo>
                      <a:pt x="211" y="326"/>
                    </a:lnTo>
                    <a:lnTo>
                      <a:pt x="212" y="324"/>
                    </a:lnTo>
                    <a:lnTo>
                      <a:pt x="214" y="322"/>
                    </a:lnTo>
                    <a:lnTo>
                      <a:pt x="217" y="321"/>
                    </a:lnTo>
                    <a:lnTo>
                      <a:pt x="220" y="320"/>
                    </a:lnTo>
                    <a:lnTo>
                      <a:pt x="223" y="320"/>
                    </a:lnTo>
                    <a:lnTo>
                      <a:pt x="226" y="320"/>
                    </a:lnTo>
                    <a:lnTo>
                      <a:pt x="229" y="321"/>
                    </a:lnTo>
                    <a:lnTo>
                      <a:pt x="231" y="322"/>
                    </a:lnTo>
                    <a:lnTo>
                      <a:pt x="233" y="324"/>
                    </a:lnTo>
                    <a:lnTo>
                      <a:pt x="236" y="326"/>
                    </a:lnTo>
                    <a:lnTo>
                      <a:pt x="237" y="329"/>
                    </a:lnTo>
                    <a:lnTo>
                      <a:pt x="238" y="332"/>
                    </a:lnTo>
                    <a:lnTo>
                      <a:pt x="238" y="335"/>
                    </a:lnTo>
                    <a:lnTo>
                      <a:pt x="239" y="343"/>
                    </a:lnTo>
                    <a:lnTo>
                      <a:pt x="241" y="350"/>
                    </a:lnTo>
                    <a:lnTo>
                      <a:pt x="245" y="358"/>
                    </a:lnTo>
                    <a:lnTo>
                      <a:pt x="250" y="363"/>
                    </a:lnTo>
                    <a:lnTo>
                      <a:pt x="256" y="368"/>
                    </a:lnTo>
                    <a:lnTo>
                      <a:pt x="262" y="372"/>
                    </a:lnTo>
                    <a:lnTo>
                      <a:pt x="271" y="375"/>
                    </a:lnTo>
                    <a:lnTo>
                      <a:pt x="279" y="375"/>
                    </a:lnTo>
                    <a:lnTo>
                      <a:pt x="287" y="375"/>
                    </a:lnTo>
                    <a:lnTo>
                      <a:pt x="295" y="372"/>
                    </a:lnTo>
                    <a:lnTo>
                      <a:pt x="301" y="368"/>
                    </a:lnTo>
                    <a:lnTo>
                      <a:pt x="307" y="363"/>
                    </a:lnTo>
                    <a:lnTo>
                      <a:pt x="312" y="358"/>
                    </a:lnTo>
                    <a:lnTo>
                      <a:pt x="316" y="350"/>
                    </a:lnTo>
                    <a:lnTo>
                      <a:pt x="318" y="343"/>
                    </a:lnTo>
                    <a:lnTo>
                      <a:pt x="319" y="335"/>
                    </a:lnTo>
                    <a:lnTo>
                      <a:pt x="318" y="326"/>
                    </a:lnTo>
                    <a:lnTo>
                      <a:pt x="316" y="319"/>
                    </a:lnTo>
                    <a:lnTo>
                      <a:pt x="312" y="313"/>
                    </a:lnTo>
                    <a:lnTo>
                      <a:pt x="307" y="306"/>
                    </a:lnTo>
                    <a:lnTo>
                      <a:pt x="301" y="301"/>
                    </a:lnTo>
                    <a:lnTo>
                      <a:pt x="295" y="298"/>
                    </a:lnTo>
                    <a:lnTo>
                      <a:pt x="287" y="295"/>
                    </a:lnTo>
                    <a:lnTo>
                      <a:pt x="279" y="294"/>
                    </a:lnTo>
                    <a:lnTo>
                      <a:pt x="271" y="294"/>
                    </a:lnTo>
                    <a:lnTo>
                      <a:pt x="265" y="293"/>
                    </a:lnTo>
                    <a:lnTo>
                      <a:pt x="258" y="291"/>
                    </a:lnTo>
                    <a:lnTo>
                      <a:pt x="252" y="289"/>
                    </a:lnTo>
                    <a:lnTo>
                      <a:pt x="245" y="286"/>
                    </a:lnTo>
                    <a:lnTo>
                      <a:pt x="239" y="282"/>
                    </a:lnTo>
                    <a:lnTo>
                      <a:pt x="233" y="278"/>
                    </a:lnTo>
                    <a:lnTo>
                      <a:pt x="229" y="274"/>
                    </a:lnTo>
                    <a:lnTo>
                      <a:pt x="224" y="269"/>
                    </a:lnTo>
                    <a:lnTo>
                      <a:pt x="221" y="263"/>
                    </a:lnTo>
                    <a:lnTo>
                      <a:pt x="216" y="258"/>
                    </a:lnTo>
                    <a:lnTo>
                      <a:pt x="213" y="251"/>
                    </a:lnTo>
                    <a:lnTo>
                      <a:pt x="211" y="245"/>
                    </a:lnTo>
                    <a:lnTo>
                      <a:pt x="210" y="239"/>
                    </a:lnTo>
                    <a:lnTo>
                      <a:pt x="209" y="231"/>
                    </a:lnTo>
                    <a:lnTo>
                      <a:pt x="208" y="223"/>
                    </a:lnTo>
                    <a:lnTo>
                      <a:pt x="209" y="217"/>
                    </a:lnTo>
                    <a:lnTo>
                      <a:pt x="209" y="212"/>
                    </a:lnTo>
                    <a:lnTo>
                      <a:pt x="211" y="205"/>
                    </a:lnTo>
                    <a:lnTo>
                      <a:pt x="212" y="200"/>
                    </a:lnTo>
                    <a:lnTo>
                      <a:pt x="217" y="189"/>
                    </a:lnTo>
                    <a:lnTo>
                      <a:pt x="224" y="180"/>
                    </a:lnTo>
                    <a:lnTo>
                      <a:pt x="232" y="171"/>
                    </a:lnTo>
                    <a:lnTo>
                      <a:pt x="242" y="163"/>
                    </a:lnTo>
                    <a:lnTo>
                      <a:pt x="252" y="158"/>
                    </a:lnTo>
                    <a:lnTo>
                      <a:pt x="264" y="155"/>
                    </a:lnTo>
                    <a:lnTo>
                      <a:pt x="264" y="141"/>
                    </a:lnTo>
                    <a:lnTo>
                      <a:pt x="264" y="138"/>
                    </a:lnTo>
                    <a:lnTo>
                      <a:pt x="265" y="134"/>
                    </a:lnTo>
                    <a:lnTo>
                      <a:pt x="266" y="132"/>
                    </a:lnTo>
                    <a:lnTo>
                      <a:pt x="268" y="130"/>
                    </a:lnTo>
                    <a:lnTo>
                      <a:pt x="270" y="128"/>
                    </a:lnTo>
                    <a:lnTo>
                      <a:pt x="273" y="127"/>
                    </a:lnTo>
                    <a:lnTo>
                      <a:pt x="275" y="126"/>
                    </a:lnTo>
                    <a:lnTo>
                      <a:pt x="279" y="126"/>
                    </a:lnTo>
                    <a:lnTo>
                      <a:pt x="282" y="126"/>
                    </a:lnTo>
                    <a:lnTo>
                      <a:pt x="285" y="127"/>
                    </a:lnTo>
                    <a:lnTo>
                      <a:pt x="287" y="128"/>
                    </a:lnTo>
                    <a:lnTo>
                      <a:pt x="289" y="130"/>
                    </a:lnTo>
                    <a:lnTo>
                      <a:pt x="291" y="132"/>
                    </a:lnTo>
                    <a:lnTo>
                      <a:pt x="292" y="134"/>
                    </a:lnTo>
                    <a:lnTo>
                      <a:pt x="294" y="138"/>
                    </a:lnTo>
                    <a:lnTo>
                      <a:pt x="294" y="141"/>
                    </a:lnTo>
                    <a:lnTo>
                      <a:pt x="294" y="155"/>
                    </a:lnTo>
                    <a:lnTo>
                      <a:pt x="305" y="158"/>
                    </a:lnTo>
                    <a:lnTo>
                      <a:pt x="316" y="163"/>
                    </a:lnTo>
                    <a:lnTo>
                      <a:pt x="325" y="171"/>
                    </a:lnTo>
                    <a:lnTo>
                      <a:pt x="333" y="180"/>
                    </a:lnTo>
                    <a:lnTo>
                      <a:pt x="340" y="189"/>
                    </a:lnTo>
                    <a:lnTo>
                      <a:pt x="345" y="200"/>
                    </a:lnTo>
                    <a:lnTo>
                      <a:pt x="348" y="212"/>
                    </a:lnTo>
                    <a:lnTo>
                      <a:pt x="349" y="223"/>
                    </a:lnTo>
                    <a:lnTo>
                      <a:pt x="348" y="227"/>
                    </a:lnTo>
                    <a:lnTo>
                      <a:pt x="348" y="230"/>
                    </a:lnTo>
                    <a:lnTo>
                      <a:pt x="346" y="232"/>
                    </a:lnTo>
                    <a:lnTo>
                      <a:pt x="345" y="234"/>
                    </a:lnTo>
                    <a:lnTo>
                      <a:pt x="343" y="236"/>
                    </a:lnTo>
                    <a:lnTo>
                      <a:pt x="340" y="237"/>
                    </a:lnTo>
                    <a:lnTo>
                      <a:pt x="338" y="239"/>
                    </a:lnTo>
                    <a:lnTo>
                      <a:pt x="334" y="239"/>
                    </a:lnTo>
                    <a:lnTo>
                      <a:pt x="331" y="239"/>
                    </a:lnTo>
                    <a:lnTo>
                      <a:pt x="328" y="237"/>
                    </a:lnTo>
                    <a:lnTo>
                      <a:pt x="326" y="236"/>
                    </a:lnTo>
                    <a:lnTo>
                      <a:pt x="324" y="234"/>
                    </a:lnTo>
                    <a:lnTo>
                      <a:pt x="321" y="232"/>
                    </a:lnTo>
                    <a:lnTo>
                      <a:pt x="320" y="230"/>
                    </a:lnTo>
                    <a:lnTo>
                      <a:pt x="319" y="227"/>
                    </a:lnTo>
                    <a:lnTo>
                      <a:pt x="319" y="223"/>
                    </a:lnTo>
                    <a:lnTo>
                      <a:pt x="318" y="216"/>
                    </a:lnTo>
                    <a:lnTo>
                      <a:pt x="316" y="208"/>
                    </a:lnTo>
                    <a:lnTo>
                      <a:pt x="312" y="201"/>
                    </a:lnTo>
                    <a:lnTo>
                      <a:pt x="307" y="196"/>
                    </a:lnTo>
                    <a:lnTo>
                      <a:pt x="301" y="190"/>
                    </a:lnTo>
                    <a:lnTo>
                      <a:pt x="295" y="187"/>
                    </a:lnTo>
                    <a:lnTo>
                      <a:pt x="287" y="184"/>
                    </a:lnTo>
                    <a:lnTo>
                      <a:pt x="279" y="184"/>
                    </a:lnTo>
                    <a:lnTo>
                      <a:pt x="271" y="184"/>
                    </a:lnTo>
                    <a:lnTo>
                      <a:pt x="262" y="187"/>
                    </a:lnTo>
                    <a:lnTo>
                      <a:pt x="256" y="190"/>
                    </a:lnTo>
                    <a:lnTo>
                      <a:pt x="250" y="196"/>
                    </a:lnTo>
                    <a:lnTo>
                      <a:pt x="245" y="201"/>
                    </a:lnTo>
                    <a:lnTo>
                      <a:pt x="241" y="208"/>
                    </a:lnTo>
                    <a:lnTo>
                      <a:pt x="239" y="216"/>
                    </a:lnTo>
                    <a:lnTo>
                      <a:pt x="238" y="223"/>
                    </a:lnTo>
                    <a:lnTo>
                      <a:pt x="239" y="232"/>
                    </a:lnTo>
                    <a:lnTo>
                      <a:pt x="241" y="240"/>
                    </a:lnTo>
                    <a:lnTo>
                      <a:pt x="245" y="246"/>
                    </a:lnTo>
                    <a:lnTo>
                      <a:pt x="250" y="252"/>
                    </a:lnTo>
                    <a:lnTo>
                      <a:pt x="256" y="257"/>
                    </a:lnTo>
                    <a:lnTo>
                      <a:pt x="262" y="261"/>
                    </a:lnTo>
                    <a:lnTo>
                      <a:pt x="271" y="263"/>
                    </a:lnTo>
                    <a:lnTo>
                      <a:pt x="279" y="264"/>
                    </a:lnTo>
                    <a:close/>
                    <a:moveTo>
                      <a:pt x="271" y="452"/>
                    </a:moveTo>
                    <a:lnTo>
                      <a:pt x="271" y="455"/>
                    </a:lnTo>
                    <a:lnTo>
                      <a:pt x="270" y="458"/>
                    </a:lnTo>
                    <a:lnTo>
                      <a:pt x="269" y="461"/>
                    </a:lnTo>
                    <a:lnTo>
                      <a:pt x="267" y="463"/>
                    </a:lnTo>
                    <a:lnTo>
                      <a:pt x="265" y="465"/>
                    </a:lnTo>
                    <a:lnTo>
                      <a:pt x="261" y="466"/>
                    </a:lnTo>
                    <a:lnTo>
                      <a:pt x="259" y="467"/>
                    </a:lnTo>
                    <a:lnTo>
                      <a:pt x="256" y="467"/>
                    </a:lnTo>
                    <a:lnTo>
                      <a:pt x="253" y="467"/>
                    </a:lnTo>
                    <a:lnTo>
                      <a:pt x="251" y="466"/>
                    </a:lnTo>
                    <a:lnTo>
                      <a:pt x="247" y="465"/>
                    </a:lnTo>
                    <a:lnTo>
                      <a:pt x="245" y="463"/>
                    </a:lnTo>
                    <a:lnTo>
                      <a:pt x="243" y="461"/>
                    </a:lnTo>
                    <a:lnTo>
                      <a:pt x="242" y="458"/>
                    </a:lnTo>
                    <a:lnTo>
                      <a:pt x="241" y="455"/>
                    </a:lnTo>
                    <a:lnTo>
                      <a:pt x="241" y="452"/>
                    </a:lnTo>
                    <a:lnTo>
                      <a:pt x="241" y="422"/>
                    </a:lnTo>
                    <a:lnTo>
                      <a:pt x="241" y="419"/>
                    </a:lnTo>
                    <a:lnTo>
                      <a:pt x="242" y="417"/>
                    </a:lnTo>
                    <a:lnTo>
                      <a:pt x="243" y="413"/>
                    </a:lnTo>
                    <a:lnTo>
                      <a:pt x="245" y="411"/>
                    </a:lnTo>
                    <a:lnTo>
                      <a:pt x="247" y="410"/>
                    </a:lnTo>
                    <a:lnTo>
                      <a:pt x="251" y="408"/>
                    </a:lnTo>
                    <a:lnTo>
                      <a:pt x="253" y="408"/>
                    </a:lnTo>
                    <a:lnTo>
                      <a:pt x="256" y="407"/>
                    </a:lnTo>
                    <a:lnTo>
                      <a:pt x="259" y="408"/>
                    </a:lnTo>
                    <a:lnTo>
                      <a:pt x="261" y="408"/>
                    </a:lnTo>
                    <a:lnTo>
                      <a:pt x="265" y="410"/>
                    </a:lnTo>
                    <a:lnTo>
                      <a:pt x="267" y="411"/>
                    </a:lnTo>
                    <a:lnTo>
                      <a:pt x="269" y="413"/>
                    </a:lnTo>
                    <a:lnTo>
                      <a:pt x="270" y="417"/>
                    </a:lnTo>
                    <a:lnTo>
                      <a:pt x="271" y="419"/>
                    </a:lnTo>
                    <a:lnTo>
                      <a:pt x="271" y="422"/>
                    </a:lnTo>
                    <a:lnTo>
                      <a:pt x="271" y="452"/>
                    </a:lnTo>
                    <a:close/>
                    <a:moveTo>
                      <a:pt x="279" y="0"/>
                    </a:moveTo>
                    <a:lnTo>
                      <a:pt x="265" y="1"/>
                    </a:lnTo>
                    <a:lnTo>
                      <a:pt x="251" y="3"/>
                    </a:lnTo>
                    <a:lnTo>
                      <a:pt x="237" y="4"/>
                    </a:lnTo>
                    <a:lnTo>
                      <a:pt x="223" y="7"/>
                    </a:lnTo>
                    <a:lnTo>
                      <a:pt x="209" y="10"/>
                    </a:lnTo>
                    <a:lnTo>
                      <a:pt x="196" y="13"/>
                    </a:lnTo>
                    <a:lnTo>
                      <a:pt x="183" y="18"/>
                    </a:lnTo>
                    <a:lnTo>
                      <a:pt x="170" y="23"/>
                    </a:lnTo>
                    <a:lnTo>
                      <a:pt x="158" y="28"/>
                    </a:lnTo>
                    <a:lnTo>
                      <a:pt x="146" y="35"/>
                    </a:lnTo>
                    <a:lnTo>
                      <a:pt x="135" y="41"/>
                    </a:lnTo>
                    <a:lnTo>
                      <a:pt x="123" y="49"/>
                    </a:lnTo>
                    <a:lnTo>
                      <a:pt x="112" y="56"/>
                    </a:lnTo>
                    <a:lnTo>
                      <a:pt x="102" y="65"/>
                    </a:lnTo>
                    <a:lnTo>
                      <a:pt x="92" y="73"/>
                    </a:lnTo>
                    <a:lnTo>
                      <a:pt x="82" y="82"/>
                    </a:lnTo>
                    <a:lnTo>
                      <a:pt x="73" y="92"/>
                    </a:lnTo>
                    <a:lnTo>
                      <a:pt x="64" y="102"/>
                    </a:lnTo>
                    <a:lnTo>
                      <a:pt x="55" y="113"/>
                    </a:lnTo>
                    <a:lnTo>
                      <a:pt x="48" y="124"/>
                    </a:lnTo>
                    <a:lnTo>
                      <a:pt x="40" y="134"/>
                    </a:lnTo>
                    <a:lnTo>
                      <a:pt x="34" y="146"/>
                    </a:lnTo>
                    <a:lnTo>
                      <a:pt x="28" y="159"/>
                    </a:lnTo>
                    <a:lnTo>
                      <a:pt x="22" y="171"/>
                    </a:lnTo>
                    <a:lnTo>
                      <a:pt x="17" y="184"/>
                    </a:lnTo>
                    <a:lnTo>
                      <a:pt x="13" y="197"/>
                    </a:lnTo>
                    <a:lnTo>
                      <a:pt x="9" y="210"/>
                    </a:lnTo>
                    <a:lnTo>
                      <a:pt x="6" y="223"/>
                    </a:lnTo>
                    <a:lnTo>
                      <a:pt x="3" y="236"/>
                    </a:lnTo>
                    <a:lnTo>
                      <a:pt x="2" y="250"/>
                    </a:lnTo>
                    <a:lnTo>
                      <a:pt x="1" y="265"/>
                    </a:lnTo>
                    <a:lnTo>
                      <a:pt x="0" y="279"/>
                    </a:lnTo>
                    <a:lnTo>
                      <a:pt x="1" y="293"/>
                    </a:lnTo>
                    <a:lnTo>
                      <a:pt x="2" y="307"/>
                    </a:lnTo>
                    <a:lnTo>
                      <a:pt x="3" y="321"/>
                    </a:lnTo>
                    <a:lnTo>
                      <a:pt x="6" y="335"/>
                    </a:lnTo>
                    <a:lnTo>
                      <a:pt x="9" y="349"/>
                    </a:lnTo>
                    <a:lnTo>
                      <a:pt x="13" y="362"/>
                    </a:lnTo>
                    <a:lnTo>
                      <a:pt x="17" y="375"/>
                    </a:lnTo>
                    <a:lnTo>
                      <a:pt x="22" y="388"/>
                    </a:lnTo>
                    <a:lnTo>
                      <a:pt x="28" y="399"/>
                    </a:lnTo>
                    <a:lnTo>
                      <a:pt x="34" y="412"/>
                    </a:lnTo>
                    <a:lnTo>
                      <a:pt x="40" y="424"/>
                    </a:lnTo>
                    <a:lnTo>
                      <a:pt x="48" y="435"/>
                    </a:lnTo>
                    <a:lnTo>
                      <a:pt x="55" y="446"/>
                    </a:lnTo>
                    <a:lnTo>
                      <a:pt x="64" y="456"/>
                    </a:lnTo>
                    <a:lnTo>
                      <a:pt x="73" y="466"/>
                    </a:lnTo>
                    <a:lnTo>
                      <a:pt x="82" y="477"/>
                    </a:lnTo>
                    <a:lnTo>
                      <a:pt x="92" y="485"/>
                    </a:lnTo>
                    <a:lnTo>
                      <a:pt x="102" y="494"/>
                    </a:lnTo>
                    <a:lnTo>
                      <a:pt x="112" y="502"/>
                    </a:lnTo>
                    <a:lnTo>
                      <a:pt x="123" y="510"/>
                    </a:lnTo>
                    <a:lnTo>
                      <a:pt x="135" y="517"/>
                    </a:lnTo>
                    <a:lnTo>
                      <a:pt x="146" y="524"/>
                    </a:lnTo>
                    <a:lnTo>
                      <a:pt x="158" y="530"/>
                    </a:lnTo>
                    <a:lnTo>
                      <a:pt x="170" y="536"/>
                    </a:lnTo>
                    <a:lnTo>
                      <a:pt x="183" y="541"/>
                    </a:lnTo>
                    <a:lnTo>
                      <a:pt x="196" y="545"/>
                    </a:lnTo>
                    <a:lnTo>
                      <a:pt x="209" y="549"/>
                    </a:lnTo>
                    <a:lnTo>
                      <a:pt x="223" y="552"/>
                    </a:lnTo>
                    <a:lnTo>
                      <a:pt x="237" y="555"/>
                    </a:lnTo>
                    <a:lnTo>
                      <a:pt x="251" y="556"/>
                    </a:lnTo>
                    <a:lnTo>
                      <a:pt x="265" y="557"/>
                    </a:lnTo>
                    <a:lnTo>
                      <a:pt x="279" y="558"/>
                    </a:lnTo>
                    <a:lnTo>
                      <a:pt x="292" y="557"/>
                    </a:lnTo>
                    <a:lnTo>
                      <a:pt x="307" y="556"/>
                    </a:lnTo>
                    <a:lnTo>
                      <a:pt x="321" y="555"/>
                    </a:lnTo>
                    <a:lnTo>
                      <a:pt x="334" y="552"/>
                    </a:lnTo>
                    <a:lnTo>
                      <a:pt x="348" y="549"/>
                    </a:lnTo>
                    <a:lnTo>
                      <a:pt x="361" y="545"/>
                    </a:lnTo>
                    <a:lnTo>
                      <a:pt x="374" y="541"/>
                    </a:lnTo>
                    <a:lnTo>
                      <a:pt x="387" y="536"/>
                    </a:lnTo>
                    <a:lnTo>
                      <a:pt x="400" y="530"/>
                    </a:lnTo>
                    <a:lnTo>
                      <a:pt x="412" y="524"/>
                    </a:lnTo>
                    <a:lnTo>
                      <a:pt x="423" y="517"/>
                    </a:lnTo>
                    <a:lnTo>
                      <a:pt x="434" y="510"/>
                    </a:lnTo>
                    <a:lnTo>
                      <a:pt x="445" y="502"/>
                    </a:lnTo>
                    <a:lnTo>
                      <a:pt x="456" y="494"/>
                    </a:lnTo>
                    <a:lnTo>
                      <a:pt x="466" y="485"/>
                    </a:lnTo>
                    <a:lnTo>
                      <a:pt x="476" y="477"/>
                    </a:lnTo>
                    <a:lnTo>
                      <a:pt x="484" y="466"/>
                    </a:lnTo>
                    <a:lnTo>
                      <a:pt x="493" y="456"/>
                    </a:lnTo>
                    <a:lnTo>
                      <a:pt x="502" y="446"/>
                    </a:lnTo>
                    <a:lnTo>
                      <a:pt x="509" y="435"/>
                    </a:lnTo>
                    <a:lnTo>
                      <a:pt x="517" y="424"/>
                    </a:lnTo>
                    <a:lnTo>
                      <a:pt x="523" y="412"/>
                    </a:lnTo>
                    <a:lnTo>
                      <a:pt x="530" y="399"/>
                    </a:lnTo>
                    <a:lnTo>
                      <a:pt x="535" y="388"/>
                    </a:lnTo>
                    <a:lnTo>
                      <a:pt x="540" y="375"/>
                    </a:lnTo>
                    <a:lnTo>
                      <a:pt x="545" y="362"/>
                    </a:lnTo>
                    <a:lnTo>
                      <a:pt x="549" y="349"/>
                    </a:lnTo>
                    <a:lnTo>
                      <a:pt x="551" y="335"/>
                    </a:lnTo>
                    <a:lnTo>
                      <a:pt x="554" y="321"/>
                    </a:lnTo>
                    <a:lnTo>
                      <a:pt x="555" y="307"/>
                    </a:lnTo>
                    <a:lnTo>
                      <a:pt x="556" y="293"/>
                    </a:lnTo>
                    <a:lnTo>
                      <a:pt x="557" y="279"/>
                    </a:lnTo>
                    <a:lnTo>
                      <a:pt x="556" y="265"/>
                    </a:lnTo>
                    <a:lnTo>
                      <a:pt x="555" y="250"/>
                    </a:lnTo>
                    <a:lnTo>
                      <a:pt x="554" y="236"/>
                    </a:lnTo>
                    <a:lnTo>
                      <a:pt x="551" y="223"/>
                    </a:lnTo>
                    <a:lnTo>
                      <a:pt x="549" y="210"/>
                    </a:lnTo>
                    <a:lnTo>
                      <a:pt x="545" y="197"/>
                    </a:lnTo>
                    <a:lnTo>
                      <a:pt x="540" y="184"/>
                    </a:lnTo>
                    <a:lnTo>
                      <a:pt x="535" y="171"/>
                    </a:lnTo>
                    <a:lnTo>
                      <a:pt x="530" y="159"/>
                    </a:lnTo>
                    <a:lnTo>
                      <a:pt x="523" y="146"/>
                    </a:lnTo>
                    <a:lnTo>
                      <a:pt x="517" y="134"/>
                    </a:lnTo>
                    <a:lnTo>
                      <a:pt x="509" y="124"/>
                    </a:lnTo>
                    <a:lnTo>
                      <a:pt x="502" y="113"/>
                    </a:lnTo>
                    <a:lnTo>
                      <a:pt x="493" y="102"/>
                    </a:lnTo>
                    <a:lnTo>
                      <a:pt x="484" y="92"/>
                    </a:lnTo>
                    <a:lnTo>
                      <a:pt x="476" y="82"/>
                    </a:lnTo>
                    <a:lnTo>
                      <a:pt x="466" y="73"/>
                    </a:lnTo>
                    <a:lnTo>
                      <a:pt x="456" y="65"/>
                    </a:lnTo>
                    <a:lnTo>
                      <a:pt x="445" y="56"/>
                    </a:lnTo>
                    <a:lnTo>
                      <a:pt x="434" y="49"/>
                    </a:lnTo>
                    <a:lnTo>
                      <a:pt x="423" y="41"/>
                    </a:lnTo>
                    <a:lnTo>
                      <a:pt x="412" y="35"/>
                    </a:lnTo>
                    <a:lnTo>
                      <a:pt x="400" y="28"/>
                    </a:lnTo>
                    <a:lnTo>
                      <a:pt x="387" y="23"/>
                    </a:lnTo>
                    <a:lnTo>
                      <a:pt x="374" y="18"/>
                    </a:lnTo>
                    <a:lnTo>
                      <a:pt x="361" y="13"/>
                    </a:lnTo>
                    <a:lnTo>
                      <a:pt x="348" y="10"/>
                    </a:lnTo>
                    <a:lnTo>
                      <a:pt x="334" y="7"/>
                    </a:lnTo>
                    <a:lnTo>
                      <a:pt x="321" y="4"/>
                    </a:lnTo>
                    <a:lnTo>
                      <a:pt x="307" y="3"/>
                    </a:lnTo>
                    <a:lnTo>
                      <a:pt x="292" y="1"/>
                    </a:lnTo>
                    <a:lnTo>
                      <a:pt x="279" y="0"/>
                    </a:lnTo>
                    <a:close/>
                  </a:path>
                </a:pathLst>
              </a:custGeom>
              <a:solidFill>
                <a:srgbClr val="000000">
                  <a:lumMod val="65000"/>
                  <a:lumOff val="3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lumMod val="65000"/>
                      <a:lumOff val="35000"/>
                    </a:srgbClr>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26" name="Rectangle 425">
                <a:extLst>
                  <a:ext uri="{FF2B5EF4-FFF2-40B4-BE49-F238E27FC236}">
                    <a16:creationId xmlns:a16="http://schemas.microsoft.com/office/drawing/2014/main" id="{C3AE5DC6-FF05-C127-39B2-42E40E1615FE}"/>
                  </a:ext>
                </a:extLst>
              </p:cNvPr>
              <p:cNvSpPr/>
              <p:nvPr/>
            </p:nvSpPr>
            <p:spPr>
              <a:xfrm>
                <a:off x="8841362" y="2333541"/>
                <a:ext cx="1575925" cy="970876"/>
              </a:xfrm>
              <a:prstGeom prst="rect">
                <a:avLst/>
              </a:prstGeom>
            </p:spPr>
            <p:txBody>
              <a:bodyPr wrap="square" lIns="0" rIns="0">
                <a:spAutoFit/>
              </a:bodyPr>
              <a:lstStyle/>
              <a:p>
                <a:pPr marL="0" marR="0" lvl="0" indent="0" defTabSz="914400" eaLnBrk="1" fontAlgn="auto" latinLnBrk="0" hangingPunct="1">
                  <a:lnSpc>
                    <a:spcPct val="130000"/>
                  </a:lnSpc>
                  <a:spcBef>
                    <a:spcPts val="0"/>
                  </a:spcBef>
                  <a:spcAft>
                    <a:spcPts val="0"/>
                  </a:spcAft>
                  <a:buClrTx/>
                  <a:buSzTx/>
                  <a:buFontTx/>
                  <a:buNone/>
                  <a:tabLst/>
                  <a:defRPr/>
                </a:pPr>
                <a:endParaRPr kumimoji="0" lang="en-US" sz="1800" b="0" i="0" u="none" strike="noStrike" kern="1200" cap="none" spc="100" normalizeH="0" baseline="0" noProof="0" dirty="0">
                  <a:ln>
                    <a:noFill/>
                  </a:ln>
                  <a:solidFill>
                    <a:srgbClr val="000000">
                      <a:lumMod val="75000"/>
                      <a:lumOff val="25000"/>
                    </a:srgbClr>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grpSp>
        <p:sp>
          <p:nvSpPr>
            <p:cNvPr id="420" name="TextBox 419">
              <a:extLst>
                <a:ext uri="{FF2B5EF4-FFF2-40B4-BE49-F238E27FC236}">
                  <a16:creationId xmlns:a16="http://schemas.microsoft.com/office/drawing/2014/main" id="{A0F65F50-6B7F-17D9-8EF2-C86C0D5CA42A}"/>
                </a:ext>
              </a:extLst>
            </p:cNvPr>
            <p:cNvSpPr txBox="1"/>
            <p:nvPr/>
          </p:nvSpPr>
          <p:spPr>
            <a:xfrm>
              <a:off x="2312006" y="3773249"/>
              <a:ext cx="1221725" cy="494115"/>
            </a:xfrm>
            <a:prstGeom prst="rect">
              <a:avLst/>
            </a:prstGeom>
            <a:noFill/>
            <a:ln>
              <a:noFill/>
            </a:ln>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D" b="1" i="0" u="none" strike="noStrike" kern="1200" cap="none" spc="0" normalizeH="0" baseline="0" noProof="0" dirty="0">
                  <a:ln>
                    <a:noFill/>
                  </a:ln>
                  <a:solidFill>
                    <a:srgbClr val="A6B727"/>
                  </a:solidFill>
                  <a:effectLst/>
                  <a:uLnTx/>
                  <a:uFillTx/>
                  <a:latin typeface="Calibri" panose="020F0502020204030204" pitchFamily="34" charset="0"/>
                  <a:ea typeface="Calibri" panose="020F0502020204030204" pitchFamily="34" charset="0"/>
                  <a:cs typeface="Calibri" panose="020F0502020204030204" pitchFamily="34" charset="0"/>
                </a:rPr>
                <a:t>STEP 1</a:t>
              </a:r>
              <a:endParaRPr kumimoji="0" lang="en-US" b="1" i="0" u="none" strike="noStrike" kern="1200" cap="none" spc="0" normalizeH="0" baseline="0" noProof="0" dirty="0">
                <a:ln>
                  <a:noFill/>
                </a:ln>
                <a:solidFill>
                  <a:srgbClr val="A6B727"/>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21" name="TextBox 420">
              <a:extLst>
                <a:ext uri="{FF2B5EF4-FFF2-40B4-BE49-F238E27FC236}">
                  <a16:creationId xmlns:a16="http://schemas.microsoft.com/office/drawing/2014/main" id="{68222C4C-CC2A-4FB7-3AA9-A03C17D6507F}"/>
                </a:ext>
              </a:extLst>
            </p:cNvPr>
            <p:cNvSpPr txBox="1"/>
            <p:nvPr/>
          </p:nvSpPr>
          <p:spPr>
            <a:xfrm>
              <a:off x="4421934" y="2734053"/>
              <a:ext cx="1194695" cy="494115"/>
            </a:xfrm>
            <a:prstGeom prst="rect">
              <a:avLst/>
            </a:prstGeom>
            <a:noFill/>
            <a:ln>
              <a:noFill/>
            </a:ln>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D" b="1" i="0" u="none" strike="noStrike" kern="1200" cap="none" spc="0" normalizeH="0" baseline="0" noProof="0" dirty="0">
                  <a:ln>
                    <a:noFill/>
                  </a:ln>
                  <a:solidFill>
                    <a:srgbClr val="DF5327"/>
                  </a:solidFill>
                  <a:effectLst/>
                  <a:uLnTx/>
                  <a:uFillTx/>
                  <a:latin typeface="Calibri" panose="020F0502020204030204" pitchFamily="34" charset="0"/>
                  <a:ea typeface="Calibri" panose="020F0502020204030204" pitchFamily="34" charset="0"/>
                  <a:cs typeface="Calibri" panose="020F0502020204030204" pitchFamily="34" charset="0"/>
                </a:rPr>
                <a:t>STEP 2</a:t>
              </a:r>
              <a:endParaRPr kumimoji="0" lang="en-US" b="1" i="0" u="none" strike="noStrike" kern="1200" cap="none" spc="0" normalizeH="0" baseline="0" noProof="0" dirty="0">
                <a:ln>
                  <a:noFill/>
                </a:ln>
                <a:solidFill>
                  <a:srgbClr val="DF5327"/>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22" name="TextBox 421">
              <a:extLst>
                <a:ext uri="{FF2B5EF4-FFF2-40B4-BE49-F238E27FC236}">
                  <a16:creationId xmlns:a16="http://schemas.microsoft.com/office/drawing/2014/main" id="{3E0CFAE9-C898-69DE-2130-BAC7FEF91122}"/>
                </a:ext>
              </a:extLst>
            </p:cNvPr>
            <p:cNvSpPr txBox="1"/>
            <p:nvPr/>
          </p:nvSpPr>
          <p:spPr>
            <a:xfrm>
              <a:off x="6508619" y="1624447"/>
              <a:ext cx="1194695" cy="494115"/>
            </a:xfrm>
            <a:prstGeom prst="rect">
              <a:avLst/>
            </a:prstGeom>
            <a:noFill/>
            <a:ln>
              <a:noFill/>
            </a:ln>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D" b="1" i="0" u="none" strike="noStrike" kern="1200" cap="none" spc="0" normalizeH="0" baseline="0" noProof="0" dirty="0">
                  <a:ln>
                    <a:noFill/>
                  </a:ln>
                  <a:solidFill>
                    <a:srgbClr val="A6B727"/>
                  </a:solidFill>
                  <a:effectLst/>
                  <a:uLnTx/>
                  <a:uFillTx/>
                  <a:latin typeface="Calibri" panose="020F0502020204030204" pitchFamily="34" charset="0"/>
                  <a:ea typeface="Calibri" panose="020F0502020204030204" pitchFamily="34" charset="0"/>
                  <a:cs typeface="Calibri" panose="020F0502020204030204" pitchFamily="34" charset="0"/>
                </a:rPr>
                <a:t>STEP 3</a:t>
              </a:r>
              <a:endParaRPr kumimoji="0" lang="en-US" b="1" i="0" u="none" strike="noStrike" kern="1200" cap="none" spc="0" normalizeH="0" baseline="0" noProof="0" dirty="0">
                <a:ln>
                  <a:noFill/>
                </a:ln>
                <a:solidFill>
                  <a:srgbClr val="A6B727"/>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23" name="TextBox 422">
              <a:extLst>
                <a:ext uri="{FF2B5EF4-FFF2-40B4-BE49-F238E27FC236}">
                  <a16:creationId xmlns:a16="http://schemas.microsoft.com/office/drawing/2014/main" id="{84FB6FB8-0A8B-ECF9-D3F0-C33E68DD2BFC}"/>
                </a:ext>
              </a:extLst>
            </p:cNvPr>
            <p:cNvSpPr txBox="1"/>
            <p:nvPr/>
          </p:nvSpPr>
          <p:spPr>
            <a:xfrm>
              <a:off x="8578184" y="570675"/>
              <a:ext cx="1166113" cy="494115"/>
            </a:xfrm>
            <a:prstGeom prst="rect">
              <a:avLst/>
            </a:prstGeom>
            <a:noFill/>
            <a:ln>
              <a:noFill/>
            </a:ln>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D" b="1" i="0" u="none" strike="noStrike" kern="1200" cap="none" spc="0" normalizeH="0" baseline="0" noProof="0" dirty="0">
                  <a:ln>
                    <a:noFill/>
                  </a:ln>
                  <a:solidFill>
                    <a:srgbClr val="DF5327"/>
                  </a:solidFill>
                  <a:effectLst/>
                  <a:uLnTx/>
                  <a:uFillTx/>
                  <a:latin typeface="Calibri" panose="020F0502020204030204" pitchFamily="34" charset="0"/>
                  <a:ea typeface="Calibri" panose="020F0502020204030204" pitchFamily="34" charset="0"/>
                  <a:cs typeface="Calibri" panose="020F0502020204030204" pitchFamily="34" charset="0"/>
                </a:rPr>
                <a:t>STEP 4</a:t>
              </a:r>
              <a:endParaRPr kumimoji="0" lang="en-US" b="1" i="0" u="none" strike="noStrike" kern="1200" cap="none" spc="0" normalizeH="0" baseline="0" noProof="0" dirty="0">
                <a:ln>
                  <a:noFill/>
                </a:ln>
                <a:solidFill>
                  <a:srgbClr val="DF5327"/>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grpSp>
      <p:grpSp>
        <p:nvGrpSpPr>
          <p:cNvPr id="490" name="Group 489">
            <a:extLst>
              <a:ext uri="{FF2B5EF4-FFF2-40B4-BE49-F238E27FC236}">
                <a16:creationId xmlns:a16="http://schemas.microsoft.com/office/drawing/2014/main" id="{DA83643C-50F0-8309-40A4-3C5393BC106D}"/>
              </a:ext>
            </a:extLst>
          </p:cNvPr>
          <p:cNvGrpSpPr/>
          <p:nvPr/>
        </p:nvGrpSpPr>
        <p:grpSpPr>
          <a:xfrm>
            <a:off x="4870560" y="25578"/>
            <a:ext cx="4167382" cy="2731228"/>
            <a:chOff x="2298447" y="683920"/>
            <a:chExt cx="7914068" cy="5292224"/>
          </a:xfrm>
        </p:grpSpPr>
        <p:grpSp>
          <p:nvGrpSpPr>
            <p:cNvPr id="522" name="Group 521">
              <a:extLst>
                <a:ext uri="{FF2B5EF4-FFF2-40B4-BE49-F238E27FC236}">
                  <a16:creationId xmlns:a16="http://schemas.microsoft.com/office/drawing/2014/main" id="{9DCA339A-2F3A-9A90-9F9B-61BF4437FC2C}"/>
                </a:ext>
              </a:extLst>
            </p:cNvPr>
            <p:cNvGrpSpPr/>
            <p:nvPr/>
          </p:nvGrpSpPr>
          <p:grpSpPr>
            <a:xfrm>
              <a:off x="2308225" y="4358480"/>
              <a:ext cx="1634330" cy="1617664"/>
              <a:chOff x="965200" y="3238500"/>
              <a:chExt cx="1634330" cy="1617663"/>
            </a:xfrm>
          </p:grpSpPr>
          <p:sp>
            <p:nvSpPr>
              <p:cNvPr id="526" name="Rectangle 525">
                <a:extLst>
                  <a:ext uri="{FF2B5EF4-FFF2-40B4-BE49-F238E27FC236}">
                    <a16:creationId xmlns:a16="http://schemas.microsoft.com/office/drawing/2014/main" id="{9F9F8721-FC13-815E-B5CA-A45083BD4B20}"/>
                  </a:ext>
                </a:extLst>
              </p:cNvPr>
              <p:cNvSpPr/>
              <p:nvPr/>
            </p:nvSpPr>
            <p:spPr>
              <a:xfrm rot="5400000">
                <a:off x="1695449" y="2524919"/>
                <a:ext cx="190500" cy="1617663"/>
              </a:xfrm>
              <a:prstGeom prst="rect">
                <a:avLst/>
              </a:prstGeom>
              <a:solidFill>
                <a:srgbClr val="A6B727">
                  <a:lumMod val="60000"/>
                  <a:lumOff val="4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27" name="Rectangle 526">
                <a:extLst>
                  <a:ext uri="{FF2B5EF4-FFF2-40B4-BE49-F238E27FC236}">
                    <a16:creationId xmlns:a16="http://schemas.microsoft.com/office/drawing/2014/main" id="{F8C38B77-C4E3-45A1-3BCC-36A214A47100}"/>
                  </a:ext>
                </a:extLst>
              </p:cNvPr>
              <p:cNvSpPr/>
              <p:nvPr/>
            </p:nvSpPr>
            <p:spPr>
              <a:xfrm>
                <a:off x="965200" y="3238500"/>
                <a:ext cx="190500" cy="1617663"/>
              </a:xfrm>
              <a:prstGeom prst="rect">
                <a:avLst/>
              </a:prstGeom>
              <a:solidFill>
                <a:srgbClr val="A6B72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grpSp>
        <p:grpSp>
          <p:nvGrpSpPr>
            <p:cNvPr id="514" name="Group 513">
              <a:extLst>
                <a:ext uri="{FF2B5EF4-FFF2-40B4-BE49-F238E27FC236}">
                  <a16:creationId xmlns:a16="http://schemas.microsoft.com/office/drawing/2014/main" id="{FB7523A1-EE8C-5576-6FE5-D8F0B7796C84}"/>
                </a:ext>
              </a:extLst>
            </p:cNvPr>
            <p:cNvGrpSpPr/>
            <p:nvPr/>
          </p:nvGrpSpPr>
          <p:grpSpPr>
            <a:xfrm>
              <a:off x="4405270" y="3291682"/>
              <a:ext cx="1634330" cy="1617664"/>
              <a:chOff x="3065066" y="2466182"/>
              <a:chExt cx="1634330" cy="1617663"/>
            </a:xfrm>
          </p:grpSpPr>
          <p:sp>
            <p:nvSpPr>
              <p:cNvPr id="520" name="Rectangle 519">
                <a:extLst>
                  <a:ext uri="{FF2B5EF4-FFF2-40B4-BE49-F238E27FC236}">
                    <a16:creationId xmlns:a16="http://schemas.microsoft.com/office/drawing/2014/main" id="{5AD3B59F-78F8-9E2D-2F1A-9B4AB8340C8C}"/>
                  </a:ext>
                </a:extLst>
              </p:cNvPr>
              <p:cNvSpPr/>
              <p:nvPr/>
            </p:nvSpPr>
            <p:spPr>
              <a:xfrm rot="5400000">
                <a:off x="3795315" y="1752601"/>
                <a:ext cx="190500" cy="1617663"/>
              </a:xfrm>
              <a:prstGeom prst="rect">
                <a:avLst/>
              </a:prstGeom>
              <a:solidFill>
                <a:srgbClr val="DF5327">
                  <a:lumMod val="60000"/>
                  <a:lumOff val="4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21" name="Rectangle 520">
                <a:extLst>
                  <a:ext uri="{FF2B5EF4-FFF2-40B4-BE49-F238E27FC236}">
                    <a16:creationId xmlns:a16="http://schemas.microsoft.com/office/drawing/2014/main" id="{BDB4BAEB-598F-7CD0-42D4-99D9A8B5F48F}"/>
                  </a:ext>
                </a:extLst>
              </p:cNvPr>
              <p:cNvSpPr/>
              <p:nvPr/>
            </p:nvSpPr>
            <p:spPr>
              <a:xfrm>
                <a:off x="3065066" y="2466182"/>
                <a:ext cx="190500" cy="1617663"/>
              </a:xfrm>
              <a:prstGeom prst="rect">
                <a:avLst/>
              </a:prstGeom>
              <a:solidFill>
                <a:srgbClr val="DF532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grpSp>
        <p:grpSp>
          <p:nvGrpSpPr>
            <p:cNvPr id="507" name="Group 506">
              <a:extLst>
                <a:ext uri="{FF2B5EF4-FFF2-40B4-BE49-F238E27FC236}">
                  <a16:creationId xmlns:a16="http://schemas.microsoft.com/office/drawing/2014/main" id="{94404B9A-1DD1-55E3-10A8-E1F93788AACE}"/>
                </a:ext>
              </a:extLst>
            </p:cNvPr>
            <p:cNvGrpSpPr/>
            <p:nvPr/>
          </p:nvGrpSpPr>
          <p:grpSpPr>
            <a:xfrm>
              <a:off x="6491952" y="2221706"/>
              <a:ext cx="1634330" cy="1617664"/>
              <a:chOff x="5118301" y="1907383"/>
              <a:chExt cx="1634330" cy="1617663"/>
            </a:xfrm>
          </p:grpSpPr>
          <p:sp>
            <p:nvSpPr>
              <p:cNvPr id="512" name="Rectangle 511">
                <a:extLst>
                  <a:ext uri="{FF2B5EF4-FFF2-40B4-BE49-F238E27FC236}">
                    <a16:creationId xmlns:a16="http://schemas.microsoft.com/office/drawing/2014/main" id="{D999B20D-C3E9-1CC4-5373-6A46A9B8067F}"/>
                  </a:ext>
                </a:extLst>
              </p:cNvPr>
              <p:cNvSpPr/>
              <p:nvPr/>
            </p:nvSpPr>
            <p:spPr>
              <a:xfrm rot="5400000">
                <a:off x="5848550" y="1193802"/>
                <a:ext cx="190500" cy="1617663"/>
              </a:xfrm>
              <a:prstGeom prst="rect">
                <a:avLst/>
              </a:prstGeom>
              <a:solidFill>
                <a:srgbClr val="A6B727">
                  <a:lumMod val="60000"/>
                  <a:lumOff val="4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13" name="Rectangle 512">
                <a:extLst>
                  <a:ext uri="{FF2B5EF4-FFF2-40B4-BE49-F238E27FC236}">
                    <a16:creationId xmlns:a16="http://schemas.microsoft.com/office/drawing/2014/main" id="{0C53FEC2-4365-E1DE-04C5-A1B5B3759EAF}"/>
                  </a:ext>
                </a:extLst>
              </p:cNvPr>
              <p:cNvSpPr/>
              <p:nvPr/>
            </p:nvSpPr>
            <p:spPr>
              <a:xfrm>
                <a:off x="5118301" y="1907383"/>
                <a:ext cx="190500" cy="1617663"/>
              </a:xfrm>
              <a:prstGeom prst="rect">
                <a:avLst/>
              </a:prstGeom>
              <a:solidFill>
                <a:srgbClr val="A6B72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grpSp>
        <p:grpSp>
          <p:nvGrpSpPr>
            <p:cNvPr id="500" name="Group 499">
              <a:extLst>
                <a:ext uri="{FF2B5EF4-FFF2-40B4-BE49-F238E27FC236}">
                  <a16:creationId xmlns:a16="http://schemas.microsoft.com/office/drawing/2014/main" id="{0F2CC88B-2AE7-5275-17FD-A18B8778ECB6}"/>
                </a:ext>
              </a:extLst>
            </p:cNvPr>
            <p:cNvGrpSpPr/>
            <p:nvPr/>
          </p:nvGrpSpPr>
          <p:grpSpPr>
            <a:xfrm>
              <a:off x="8578185" y="1119980"/>
              <a:ext cx="1634330" cy="1513479"/>
              <a:chOff x="7167767" y="1101725"/>
              <a:chExt cx="1634330" cy="1513478"/>
            </a:xfrm>
          </p:grpSpPr>
          <p:sp>
            <p:nvSpPr>
              <p:cNvPr id="505" name="Rectangle 504">
                <a:extLst>
                  <a:ext uri="{FF2B5EF4-FFF2-40B4-BE49-F238E27FC236}">
                    <a16:creationId xmlns:a16="http://schemas.microsoft.com/office/drawing/2014/main" id="{C3452B21-7DF3-7920-39F0-7EDB72F1F1C8}"/>
                  </a:ext>
                </a:extLst>
              </p:cNvPr>
              <p:cNvSpPr/>
              <p:nvPr/>
            </p:nvSpPr>
            <p:spPr>
              <a:xfrm rot="5400000">
                <a:off x="7898016" y="388144"/>
                <a:ext cx="190500" cy="1617663"/>
              </a:xfrm>
              <a:prstGeom prst="rect">
                <a:avLst/>
              </a:prstGeom>
              <a:solidFill>
                <a:srgbClr val="DF5327">
                  <a:lumMod val="60000"/>
                  <a:lumOff val="4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06" name="Rectangle 505">
                <a:extLst>
                  <a:ext uri="{FF2B5EF4-FFF2-40B4-BE49-F238E27FC236}">
                    <a16:creationId xmlns:a16="http://schemas.microsoft.com/office/drawing/2014/main" id="{FED0ACAC-F6F8-C9DC-746D-06FBC80560E1}"/>
                  </a:ext>
                </a:extLst>
              </p:cNvPr>
              <p:cNvSpPr/>
              <p:nvPr/>
            </p:nvSpPr>
            <p:spPr>
              <a:xfrm>
                <a:off x="7167767" y="1101725"/>
                <a:ext cx="190499" cy="1513478"/>
              </a:xfrm>
              <a:prstGeom prst="rect">
                <a:avLst/>
              </a:prstGeom>
              <a:solidFill>
                <a:srgbClr val="DF532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grpSp>
        <p:sp>
          <p:nvSpPr>
            <p:cNvPr id="496" name="TextBox 495">
              <a:extLst>
                <a:ext uri="{FF2B5EF4-FFF2-40B4-BE49-F238E27FC236}">
                  <a16:creationId xmlns:a16="http://schemas.microsoft.com/office/drawing/2014/main" id="{43C23A11-9BB7-D43F-4813-00012EEBB10F}"/>
                </a:ext>
              </a:extLst>
            </p:cNvPr>
            <p:cNvSpPr txBox="1"/>
            <p:nvPr/>
          </p:nvSpPr>
          <p:spPr>
            <a:xfrm>
              <a:off x="2298447" y="3891019"/>
              <a:ext cx="1167316" cy="417460"/>
            </a:xfrm>
            <a:prstGeom prst="rect">
              <a:avLst/>
            </a:prstGeom>
            <a:noFill/>
            <a:ln>
              <a:noFill/>
            </a:ln>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D" b="1" i="0" u="none" strike="noStrike" kern="1200" cap="none" spc="0" normalizeH="0" baseline="0" noProof="0" dirty="0">
                  <a:ln>
                    <a:noFill/>
                  </a:ln>
                  <a:solidFill>
                    <a:srgbClr val="A6B727"/>
                  </a:solidFill>
                  <a:effectLst/>
                  <a:uLnTx/>
                  <a:uFillTx/>
                  <a:latin typeface="Calibri" panose="020F0502020204030204" pitchFamily="34" charset="0"/>
                  <a:ea typeface="Calibri" panose="020F0502020204030204" pitchFamily="34" charset="0"/>
                  <a:cs typeface="Calibri" panose="020F0502020204030204" pitchFamily="34" charset="0"/>
                </a:rPr>
                <a:t>STEP 5</a:t>
              </a:r>
              <a:endParaRPr kumimoji="0" lang="en-US" b="1" i="0" u="none" strike="noStrike" kern="1200" cap="none" spc="0" normalizeH="0" baseline="0" noProof="0" dirty="0">
                <a:ln>
                  <a:noFill/>
                </a:ln>
                <a:solidFill>
                  <a:srgbClr val="A6B727"/>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97" name="TextBox 496">
              <a:extLst>
                <a:ext uri="{FF2B5EF4-FFF2-40B4-BE49-F238E27FC236}">
                  <a16:creationId xmlns:a16="http://schemas.microsoft.com/office/drawing/2014/main" id="{E4273B3E-9354-5B88-8447-91FE7097B012}"/>
                </a:ext>
              </a:extLst>
            </p:cNvPr>
            <p:cNvSpPr txBox="1"/>
            <p:nvPr/>
          </p:nvSpPr>
          <p:spPr>
            <a:xfrm>
              <a:off x="4365839" y="2802991"/>
              <a:ext cx="1090328" cy="417460"/>
            </a:xfrm>
            <a:prstGeom prst="rect">
              <a:avLst/>
            </a:prstGeom>
            <a:noFill/>
            <a:ln>
              <a:noFill/>
            </a:ln>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D" b="1" i="0" u="none" strike="noStrike" kern="1200" cap="none" spc="0" normalizeH="0" baseline="0" noProof="0" dirty="0">
                  <a:ln>
                    <a:noFill/>
                  </a:ln>
                  <a:solidFill>
                    <a:srgbClr val="DF5327"/>
                  </a:solidFill>
                  <a:effectLst/>
                  <a:uLnTx/>
                  <a:uFillTx/>
                  <a:latin typeface="Calibri" panose="020F0502020204030204" pitchFamily="34" charset="0"/>
                  <a:ea typeface="Calibri" panose="020F0502020204030204" pitchFamily="34" charset="0"/>
                  <a:cs typeface="Calibri" panose="020F0502020204030204" pitchFamily="34" charset="0"/>
                </a:rPr>
                <a:t>STEP 6</a:t>
              </a:r>
              <a:endParaRPr kumimoji="0" lang="en-US" b="1" i="0" u="none" strike="noStrike" kern="1200" cap="none" spc="0" normalizeH="0" baseline="0" noProof="0" dirty="0">
                <a:ln>
                  <a:noFill/>
                </a:ln>
                <a:solidFill>
                  <a:srgbClr val="DF5327"/>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98" name="TextBox 497">
              <a:extLst>
                <a:ext uri="{FF2B5EF4-FFF2-40B4-BE49-F238E27FC236}">
                  <a16:creationId xmlns:a16="http://schemas.microsoft.com/office/drawing/2014/main" id="{0AA7B4D4-ADA2-AD5F-7295-72B5EAF94517}"/>
                </a:ext>
              </a:extLst>
            </p:cNvPr>
            <p:cNvSpPr txBox="1"/>
            <p:nvPr/>
          </p:nvSpPr>
          <p:spPr>
            <a:xfrm>
              <a:off x="6479506" y="1757481"/>
              <a:ext cx="1168131" cy="417460"/>
            </a:xfrm>
            <a:prstGeom prst="rect">
              <a:avLst/>
            </a:prstGeom>
            <a:noFill/>
            <a:ln>
              <a:noFill/>
            </a:ln>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D" b="1" i="0" u="none" strike="noStrike" kern="1200" cap="none" spc="0" normalizeH="0" baseline="0" noProof="0" dirty="0">
                  <a:ln>
                    <a:noFill/>
                  </a:ln>
                  <a:solidFill>
                    <a:srgbClr val="A6B727"/>
                  </a:solidFill>
                  <a:effectLst/>
                  <a:uLnTx/>
                  <a:uFillTx/>
                  <a:latin typeface="Calibri" panose="020F0502020204030204" pitchFamily="34" charset="0"/>
                  <a:ea typeface="Calibri" panose="020F0502020204030204" pitchFamily="34" charset="0"/>
                  <a:cs typeface="Calibri" panose="020F0502020204030204" pitchFamily="34" charset="0"/>
                </a:rPr>
                <a:t>STEP 7</a:t>
              </a:r>
              <a:endParaRPr kumimoji="0" lang="en-US" b="1" i="0" u="none" strike="noStrike" kern="1200" cap="none" spc="0" normalizeH="0" baseline="0" noProof="0" dirty="0">
                <a:ln>
                  <a:noFill/>
                </a:ln>
                <a:solidFill>
                  <a:srgbClr val="A6B727"/>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99" name="TextBox 498">
              <a:extLst>
                <a:ext uri="{FF2B5EF4-FFF2-40B4-BE49-F238E27FC236}">
                  <a16:creationId xmlns:a16="http://schemas.microsoft.com/office/drawing/2014/main" id="{97CDBC8E-BC91-DF70-582F-6CE906FBCCB8}"/>
                </a:ext>
              </a:extLst>
            </p:cNvPr>
            <p:cNvSpPr txBox="1"/>
            <p:nvPr/>
          </p:nvSpPr>
          <p:spPr>
            <a:xfrm>
              <a:off x="8578185" y="683920"/>
              <a:ext cx="1099244" cy="417460"/>
            </a:xfrm>
            <a:prstGeom prst="rect">
              <a:avLst/>
            </a:prstGeom>
            <a:noFill/>
            <a:ln>
              <a:noFill/>
            </a:ln>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D" b="1" i="0" u="none" strike="noStrike" kern="1200" cap="none" spc="0" normalizeH="0" baseline="0" noProof="0" dirty="0">
                  <a:ln>
                    <a:noFill/>
                  </a:ln>
                  <a:solidFill>
                    <a:srgbClr val="DF5327"/>
                  </a:solidFill>
                  <a:effectLst/>
                  <a:uLnTx/>
                  <a:uFillTx/>
                  <a:latin typeface="Calibri" panose="020F0502020204030204" pitchFamily="34" charset="0"/>
                  <a:ea typeface="Calibri" panose="020F0502020204030204" pitchFamily="34" charset="0"/>
                  <a:cs typeface="Calibri" panose="020F0502020204030204" pitchFamily="34" charset="0"/>
                </a:rPr>
                <a:t>STEP 8</a:t>
              </a:r>
              <a:endParaRPr kumimoji="0" lang="en-US" b="1" i="0" u="none" strike="noStrike" kern="1200" cap="none" spc="0" normalizeH="0" baseline="0" noProof="0" dirty="0">
                <a:ln>
                  <a:noFill/>
                </a:ln>
                <a:solidFill>
                  <a:srgbClr val="DF5327"/>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grpSp>
      <p:pic>
        <p:nvPicPr>
          <p:cNvPr id="531" name="Graphic 530" descr="Bar chart with solid fill">
            <a:extLst>
              <a:ext uri="{FF2B5EF4-FFF2-40B4-BE49-F238E27FC236}">
                <a16:creationId xmlns:a16="http://schemas.microsoft.com/office/drawing/2014/main" id="{2083D4C6-A3AF-26DA-64E6-B27FE077E33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78058" y="2188180"/>
            <a:ext cx="390779" cy="368003"/>
          </a:xfrm>
          <a:prstGeom prst="rect">
            <a:avLst/>
          </a:prstGeom>
        </p:spPr>
      </p:pic>
      <p:sp>
        <p:nvSpPr>
          <p:cNvPr id="533" name="TextBox 532">
            <a:extLst>
              <a:ext uri="{FF2B5EF4-FFF2-40B4-BE49-F238E27FC236}">
                <a16:creationId xmlns:a16="http://schemas.microsoft.com/office/drawing/2014/main" id="{E27AEACA-43F4-66A8-4ECC-A1F2F57BAD85}"/>
              </a:ext>
            </a:extLst>
          </p:cNvPr>
          <p:cNvSpPr txBox="1"/>
          <p:nvPr/>
        </p:nvSpPr>
        <p:spPr>
          <a:xfrm>
            <a:off x="-78107" y="3028609"/>
            <a:ext cx="1169429" cy="523220"/>
          </a:xfrm>
          <a:prstGeom prst="rect">
            <a:avLst/>
          </a:prstGeom>
          <a:noFill/>
        </p:spPr>
        <p:txBody>
          <a:bodyPr wrap="square" rtlCol="0">
            <a:spAutoFit/>
          </a:bodyPr>
          <a:lstStyle/>
          <a:p>
            <a:pPr algn="ctr"/>
            <a:r>
              <a:rPr lang="en-US" i="1" dirty="0">
                <a:latin typeface="Calibri" panose="020F0502020204030204" pitchFamily="34" charset="0"/>
                <a:ea typeface="Calibri" panose="020F0502020204030204" pitchFamily="34" charset="0"/>
                <a:cs typeface="Calibri" panose="020F0502020204030204" pitchFamily="34" charset="0"/>
              </a:rPr>
              <a:t>Stakeholder </a:t>
            </a:r>
          </a:p>
          <a:p>
            <a:pPr algn="ctr"/>
            <a:r>
              <a:rPr lang="en-US" i="1" dirty="0">
                <a:latin typeface="Calibri" panose="020F0502020204030204" pitchFamily="34" charset="0"/>
                <a:ea typeface="Calibri" panose="020F0502020204030204" pitchFamily="34" charset="0"/>
                <a:cs typeface="Calibri" panose="020F0502020204030204" pitchFamily="34" charset="0"/>
              </a:rPr>
              <a:t>meeting</a:t>
            </a:r>
          </a:p>
        </p:txBody>
      </p:sp>
      <p:sp>
        <p:nvSpPr>
          <p:cNvPr id="534" name="TextBox 533">
            <a:extLst>
              <a:ext uri="{FF2B5EF4-FFF2-40B4-BE49-F238E27FC236}">
                <a16:creationId xmlns:a16="http://schemas.microsoft.com/office/drawing/2014/main" id="{8F2DE394-3B08-F57C-7D30-DD23B793C954}"/>
              </a:ext>
            </a:extLst>
          </p:cNvPr>
          <p:cNvSpPr txBox="1"/>
          <p:nvPr/>
        </p:nvSpPr>
        <p:spPr>
          <a:xfrm>
            <a:off x="1116282" y="2257776"/>
            <a:ext cx="1070525" cy="738664"/>
          </a:xfrm>
          <a:prstGeom prst="rect">
            <a:avLst/>
          </a:prstGeom>
          <a:noFill/>
        </p:spPr>
        <p:txBody>
          <a:bodyPr wrap="square" rtlCol="0">
            <a:spAutoFit/>
          </a:bodyPr>
          <a:lstStyle/>
          <a:p>
            <a:pPr algn="ctr"/>
            <a:r>
              <a:rPr lang="en-US" i="1" dirty="0">
                <a:latin typeface="Calibri" panose="020F0502020204030204" pitchFamily="34" charset="0"/>
                <a:ea typeface="Calibri" panose="020F0502020204030204" pitchFamily="34" charset="0"/>
                <a:cs typeface="Calibri" panose="020F0502020204030204" pitchFamily="34" charset="0"/>
              </a:rPr>
              <a:t>Problem </a:t>
            </a:r>
          </a:p>
          <a:p>
            <a:pPr algn="ctr"/>
            <a:r>
              <a:rPr lang="en-US" i="1" dirty="0">
                <a:latin typeface="Calibri" panose="020F0502020204030204" pitchFamily="34" charset="0"/>
                <a:ea typeface="Calibri" panose="020F0502020204030204" pitchFamily="34" charset="0"/>
                <a:cs typeface="Calibri" panose="020F0502020204030204" pitchFamily="34" charset="0"/>
              </a:rPr>
              <a:t>Statement</a:t>
            </a:r>
          </a:p>
          <a:p>
            <a:pPr algn="ctr"/>
            <a:r>
              <a:rPr lang="en-US" i="1" dirty="0">
                <a:latin typeface="Calibri" panose="020F0502020204030204" pitchFamily="34" charset="0"/>
                <a:ea typeface="Calibri" panose="020F0502020204030204" pitchFamily="34" charset="0"/>
                <a:cs typeface="Calibri" panose="020F0502020204030204" pitchFamily="34" charset="0"/>
              </a:rPr>
              <a:t> definition</a:t>
            </a:r>
          </a:p>
        </p:txBody>
      </p:sp>
      <p:sp>
        <p:nvSpPr>
          <p:cNvPr id="535" name="TextBox 534">
            <a:extLst>
              <a:ext uri="{FF2B5EF4-FFF2-40B4-BE49-F238E27FC236}">
                <a16:creationId xmlns:a16="http://schemas.microsoft.com/office/drawing/2014/main" id="{8FE8CA93-3309-C1C5-F954-15EABFC2C592}"/>
              </a:ext>
            </a:extLst>
          </p:cNvPr>
          <p:cNvSpPr txBox="1"/>
          <p:nvPr/>
        </p:nvSpPr>
        <p:spPr>
          <a:xfrm>
            <a:off x="2409851" y="1992644"/>
            <a:ext cx="944676" cy="523220"/>
          </a:xfrm>
          <a:prstGeom prst="rect">
            <a:avLst/>
          </a:prstGeom>
          <a:noFill/>
        </p:spPr>
        <p:txBody>
          <a:bodyPr wrap="square" rtlCol="0">
            <a:spAutoFit/>
          </a:bodyPr>
          <a:lstStyle/>
          <a:p>
            <a:pPr algn="ctr"/>
            <a:r>
              <a:rPr lang="en-US" i="1" dirty="0">
                <a:latin typeface="Calibri" panose="020F0502020204030204" pitchFamily="34" charset="0"/>
                <a:ea typeface="Calibri" panose="020F0502020204030204" pitchFamily="34" charset="0"/>
                <a:cs typeface="Calibri" panose="020F0502020204030204" pitchFamily="34" charset="0"/>
              </a:rPr>
              <a:t>Research &amp; study</a:t>
            </a:r>
          </a:p>
        </p:txBody>
      </p:sp>
      <p:sp>
        <p:nvSpPr>
          <p:cNvPr id="536" name="TextBox 535">
            <a:extLst>
              <a:ext uri="{FF2B5EF4-FFF2-40B4-BE49-F238E27FC236}">
                <a16:creationId xmlns:a16="http://schemas.microsoft.com/office/drawing/2014/main" id="{A2D41E47-0853-B3A6-113B-92F42BF3CD77}"/>
              </a:ext>
            </a:extLst>
          </p:cNvPr>
          <p:cNvSpPr txBox="1"/>
          <p:nvPr/>
        </p:nvSpPr>
        <p:spPr>
          <a:xfrm>
            <a:off x="3532869" y="1391091"/>
            <a:ext cx="1242595" cy="738664"/>
          </a:xfrm>
          <a:prstGeom prst="rect">
            <a:avLst/>
          </a:prstGeom>
          <a:noFill/>
        </p:spPr>
        <p:txBody>
          <a:bodyPr wrap="square" rtlCol="0">
            <a:spAutoFit/>
          </a:bodyPr>
          <a:lstStyle/>
          <a:p>
            <a:pPr algn="ctr"/>
            <a:r>
              <a:rPr lang="en-US" i="1" dirty="0">
                <a:latin typeface="Calibri" panose="020F0502020204030204" pitchFamily="34" charset="0"/>
                <a:ea typeface="Calibri" panose="020F0502020204030204" pitchFamily="34" charset="0"/>
                <a:cs typeface="Calibri" panose="020F0502020204030204" pitchFamily="34" charset="0"/>
              </a:rPr>
              <a:t>Survey setup &amp;</a:t>
            </a:r>
          </a:p>
          <a:p>
            <a:pPr algn="ctr"/>
            <a:r>
              <a:rPr lang="en-US" i="1" dirty="0">
                <a:latin typeface="Calibri" panose="020F0502020204030204" pitchFamily="34" charset="0"/>
                <a:ea typeface="Calibri" panose="020F0502020204030204" pitchFamily="34" charset="0"/>
                <a:cs typeface="Calibri" panose="020F0502020204030204" pitchFamily="34" charset="0"/>
              </a:rPr>
              <a:t>Publishing it</a:t>
            </a:r>
          </a:p>
        </p:txBody>
      </p:sp>
      <p:sp>
        <p:nvSpPr>
          <p:cNvPr id="537" name="TextBox 536">
            <a:extLst>
              <a:ext uri="{FF2B5EF4-FFF2-40B4-BE49-F238E27FC236}">
                <a16:creationId xmlns:a16="http://schemas.microsoft.com/office/drawing/2014/main" id="{ABE71F91-2421-371A-5B89-B1BD8C80B766}"/>
              </a:ext>
            </a:extLst>
          </p:cNvPr>
          <p:cNvSpPr txBox="1"/>
          <p:nvPr/>
        </p:nvSpPr>
        <p:spPr>
          <a:xfrm>
            <a:off x="4878022" y="2687955"/>
            <a:ext cx="1172872" cy="523220"/>
          </a:xfrm>
          <a:prstGeom prst="rect">
            <a:avLst/>
          </a:prstGeom>
          <a:noFill/>
        </p:spPr>
        <p:txBody>
          <a:bodyPr wrap="square" rtlCol="0">
            <a:spAutoFit/>
          </a:bodyPr>
          <a:lstStyle/>
          <a:p>
            <a:pPr algn="ctr"/>
            <a:r>
              <a:rPr lang="en-US" i="1" dirty="0">
                <a:latin typeface="Calibri" panose="020F0502020204030204" pitchFamily="34" charset="0"/>
                <a:ea typeface="Calibri" panose="020F0502020204030204" pitchFamily="34" charset="0"/>
                <a:cs typeface="Calibri" panose="020F0502020204030204" pitchFamily="34" charset="0"/>
              </a:rPr>
              <a:t> Data </a:t>
            </a:r>
          </a:p>
          <a:p>
            <a:pPr algn="ctr"/>
            <a:r>
              <a:rPr lang="en-US" i="1" dirty="0">
                <a:latin typeface="Calibri" panose="020F0502020204030204" pitchFamily="34" charset="0"/>
                <a:ea typeface="Calibri" panose="020F0502020204030204" pitchFamily="34" charset="0"/>
                <a:cs typeface="Calibri" panose="020F0502020204030204" pitchFamily="34" charset="0"/>
              </a:rPr>
              <a:t>Assessment</a:t>
            </a:r>
          </a:p>
        </p:txBody>
      </p:sp>
      <p:sp>
        <p:nvSpPr>
          <p:cNvPr id="539" name="TextBox 538">
            <a:extLst>
              <a:ext uri="{FF2B5EF4-FFF2-40B4-BE49-F238E27FC236}">
                <a16:creationId xmlns:a16="http://schemas.microsoft.com/office/drawing/2014/main" id="{FE1E791D-A51D-E262-3EFB-5023C15D9529}"/>
              </a:ext>
            </a:extLst>
          </p:cNvPr>
          <p:cNvSpPr txBox="1"/>
          <p:nvPr/>
        </p:nvSpPr>
        <p:spPr>
          <a:xfrm>
            <a:off x="8254186" y="917518"/>
            <a:ext cx="924347" cy="523220"/>
          </a:xfrm>
          <a:prstGeom prst="rect">
            <a:avLst/>
          </a:prstGeom>
          <a:noFill/>
        </p:spPr>
        <p:txBody>
          <a:bodyPr wrap="square" rtlCol="0">
            <a:spAutoFit/>
          </a:bodyPr>
          <a:lstStyle/>
          <a:p>
            <a:pPr algn="ctr"/>
            <a:r>
              <a:rPr lang="en-US" i="1" dirty="0">
                <a:latin typeface="Calibri" panose="020F0502020204030204" pitchFamily="34" charset="0"/>
                <a:ea typeface="Calibri" panose="020F0502020204030204" pitchFamily="34" charset="0"/>
                <a:cs typeface="Calibri" panose="020F0502020204030204" pitchFamily="34" charset="0"/>
              </a:rPr>
              <a:t>Data</a:t>
            </a:r>
          </a:p>
          <a:p>
            <a:pPr algn="ctr"/>
            <a:r>
              <a:rPr lang="en-US" i="1" dirty="0">
                <a:latin typeface="Calibri" panose="020F0502020204030204" pitchFamily="34" charset="0"/>
                <a:ea typeface="Calibri" panose="020F0502020204030204" pitchFamily="34" charset="0"/>
                <a:cs typeface="Calibri" panose="020F0502020204030204" pitchFamily="34" charset="0"/>
              </a:rPr>
              <a:t>Pipeline</a:t>
            </a:r>
          </a:p>
        </p:txBody>
      </p:sp>
      <p:sp>
        <p:nvSpPr>
          <p:cNvPr id="540" name="TextBox 539">
            <a:extLst>
              <a:ext uri="{FF2B5EF4-FFF2-40B4-BE49-F238E27FC236}">
                <a16:creationId xmlns:a16="http://schemas.microsoft.com/office/drawing/2014/main" id="{5CA6FB9A-02A9-F903-B15E-DECA44E616CB}"/>
              </a:ext>
            </a:extLst>
          </p:cNvPr>
          <p:cNvSpPr txBox="1"/>
          <p:nvPr/>
        </p:nvSpPr>
        <p:spPr>
          <a:xfrm>
            <a:off x="7160870" y="1501771"/>
            <a:ext cx="998253" cy="523220"/>
          </a:xfrm>
          <a:prstGeom prst="rect">
            <a:avLst/>
          </a:prstGeom>
          <a:noFill/>
        </p:spPr>
        <p:txBody>
          <a:bodyPr wrap="square" rtlCol="0">
            <a:spAutoFit/>
          </a:bodyPr>
          <a:lstStyle/>
          <a:p>
            <a:pPr algn="ctr"/>
            <a:r>
              <a:rPr lang="en-US" i="1" dirty="0">
                <a:latin typeface="Calibri" panose="020F0502020204030204" pitchFamily="34" charset="0"/>
                <a:ea typeface="Calibri" panose="020F0502020204030204" pitchFamily="34" charset="0"/>
                <a:cs typeface="Calibri" panose="020F0502020204030204" pitchFamily="34" charset="0"/>
              </a:rPr>
              <a:t>ML </a:t>
            </a:r>
          </a:p>
          <a:p>
            <a:pPr algn="ctr"/>
            <a:r>
              <a:rPr lang="en-US" i="1" dirty="0">
                <a:latin typeface="Calibri" panose="020F0502020204030204" pitchFamily="34" charset="0"/>
                <a:ea typeface="Calibri" panose="020F0502020204030204" pitchFamily="34" charset="0"/>
                <a:cs typeface="Calibri" panose="020F0502020204030204" pitchFamily="34" charset="0"/>
              </a:rPr>
              <a:t>Algorithm</a:t>
            </a:r>
          </a:p>
        </p:txBody>
      </p:sp>
      <p:sp>
        <p:nvSpPr>
          <p:cNvPr id="541" name="TextBox 540">
            <a:extLst>
              <a:ext uri="{FF2B5EF4-FFF2-40B4-BE49-F238E27FC236}">
                <a16:creationId xmlns:a16="http://schemas.microsoft.com/office/drawing/2014/main" id="{EFAFC110-A424-435F-D65B-49BF51A7512E}"/>
              </a:ext>
            </a:extLst>
          </p:cNvPr>
          <p:cNvSpPr txBox="1"/>
          <p:nvPr/>
        </p:nvSpPr>
        <p:spPr>
          <a:xfrm>
            <a:off x="6303910" y="2070608"/>
            <a:ext cx="651858" cy="738664"/>
          </a:xfrm>
          <a:prstGeom prst="rect">
            <a:avLst/>
          </a:prstGeom>
          <a:noFill/>
        </p:spPr>
        <p:txBody>
          <a:bodyPr wrap="square" rtlCol="0">
            <a:spAutoFit/>
          </a:bodyPr>
          <a:lstStyle/>
          <a:p>
            <a:pPr algn="ctr"/>
            <a:r>
              <a:rPr lang="en-US" i="1" dirty="0">
                <a:latin typeface="Calibri" panose="020F0502020204030204" pitchFamily="34" charset="0"/>
                <a:ea typeface="Calibri" panose="020F0502020204030204" pitchFamily="34" charset="0"/>
                <a:cs typeface="Calibri" panose="020F0502020204030204" pitchFamily="34" charset="0"/>
              </a:rPr>
              <a:t>Initial </a:t>
            </a:r>
          </a:p>
          <a:p>
            <a:pPr algn="ctr"/>
            <a:r>
              <a:rPr lang="en-US" i="1" dirty="0">
                <a:latin typeface="Calibri" panose="020F0502020204030204" pitchFamily="34" charset="0"/>
                <a:ea typeface="Calibri" panose="020F0502020204030204" pitchFamily="34" charset="0"/>
                <a:cs typeface="Calibri" panose="020F0502020204030204" pitchFamily="34" charset="0"/>
              </a:rPr>
              <a:t>DB</a:t>
            </a:r>
          </a:p>
          <a:p>
            <a:pPr algn="ctr"/>
            <a:r>
              <a:rPr lang="en-US" i="1" dirty="0">
                <a:latin typeface="Calibri" panose="020F0502020204030204" pitchFamily="34" charset="0"/>
                <a:ea typeface="Calibri" panose="020F0502020204030204" pitchFamily="34" charset="0"/>
                <a:cs typeface="Calibri" panose="020F0502020204030204" pitchFamily="34" charset="0"/>
              </a:rPr>
              <a:t>setup</a:t>
            </a:r>
          </a:p>
        </p:txBody>
      </p:sp>
      <p:pic>
        <p:nvPicPr>
          <p:cNvPr id="13" name="Graphic 12" descr="Arrow: Straight with solid fill">
            <a:extLst>
              <a:ext uri="{FF2B5EF4-FFF2-40B4-BE49-F238E27FC236}">
                <a16:creationId xmlns:a16="http://schemas.microsoft.com/office/drawing/2014/main" id="{987851A8-5894-990D-125B-DF3C8FB9827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9639231">
            <a:off x="2217058" y="3092326"/>
            <a:ext cx="6752670" cy="952484"/>
          </a:xfrm>
          <a:prstGeom prst="rect">
            <a:avLst/>
          </a:prstGeom>
        </p:spPr>
      </p:pic>
      <p:pic>
        <p:nvPicPr>
          <p:cNvPr id="15" name="Graphic 14" descr="Database with solid fill">
            <a:extLst>
              <a:ext uri="{FF2B5EF4-FFF2-40B4-BE49-F238E27FC236}">
                <a16:creationId xmlns:a16="http://schemas.microsoft.com/office/drawing/2014/main" id="{34102241-D4BA-0101-6F2E-E990CC76412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300564" y="1591479"/>
            <a:ext cx="351319" cy="351319"/>
          </a:xfrm>
          <a:prstGeom prst="rect">
            <a:avLst/>
          </a:prstGeom>
        </p:spPr>
      </p:pic>
      <p:pic>
        <p:nvPicPr>
          <p:cNvPr id="17" name="Graphic 16" descr="Continuous Improvement with solid fill">
            <a:extLst>
              <a:ext uri="{FF2B5EF4-FFF2-40B4-BE49-F238E27FC236}">
                <a16:creationId xmlns:a16="http://schemas.microsoft.com/office/drawing/2014/main" id="{2A17CF70-A8D4-8A00-40A3-84C67CE6906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303584" y="988102"/>
            <a:ext cx="435045" cy="435045"/>
          </a:xfrm>
          <a:prstGeom prst="rect">
            <a:avLst/>
          </a:prstGeom>
        </p:spPr>
      </p:pic>
      <p:pic>
        <p:nvPicPr>
          <p:cNvPr id="19" name="Graphic 18" descr="Workflow with solid fill">
            <a:extLst>
              <a:ext uri="{FF2B5EF4-FFF2-40B4-BE49-F238E27FC236}">
                <a16:creationId xmlns:a16="http://schemas.microsoft.com/office/drawing/2014/main" id="{F507D4F3-0CE2-6E2D-7C16-893E1D2D9D3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461611" y="484528"/>
            <a:ext cx="359341" cy="359341"/>
          </a:xfrm>
          <a:prstGeom prst="rect">
            <a:avLst/>
          </a:prstGeom>
        </p:spPr>
      </p:pic>
    </p:spTree>
    <p:extLst>
      <p:ext uri="{BB962C8B-B14F-4D97-AF65-F5344CB8AC3E}">
        <p14:creationId xmlns:p14="http://schemas.microsoft.com/office/powerpoint/2010/main" val="2419352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10" name="TextBox 9">
            <a:extLst>
              <a:ext uri="{FF2B5EF4-FFF2-40B4-BE49-F238E27FC236}">
                <a16:creationId xmlns:a16="http://schemas.microsoft.com/office/drawing/2014/main" id="{62732E7F-7762-B72C-B836-1818071CC516}"/>
              </a:ext>
            </a:extLst>
          </p:cNvPr>
          <p:cNvSpPr txBox="1"/>
          <p:nvPr/>
        </p:nvSpPr>
        <p:spPr>
          <a:xfrm>
            <a:off x="983279" y="3365207"/>
            <a:ext cx="5903851" cy="1384995"/>
          </a:xfrm>
          <a:prstGeom prst="rect">
            <a:avLst/>
          </a:prstGeom>
          <a:noFill/>
        </p:spPr>
        <p:txBody>
          <a:bodyPr wrap="square" numCol="2" rtlCol="0">
            <a:spAutoFit/>
          </a:bodyPr>
          <a:lstStyle/>
          <a:p>
            <a:r>
              <a:rPr lang="en-CA" sz="1200" dirty="0">
                <a:latin typeface="Calibri" panose="020F0502020204030204" pitchFamily="34" charset="0"/>
                <a:ea typeface="Calibri" panose="020F0502020204030204" pitchFamily="34" charset="0"/>
                <a:cs typeface="Calibri" panose="020F0502020204030204" pitchFamily="34" charset="0"/>
              </a:rPr>
              <a:t>Data Intake Phase - Power Automate</a:t>
            </a:r>
          </a:p>
          <a:p>
            <a:endParaRPr lang="en-CA" sz="1200" dirty="0">
              <a:latin typeface="Calibri" panose="020F0502020204030204" pitchFamily="34" charset="0"/>
              <a:ea typeface="Calibri" panose="020F0502020204030204" pitchFamily="34" charset="0"/>
              <a:cs typeface="Calibri" panose="020F0502020204030204" pitchFamily="34" charset="0"/>
            </a:endParaRPr>
          </a:p>
          <a:p>
            <a:r>
              <a:rPr lang="en-CA" sz="1200" dirty="0">
                <a:latin typeface="Calibri" panose="020F0502020204030204" pitchFamily="34" charset="0"/>
                <a:ea typeface="Calibri" panose="020F0502020204030204" pitchFamily="34" charset="0"/>
                <a:cs typeface="Calibri" panose="020F0502020204030204" pitchFamily="34" charset="0"/>
              </a:rPr>
              <a:t>Database Ingestion - .CSV to Big Query (through Drive)  </a:t>
            </a:r>
          </a:p>
          <a:p>
            <a:endParaRPr lang="en-CA" sz="1200" dirty="0">
              <a:latin typeface="Calibri" panose="020F0502020204030204" pitchFamily="34" charset="0"/>
              <a:ea typeface="Calibri" panose="020F0502020204030204" pitchFamily="34" charset="0"/>
              <a:cs typeface="Calibri" panose="020F0502020204030204" pitchFamily="34" charset="0"/>
            </a:endParaRPr>
          </a:p>
          <a:p>
            <a:r>
              <a:rPr lang="en-CA" sz="1200" dirty="0">
                <a:latin typeface="Calibri" panose="020F0502020204030204" pitchFamily="34" charset="0"/>
                <a:ea typeface="Calibri" panose="020F0502020204030204" pitchFamily="34" charset="0"/>
                <a:cs typeface="Calibri" panose="020F0502020204030204" pitchFamily="34" charset="0"/>
              </a:rPr>
              <a:t>Data Movement – DB architecture (inside the Database)</a:t>
            </a:r>
            <a:endParaRPr lang="en-CA" dirty="0">
              <a:latin typeface="Calibri" panose="020F0502020204030204" pitchFamily="34" charset="0"/>
              <a:ea typeface="Calibri" panose="020F0502020204030204" pitchFamily="34" charset="0"/>
              <a:cs typeface="Calibri" panose="020F0502020204030204" pitchFamily="34" charset="0"/>
            </a:endParaRPr>
          </a:p>
          <a:p>
            <a:r>
              <a:rPr lang="en-CA" dirty="0">
                <a:latin typeface="Calibri" panose="020F0502020204030204" pitchFamily="34" charset="0"/>
                <a:ea typeface="Calibri" panose="020F0502020204030204" pitchFamily="34" charset="0"/>
                <a:cs typeface="Calibri" panose="020F0502020204030204" pitchFamily="34" charset="0"/>
              </a:rPr>
              <a:t>           </a:t>
            </a:r>
            <a:r>
              <a:rPr lang="en-CA" sz="1200" dirty="0">
                <a:latin typeface="Calibri" panose="020F0502020204030204" pitchFamily="34" charset="0"/>
                <a:ea typeface="Calibri" panose="020F0502020204030204" pitchFamily="34" charset="0"/>
                <a:cs typeface="Calibri" panose="020F0502020204030204" pitchFamily="34" charset="0"/>
              </a:rPr>
              <a:t>DB to Google </a:t>
            </a:r>
            <a:r>
              <a:rPr lang="en-CA" sz="1200" dirty="0" err="1">
                <a:latin typeface="Calibri" panose="020F0502020204030204" pitchFamily="34" charset="0"/>
                <a:ea typeface="Calibri" panose="020F0502020204030204" pitchFamily="34" charset="0"/>
                <a:cs typeface="Calibri" panose="020F0502020204030204" pitchFamily="34" charset="0"/>
              </a:rPr>
              <a:t>Colab</a:t>
            </a:r>
            <a:r>
              <a:rPr lang="en-CA" sz="1200" dirty="0">
                <a:latin typeface="Calibri" panose="020F0502020204030204" pitchFamily="34" charset="0"/>
                <a:ea typeface="Calibri" panose="020F0502020204030204" pitchFamily="34" charset="0"/>
                <a:cs typeface="Calibri" panose="020F0502020204030204" pitchFamily="34" charset="0"/>
              </a:rPr>
              <a:t> (for ML)</a:t>
            </a:r>
          </a:p>
          <a:p>
            <a:endParaRPr lang="en-CA" sz="1200" dirty="0">
              <a:latin typeface="Calibri" panose="020F0502020204030204" pitchFamily="34" charset="0"/>
              <a:ea typeface="Calibri" panose="020F0502020204030204" pitchFamily="34" charset="0"/>
              <a:cs typeface="Calibri" panose="020F0502020204030204" pitchFamily="34" charset="0"/>
            </a:endParaRPr>
          </a:p>
          <a:p>
            <a:r>
              <a:rPr lang="en-CA" sz="1200" dirty="0">
                <a:latin typeface="Calibri" panose="020F0502020204030204" pitchFamily="34" charset="0"/>
                <a:ea typeface="Calibri" panose="020F0502020204030204" pitchFamily="34" charset="0"/>
                <a:cs typeface="Calibri" panose="020F0502020204030204" pitchFamily="34" charset="0"/>
              </a:rPr>
              <a:t>             Data Stored back to DB</a:t>
            </a:r>
            <a:endParaRPr lang="en-CA"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           </a:t>
            </a:r>
            <a:r>
              <a:rPr lang="en-US" sz="1200" dirty="0">
                <a:latin typeface="Calibri" panose="020F0502020204030204" pitchFamily="34" charset="0"/>
                <a:ea typeface="Calibri" panose="020F0502020204030204" pitchFamily="34" charset="0"/>
                <a:cs typeface="Calibri" panose="020F0502020204030204" pitchFamily="34" charset="0"/>
              </a:rPr>
              <a:t> Data to Dashboard (in Tableau)</a:t>
            </a:r>
          </a:p>
        </p:txBody>
      </p:sp>
      <p:grpSp>
        <p:nvGrpSpPr>
          <p:cNvPr id="53" name="Group 52">
            <a:extLst>
              <a:ext uri="{FF2B5EF4-FFF2-40B4-BE49-F238E27FC236}">
                <a16:creationId xmlns:a16="http://schemas.microsoft.com/office/drawing/2014/main" id="{07D7F880-7580-D878-77DB-647CCFB4EF43}"/>
              </a:ext>
            </a:extLst>
          </p:cNvPr>
          <p:cNvGrpSpPr/>
          <p:nvPr/>
        </p:nvGrpSpPr>
        <p:grpSpPr>
          <a:xfrm>
            <a:off x="7220444" y="-775156"/>
            <a:ext cx="2316180" cy="2279597"/>
            <a:chOff x="7489910" y="-944713"/>
            <a:chExt cx="2316180" cy="2279597"/>
          </a:xfrm>
        </p:grpSpPr>
        <p:grpSp>
          <p:nvGrpSpPr>
            <p:cNvPr id="402" name="Google Shape;402;p29"/>
            <p:cNvGrpSpPr/>
            <p:nvPr/>
          </p:nvGrpSpPr>
          <p:grpSpPr>
            <a:xfrm rot="-5400000">
              <a:off x="7508201" y="-963004"/>
              <a:ext cx="2279597" cy="2316180"/>
              <a:chOff x="599418" y="954577"/>
              <a:chExt cx="1726444" cy="1754150"/>
            </a:xfrm>
          </p:grpSpPr>
          <p:sp>
            <p:nvSpPr>
              <p:cNvPr id="403" name="Google Shape;403;p29"/>
              <p:cNvSpPr/>
              <p:nvPr/>
            </p:nvSpPr>
            <p:spPr>
              <a:xfrm rot="-1970538">
                <a:off x="599418" y="954577"/>
                <a:ext cx="1726444" cy="1726444"/>
              </a:xfrm>
              <a:prstGeom prst="ellipse">
                <a:avLst/>
              </a:prstGeom>
              <a:noFill/>
              <a:ln w="9525" cap="flat" cmpd="sng">
                <a:solidFill>
                  <a:srgbClr val="FF725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404" name="Google Shape;404;p29"/>
              <p:cNvSpPr/>
              <p:nvPr/>
            </p:nvSpPr>
            <p:spPr>
              <a:xfrm rot="19630069">
                <a:off x="1628479" y="2580910"/>
                <a:ext cx="127817" cy="127817"/>
              </a:xfrm>
              <a:prstGeom prst="ellipse">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grpSp>
        <p:sp>
          <p:nvSpPr>
            <p:cNvPr id="405" name="Google Shape;405;p29"/>
            <p:cNvSpPr/>
            <p:nvPr/>
          </p:nvSpPr>
          <p:spPr>
            <a:xfrm>
              <a:off x="7684189" y="-750389"/>
              <a:ext cx="1891200" cy="1891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grpSp>
      <p:sp>
        <p:nvSpPr>
          <p:cNvPr id="400" name="Google Shape;400;p29"/>
          <p:cNvSpPr txBox="1">
            <a:spLocks noGrp="1"/>
          </p:cNvSpPr>
          <p:nvPr>
            <p:ph type="title"/>
          </p:nvPr>
        </p:nvSpPr>
        <p:spPr>
          <a:xfrm>
            <a:off x="223079" y="31682"/>
            <a:ext cx="882219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Calibri" panose="020F0502020204030204" pitchFamily="34" charset="0"/>
                <a:ea typeface="Calibri" panose="020F0502020204030204" pitchFamily="34" charset="0"/>
                <a:cs typeface="Calibri" panose="020F0502020204030204" pitchFamily="34" charset="0"/>
              </a:rPr>
              <a:t>Methodology</a:t>
            </a:r>
          </a:p>
        </p:txBody>
      </p:sp>
      <p:pic>
        <p:nvPicPr>
          <p:cNvPr id="9" name="Picture 8">
            <a:extLst>
              <a:ext uri="{FF2B5EF4-FFF2-40B4-BE49-F238E27FC236}">
                <a16:creationId xmlns:a16="http://schemas.microsoft.com/office/drawing/2014/main" id="{CD05E3A9-A233-C8B6-23CF-1809CB3D2485}"/>
              </a:ext>
            </a:extLst>
          </p:cNvPr>
          <p:cNvPicPr>
            <a:picLocks noChangeAspect="1"/>
          </p:cNvPicPr>
          <p:nvPr/>
        </p:nvPicPr>
        <p:blipFill>
          <a:blip r:embed="rId3"/>
          <a:stretch>
            <a:fillRect/>
          </a:stretch>
        </p:blipFill>
        <p:spPr>
          <a:xfrm>
            <a:off x="7309613" y="1847187"/>
            <a:ext cx="1601711" cy="283617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025" name="Picture 1">
            <a:extLst>
              <a:ext uri="{FF2B5EF4-FFF2-40B4-BE49-F238E27FC236}">
                <a16:creationId xmlns:a16="http://schemas.microsoft.com/office/drawing/2014/main" id="{CD16E5B0-6740-30DF-88E1-AA9F83DA39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055" y="3383117"/>
            <a:ext cx="270000" cy="2700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F8DB0DD7-B2BD-D316-51B4-EF95E8DDB6F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055" y="3772471"/>
            <a:ext cx="270000" cy="2700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a:extLst>
              <a:ext uri="{FF2B5EF4-FFF2-40B4-BE49-F238E27FC236}">
                <a16:creationId xmlns:a16="http://schemas.microsoft.com/office/drawing/2014/main" id="{FA01DEC8-7CC6-60E7-E8DE-4340DCF5219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0309" y="4287341"/>
            <a:ext cx="270000" cy="270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B8D3162-6E98-520D-0237-054165D9033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6441" y="4287341"/>
            <a:ext cx="270000" cy="2700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a:extLst>
              <a:ext uri="{FF2B5EF4-FFF2-40B4-BE49-F238E27FC236}">
                <a16:creationId xmlns:a16="http://schemas.microsoft.com/office/drawing/2014/main" id="{9E52F91E-16C5-FCA3-8667-320CC4B2EFE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6055" y="4287341"/>
            <a:ext cx="270000" cy="270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1C9461F8-D269-36B5-AF63-AAF1719BE67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68229" y="3394235"/>
            <a:ext cx="270000" cy="27000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a:extLst>
              <a:ext uri="{FF2B5EF4-FFF2-40B4-BE49-F238E27FC236}">
                <a16:creationId xmlns:a16="http://schemas.microsoft.com/office/drawing/2014/main" id="{55ACB75F-47D8-D587-3841-0AC48550E89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68229" y="3787704"/>
            <a:ext cx="270000" cy="270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C82283D6-CA15-9AF7-B8BB-E7B4BF7B241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70453" y="4226316"/>
            <a:ext cx="270000" cy="270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6B776AF6-E0E4-72CC-579F-AC4E57535A7E}"/>
              </a:ext>
            </a:extLst>
          </p:cNvPr>
          <p:cNvPicPr>
            <a:picLocks noChangeAspect="1"/>
          </p:cNvPicPr>
          <p:nvPr/>
        </p:nvPicPr>
        <p:blipFill rotWithShape="1">
          <a:blip r:embed="rId12"/>
          <a:srcRect b="31705"/>
          <a:stretch/>
        </p:blipFill>
        <p:spPr>
          <a:xfrm>
            <a:off x="223079" y="622200"/>
            <a:ext cx="6921165" cy="26364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36812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grpSp>
        <p:nvGrpSpPr>
          <p:cNvPr id="53" name="Group 52">
            <a:extLst>
              <a:ext uri="{FF2B5EF4-FFF2-40B4-BE49-F238E27FC236}">
                <a16:creationId xmlns:a16="http://schemas.microsoft.com/office/drawing/2014/main" id="{07D7F880-7580-D878-77DB-647CCFB4EF43}"/>
              </a:ext>
            </a:extLst>
          </p:cNvPr>
          <p:cNvGrpSpPr/>
          <p:nvPr/>
        </p:nvGrpSpPr>
        <p:grpSpPr>
          <a:xfrm>
            <a:off x="3394691" y="-1197588"/>
            <a:ext cx="2316180" cy="2279597"/>
            <a:chOff x="7489910" y="-944713"/>
            <a:chExt cx="2316180" cy="2279597"/>
          </a:xfrm>
        </p:grpSpPr>
        <p:grpSp>
          <p:nvGrpSpPr>
            <p:cNvPr id="402" name="Google Shape;402;p29"/>
            <p:cNvGrpSpPr/>
            <p:nvPr/>
          </p:nvGrpSpPr>
          <p:grpSpPr>
            <a:xfrm rot="-5400000">
              <a:off x="7508201" y="-963004"/>
              <a:ext cx="2279597" cy="2316180"/>
              <a:chOff x="599418" y="954577"/>
              <a:chExt cx="1726444" cy="1754150"/>
            </a:xfrm>
          </p:grpSpPr>
          <p:sp>
            <p:nvSpPr>
              <p:cNvPr id="403" name="Google Shape;403;p29"/>
              <p:cNvSpPr/>
              <p:nvPr/>
            </p:nvSpPr>
            <p:spPr>
              <a:xfrm rot="-1970538">
                <a:off x="599418" y="954577"/>
                <a:ext cx="1726444" cy="1726444"/>
              </a:xfrm>
              <a:prstGeom prst="ellipse">
                <a:avLst/>
              </a:prstGeom>
              <a:noFill/>
              <a:ln w="9525" cap="flat" cmpd="sng">
                <a:solidFill>
                  <a:srgbClr val="FF725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404" name="Google Shape;404;p29"/>
              <p:cNvSpPr/>
              <p:nvPr/>
            </p:nvSpPr>
            <p:spPr>
              <a:xfrm rot="19630069">
                <a:off x="1628479" y="2580910"/>
                <a:ext cx="127817" cy="127817"/>
              </a:xfrm>
              <a:prstGeom prst="ellipse">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grpSp>
        <p:sp>
          <p:nvSpPr>
            <p:cNvPr id="405" name="Google Shape;405;p29"/>
            <p:cNvSpPr/>
            <p:nvPr/>
          </p:nvSpPr>
          <p:spPr>
            <a:xfrm>
              <a:off x="7684189" y="-750389"/>
              <a:ext cx="1891200" cy="1891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grpSp>
      <p:sp>
        <p:nvSpPr>
          <p:cNvPr id="400" name="Google Shape;400;p29"/>
          <p:cNvSpPr txBox="1">
            <a:spLocks noGrp="1"/>
          </p:cNvSpPr>
          <p:nvPr>
            <p:ph type="title"/>
          </p:nvPr>
        </p:nvSpPr>
        <p:spPr>
          <a:xfrm>
            <a:off x="213637" y="102131"/>
            <a:ext cx="882219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Calibri" panose="020F0502020204030204" pitchFamily="34" charset="0"/>
                <a:ea typeface="Calibri" panose="020F0502020204030204" pitchFamily="34" charset="0"/>
                <a:cs typeface="Calibri" panose="020F0502020204030204" pitchFamily="34" charset="0"/>
              </a:rPr>
              <a:t>Challenges and Solutions: </a:t>
            </a:r>
          </a:p>
        </p:txBody>
      </p:sp>
      <p:grpSp>
        <p:nvGrpSpPr>
          <p:cNvPr id="428" name="Group 427">
            <a:extLst>
              <a:ext uri="{FF2B5EF4-FFF2-40B4-BE49-F238E27FC236}">
                <a16:creationId xmlns:a16="http://schemas.microsoft.com/office/drawing/2014/main" id="{A5B81C14-3D21-E5D1-CCC3-8CCB9D304EDE}"/>
              </a:ext>
            </a:extLst>
          </p:cNvPr>
          <p:cNvGrpSpPr/>
          <p:nvPr/>
        </p:nvGrpSpPr>
        <p:grpSpPr>
          <a:xfrm>
            <a:off x="5787277" y="1296242"/>
            <a:ext cx="2637796" cy="3420461"/>
            <a:chOff x="5783743" y="1471851"/>
            <a:chExt cx="2637796" cy="3420461"/>
          </a:xfrm>
        </p:grpSpPr>
        <p:grpSp>
          <p:nvGrpSpPr>
            <p:cNvPr id="4" name="Group 3">
              <a:extLst>
                <a:ext uri="{FF2B5EF4-FFF2-40B4-BE49-F238E27FC236}">
                  <a16:creationId xmlns:a16="http://schemas.microsoft.com/office/drawing/2014/main" id="{EA929031-76F3-B354-9923-C46F8F4B2930}"/>
                </a:ext>
              </a:extLst>
            </p:cNvPr>
            <p:cNvGrpSpPr/>
            <p:nvPr/>
          </p:nvGrpSpPr>
          <p:grpSpPr>
            <a:xfrm>
              <a:off x="5783743" y="1471851"/>
              <a:ext cx="2637796" cy="1824870"/>
              <a:chOff x="2589868" y="1191692"/>
              <a:chExt cx="2732257" cy="1823414"/>
            </a:xfrm>
          </p:grpSpPr>
          <p:sp>
            <p:nvSpPr>
              <p:cNvPr id="16" name="TextBox 15">
                <a:extLst>
                  <a:ext uri="{FF2B5EF4-FFF2-40B4-BE49-F238E27FC236}">
                    <a16:creationId xmlns:a16="http://schemas.microsoft.com/office/drawing/2014/main" id="{6CB23361-8359-904A-3C33-C45C2D216C9D}"/>
                  </a:ext>
                </a:extLst>
              </p:cNvPr>
              <p:cNvSpPr txBox="1"/>
              <p:nvPr/>
            </p:nvSpPr>
            <p:spPr>
              <a:xfrm>
                <a:off x="2671903" y="1200673"/>
                <a:ext cx="2650222" cy="1814433"/>
              </a:xfrm>
              <a:prstGeom prst="rect">
                <a:avLst/>
              </a:prstGeom>
              <a:noFill/>
            </p:spPr>
            <p:txBody>
              <a:bodyPr wrap="square" rtlCol="0">
                <a:spAutoFit/>
              </a:bodyPr>
              <a:lstStyle/>
              <a:p>
                <a:pPr marL="285750" indent="-285750">
                  <a:buClr>
                    <a:srgbClr val="FF725E"/>
                  </a:buClr>
                  <a:buFont typeface="Wingdings" panose="05000000000000000000" pitchFamily="2" charset="2"/>
                  <a:buChar char="l"/>
                </a:pPr>
                <a:r>
                  <a:rPr lang="en-CA" dirty="0">
                    <a:latin typeface="Calibri" panose="020F0502020204030204" pitchFamily="34" charset="0"/>
                    <a:ea typeface="Calibri" panose="020F0502020204030204" pitchFamily="34" charset="0"/>
                    <a:cs typeface="Calibri" panose="020F0502020204030204" pitchFamily="34" charset="0"/>
                  </a:rPr>
                  <a:t>Project Management Plan</a:t>
                </a:r>
              </a:p>
              <a:p>
                <a:pPr marL="285750" indent="-285750">
                  <a:buClr>
                    <a:srgbClr val="FF725E"/>
                  </a:buClr>
                  <a:buFont typeface="Wingdings" panose="05000000000000000000" pitchFamily="2" charset="2"/>
                  <a:buChar char="l"/>
                </a:pPr>
                <a:r>
                  <a:rPr lang="en-CA" dirty="0">
                    <a:latin typeface="Calibri" panose="020F0502020204030204" pitchFamily="34" charset="0"/>
                    <a:ea typeface="Calibri" panose="020F0502020204030204" pitchFamily="34" charset="0"/>
                    <a:cs typeface="Calibri" panose="020F0502020204030204" pitchFamily="34" charset="0"/>
                  </a:rPr>
                  <a:t>Project Documents</a:t>
                </a:r>
              </a:p>
              <a:p>
                <a:pPr marL="285750" indent="-285750">
                  <a:buClr>
                    <a:srgbClr val="FF725E"/>
                  </a:buClr>
                  <a:buFont typeface="Wingdings" panose="05000000000000000000" pitchFamily="2" charset="2"/>
                  <a:buChar char="l"/>
                </a:pPr>
                <a:r>
                  <a:rPr lang="en-CA" dirty="0">
                    <a:latin typeface="Calibri" panose="020F0502020204030204" pitchFamily="34" charset="0"/>
                    <a:ea typeface="Calibri" panose="020F0502020204030204" pitchFamily="34" charset="0"/>
                    <a:cs typeface="Calibri" panose="020F0502020204030204" pitchFamily="34" charset="0"/>
                  </a:rPr>
                  <a:t>Project Milestones</a:t>
                </a:r>
              </a:p>
              <a:p>
                <a:pPr marL="285750" indent="-285750">
                  <a:buClr>
                    <a:srgbClr val="FF725E"/>
                  </a:buClr>
                  <a:buFont typeface="Wingdings" panose="05000000000000000000" pitchFamily="2" charset="2"/>
                  <a:buChar char="l"/>
                </a:pPr>
                <a:r>
                  <a:rPr lang="en-CA" dirty="0">
                    <a:latin typeface="Calibri" panose="020F0502020204030204" pitchFamily="34" charset="0"/>
                    <a:ea typeface="Calibri" panose="020F0502020204030204" pitchFamily="34" charset="0"/>
                    <a:cs typeface="Calibri" panose="020F0502020204030204" pitchFamily="34" charset="0"/>
                  </a:rPr>
                  <a:t>Project Schedule</a:t>
                </a:r>
              </a:p>
              <a:p>
                <a:pPr marL="285750" indent="-285750">
                  <a:buClr>
                    <a:srgbClr val="FF725E"/>
                  </a:buClr>
                  <a:buFont typeface="Wingdings" panose="05000000000000000000" pitchFamily="2" charset="2"/>
                  <a:buChar char="l"/>
                </a:pPr>
                <a:r>
                  <a:rPr lang="en-CA" dirty="0">
                    <a:latin typeface="Calibri" panose="020F0502020204030204" pitchFamily="34" charset="0"/>
                    <a:ea typeface="Calibri" panose="020F0502020204030204" pitchFamily="34" charset="0"/>
                    <a:cs typeface="Calibri" panose="020F0502020204030204" pitchFamily="34" charset="0"/>
                  </a:rPr>
                  <a:t>Risk Register </a:t>
                </a:r>
              </a:p>
              <a:p>
                <a:pPr marL="285750" indent="-285750">
                  <a:buClr>
                    <a:srgbClr val="FF725E"/>
                  </a:buClr>
                  <a:buFont typeface="Wingdings" panose="05000000000000000000" pitchFamily="2" charset="2"/>
                  <a:buChar char="l"/>
                </a:pPr>
                <a:r>
                  <a:rPr lang="en-CA" dirty="0">
                    <a:latin typeface="Calibri" panose="020F0502020204030204" pitchFamily="34" charset="0"/>
                    <a:ea typeface="Calibri" panose="020F0502020204030204" pitchFamily="34" charset="0"/>
                    <a:cs typeface="Calibri" panose="020F0502020204030204" pitchFamily="34" charset="0"/>
                  </a:rPr>
                  <a:t>Requirement Gathering </a:t>
                </a:r>
              </a:p>
              <a:p>
                <a:pPr marL="285750" indent="-285750">
                  <a:buClr>
                    <a:srgbClr val="FF725E"/>
                  </a:buClr>
                  <a:buFont typeface="Wingdings" panose="05000000000000000000" pitchFamily="2" charset="2"/>
                  <a:buChar char="l"/>
                </a:pPr>
                <a:r>
                  <a:rPr lang="en-CA" dirty="0">
                    <a:latin typeface="Calibri" panose="020F0502020204030204" pitchFamily="34" charset="0"/>
                    <a:ea typeface="Calibri" panose="020F0502020204030204" pitchFamily="34" charset="0"/>
                    <a:cs typeface="Calibri" panose="020F0502020204030204" pitchFamily="34" charset="0"/>
                  </a:rPr>
                  <a:t>Project Communication</a:t>
                </a:r>
              </a:p>
              <a:p>
                <a:pPr marL="285750" indent="-285750">
                  <a:buClr>
                    <a:srgbClr val="FF725E"/>
                  </a:buClr>
                  <a:buFont typeface="Wingdings" panose="05000000000000000000" pitchFamily="2" charset="2"/>
                  <a:buChar char="l"/>
                </a:pPr>
                <a:r>
                  <a:rPr lang="en-CA" dirty="0">
                    <a:latin typeface="Calibri" panose="020F0502020204030204" pitchFamily="34" charset="0"/>
                    <a:ea typeface="Calibri" panose="020F0502020204030204" pitchFamily="34" charset="0"/>
                    <a:cs typeface="Calibri" panose="020F0502020204030204" pitchFamily="34" charset="0"/>
                  </a:rPr>
                  <a:t>…</a:t>
                </a:r>
              </a:p>
            </p:txBody>
          </p:sp>
          <p:sp>
            <p:nvSpPr>
              <p:cNvPr id="17" name="Double Bracket 16">
                <a:extLst>
                  <a:ext uri="{FF2B5EF4-FFF2-40B4-BE49-F238E27FC236}">
                    <a16:creationId xmlns:a16="http://schemas.microsoft.com/office/drawing/2014/main" id="{EA8DEF96-6053-F7D7-AD24-434716EA8482}"/>
                  </a:ext>
                </a:extLst>
              </p:cNvPr>
              <p:cNvSpPr/>
              <p:nvPr/>
            </p:nvSpPr>
            <p:spPr>
              <a:xfrm>
                <a:off x="2589868" y="1191692"/>
                <a:ext cx="2732257" cy="1793387"/>
              </a:xfrm>
              <a:prstGeom prst="bracketPair">
                <a:avLst/>
              </a:prstGeom>
              <a:noFill/>
              <a:ln w="38100">
                <a:solidFill>
                  <a:srgbClr val="FF725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latin typeface="Calibri" panose="020F0502020204030204" pitchFamily="34" charset="0"/>
                  <a:ea typeface="Calibri" panose="020F0502020204030204" pitchFamily="34" charset="0"/>
                  <a:cs typeface="Calibri" panose="020F0502020204030204" pitchFamily="34" charset="0"/>
                </a:endParaRPr>
              </a:p>
            </p:txBody>
          </p:sp>
        </p:grpSp>
        <p:grpSp>
          <p:nvGrpSpPr>
            <p:cNvPr id="5" name="Group 4">
              <a:extLst>
                <a:ext uri="{FF2B5EF4-FFF2-40B4-BE49-F238E27FC236}">
                  <a16:creationId xmlns:a16="http://schemas.microsoft.com/office/drawing/2014/main" id="{AA1D8718-F70D-3A70-CF1F-B974798E8729}"/>
                </a:ext>
              </a:extLst>
            </p:cNvPr>
            <p:cNvGrpSpPr/>
            <p:nvPr/>
          </p:nvGrpSpPr>
          <p:grpSpPr>
            <a:xfrm>
              <a:off x="5806346" y="4060382"/>
              <a:ext cx="2615193" cy="831930"/>
              <a:chOff x="2637240" y="4025574"/>
              <a:chExt cx="2919960" cy="830998"/>
            </a:xfrm>
          </p:grpSpPr>
          <p:sp>
            <p:nvSpPr>
              <p:cNvPr id="9" name="TextBox 8">
                <a:extLst>
                  <a:ext uri="{FF2B5EF4-FFF2-40B4-BE49-F238E27FC236}">
                    <a16:creationId xmlns:a16="http://schemas.microsoft.com/office/drawing/2014/main" id="{6CA4DD6F-DAB9-AB52-E21C-6F4D1606FBD8}"/>
                  </a:ext>
                </a:extLst>
              </p:cNvPr>
              <p:cNvSpPr txBox="1"/>
              <p:nvPr/>
            </p:nvSpPr>
            <p:spPr>
              <a:xfrm>
                <a:off x="2706526" y="4025574"/>
                <a:ext cx="2850674" cy="737836"/>
              </a:xfrm>
              <a:prstGeom prst="rect">
                <a:avLst/>
              </a:prstGeom>
              <a:noFill/>
            </p:spPr>
            <p:txBody>
              <a:bodyPr wrap="square" rtlCol="0">
                <a:spAutoFit/>
              </a:bodyPr>
              <a:lstStyle/>
              <a:p>
                <a:pPr marL="285750" indent="-285750">
                  <a:buClr>
                    <a:srgbClr val="FF725E"/>
                  </a:buClr>
                  <a:buFont typeface="Wingdings" panose="05000000000000000000" pitchFamily="2" charset="2"/>
                  <a:buChar char="l"/>
                </a:pPr>
                <a:r>
                  <a:rPr lang="en-CA" dirty="0">
                    <a:latin typeface="Calibri" panose="020F0502020204030204" pitchFamily="34" charset="0"/>
                    <a:ea typeface="Calibri" panose="020F0502020204030204" pitchFamily="34" charset="0"/>
                    <a:cs typeface="Calibri" panose="020F0502020204030204" pitchFamily="34" charset="0"/>
                  </a:rPr>
                  <a:t>Change Request</a:t>
                </a:r>
              </a:p>
              <a:p>
                <a:pPr marL="285750" indent="-285750">
                  <a:buClr>
                    <a:srgbClr val="FF725E"/>
                  </a:buClr>
                  <a:buFont typeface="Wingdings" panose="05000000000000000000" pitchFamily="2" charset="2"/>
                  <a:buChar char="l"/>
                </a:pPr>
                <a:r>
                  <a:rPr lang="en-CA" dirty="0">
                    <a:latin typeface="Calibri" panose="020F0502020204030204" pitchFamily="34" charset="0"/>
                    <a:ea typeface="Calibri" panose="020F0502020204030204" pitchFamily="34" charset="0"/>
                    <a:cs typeface="Calibri" panose="020F0502020204030204" pitchFamily="34" charset="0"/>
                  </a:rPr>
                  <a:t>Change log</a:t>
                </a:r>
              </a:p>
              <a:p>
                <a:pPr marL="285750" indent="-285750">
                  <a:buClr>
                    <a:srgbClr val="FF725E"/>
                  </a:buClr>
                  <a:buFont typeface="Wingdings" panose="05000000000000000000" pitchFamily="2" charset="2"/>
                  <a:buChar char="l"/>
                </a:pPr>
                <a:r>
                  <a:rPr lang="en-CA" dirty="0">
                    <a:latin typeface="Calibri" panose="020F0502020204030204" pitchFamily="34" charset="0"/>
                    <a:ea typeface="Calibri" panose="020F0502020204030204" pitchFamily="34" charset="0"/>
                    <a:cs typeface="Calibri" panose="020F0502020204030204" pitchFamily="34" charset="0"/>
                  </a:rPr>
                  <a:t>Lesson Learned Register</a:t>
                </a:r>
              </a:p>
            </p:txBody>
          </p:sp>
          <p:sp>
            <p:nvSpPr>
              <p:cNvPr id="10" name="Double Bracket 9">
                <a:extLst>
                  <a:ext uri="{FF2B5EF4-FFF2-40B4-BE49-F238E27FC236}">
                    <a16:creationId xmlns:a16="http://schemas.microsoft.com/office/drawing/2014/main" id="{4C4061C4-F89C-C6A7-531D-02996D10702C}"/>
                  </a:ext>
                </a:extLst>
              </p:cNvPr>
              <p:cNvSpPr/>
              <p:nvPr/>
            </p:nvSpPr>
            <p:spPr>
              <a:xfrm>
                <a:off x="2637240" y="4030859"/>
                <a:ext cx="2919960" cy="825713"/>
              </a:xfrm>
              <a:prstGeom prst="bracketPair">
                <a:avLst/>
              </a:prstGeom>
              <a:noFill/>
              <a:ln w="38100">
                <a:solidFill>
                  <a:srgbClr val="FF725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latin typeface="Calibri" panose="020F0502020204030204" pitchFamily="34" charset="0"/>
                  <a:ea typeface="Calibri" panose="020F0502020204030204" pitchFamily="34" charset="0"/>
                  <a:cs typeface="Calibri" panose="020F0502020204030204" pitchFamily="34" charset="0"/>
                </a:endParaRPr>
              </a:p>
            </p:txBody>
          </p:sp>
        </p:grpSp>
        <p:grpSp>
          <p:nvGrpSpPr>
            <p:cNvPr id="427" name="Group 426">
              <a:extLst>
                <a:ext uri="{FF2B5EF4-FFF2-40B4-BE49-F238E27FC236}">
                  <a16:creationId xmlns:a16="http://schemas.microsoft.com/office/drawing/2014/main" id="{3F715CA6-FC1E-42D8-0E46-DC2961E2E128}"/>
                </a:ext>
              </a:extLst>
            </p:cNvPr>
            <p:cNvGrpSpPr/>
            <p:nvPr/>
          </p:nvGrpSpPr>
          <p:grpSpPr>
            <a:xfrm>
              <a:off x="6373901" y="3152415"/>
              <a:ext cx="1389190" cy="858154"/>
              <a:chOff x="6137398" y="2802592"/>
              <a:chExt cx="1389190" cy="858154"/>
            </a:xfrm>
          </p:grpSpPr>
          <p:grpSp>
            <p:nvGrpSpPr>
              <p:cNvPr id="3" name="Group 2">
                <a:extLst>
                  <a:ext uri="{FF2B5EF4-FFF2-40B4-BE49-F238E27FC236}">
                    <a16:creationId xmlns:a16="http://schemas.microsoft.com/office/drawing/2014/main" id="{57880A97-4D60-B4AE-F753-54E225620985}"/>
                  </a:ext>
                </a:extLst>
              </p:cNvPr>
              <p:cNvGrpSpPr/>
              <p:nvPr/>
            </p:nvGrpSpPr>
            <p:grpSpPr>
              <a:xfrm>
                <a:off x="6137398" y="2802592"/>
                <a:ext cx="1389190" cy="858154"/>
                <a:chOff x="1014963" y="2895179"/>
                <a:chExt cx="1518434" cy="1069806"/>
              </a:xfrm>
            </p:grpSpPr>
            <p:sp>
              <p:nvSpPr>
                <p:cNvPr id="19" name="Arrow: Curved Down 18">
                  <a:extLst>
                    <a:ext uri="{FF2B5EF4-FFF2-40B4-BE49-F238E27FC236}">
                      <a16:creationId xmlns:a16="http://schemas.microsoft.com/office/drawing/2014/main" id="{78ACDF43-7FD0-E597-008F-4DA47C666959}"/>
                    </a:ext>
                  </a:extLst>
                </p:cNvPr>
                <p:cNvSpPr/>
                <p:nvPr/>
              </p:nvSpPr>
              <p:spPr>
                <a:xfrm rot="16200000" flipV="1">
                  <a:off x="1812804" y="3125023"/>
                  <a:ext cx="950438" cy="490749"/>
                </a:xfrm>
                <a:prstGeom prst="curvedDownArrow">
                  <a:avLst>
                    <a:gd name="adj1" fmla="val 25000"/>
                    <a:gd name="adj2" fmla="val 87066"/>
                    <a:gd name="adj3" fmla="val 34950"/>
                  </a:avLst>
                </a:prstGeom>
                <a:solidFill>
                  <a:srgbClr val="FF72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20" name="Arrow: Curved Down 19">
                  <a:extLst>
                    <a:ext uri="{FF2B5EF4-FFF2-40B4-BE49-F238E27FC236}">
                      <a16:creationId xmlns:a16="http://schemas.microsoft.com/office/drawing/2014/main" id="{E75E3D3B-79AD-D128-2171-EBADE9AEE57D}"/>
                    </a:ext>
                  </a:extLst>
                </p:cNvPr>
                <p:cNvSpPr/>
                <p:nvPr/>
              </p:nvSpPr>
              <p:spPr>
                <a:xfrm rot="16200000" flipH="1">
                  <a:off x="754750" y="3214020"/>
                  <a:ext cx="1011178" cy="490751"/>
                </a:xfrm>
                <a:prstGeom prst="curvedDownArrow">
                  <a:avLst>
                    <a:gd name="adj1" fmla="val 25000"/>
                    <a:gd name="adj2" fmla="val 87066"/>
                    <a:gd name="adj3" fmla="val 34950"/>
                  </a:avLst>
                </a:prstGeom>
                <a:solidFill>
                  <a:srgbClr val="FF72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grpSp>
          <p:sp>
            <p:nvSpPr>
              <p:cNvPr id="23" name="TextBox 22">
                <a:extLst>
                  <a:ext uri="{FF2B5EF4-FFF2-40B4-BE49-F238E27FC236}">
                    <a16:creationId xmlns:a16="http://schemas.microsoft.com/office/drawing/2014/main" id="{FAE964D8-9342-3A0B-D32B-3044879FA2A1}"/>
                  </a:ext>
                </a:extLst>
              </p:cNvPr>
              <p:cNvSpPr txBox="1"/>
              <p:nvPr/>
            </p:nvSpPr>
            <p:spPr>
              <a:xfrm>
                <a:off x="6259340" y="3020481"/>
                <a:ext cx="1145309" cy="338554"/>
              </a:xfrm>
              <a:prstGeom prst="rect">
                <a:avLst/>
              </a:prstGeom>
              <a:noFill/>
            </p:spPr>
            <p:txBody>
              <a:bodyPr wrap="square" rtlCol="0">
                <a:spAutoFit/>
              </a:bodyPr>
              <a:lstStyle/>
              <a:p>
                <a:pPr algn="ctr"/>
                <a:r>
                  <a:rPr lang="en-CA" sz="1600" b="1" dirty="0">
                    <a:solidFill>
                      <a:srgbClr val="FF725E"/>
                    </a:solidFill>
                    <a:latin typeface="Calibri" panose="020F0502020204030204" pitchFamily="34" charset="0"/>
                    <a:ea typeface="Calibri" panose="020F0502020204030204" pitchFamily="34" charset="0"/>
                    <a:cs typeface="Calibri" panose="020F0502020204030204" pitchFamily="34" charset="0"/>
                  </a:rPr>
                  <a:t>Update</a:t>
                </a:r>
              </a:p>
            </p:txBody>
          </p:sp>
        </p:grpSp>
      </p:grpSp>
      <p:grpSp>
        <p:nvGrpSpPr>
          <p:cNvPr id="391" name="Group 390">
            <a:extLst>
              <a:ext uri="{FF2B5EF4-FFF2-40B4-BE49-F238E27FC236}">
                <a16:creationId xmlns:a16="http://schemas.microsoft.com/office/drawing/2014/main" id="{20523A39-90F3-62C8-FA8A-66E70E5DC890}"/>
              </a:ext>
            </a:extLst>
          </p:cNvPr>
          <p:cNvGrpSpPr/>
          <p:nvPr/>
        </p:nvGrpSpPr>
        <p:grpSpPr>
          <a:xfrm>
            <a:off x="320176" y="4158285"/>
            <a:ext cx="1413852" cy="725352"/>
            <a:chOff x="4132535" y="1540309"/>
            <a:chExt cx="1360250" cy="805697"/>
          </a:xfrm>
        </p:grpSpPr>
        <p:grpSp>
          <p:nvGrpSpPr>
            <p:cNvPr id="392" name="Google Shape;638;p35">
              <a:extLst>
                <a:ext uri="{FF2B5EF4-FFF2-40B4-BE49-F238E27FC236}">
                  <a16:creationId xmlns:a16="http://schemas.microsoft.com/office/drawing/2014/main" id="{0E5AC7E1-3970-42EA-EFA6-EF173D131C6B}"/>
                </a:ext>
              </a:extLst>
            </p:cNvPr>
            <p:cNvGrpSpPr/>
            <p:nvPr/>
          </p:nvGrpSpPr>
          <p:grpSpPr>
            <a:xfrm>
              <a:off x="4149460" y="1540309"/>
              <a:ext cx="1300364" cy="805697"/>
              <a:chOff x="713225" y="1832600"/>
              <a:chExt cx="845400" cy="904375"/>
            </a:xfrm>
          </p:grpSpPr>
          <p:sp>
            <p:nvSpPr>
              <p:cNvPr id="394" name="Google Shape;639;p35">
                <a:extLst>
                  <a:ext uri="{FF2B5EF4-FFF2-40B4-BE49-F238E27FC236}">
                    <a16:creationId xmlns:a16="http://schemas.microsoft.com/office/drawing/2014/main" id="{6AC5FFCF-AA74-5FC5-3089-1787B4CC935B}"/>
                  </a:ext>
                </a:extLst>
              </p:cNvPr>
              <p:cNvSpPr/>
              <p:nvPr/>
            </p:nvSpPr>
            <p:spPr>
              <a:xfrm>
                <a:off x="713225" y="1891575"/>
                <a:ext cx="845400" cy="845400"/>
              </a:xfrm>
              <a:prstGeom prst="rect">
                <a:avLst/>
              </a:prstGeom>
              <a:noFill/>
              <a:ln w="28575" cap="flat" cmpd="sng">
                <a:solidFill>
                  <a:srgbClr val="FFC000"/>
                </a:solidFill>
                <a:prstDash val="sys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395" name="Google Shape;640;p35">
                <a:extLst>
                  <a:ext uri="{FF2B5EF4-FFF2-40B4-BE49-F238E27FC236}">
                    <a16:creationId xmlns:a16="http://schemas.microsoft.com/office/drawing/2014/main" id="{11CA76D9-BBB1-9FC7-89AB-EAA47FCF5C2A}"/>
                  </a:ext>
                </a:extLst>
              </p:cNvPr>
              <p:cNvSpPr/>
              <p:nvPr/>
            </p:nvSpPr>
            <p:spPr>
              <a:xfrm>
                <a:off x="1072625" y="1832600"/>
                <a:ext cx="126600" cy="12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grpSp>
        <p:sp>
          <p:nvSpPr>
            <p:cNvPr id="393" name="TextBox 392">
              <a:extLst>
                <a:ext uri="{FF2B5EF4-FFF2-40B4-BE49-F238E27FC236}">
                  <a16:creationId xmlns:a16="http://schemas.microsoft.com/office/drawing/2014/main" id="{3CA043ED-2314-E406-C9D6-8BB99C41EDF6}"/>
                </a:ext>
              </a:extLst>
            </p:cNvPr>
            <p:cNvSpPr txBox="1"/>
            <p:nvPr/>
          </p:nvSpPr>
          <p:spPr>
            <a:xfrm>
              <a:off x="4132535" y="1660083"/>
              <a:ext cx="1360250" cy="581175"/>
            </a:xfrm>
            <a:prstGeom prst="rect">
              <a:avLst/>
            </a:prstGeom>
            <a:noFill/>
          </p:spPr>
          <p:txBody>
            <a:bodyPr wrap="square" rtlCol="0">
              <a:spAutoFit/>
            </a:bodyPr>
            <a:lstStyle/>
            <a:p>
              <a:pPr algn="ctr"/>
              <a:r>
                <a:rPr lang="en-CA" dirty="0">
                  <a:latin typeface="Calibri" panose="020F0502020204030204" pitchFamily="34" charset="0"/>
                  <a:ea typeface="Calibri" panose="020F0502020204030204" pitchFamily="34" charset="0"/>
                  <a:cs typeface="Calibri" panose="020F0502020204030204" pitchFamily="34" charset="0"/>
                </a:rPr>
                <a:t>Updated Work Performance</a:t>
              </a:r>
            </a:p>
          </p:txBody>
        </p:sp>
      </p:grpSp>
      <p:grpSp>
        <p:nvGrpSpPr>
          <p:cNvPr id="429" name="Group 428">
            <a:extLst>
              <a:ext uri="{FF2B5EF4-FFF2-40B4-BE49-F238E27FC236}">
                <a16:creationId xmlns:a16="http://schemas.microsoft.com/office/drawing/2014/main" id="{1E507033-F661-F4C4-25D4-63F7A7C5DC1F}"/>
              </a:ext>
            </a:extLst>
          </p:cNvPr>
          <p:cNvGrpSpPr/>
          <p:nvPr/>
        </p:nvGrpSpPr>
        <p:grpSpPr>
          <a:xfrm>
            <a:off x="420068" y="1234556"/>
            <a:ext cx="4171399" cy="2709399"/>
            <a:chOff x="169911" y="1229213"/>
            <a:chExt cx="4171399" cy="2709399"/>
          </a:xfrm>
        </p:grpSpPr>
        <p:grpSp>
          <p:nvGrpSpPr>
            <p:cNvPr id="27" name="Group 26">
              <a:extLst>
                <a:ext uri="{FF2B5EF4-FFF2-40B4-BE49-F238E27FC236}">
                  <a16:creationId xmlns:a16="http://schemas.microsoft.com/office/drawing/2014/main" id="{EB459CE1-A135-84B4-5C9E-7BD3CBBBD8C2}"/>
                </a:ext>
              </a:extLst>
            </p:cNvPr>
            <p:cNvGrpSpPr/>
            <p:nvPr/>
          </p:nvGrpSpPr>
          <p:grpSpPr>
            <a:xfrm>
              <a:off x="264019" y="1229983"/>
              <a:ext cx="1241593" cy="1100486"/>
              <a:chOff x="3555830" y="1317181"/>
              <a:chExt cx="1048877" cy="903598"/>
            </a:xfrm>
          </p:grpSpPr>
          <p:sp>
            <p:nvSpPr>
              <p:cNvPr id="29" name="TextBox 28">
                <a:extLst>
                  <a:ext uri="{FF2B5EF4-FFF2-40B4-BE49-F238E27FC236}">
                    <a16:creationId xmlns:a16="http://schemas.microsoft.com/office/drawing/2014/main" id="{6FD616F6-89B1-1B65-66C7-47741E0A4811}"/>
                  </a:ext>
                </a:extLst>
              </p:cNvPr>
              <p:cNvSpPr txBox="1"/>
              <p:nvPr/>
            </p:nvSpPr>
            <p:spPr>
              <a:xfrm>
                <a:off x="3585523" y="1489585"/>
                <a:ext cx="994647" cy="606510"/>
              </a:xfrm>
              <a:prstGeom prst="rect">
                <a:avLst/>
              </a:prstGeom>
              <a:noFill/>
            </p:spPr>
            <p:txBody>
              <a:bodyPr wrap="square" rtlCol="0">
                <a:spAutoFit/>
              </a:bodyPr>
              <a:lstStyle/>
              <a:p>
                <a:pPr marL="158750" indent="0" algn="ctr">
                  <a:buClr>
                    <a:srgbClr val="FF725E"/>
                  </a:buClr>
                  <a:buNone/>
                </a:pPr>
                <a:r>
                  <a:rPr lang="en-US" b="1" dirty="0">
                    <a:latin typeface="Calibri" panose="020F0502020204030204" pitchFamily="34" charset="0"/>
                    <a:ea typeface="Calibri" panose="020F0502020204030204" pitchFamily="34" charset="0"/>
                    <a:cs typeface="Calibri" panose="020F0502020204030204" pitchFamily="34" charset="0"/>
                  </a:rPr>
                  <a:t>Validate &amp; Control</a:t>
                </a:r>
              </a:p>
              <a:p>
                <a:pPr marL="158750" indent="0" algn="ctr">
                  <a:buClr>
                    <a:srgbClr val="FF725E"/>
                  </a:buClr>
                  <a:buNone/>
                </a:pPr>
                <a:r>
                  <a:rPr lang="en-US" b="1" dirty="0">
                    <a:latin typeface="Calibri" panose="020F0502020204030204" pitchFamily="34" charset="0"/>
                    <a:ea typeface="Calibri" panose="020F0502020204030204" pitchFamily="34" charset="0"/>
                    <a:cs typeface="Calibri" panose="020F0502020204030204" pitchFamily="34" charset="0"/>
                  </a:rPr>
                  <a:t>Scope</a:t>
                </a:r>
              </a:p>
            </p:txBody>
          </p:sp>
          <p:grpSp>
            <p:nvGrpSpPr>
              <p:cNvPr id="28" name="Group 27">
                <a:extLst>
                  <a:ext uri="{FF2B5EF4-FFF2-40B4-BE49-F238E27FC236}">
                    <a16:creationId xmlns:a16="http://schemas.microsoft.com/office/drawing/2014/main" id="{90E9A585-675C-48A0-B730-E137EC71C887}"/>
                  </a:ext>
                </a:extLst>
              </p:cNvPr>
              <p:cNvGrpSpPr/>
              <p:nvPr/>
            </p:nvGrpSpPr>
            <p:grpSpPr>
              <a:xfrm>
                <a:off x="3555830" y="1317181"/>
                <a:ext cx="1048877" cy="903598"/>
                <a:chOff x="3555830" y="1317181"/>
                <a:chExt cx="1048877" cy="903598"/>
              </a:xfrm>
            </p:grpSpPr>
            <p:sp>
              <p:nvSpPr>
                <p:cNvPr id="30" name="Oval 29">
                  <a:extLst>
                    <a:ext uri="{FF2B5EF4-FFF2-40B4-BE49-F238E27FC236}">
                      <a16:creationId xmlns:a16="http://schemas.microsoft.com/office/drawing/2014/main" id="{A85B44A8-5EBF-4691-6A1F-AEFF8713EF03}"/>
                    </a:ext>
                  </a:extLst>
                </p:cNvPr>
                <p:cNvSpPr/>
                <p:nvPr/>
              </p:nvSpPr>
              <p:spPr>
                <a:xfrm>
                  <a:off x="3653196" y="1317181"/>
                  <a:ext cx="951511" cy="903598"/>
                </a:xfrm>
                <a:prstGeom prst="ellipse">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endParaRPr lang="en-CA" sz="120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31" name="Google Shape;640;p35">
                  <a:extLst>
                    <a:ext uri="{FF2B5EF4-FFF2-40B4-BE49-F238E27FC236}">
                      <a16:creationId xmlns:a16="http://schemas.microsoft.com/office/drawing/2014/main" id="{14504397-B607-0203-481C-CEB5785138B7}"/>
                    </a:ext>
                  </a:extLst>
                </p:cNvPr>
                <p:cNvSpPr/>
                <p:nvPr/>
              </p:nvSpPr>
              <p:spPr>
                <a:xfrm>
                  <a:off x="3555830" y="1664241"/>
                  <a:ext cx="194732" cy="112786"/>
                </a:xfrm>
                <a:prstGeom prst="rect">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Calibri" panose="020F0502020204030204" pitchFamily="34" charset="0"/>
                    <a:ea typeface="Calibri" panose="020F0502020204030204" pitchFamily="34" charset="0"/>
                    <a:cs typeface="Calibri" panose="020F0502020204030204" pitchFamily="34" charset="0"/>
                  </a:endParaRPr>
                </a:p>
              </p:txBody>
            </p:sp>
          </p:grpSp>
        </p:grpSp>
        <p:grpSp>
          <p:nvGrpSpPr>
            <p:cNvPr id="25" name="Group 24">
              <a:extLst>
                <a:ext uri="{FF2B5EF4-FFF2-40B4-BE49-F238E27FC236}">
                  <a16:creationId xmlns:a16="http://schemas.microsoft.com/office/drawing/2014/main" id="{145F6668-B925-E58F-0778-F353C60A1FCE}"/>
                </a:ext>
              </a:extLst>
            </p:cNvPr>
            <p:cNvGrpSpPr/>
            <p:nvPr/>
          </p:nvGrpSpPr>
          <p:grpSpPr>
            <a:xfrm>
              <a:off x="1597389" y="1229213"/>
              <a:ext cx="1241593" cy="1100486"/>
              <a:chOff x="3555830" y="1317181"/>
              <a:chExt cx="1048877" cy="903598"/>
            </a:xfrm>
          </p:grpSpPr>
          <p:sp>
            <p:nvSpPr>
              <p:cNvPr id="26" name="TextBox 25">
                <a:extLst>
                  <a:ext uri="{FF2B5EF4-FFF2-40B4-BE49-F238E27FC236}">
                    <a16:creationId xmlns:a16="http://schemas.microsoft.com/office/drawing/2014/main" id="{26480D24-7C38-0E11-E23A-574C98785D1F}"/>
                  </a:ext>
                </a:extLst>
              </p:cNvPr>
              <p:cNvSpPr txBox="1"/>
              <p:nvPr/>
            </p:nvSpPr>
            <p:spPr>
              <a:xfrm>
                <a:off x="3577337" y="1473681"/>
                <a:ext cx="994647" cy="606510"/>
              </a:xfrm>
              <a:prstGeom prst="rect">
                <a:avLst/>
              </a:prstGeom>
              <a:noFill/>
            </p:spPr>
            <p:txBody>
              <a:bodyPr wrap="square" rtlCol="0">
                <a:spAutoFit/>
              </a:bodyPr>
              <a:lstStyle/>
              <a:p>
                <a:pPr marL="158750" indent="0" algn="ctr">
                  <a:buClr>
                    <a:srgbClr val="FF725E"/>
                  </a:buClr>
                  <a:buNone/>
                </a:pPr>
                <a:r>
                  <a:rPr lang="en-US" b="1" dirty="0">
                    <a:latin typeface="Calibri" panose="020F0502020204030204" pitchFamily="34" charset="0"/>
                    <a:ea typeface="Calibri" panose="020F0502020204030204" pitchFamily="34" charset="0"/>
                    <a:cs typeface="Calibri" panose="020F0502020204030204" pitchFamily="34" charset="0"/>
                  </a:rPr>
                  <a:t>Control Cost &amp; Schedule</a:t>
                </a:r>
              </a:p>
            </p:txBody>
          </p:sp>
          <p:grpSp>
            <p:nvGrpSpPr>
              <p:cNvPr id="33" name="Group 32">
                <a:extLst>
                  <a:ext uri="{FF2B5EF4-FFF2-40B4-BE49-F238E27FC236}">
                    <a16:creationId xmlns:a16="http://schemas.microsoft.com/office/drawing/2014/main" id="{93536F8A-FBFB-DEC5-9122-EE121DB30AE0}"/>
                  </a:ext>
                </a:extLst>
              </p:cNvPr>
              <p:cNvGrpSpPr/>
              <p:nvPr/>
            </p:nvGrpSpPr>
            <p:grpSpPr>
              <a:xfrm>
                <a:off x="3555830" y="1317181"/>
                <a:ext cx="1048877" cy="903598"/>
                <a:chOff x="3555830" y="1317181"/>
                <a:chExt cx="1048877" cy="903598"/>
              </a:xfrm>
            </p:grpSpPr>
            <p:sp>
              <p:nvSpPr>
                <p:cNvPr id="34" name="Oval 33">
                  <a:extLst>
                    <a:ext uri="{FF2B5EF4-FFF2-40B4-BE49-F238E27FC236}">
                      <a16:creationId xmlns:a16="http://schemas.microsoft.com/office/drawing/2014/main" id="{F0612DB5-75EC-B4C4-92D4-0D3AEBD8AB1A}"/>
                    </a:ext>
                  </a:extLst>
                </p:cNvPr>
                <p:cNvSpPr/>
                <p:nvPr/>
              </p:nvSpPr>
              <p:spPr>
                <a:xfrm>
                  <a:off x="3653196" y="1317181"/>
                  <a:ext cx="951511" cy="903598"/>
                </a:xfrm>
                <a:prstGeom prst="ellipse">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endParaRPr lang="en-CA" sz="120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35" name="Google Shape;640;p35">
                  <a:extLst>
                    <a:ext uri="{FF2B5EF4-FFF2-40B4-BE49-F238E27FC236}">
                      <a16:creationId xmlns:a16="http://schemas.microsoft.com/office/drawing/2014/main" id="{A9239959-6063-017E-5E3A-EC4B12B82F23}"/>
                    </a:ext>
                  </a:extLst>
                </p:cNvPr>
                <p:cNvSpPr/>
                <p:nvPr/>
              </p:nvSpPr>
              <p:spPr>
                <a:xfrm>
                  <a:off x="3555830" y="1664241"/>
                  <a:ext cx="194732" cy="112786"/>
                </a:xfrm>
                <a:prstGeom prst="rect">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Calibri" panose="020F0502020204030204" pitchFamily="34" charset="0"/>
                    <a:ea typeface="Calibri" panose="020F0502020204030204" pitchFamily="34" charset="0"/>
                    <a:cs typeface="Calibri" panose="020F0502020204030204" pitchFamily="34" charset="0"/>
                  </a:endParaRPr>
                </a:p>
              </p:txBody>
            </p:sp>
          </p:grpSp>
        </p:grpSp>
        <p:grpSp>
          <p:nvGrpSpPr>
            <p:cNvPr id="36" name="Group 35">
              <a:extLst>
                <a:ext uri="{FF2B5EF4-FFF2-40B4-BE49-F238E27FC236}">
                  <a16:creationId xmlns:a16="http://schemas.microsoft.com/office/drawing/2014/main" id="{39A6B11C-DE7B-DE66-D8A5-BE821ABE2CFF}"/>
                </a:ext>
              </a:extLst>
            </p:cNvPr>
            <p:cNvGrpSpPr/>
            <p:nvPr/>
          </p:nvGrpSpPr>
          <p:grpSpPr>
            <a:xfrm>
              <a:off x="169911" y="2431761"/>
              <a:ext cx="1413969" cy="1100486"/>
              <a:chOff x="3492989" y="1317181"/>
              <a:chExt cx="1194497" cy="903598"/>
            </a:xfrm>
          </p:grpSpPr>
          <p:sp>
            <p:nvSpPr>
              <p:cNvPr id="37" name="TextBox 36">
                <a:extLst>
                  <a:ext uri="{FF2B5EF4-FFF2-40B4-BE49-F238E27FC236}">
                    <a16:creationId xmlns:a16="http://schemas.microsoft.com/office/drawing/2014/main" id="{5C9FB578-B995-6E6E-6CF7-7F46ABAF1CAF}"/>
                  </a:ext>
                </a:extLst>
              </p:cNvPr>
              <p:cNvSpPr txBox="1"/>
              <p:nvPr/>
            </p:nvSpPr>
            <p:spPr>
              <a:xfrm>
                <a:off x="3492989" y="1559208"/>
                <a:ext cx="1194497" cy="429611"/>
              </a:xfrm>
              <a:prstGeom prst="rect">
                <a:avLst/>
              </a:prstGeom>
              <a:noFill/>
            </p:spPr>
            <p:txBody>
              <a:bodyPr wrap="square" rtlCol="0">
                <a:spAutoFit/>
              </a:bodyPr>
              <a:lstStyle/>
              <a:p>
                <a:pPr marL="158750" indent="0" algn="ctr">
                  <a:buClr>
                    <a:srgbClr val="FF725E"/>
                  </a:buClr>
                  <a:buNone/>
                </a:pPr>
                <a:r>
                  <a:rPr lang="en-US" b="1" dirty="0">
                    <a:latin typeface="Calibri" panose="020F0502020204030204" pitchFamily="34" charset="0"/>
                    <a:ea typeface="Calibri" panose="020F0502020204030204" pitchFamily="34" charset="0"/>
                    <a:cs typeface="Calibri" panose="020F0502020204030204" pitchFamily="34" charset="0"/>
                  </a:rPr>
                  <a:t>Control Resources</a:t>
                </a:r>
              </a:p>
            </p:txBody>
          </p:sp>
          <p:grpSp>
            <p:nvGrpSpPr>
              <p:cNvPr id="38" name="Group 37">
                <a:extLst>
                  <a:ext uri="{FF2B5EF4-FFF2-40B4-BE49-F238E27FC236}">
                    <a16:creationId xmlns:a16="http://schemas.microsoft.com/office/drawing/2014/main" id="{9596216C-1BEB-F0FE-DD52-AE6F4EA89912}"/>
                  </a:ext>
                </a:extLst>
              </p:cNvPr>
              <p:cNvGrpSpPr/>
              <p:nvPr/>
            </p:nvGrpSpPr>
            <p:grpSpPr>
              <a:xfrm>
                <a:off x="3555830" y="1317181"/>
                <a:ext cx="1048877" cy="903598"/>
                <a:chOff x="3555830" y="1317181"/>
                <a:chExt cx="1048877" cy="903598"/>
              </a:xfrm>
            </p:grpSpPr>
            <p:sp>
              <p:nvSpPr>
                <p:cNvPr id="39" name="Oval 38">
                  <a:extLst>
                    <a:ext uri="{FF2B5EF4-FFF2-40B4-BE49-F238E27FC236}">
                      <a16:creationId xmlns:a16="http://schemas.microsoft.com/office/drawing/2014/main" id="{F7630DF6-7292-4CB9-B494-24CB683488E4}"/>
                    </a:ext>
                  </a:extLst>
                </p:cNvPr>
                <p:cNvSpPr/>
                <p:nvPr/>
              </p:nvSpPr>
              <p:spPr>
                <a:xfrm>
                  <a:off x="3653196" y="1317181"/>
                  <a:ext cx="951511" cy="903598"/>
                </a:xfrm>
                <a:prstGeom prst="ellipse">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endParaRPr lang="en-CA" sz="120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40" name="Google Shape;640;p35">
                  <a:extLst>
                    <a:ext uri="{FF2B5EF4-FFF2-40B4-BE49-F238E27FC236}">
                      <a16:creationId xmlns:a16="http://schemas.microsoft.com/office/drawing/2014/main" id="{C514CD5E-6191-73BD-CA9E-55107D3DD3C8}"/>
                    </a:ext>
                  </a:extLst>
                </p:cNvPr>
                <p:cNvSpPr/>
                <p:nvPr/>
              </p:nvSpPr>
              <p:spPr>
                <a:xfrm>
                  <a:off x="3555830" y="1664241"/>
                  <a:ext cx="194732" cy="112786"/>
                </a:xfrm>
                <a:prstGeom prst="rect">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Calibri" panose="020F0502020204030204" pitchFamily="34" charset="0"/>
                    <a:ea typeface="Calibri" panose="020F0502020204030204" pitchFamily="34" charset="0"/>
                    <a:cs typeface="Calibri" panose="020F0502020204030204" pitchFamily="34" charset="0"/>
                  </a:endParaRPr>
                </a:p>
              </p:txBody>
            </p:sp>
          </p:grpSp>
        </p:grpSp>
        <p:grpSp>
          <p:nvGrpSpPr>
            <p:cNvPr id="41" name="Group 40">
              <a:extLst>
                <a:ext uri="{FF2B5EF4-FFF2-40B4-BE49-F238E27FC236}">
                  <a16:creationId xmlns:a16="http://schemas.microsoft.com/office/drawing/2014/main" id="{61C1CAB7-F00C-7B1B-0B29-003451FDEC35}"/>
                </a:ext>
              </a:extLst>
            </p:cNvPr>
            <p:cNvGrpSpPr/>
            <p:nvPr/>
          </p:nvGrpSpPr>
          <p:grpSpPr>
            <a:xfrm>
              <a:off x="2960989" y="1244947"/>
              <a:ext cx="1241593" cy="1100486"/>
              <a:chOff x="3555830" y="1317181"/>
              <a:chExt cx="1048877" cy="903598"/>
            </a:xfrm>
          </p:grpSpPr>
          <p:sp>
            <p:nvSpPr>
              <p:cNvPr id="42" name="TextBox 41">
                <a:extLst>
                  <a:ext uri="{FF2B5EF4-FFF2-40B4-BE49-F238E27FC236}">
                    <a16:creationId xmlns:a16="http://schemas.microsoft.com/office/drawing/2014/main" id="{99C33BF1-92DB-4288-3680-84790761EF63}"/>
                  </a:ext>
                </a:extLst>
              </p:cNvPr>
              <p:cNvSpPr txBox="1"/>
              <p:nvPr/>
            </p:nvSpPr>
            <p:spPr>
              <a:xfrm>
                <a:off x="3585525" y="1541091"/>
                <a:ext cx="994647" cy="429611"/>
              </a:xfrm>
              <a:prstGeom prst="rect">
                <a:avLst/>
              </a:prstGeom>
              <a:noFill/>
            </p:spPr>
            <p:txBody>
              <a:bodyPr wrap="square" rtlCol="0">
                <a:spAutoFit/>
              </a:bodyPr>
              <a:lstStyle/>
              <a:p>
                <a:pPr marL="158750" indent="0" algn="ctr">
                  <a:buClr>
                    <a:srgbClr val="FF725E"/>
                  </a:buClr>
                  <a:buNone/>
                </a:pPr>
                <a:r>
                  <a:rPr lang="en-US" b="1" dirty="0">
                    <a:latin typeface="Calibri" panose="020F0502020204030204" pitchFamily="34" charset="0"/>
                    <a:ea typeface="Calibri" panose="020F0502020204030204" pitchFamily="34" charset="0"/>
                    <a:cs typeface="Calibri" panose="020F0502020204030204" pitchFamily="34" charset="0"/>
                  </a:rPr>
                  <a:t>Control Quality</a:t>
                </a:r>
              </a:p>
            </p:txBody>
          </p:sp>
          <p:grpSp>
            <p:nvGrpSpPr>
              <p:cNvPr id="43" name="Group 42">
                <a:extLst>
                  <a:ext uri="{FF2B5EF4-FFF2-40B4-BE49-F238E27FC236}">
                    <a16:creationId xmlns:a16="http://schemas.microsoft.com/office/drawing/2014/main" id="{C5548D8F-3717-769D-30C7-AFEE31C6CD5E}"/>
                  </a:ext>
                </a:extLst>
              </p:cNvPr>
              <p:cNvGrpSpPr/>
              <p:nvPr/>
            </p:nvGrpSpPr>
            <p:grpSpPr>
              <a:xfrm>
                <a:off x="3555830" y="1317181"/>
                <a:ext cx="1048877" cy="903598"/>
                <a:chOff x="3555830" y="1317181"/>
                <a:chExt cx="1048877" cy="903598"/>
              </a:xfrm>
            </p:grpSpPr>
            <p:sp>
              <p:nvSpPr>
                <p:cNvPr id="45" name="Oval 44">
                  <a:extLst>
                    <a:ext uri="{FF2B5EF4-FFF2-40B4-BE49-F238E27FC236}">
                      <a16:creationId xmlns:a16="http://schemas.microsoft.com/office/drawing/2014/main" id="{98283F2D-6995-0D13-560A-D5161CF400D8}"/>
                    </a:ext>
                  </a:extLst>
                </p:cNvPr>
                <p:cNvSpPr/>
                <p:nvPr/>
              </p:nvSpPr>
              <p:spPr>
                <a:xfrm>
                  <a:off x="3653196" y="1317181"/>
                  <a:ext cx="951511" cy="903598"/>
                </a:xfrm>
                <a:prstGeom prst="ellipse">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endParaRPr lang="en-CA" sz="120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46" name="Google Shape;640;p35">
                  <a:extLst>
                    <a:ext uri="{FF2B5EF4-FFF2-40B4-BE49-F238E27FC236}">
                      <a16:creationId xmlns:a16="http://schemas.microsoft.com/office/drawing/2014/main" id="{03D29E38-EE40-2219-21BC-0EC453FCAD6D}"/>
                    </a:ext>
                  </a:extLst>
                </p:cNvPr>
                <p:cNvSpPr/>
                <p:nvPr/>
              </p:nvSpPr>
              <p:spPr>
                <a:xfrm>
                  <a:off x="3555830" y="1664241"/>
                  <a:ext cx="194732" cy="112786"/>
                </a:xfrm>
                <a:prstGeom prst="rect">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Calibri" panose="020F0502020204030204" pitchFamily="34" charset="0"/>
                    <a:ea typeface="Calibri" panose="020F0502020204030204" pitchFamily="34" charset="0"/>
                    <a:cs typeface="Calibri" panose="020F0502020204030204" pitchFamily="34" charset="0"/>
                  </a:endParaRPr>
                </a:p>
              </p:txBody>
            </p:sp>
          </p:grpSp>
        </p:grpSp>
        <p:grpSp>
          <p:nvGrpSpPr>
            <p:cNvPr id="47" name="Group 46">
              <a:extLst>
                <a:ext uri="{FF2B5EF4-FFF2-40B4-BE49-F238E27FC236}">
                  <a16:creationId xmlns:a16="http://schemas.microsoft.com/office/drawing/2014/main" id="{2C831011-BD15-CFEA-1E1E-D406A2CD539D}"/>
                </a:ext>
              </a:extLst>
            </p:cNvPr>
            <p:cNvGrpSpPr/>
            <p:nvPr/>
          </p:nvGrpSpPr>
          <p:grpSpPr>
            <a:xfrm>
              <a:off x="1502334" y="2409738"/>
              <a:ext cx="1413968" cy="1100486"/>
              <a:chOff x="3468571" y="1317181"/>
              <a:chExt cx="1194497" cy="903598"/>
            </a:xfrm>
          </p:grpSpPr>
          <p:sp>
            <p:nvSpPr>
              <p:cNvPr id="50" name="TextBox 49">
                <a:extLst>
                  <a:ext uri="{FF2B5EF4-FFF2-40B4-BE49-F238E27FC236}">
                    <a16:creationId xmlns:a16="http://schemas.microsoft.com/office/drawing/2014/main" id="{8D5082C7-3582-0324-FDE5-0F1C71F5CB96}"/>
                  </a:ext>
                </a:extLst>
              </p:cNvPr>
              <p:cNvSpPr txBox="1"/>
              <p:nvPr/>
            </p:nvSpPr>
            <p:spPr>
              <a:xfrm>
                <a:off x="3468571" y="1506192"/>
                <a:ext cx="1194497" cy="606510"/>
              </a:xfrm>
              <a:prstGeom prst="rect">
                <a:avLst/>
              </a:prstGeom>
              <a:noFill/>
            </p:spPr>
            <p:txBody>
              <a:bodyPr wrap="square" rtlCol="0">
                <a:spAutoFit/>
              </a:bodyPr>
              <a:lstStyle/>
              <a:p>
                <a:pPr marL="158750" indent="0" algn="ctr">
                  <a:buClr>
                    <a:srgbClr val="FF725E"/>
                  </a:buClr>
                  <a:buNone/>
                </a:pPr>
                <a:r>
                  <a:rPr lang="en-US" b="1" dirty="0">
                    <a:latin typeface="Calibri" panose="020F0502020204030204" pitchFamily="34" charset="0"/>
                    <a:ea typeface="Calibri" panose="020F0502020204030204" pitchFamily="34" charset="0"/>
                    <a:cs typeface="Calibri" panose="020F0502020204030204" pitchFamily="34" charset="0"/>
                  </a:rPr>
                  <a:t>Monitor Communications</a:t>
                </a:r>
              </a:p>
            </p:txBody>
          </p:sp>
          <p:grpSp>
            <p:nvGrpSpPr>
              <p:cNvPr id="54" name="Group 53">
                <a:extLst>
                  <a:ext uri="{FF2B5EF4-FFF2-40B4-BE49-F238E27FC236}">
                    <a16:creationId xmlns:a16="http://schemas.microsoft.com/office/drawing/2014/main" id="{8EF343B9-1DCE-0BCC-D91C-388AFD1C8EB6}"/>
                  </a:ext>
                </a:extLst>
              </p:cNvPr>
              <p:cNvGrpSpPr/>
              <p:nvPr/>
            </p:nvGrpSpPr>
            <p:grpSpPr>
              <a:xfrm>
                <a:off x="3555830" y="1317181"/>
                <a:ext cx="1048877" cy="903598"/>
                <a:chOff x="3555830" y="1317181"/>
                <a:chExt cx="1048877" cy="903598"/>
              </a:xfrm>
            </p:grpSpPr>
            <p:sp>
              <p:nvSpPr>
                <p:cNvPr id="55" name="Oval 54">
                  <a:extLst>
                    <a:ext uri="{FF2B5EF4-FFF2-40B4-BE49-F238E27FC236}">
                      <a16:creationId xmlns:a16="http://schemas.microsoft.com/office/drawing/2014/main" id="{E44754CA-A40F-6C2A-5ABD-04FD06CBEF89}"/>
                    </a:ext>
                  </a:extLst>
                </p:cNvPr>
                <p:cNvSpPr/>
                <p:nvPr/>
              </p:nvSpPr>
              <p:spPr>
                <a:xfrm>
                  <a:off x="3653196" y="1317181"/>
                  <a:ext cx="951511" cy="903598"/>
                </a:xfrm>
                <a:prstGeom prst="ellipse">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endParaRPr lang="en-CA" sz="120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56" name="Google Shape;640;p35">
                  <a:extLst>
                    <a:ext uri="{FF2B5EF4-FFF2-40B4-BE49-F238E27FC236}">
                      <a16:creationId xmlns:a16="http://schemas.microsoft.com/office/drawing/2014/main" id="{FD0DB0ED-2EC0-832B-4747-03C2FE056860}"/>
                    </a:ext>
                  </a:extLst>
                </p:cNvPr>
                <p:cNvSpPr/>
                <p:nvPr/>
              </p:nvSpPr>
              <p:spPr>
                <a:xfrm>
                  <a:off x="3555830" y="1664241"/>
                  <a:ext cx="194732" cy="112786"/>
                </a:xfrm>
                <a:prstGeom prst="rect">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Calibri" panose="020F0502020204030204" pitchFamily="34" charset="0"/>
                    <a:ea typeface="Calibri" panose="020F0502020204030204" pitchFamily="34" charset="0"/>
                    <a:cs typeface="Calibri" panose="020F0502020204030204" pitchFamily="34" charset="0"/>
                  </a:endParaRPr>
                </a:p>
              </p:txBody>
            </p:sp>
          </p:grpSp>
        </p:grpSp>
        <p:grpSp>
          <p:nvGrpSpPr>
            <p:cNvPr id="386" name="Group 385">
              <a:extLst>
                <a:ext uri="{FF2B5EF4-FFF2-40B4-BE49-F238E27FC236}">
                  <a16:creationId xmlns:a16="http://schemas.microsoft.com/office/drawing/2014/main" id="{A3AFC487-0852-A1B1-9F3A-DBF502A6554B}"/>
                </a:ext>
              </a:extLst>
            </p:cNvPr>
            <p:cNvGrpSpPr/>
            <p:nvPr/>
          </p:nvGrpSpPr>
          <p:grpSpPr>
            <a:xfrm>
              <a:off x="2970914" y="2427422"/>
              <a:ext cx="1241593" cy="1100486"/>
              <a:chOff x="3555830" y="1317181"/>
              <a:chExt cx="1048877" cy="903598"/>
            </a:xfrm>
          </p:grpSpPr>
          <p:sp>
            <p:nvSpPr>
              <p:cNvPr id="387" name="TextBox 386">
                <a:extLst>
                  <a:ext uri="{FF2B5EF4-FFF2-40B4-BE49-F238E27FC236}">
                    <a16:creationId xmlns:a16="http://schemas.microsoft.com/office/drawing/2014/main" id="{C517ADC1-74C6-1663-277A-73C295A98623}"/>
                  </a:ext>
                </a:extLst>
              </p:cNvPr>
              <p:cNvSpPr txBox="1"/>
              <p:nvPr/>
            </p:nvSpPr>
            <p:spPr>
              <a:xfrm>
                <a:off x="3585525" y="1541091"/>
                <a:ext cx="994647" cy="429611"/>
              </a:xfrm>
              <a:prstGeom prst="rect">
                <a:avLst/>
              </a:prstGeom>
              <a:noFill/>
            </p:spPr>
            <p:txBody>
              <a:bodyPr wrap="square" rtlCol="0">
                <a:spAutoFit/>
              </a:bodyPr>
              <a:lstStyle/>
              <a:p>
                <a:pPr marL="158750" indent="0" algn="ctr">
                  <a:buClr>
                    <a:srgbClr val="FF725E"/>
                  </a:buClr>
                  <a:buNone/>
                </a:pPr>
                <a:r>
                  <a:rPr lang="en-US" b="1" dirty="0">
                    <a:latin typeface="Calibri" panose="020F0502020204030204" pitchFamily="34" charset="0"/>
                    <a:ea typeface="Calibri" panose="020F0502020204030204" pitchFamily="34" charset="0"/>
                    <a:cs typeface="Calibri" panose="020F0502020204030204" pitchFamily="34" charset="0"/>
                  </a:rPr>
                  <a:t>Validate</a:t>
                </a:r>
              </a:p>
              <a:p>
                <a:pPr marL="158750" indent="0" algn="ctr">
                  <a:buClr>
                    <a:srgbClr val="FF725E"/>
                  </a:buClr>
                  <a:buNone/>
                </a:pPr>
                <a:r>
                  <a:rPr lang="en-US" b="1" dirty="0">
                    <a:latin typeface="Calibri" panose="020F0502020204030204" pitchFamily="34" charset="0"/>
                    <a:ea typeface="Calibri" panose="020F0502020204030204" pitchFamily="34" charset="0"/>
                    <a:cs typeface="Calibri" panose="020F0502020204030204" pitchFamily="34" charset="0"/>
                  </a:rPr>
                  <a:t>Scope</a:t>
                </a:r>
              </a:p>
            </p:txBody>
          </p:sp>
          <p:grpSp>
            <p:nvGrpSpPr>
              <p:cNvPr id="388" name="Group 387">
                <a:extLst>
                  <a:ext uri="{FF2B5EF4-FFF2-40B4-BE49-F238E27FC236}">
                    <a16:creationId xmlns:a16="http://schemas.microsoft.com/office/drawing/2014/main" id="{4982DA03-D9C2-E704-1454-9E54B1C625B5}"/>
                  </a:ext>
                </a:extLst>
              </p:cNvPr>
              <p:cNvGrpSpPr/>
              <p:nvPr/>
            </p:nvGrpSpPr>
            <p:grpSpPr>
              <a:xfrm>
                <a:off x="3555830" y="1317181"/>
                <a:ext cx="1048877" cy="903598"/>
                <a:chOff x="3555830" y="1317181"/>
                <a:chExt cx="1048877" cy="903598"/>
              </a:xfrm>
            </p:grpSpPr>
            <p:sp>
              <p:nvSpPr>
                <p:cNvPr id="389" name="Oval 388">
                  <a:extLst>
                    <a:ext uri="{FF2B5EF4-FFF2-40B4-BE49-F238E27FC236}">
                      <a16:creationId xmlns:a16="http://schemas.microsoft.com/office/drawing/2014/main" id="{E109139D-5FD4-01FA-B913-1B81DDB17E33}"/>
                    </a:ext>
                  </a:extLst>
                </p:cNvPr>
                <p:cNvSpPr/>
                <p:nvPr/>
              </p:nvSpPr>
              <p:spPr>
                <a:xfrm>
                  <a:off x="3653196" y="1317181"/>
                  <a:ext cx="951511" cy="903598"/>
                </a:xfrm>
                <a:prstGeom prst="ellipse">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endParaRPr lang="en-CA" sz="120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390" name="Google Shape;640;p35">
                  <a:extLst>
                    <a:ext uri="{FF2B5EF4-FFF2-40B4-BE49-F238E27FC236}">
                      <a16:creationId xmlns:a16="http://schemas.microsoft.com/office/drawing/2014/main" id="{9607F111-1065-8337-5D8F-D0D7567572AC}"/>
                    </a:ext>
                  </a:extLst>
                </p:cNvPr>
                <p:cNvSpPr/>
                <p:nvPr/>
              </p:nvSpPr>
              <p:spPr>
                <a:xfrm>
                  <a:off x="3555830" y="1664241"/>
                  <a:ext cx="194732" cy="112786"/>
                </a:xfrm>
                <a:prstGeom prst="rect">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Calibri" panose="020F0502020204030204" pitchFamily="34" charset="0"/>
                    <a:ea typeface="Calibri" panose="020F0502020204030204" pitchFamily="34" charset="0"/>
                    <a:cs typeface="Calibri" panose="020F0502020204030204" pitchFamily="34" charset="0"/>
                  </a:endParaRPr>
                </a:p>
              </p:txBody>
            </p:sp>
          </p:grpSp>
        </p:grpSp>
        <p:sp>
          <p:nvSpPr>
            <p:cNvPr id="411" name="Left Brace 410">
              <a:extLst>
                <a:ext uri="{FF2B5EF4-FFF2-40B4-BE49-F238E27FC236}">
                  <a16:creationId xmlns:a16="http://schemas.microsoft.com/office/drawing/2014/main" id="{CC837213-C13E-4F06-9982-E4A3F705CAB8}"/>
                </a:ext>
              </a:extLst>
            </p:cNvPr>
            <p:cNvSpPr/>
            <p:nvPr/>
          </p:nvSpPr>
          <p:spPr>
            <a:xfrm rot="16200000">
              <a:off x="2030438" y="1627740"/>
              <a:ext cx="490750" cy="4130994"/>
            </a:xfrm>
            <a:prstGeom prst="leftBrace">
              <a:avLst>
                <a:gd name="adj1" fmla="val 51449"/>
                <a:gd name="adj2" fmla="val 50000"/>
              </a:avLst>
            </a:prstGeom>
            <a:noFill/>
            <a:ln w="38100">
              <a:solidFill>
                <a:srgbClr val="FF725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latin typeface="Calibri" panose="020F0502020204030204" pitchFamily="34" charset="0"/>
                <a:ea typeface="Calibri" panose="020F0502020204030204" pitchFamily="34" charset="0"/>
                <a:cs typeface="Calibri" panose="020F0502020204030204" pitchFamily="34" charset="0"/>
              </a:endParaRPr>
            </a:p>
          </p:txBody>
        </p:sp>
      </p:grpSp>
      <p:grpSp>
        <p:nvGrpSpPr>
          <p:cNvPr id="416" name="Group 415">
            <a:extLst>
              <a:ext uri="{FF2B5EF4-FFF2-40B4-BE49-F238E27FC236}">
                <a16:creationId xmlns:a16="http://schemas.microsoft.com/office/drawing/2014/main" id="{C8C2ADBD-AC8F-3920-B2C3-CA5DE750AD78}"/>
              </a:ext>
            </a:extLst>
          </p:cNvPr>
          <p:cNvGrpSpPr/>
          <p:nvPr/>
        </p:nvGrpSpPr>
        <p:grpSpPr>
          <a:xfrm>
            <a:off x="1770622" y="4157675"/>
            <a:ext cx="1413852" cy="725352"/>
            <a:chOff x="4132535" y="1540309"/>
            <a:chExt cx="1360250" cy="805697"/>
          </a:xfrm>
        </p:grpSpPr>
        <p:grpSp>
          <p:nvGrpSpPr>
            <p:cNvPr id="417" name="Google Shape;638;p35">
              <a:extLst>
                <a:ext uri="{FF2B5EF4-FFF2-40B4-BE49-F238E27FC236}">
                  <a16:creationId xmlns:a16="http://schemas.microsoft.com/office/drawing/2014/main" id="{5737F4DD-88ED-D473-8859-FFFE40176FB0}"/>
                </a:ext>
              </a:extLst>
            </p:cNvPr>
            <p:cNvGrpSpPr/>
            <p:nvPr/>
          </p:nvGrpSpPr>
          <p:grpSpPr>
            <a:xfrm>
              <a:off x="4149460" y="1540309"/>
              <a:ext cx="1300364" cy="805697"/>
              <a:chOff x="713225" y="1832600"/>
              <a:chExt cx="845400" cy="904375"/>
            </a:xfrm>
          </p:grpSpPr>
          <p:sp>
            <p:nvSpPr>
              <p:cNvPr id="419" name="Google Shape;639;p35">
                <a:extLst>
                  <a:ext uri="{FF2B5EF4-FFF2-40B4-BE49-F238E27FC236}">
                    <a16:creationId xmlns:a16="http://schemas.microsoft.com/office/drawing/2014/main" id="{E369C782-DE7D-552D-FF68-F1FE9F3F4109}"/>
                  </a:ext>
                </a:extLst>
              </p:cNvPr>
              <p:cNvSpPr/>
              <p:nvPr/>
            </p:nvSpPr>
            <p:spPr>
              <a:xfrm>
                <a:off x="713225" y="1891575"/>
                <a:ext cx="845400" cy="845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420" name="Google Shape;640;p35">
                <a:extLst>
                  <a:ext uri="{FF2B5EF4-FFF2-40B4-BE49-F238E27FC236}">
                    <a16:creationId xmlns:a16="http://schemas.microsoft.com/office/drawing/2014/main" id="{456DC2C2-99D6-C09F-E6A8-3539E1120F50}"/>
                  </a:ext>
                </a:extLst>
              </p:cNvPr>
              <p:cNvSpPr/>
              <p:nvPr/>
            </p:nvSpPr>
            <p:spPr>
              <a:xfrm>
                <a:off x="1072625" y="1832600"/>
                <a:ext cx="126600" cy="12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grpSp>
        <p:sp>
          <p:nvSpPr>
            <p:cNvPr id="418" name="TextBox 417">
              <a:extLst>
                <a:ext uri="{FF2B5EF4-FFF2-40B4-BE49-F238E27FC236}">
                  <a16:creationId xmlns:a16="http://schemas.microsoft.com/office/drawing/2014/main" id="{8971A640-5ECE-CCF3-31AF-6FFCBD79F58D}"/>
                </a:ext>
              </a:extLst>
            </p:cNvPr>
            <p:cNvSpPr txBox="1"/>
            <p:nvPr/>
          </p:nvSpPr>
          <p:spPr>
            <a:xfrm>
              <a:off x="4132535" y="1660083"/>
              <a:ext cx="1360250" cy="341869"/>
            </a:xfrm>
            <a:prstGeom prst="rect">
              <a:avLst/>
            </a:prstGeom>
            <a:noFill/>
          </p:spPr>
          <p:txBody>
            <a:bodyPr wrap="square" rtlCol="0">
              <a:spAutoFit/>
            </a:bodyPr>
            <a:lstStyle/>
            <a:p>
              <a:pPr algn="ctr"/>
              <a:r>
                <a:rPr lang="en-CA" dirty="0">
                  <a:latin typeface="Calibri" panose="020F0502020204030204" pitchFamily="34" charset="0"/>
                  <a:ea typeface="Calibri" panose="020F0502020204030204" pitchFamily="34" charset="0"/>
                  <a:cs typeface="Calibri" panose="020F0502020204030204" pitchFamily="34" charset="0"/>
                </a:rPr>
                <a:t>Change Request</a:t>
              </a:r>
            </a:p>
          </p:txBody>
        </p:sp>
      </p:grpSp>
      <p:grpSp>
        <p:nvGrpSpPr>
          <p:cNvPr id="421" name="Group 420">
            <a:extLst>
              <a:ext uri="{FF2B5EF4-FFF2-40B4-BE49-F238E27FC236}">
                <a16:creationId xmlns:a16="http://schemas.microsoft.com/office/drawing/2014/main" id="{A4957FEA-8871-98F8-DA8E-7970625F85AE}"/>
              </a:ext>
            </a:extLst>
          </p:cNvPr>
          <p:cNvGrpSpPr/>
          <p:nvPr/>
        </p:nvGrpSpPr>
        <p:grpSpPr>
          <a:xfrm>
            <a:off x="3210742" y="4157675"/>
            <a:ext cx="1413852" cy="725352"/>
            <a:chOff x="4107643" y="1540309"/>
            <a:chExt cx="1360250" cy="805697"/>
          </a:xfrm>
        </p:grpSpPr>
        <p:grpSp>
          <p:nvGrpSpPr>
            <p:cNvPr id="422" name="Google Shape;638;p35">
              <a:extLst>
                <a:ext uri="{FF2B5EF4-FFF2-40B4-BE49-F238E27FC236}">
                  <a16:creationId xmlns:a16="http://schemas.microsoft.com/office/drawing/2014/main" id="{063F3821-F4C4-E21D-DFE6-A5DA00E787A9}"/>
                </a:ext>
              </a:extLst>
            </p:cNvPr>
            <p:cNvGrpSpPr/>
            <p:nvPr/>
          </p:nvGrpSpPr>
          <p:grpSpPr>
            <a:xfrm>
              <a:off x="4149460" y="1540309"/>
              <a:ext cx="1300364" cy="805697"/>
              <a:chOff x="713225" y="1832600"/>
              <a:chExt cx="845400" cy="904375"/>
            </a:xfrm>
          </p:grpSpPr>
          <p:sp>
            <p:nvSpPr>
              <p:cNvPr id="424" name="Google Shape;639;p35">
                <a:extLst>
                  <a:ext uri="{FF2B5EF4-FFF2-40B4-BE49-F238E27FC236}">
                    <a16:creationId xmlns:a16="http://schemas.microsoft.com/office/drawing/2014/main" id="{9BA6A19E-8A14-83C7-91A9-7A20B6DE76B9}"/>
                  </a:ext>
                </a:extLst>
              </p:cNvPr>
              <p:cNvSpPr/>
              <p:nvPr/>
            </p:nvSpPr>
            <p:spPr>
              <a:xfrm>
                <a:off x="713225" y="1891575"/>
                <a:ext cx="845400" cy="845400"/>
              </a:xfrm>
              <a:prstGeom prst="rect">
                <a:avLst/>
              </a:prstGeom>
              <a:noFill/>
              <a:ln w="28575" cap="flat" cmpd="sng">
                <a:solidFill>
                  <a:srgbClr val="FFC000"/>
                </a:solidFill>
                <a:prstDash val="sys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425" name="Google Shape;640;p35">
                <a:extLst>
                  <a:ext uri="{FF2B5EF4-FFF2-40B4-BE49-F238E27FC236}">
                    <a16:creationId xmlns:a16="http://schemas.microsoft.com/office/drawing/2014/main" id="{ECBEB271-7883-4A0C-2236-A48FF07A41F6}"/>
                  </a:ext>
                </a:extLst>
              </p:cNvPr>
              <p:cNvSpPr/>
              <p:nvPr/>
            </p:nvSpPr>
            <p:spPr>
              <a:xfrm>
                <a:off x="1072625" y="1832600"/>
                <a:ext cx="126600" cy="12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grpSp>
        <p:sp>
          <p:nvSpPr>
            <p:cNvPr id="423" name="TextBox 422">
              <a:extLst>
                <a:ext uri="{FF2B5EF4-FFF2-40B4-BE49-F238E27FC236}">
                  <a16:creationId xmlns:a16="http://schemas.microsoft.com/office/drawing/2014/main" id="{984026C8-76E0-7F06-526E-B5CE8EA35A35}"/>
                </a:ext>
              </a:extLst>
            </p:cNvPr>
            <p:cNvSpPr txBox="1"/>
            <p:nvPr/>
          </p:nvSpPr>
          <p:spPr>
            <a:xfrm>
              <a:off x="4107643" y="1792044"/>
              <a:ext cx="1360250" cy="341869"/>
            </a:xfrm>
            <a:prstGeom prst="rect">
              <a:avLst/>
            </a:prstGeom>
            <a:noFill/>
          </p:spPr>
          <p:txBody>
            <a:bodyPr wrap="square" rtlCol="0">
              <a:spAutoFit/>
            </a:bodyPr>
            <a:lstStyle/>
            <a:p>
              <a:pPr algn="ctr"/>
              <a:r>
                <a:rPr lang="en-CA" dirty="0">
                  <a:latin typeface="Calibri" panose="020F0502020204030204" pitchFamily="34" charset="0"/>
                  <a:ea typeface="Calibri" panose="020F0502020204030204" pitchFamily="34" charset="0"/>
                  <a:cs typeface="Calibri" panose="020F0502020204030204" pitchFamily="34" charset="0"/>
                </a:rPr>
                <a:t>Issue Log</a:t>
              </a:r>
            </a:p>
          </p:txBody>
        </p:sp>
      </p:grpSp>
      <p:grpSp>
        <p:nvGrpSpPr>
          <p:cNvPr id="430" name="Group 429">
            <a:extLst>
              <a:ext uri="{FF2B5EF4-FFF2-40B4-BE49-F238E27FC236}">
                <a16:creationId xmlns:a16="http://schemas.microsoft.com/office/drawing/2014/main" id="{6FD8F8EE-A9CE-9A96-0FC8-336EB76326AC}"/>
              </a:ext>
            </a:extLst>
          </p:cNvPr>
          <p:cNvGrpSpPr/>
          <p:nvPr/>
        </p:nvGrpSpPr>
        <p:grpSpPr>
          <a:xfrm>
            <a:off x="4920451" y="2337472"/>
            <a:ext cx="409039" cy="428394"/>
            <a:chOff x="4805340" y="2358451"/>
            <a:chExt cx="409039" cy="428394"/>
          </a:xfrm>
        </p:grpSpPr>
        <p:sp>
          <p:nvSpPr>
            <p:cNvPr id="413" name="Isosceles Triangle 412">
              <a:extLst>
                <a:ext uri="{FF2B5EF4-FFF2-40B4-BE49-F238E27FC236}">
                  <a16:creationId xmlns:a16="http://schemas.microsoft.com/office/drawing/2014/main" id="{787DC4FE-719E-5CDD-181C-C0212A926475}"/>
                </a:ext>
              </a:extLst>
            </p:cNvPr>
            <p:cNvSpPr/>
            <p:nvPr/>
          </p:nvSpPr>
          <p:spPr>
            <a:xfrm rot="5400000">
              <a:off x="4909075" y="2479744"/>
              <a:ext cx="426597" cy="184011"/>
            </a:xfrm>
            <a:prstGeom prst="triangle">
              <a:avLst/>
            </a:prstGeom>
            <a:solidFill>
              <a:srgbClr val="FF72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latin typeface="Calibri" panose="020F0502020204030204" pitchFamily="34" charset="0"/>
                <a:ea typeface="Calibri" panose="020F0502020204030204" pitchFamily="34" charset="0"/>
                <a:cs typeface="Calibri" panose="020F0502020204030204" pitchFamily="34" charset="0"/>
              </a:endParaRPr>
            </a:p>
          </p:txBody>
        </p:sp>
        <p:sp>
          <p:nvSpPr>
            <p:cNvPr id="426" name="Isosceles Triangle 425">
              <a:extLst>
                <a:ext uri="{FF2B5EF4-FFF2-40B4-BE49-F238E27FC236}">
                  <a16:creationId xmlns:a16="http://schemas.microsoft.com/office/drawing/2014/main" id="{58A769FF-5778-5DCC-72C6-AD27045533D0}"/>
                </a:ext>
              </a:extLst>
            </p:cNvPr>
            <p:cNvSpPr/>
            <p:nvPr/>
          </p:nvSpPr>
          <p:spPr>
            <a:xfrm rot="5400000" flipV="1">
              <a:off x="4684047" y="2481541"/>
              <a:ext cx="426597" cy="184012"/>
            </a:xfrm>
            <a:prstGeom prst="triangle">
              <a:avLst/>
            </a:prstGeom>
            <a:solidFill>
              <a:srgbClr val="FF72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latin typeface="Calibri" panose="020F0502020204030204" pitchFamily="34" charset="0"/>
                <a:ea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2374715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grpSp>
        <p:nvGrpSpPr>
          <p:cNvPr id="53" name="Group 52">
            <a:extLst>
              <a:ext uri="{FF2B5EF4-FFF2-40B4-BE49-F238E27FC236}">
                <a16:creationId xmlns:a16="http://schemas.microsoft.com/office/drawing/2014/main" id="{07D7F880-7580-D878-77DB-647CCFB4EF43}"/>
              </a:ext>
            </a:extLst>
          </p:cNvPr>
          <p:cNvGrpSpPr/>
          <p:nvPr/>
        </p:nvGrpSpPr>
        <p:grpSpPr>
          <a:xfrm>
            <a:off x="3394691" y="-1197588"/>
            <a:ext cx="2316180" cy="2279597"/>
            <a:chOff x="7489910" y="-944713"/>
            <a:chExt cx="2316180" cy="2279597"/>
          </a:xfrm>
        </p:grpSpPr>
        <p:grpSp>
          <p:nvGrpSpPr>
            <p:cNvPr id="402" name="Google Shape;402;p29"/>
            <p:cNvGrpSpPr/>
            <p:nvPr/>
          </p:nvGrpSpPr>
          <p:grpSpPr>
            <a:xfrm rot="-5400000">
              <a:off x="7508201" y="-963004"/>
              <a:ext cx="2279597" cy="2316180"/>
              <a:chOff x="599418" y="954577"/>
              <a:chExt cx="1726444" cy="1754150"/>
            </a:xfrm>
          </p:grpSpPr>
          <p:sp>
            <p:nvSpPr>
              <p:cNvPr id="403" name="Google Shape;403;p29"/>
              <p:cNvSpPr/>
              <p:nvPr/>
            </p:nvSpPr>
            <p:spPr>
              <a:xfrm rot="-1970538">
                <a:off x="599418" y="954577"/>
                <a:ext cx="1726444" cy="1726444"/>
              </a:xfrm>
              <a:prstGeom prst="ellipse">
                <a:avLst/>
              </a:prstGeom>
              <a:noFill/>
              <a:ln w="9525" cap="flat" cmpd="sng">
                <a:solidFill>
                  <a:srgbClr val="FF725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404" name="Google Shape;404;p29"/>
              <p:cNvSpPr/>
              <p:nvPr/>
            </p:nvSpPr>
            <p:spPr>
              <a:xfrm rot="19630069">
                <a:off x="1628479" y="2580910"/>
                <a:ext cx="127817" cy="127817"/>
              </a:xfrm>
              <a:prstGeom prst="ellipse">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grpSp>
        <p:sp>
          <p:nvSpPr>
            <p:cNvPr id="405" name="Google Shape;405;p29"/>
            <p:cNvSpPr/>
            <p:nvPr/>
          </p:nvSpPr>
          <p:spPr>
            <a:xfrm>
              <a:off x="7684189" y="-750389"/>
              <a:ext cx="1891200" cy="1891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grpSp>
      <p:sp>
        <p:nvSpPr>
          <p:cNvPr id="400" name="Google Shape;400;p29"/>
          <p:cNvSpPr txBox="1">
            <a:spLocks noGrp="1"/>
          </p:cNvSpPr>
          <p:nvPr>
            <p:ph type="title"/>
          </p:nvPr>
        </p:nvSpPr>
        <p:spPr>
          <a:xfrm>
            <a:off x="213637" y="102131"/>
            <a:ext cx="882219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Calibri" panose="020F0502020204030204" pitchFamily="34" charset="0"/>
                <a:ea typeface="Calibri" panose="020F0502020204030204" pitchFamily="34" charset="0"/>
                <a:cs typeface="Calibri" panose="020F0502020204030204" pitchFamily="34" charset="0"/>
              </a:rPr>
              <a:t>Conclusion and Future Work: </a:t>
            </a:r>
          </a:p>
        </p:txBody>
      </p:sp>
      <p:grpSp>
        <p:nvGrpSpPr>
          <p:cNvPr id="391" name="Group 390">
            <a:extLst>
              <a:ext uri="{FF2B5EF4-FFF2-40B4-BE49-F238E27FC236}">
                <a16:creationId xmlns:a16="http://schemas.microsoft.com/office/drawing/2014/main" id="{20523A39-90F3-62C8-FA8A-66E70E5DC890}"/>
              </a:ext>
            </a:extLst>
          </p:cNvPr>
          <p:cNvGrpSpPr/>
          <p:nvPr/>
        </p:nvGrpSpPr>
        <p:grpSpPr>
          <a:xfrm>
            <a:off x="807060" y="2498402"/>
            <a:ext cx="1520391" cy="725352"/>
            <a:chOff x="4069668" y="1540309"/>
            <a:chExt cx="1462750" cy="805697"/>
          </a:xfrm>
        </p:grpSpPr>
        <p:grpSp>
          <p:nvGrpSpPr>
            <p:cNvPr id="392" name="Google Shape;638;p35">
              <a:extLst>
                <a:ext uri="{FF2B5EF4-FFF2-40B4-BE49-F238E27FC236}">
                  <a16:creationId xmlns:a16="http://schemas.microsoft.com/office/drawing/2014/main" id="{0E5AC7E1-3970-42EA-EFA6-EF173D131C6B}"/>
                </a:ext>
              </a:extLst>
            </p:cNvPr>
            <p:cNvGrpSpPr/>
            <p:nvPr/>
          </p:nvGrpSpPr>
          <p:grpSpPr>
            <a:xfrm>
              <a:off x="4149460" y="1540309"/>
              <a:ext cx="1300364" cy="805697"/>
              <a:chOff x="713225" y="1832600"/>
              <a:chExt cx="845400" cy="904375"/>
            </a:xfrm>
          </p:grpSpPr>
          <p:sp>
            <p:nvSpPr>
              <p:cNvPr id="394" name="Google Shape;639;p35">
                <a:extLst>
                  <a:ext uri="{FF2B5EF4-FFF2-40B4-BE49-F238E27FC236}">
                    <a16:creationId xmlns:a16="http://schemas.microsoft.com/office/drawing/2014/main" id="{6AC5FFCF-AA74-5FC5-3089-1787B4CC935B}"/>
                  </a:ext>
                </a:extLst>
              </p:cNvPr>
              <p:cNvSpPr/>
              <p:nvPr/>
            </p:nvSpPr>
            <p:spPr>
              <a:xfrm>
                <a:off x="713225" y="1891575"/>
                <a:ext cx="845400" cy="845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395" name="Google Shape;640;p35">
                <a:extLst>
                  <a:ext uri="{FF2B5EF4-FFF2-40B4-BE49-F238E27FC236}">
                    <a16:creationId xmlns:a16="http://schemas.microsoft.com/office/drawing/2014/main" id="{11CA76D9-BBB1-9FC7-89AB-EAA47FCF5C2A}"/>
                  </a:ext>
                </a:extLst>
              </p:cNvPr>
              <p:cNvSpPr/>
              <p:nvPr/>
            </p:nvSpPr>
            <p:spPr>
              <a:xfrm>
                <a:off x="1072625" y="1832600"/>
                <a:ext cx="126600" cy="12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grpSp>
        <p:sp>
          <p:nvSpPr>
            <p:cNvPr id="393" name="TextBox 392">
              <a:extLst>
                <a:ext uri="{FF2B5EF4-FFF2-40B4-BE49-F238E27FC236}">
                  <a16:creationId xmlns:a16="http://schemas.microsoft.com/office/drawing/2014/main" id="{3CA043ED-2314-E406-C9D6-8BB99C41EDF6}"/>
                </a:ext>
              </a:extLst>
            </p:cNvPr>
            <p:cNvSpPr txBox="1"/>
            <p:nvPr/>
          </p:nvSpPr>
          <p:spPr>
            <a:xfrm>
              <a:off x="4069668" y="1705636"/>
              <a:ext cx="1462750" cy="581175"/>
            </a:xfrm>
            <a:prstGeom prst="rect">
              <a:avLst/>
            </a:prstGeom>
            <a:noFill/>
          </p:spPr>
          <p:txBody>
            <a:bodyPr wrap="square" rtlCol="0">
              <a:spAutoFit/>
            </a:bodyPr>
            <a:lstStyle/>
            <a:p>
              <a:pPr algn="ctr"/>
              <a:r>
                <a:rPr lang="en-CA" dirty="0">
                  <a:latin typeface="Calibri" panose="020F0502020204030204" pitchFamily="34" charset="0"/>
                  <a:ea typeface="Calibri" panose="020F0502020204030204" pitchFamily="34" charset="0"/>
                  <a:cs typeface="Calibri" panose="020F0502020204030204" pitchFamily="34" charset="0"/>
                </a:rPr>
                <a:t>Lesson Learned Register</a:t>
              </a:r>
            </a:p>
          </p:txBody>
        </p:sp>
      </p:grpSp>
      <p:grpSp>
        <p:nvGrpSpPr>
          <p:cNvPr id="27" name="Group 26">
            <a:extLst>
              <a:ext uri="{FF2B5EF4-FFF2-40B4-BE49-F238E27FC236}">
                <a16:creationId xmlns:a16="http://schemas.microsoft.com/office/drawing/2014/main" id="{EB459CE1-A135-84B4-5C9E-7BD3CBBBD8C2}"/>
              </a:ext>
            </a:extLst>
          </p:cNvPr>
          <p:cNvGrpSpPr/>
          <p:nvPr/>
        </p:nvGrpSpPr>
        <p:grpSpPr>
          <a:xfrm>
            <a:off x="888832" y="895300"/>
            <a:ext cx="1241593" cy="1100486"/>
            <a:chOff x="3555830" y="1317181"/>
            <a:chExt cx="1048877" cy="903598"/>
          </a:xfrm>
        </p:grpSpPr>
        <p:sp>
          <p:nvSpPr>
            <p:cNvPr id="29" name="TextBox 28">
              <a:extLst>
                <a:ext uri="{FF2B5EF4-FFF2-40B4-BE49-F238E27FC236}">
                  <a16:creationId xmlns:a16="http://schemas.microsoft.com/office/drawing/2014/main" id="{6FD616F6-89B1-1B65-66C7-47741E0A4811}"/>
                </a:ext>
              </a:extLst>
            </p:cNvPr>
            <p:cNvSpPr txBox="1"/>
            <p:nvPr/>
          </p:nvSpPr>
          <p:spPr>
            <a:xfrm>
              <a:off x="3562299" y="1556773"/>
              <a:ext cx="994647" cy="429611"/>
            </a:xfrm>
            <a:prstGeom prst="rect">
              <a:avLst/>
            </a:prstGeom>
            <a:noFill/>
          </p:spPr>
          <p:txBody>
            <a:bodyPr wrap="square" rtlCol="0">
              <a:spAutoFit/>
            </a:bodyPr>
            <a:lstStyle/>
            <a:p>
              <a:pPr marL="158750" algn="ctr">
                <a:buClr>
                  <a:srgbClr val="FF725E"/>
                </a:buClr>
              </a:pPr>
              <a:r>
                <a:rPr lang="en-US" b="1" dirty="0">
                  <a:latin typeface="Calibri" panose="020F0502020204030204" pitchFamily="34" charset="0"/>
                  <a:ea typeface="Calibri" panose="020F0502020204030204" pitchFamily="34" charset="0"/>
                  <a:cs typeface="Calibri" panose="020F0502020204030204" pitchFamily="34" charset="0"/>
                </a:rPr>
                <a:t>Close Project</a:t>
              </a:r>
            </a:p>
          </p:txBody>
        </p:sp>
        <p:grpSp>
          <p:nvGrpSpPr>
            <p:cNvPr id="28" name="Group 27">
              <a:extLst>
                <a:ext uri="{FF2B5EF4-FFF2-40B4-BE49-F238E27FC236}">
                  <a16:creationId xmlns:a16="http://schemas.microsoft.com/office/drawing/2014/main" id="{90E9A585-675C-48A0-B730-E137EC71C887}"/>
                </a:ext>
              </a:extLst>
            </p:cNvPr>
            <p:cNvGrpSpPr/>
            <p:nvPr/>
          </p:nvGrpSpPr>
          <p:grpSpPr>
            <a:xfrm>
              <a:off x="3555830" y="1317181"/>
              <a:ext cx="1048877" cy="903598"/>
              <a:chOff x="3555830" y="1317181"/>
              <a:chExt cx="1048877" cy="903598"/>
            </a:xfrm>
          </p:grpSpPr>
          <p:sp>
            <p:nvSpPr>
              <p:cNvPr id="30" name="Oval 29">
                <a:extLst>
                  <a:ext uri="{FF2B5EF4-FFF2-40B4-BE49-F238E27FC236}">
                    <a16:creationId xmlns:a16="http://schemas.microsoft.com/office/drawing/2014/main" id="{A85B44A8-5EBF-4691-6A1F-AEFF8713EF03}"/>
                  </a:ext>
                </a:extLst>
              </p:cNvPr>
              <p:cNvSpPr/>
              <p:nvPr/>
            </p:nvSpPr>
            <p:spPr>
              <a:xfrm>
                <a:off x="3653196" y="1317181"/>
                <a:ext cx="951511" cy="903598"/>
              </a:xfrm>
              <a:prstGeom prst="ellipse">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endParaRPr lang="en-CA" sz="120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31" name="Google Shape;640;p35">
                <a:extLst>
                  <a:ext uri="{FF2B5EF4-FFF2-40B4-BE49-F238E27FC236}">
                    <a16:creationId xmlns:a16="http://schemas.microsoft.com/office/drawing/2014/main" id="{14504397-B607-0203-481C-CEB5785138B7}"/>
                  </a:ext>
                </a:extLst>
              </p:cNvPr>
              <p:cNvSpPr/>
              <p:nvPr/>
            </p:nvSpPr>
            <p:spPr>
              <a:xfrm>
                <a:off x="3555830" y="1664241"/>
                <a:ext cx="194732" cy="112786"/>
              </a:xfrm>
              <a:prstGeom prst="rect">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Calibri" panose="020F0502020204030204" pitchFamily="34" charset="0"/>
                  <a:ea typeface="Calibri" panose="020F0502020204030204" pitchFamily="34" charset="0"/>
                  <a:cs typeface="Calibri" panose="020F0502020204030204" pitchFamily="34" charset="0"/>
                </a:endParaRPr>
              </a:p>
            </p:txBody>
          </p:sp>
        </p:grpSp>
      </p:grpSp>
      <p:sp>
        <p:nvSpPr>
          <p:cNvPr id="411" name="Left Brace 410">
            <a:extLst>
              <a:ext uri="{FF2B5EF4-FFF2-40B4-BE49-F238E27FC236}">
                <a16:creationId xmlns:a16="http://schemas.microsoft.com/office/drawing/2014/main" id="{CC837213-C13E-4F06-9982-E4A3F705CAB8}"/>
              </a:ext>
            </a:extLst>
          </p:cNvPr>
          <p:cNvSpPr/>
          <p:nvPr/>
        </p:nvSpPr>
        <p:spPr>
          <a:xfrm rot="16200000">
            <a:off x="1301309" y="1354797"/>
            <a:ext cx="490750" cy="1550917"/>
          </a:xfrm>
          <a:prstGeom prst="leftBrace">
            <a:avLst>
              <a:gd name="adj1" fmla="val 51449"/>
              <a:gd name="adj2" fmla="val 50000"/>
            </a:avLst>
          </a:prstGeom>
          <a:noFill/>
          <a:ln w="38100">
            <a:solidFill>
              <a:srgbClr val="FF725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latin typeface="Calibri" panose="020F0502020204030204" pitchFamily="34" charset="0"/>
              <a:ea typeface="Calibri" panose="020F0502020204030204" pitchFamily="34" charset="0"/>
              <a:cs typeface="Calibri" panose="020F0502020204030204" pitchFamily="34" charset="0"/>
            </a:endParaRPr>
          </a:p>
        </p:txBody>
      </p:sp>
      <p:grpSp>
        <p:nvGrpSpPr>
          <p:cNvPr id="416" name="Group 415">
            <a:extLst>
              <a:ext uri="{FF2B5EF4-FFF2-40B4-BE49-F238E27FC236}">
                <a16:creationId xmlns:a16="http://schemas.microsoft.com/office/drawing/2014/main" id="{C8C2ADBD-AC8F-3920-B2C3-CA5DE750AD78}"/>
              </a:ext>
            </a:extLst>
          </p:cNvPr>
          <p:cNvGrpSpPr/>
          <p:nvPr/>
        </p:nvGrpSpPr>
        <p:grpSpPr>
          <a:xfrm>
            <a:off x="866335" y="3358245"/>
            <a:ext cx="1413852" cy="725352"/>
            <a:chOff x="4144600" y="1540309"/>
            <a:chExt cx="1360250" cy="805697"/>
          </a:xfrm>
        </p:grpSpPr>
        <p:grpSp>
          <p:nvGrpSpPr>
            <p:cNvPr id="417" name="Google Shape;638;p35">
              <a:extLst>
                <a:ext uri="{FF2B5EF4-FFF2-40B4-BE49-F238E27FC236}">
                  <a16:creationId xmlns:a16="http://schemas.microsoft.com/office/drawing/2014/main" id="{5737F4DD-88ED-D473-8859-FFFE40176FB0}"/>
                </a:ext>
              </a:extLst>
            </p:cNvPr>
            <p:cNvGrpSpPr/>
            <p:nvPr/>
          </p:nvGrpSpPr>
          <p:grpSpPr>
            <a:xfrm>
              <a:off x="4149460" y="1540309"/>
              <a:ext cx="1300364" cy="805697"/>
              <a:chOff x="713225" y="1832600"/>
              <a:chExt cx="845400" cy="904375"/>
            </a:xfrm>
          </p:grpSpPr>
          <p:sp>
            <p:nvSpPr>
              <p:cNvPr id="419" name="Google Shape;639;p35">
                <a:extLst>
                  <a:ext uri="{FF2B5EF4-FFF2-40B4-BE49-F238E27FC236}">
                    <a16:creationId xmlns:a16="http://schemas.microsoft.com/office/drawing/2014/main" id="{E369C782-DE7D-552D-FF68-F1FE9F3F4109}"/>
                  </a:ext>
                </a:extLst>
              </p:cNvPr>
              <p:cNvSpPr/>
              <p:nvPr/>
            </p:nvSpPr>
            <p:spPr>
              <a:xfrm>
                <a:off x="713225" y="1891575"/>
                <a:ext cx="845400" cy="845400"/>
              </a:xfrm>
              <a:prstGeom prst="rect">
                <a:avLst/>
              </a:prstGeom>
              <a:noFill/>
              <a:ln w="19050" cap="flat" cmpd="sng">
                <a:solidFill>
                  <a:srgbClr val="FFC000"/>
                </a:solidFill>
                <a:prstDash val="sys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420" name="Google Shape;640;p35">
                <a:extLst>
                  <a:ext uri="{FF2B5EF4-FFF2-40B4-BE49-F238E27FC236}">
                    <a16:creationId xmlns:a16="http://schemas.microsoft.com/office/drawing/2014/main" id="{456DC2C2-99D6-C09F-E6A8-3539E1120F50}"/>
                  </a:ext>
                </a:extLst>
              </p:cNvPr>
              <p:cNvSpPr/>
              <p:nvPr/>
            </p:nvSpPr>
            <p:spPr>
              <a:xfrm>
                <a:off x="1072625" y="1832600"/>
                <a:ext cx="126600" cy="12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grpSp>
        <p:sp>
          <p:nvSpPr>
            <p:cNvPr id="418" name="TextBox 417">
              <a:extLst>
                <a:ext uri="{FF2B5EF4-FFF2-40B4-BE49-F238E27FC236}">
                  <a16:creationId xmlns:a16="http://schemas.microsoft.com/office/drawing/2014/main" id="{8971A640-5ECE-CCF3-31AF-6FFCBD79F58D}"/>
                </a:ext>
              </a:extLst>
            </p:cNvPr>
            <p:cNvSpPr txBox="1"/>
            <p:nvPr/>
          </p:nvSpPr>
          <p:spPr>
            <a:xfrm>
              <a:off x="4144600" y="1792044"/>
              <a:ext cx="1360250" cy="341869"/>
            </a:xfrm>
            <a:prstGeom prst="rect">
              <a:avLst/>
            </a:prstGeom>
            <a:noFill/>
          </p:spPr>
          <p:txBody>
            <a:bodyPr wrap="square" rtlCol="0">
              <a:spAutoFit/>
            </a:bodyPr>
            <a:lstStyle/>
            <a:p>
              <a:pPr algn="ctr"/>
              <a:r>
                <a:rPr lang="en-CA" dirty="0">
                  <a:latin typeface="Calibri" panose="020F0502020204030204" pitchFamily="34" charset="0"/>
                  <a:ea typeface="Calibri" panose="020F0502020204030204" pitchFamily="34" charset="0"/>
                  <a:cs typeface="Calibri" panose="020F0502020204030204" pitchFamily="34" charset="0"/>
                </a:rPr>
                <a:t>Asset Update</a:t>
              </a:r>
            </a:p>
          </p:txBody>
        </p:sp>
      </p:grpSp>
      <p:grpSp>
        <p:nvGrpSpPr>
          <p:cNvPr id="421" name="Group 420">
            <a:extLst>
              <a:ext uri="{FF2B5EF4-FFF2-40B4-BE49-F238E27FC236}">
                <a16:creationId xmlns:a16="http://schemas.microsoft.com/office/drawing/2014/main" id="{A4957FEA-8871-98F8-DA8E-7970625F85AE}"/>
              </a:ext>
            </a:extLst>
          </p:cNvPr>
          <p:cNvGrpSpPr/>
          <p:nvPr/>
        </p:nvGrpSpPr>
        <p:grpSpPr>
          <a:xfrm>
            <a:off x="839758" y="4208690"/>
            <a:ext cx="1413852" cy="725352"/>
            <a:chOff x="4107643" y="1540309"/>
            <a:chExt cx="1360250" cy="805697"/>
          </a:xfrm>
        </p:grpSpPr>
        <p:grpSp>
          <p:nvGrpSpPr>
            <p:cNvPr id="422" name="Google Shape;638;p35">
              <a:extLst>
                <a:ext uri="{FF2B5EF4-FFF2-40B4-BE49-F238E27FC236}">
                  <a16:creationId xmlns:a16="http://schemas.microsoft.com/office/drawing/2014/main" id="{063F3821-F4C4-E21D-DFE6-A5DA00E787A9}"/>
                </a:ext>
              </a:extLst>
            </p:cNvPr>
            <p:cNvGrpSpPr/>
            <p:nvPr/>
          </p:nvGrpSpPr>
          <p:grpSpPr>
            <a:xfrm>
              <a:off x="4149460" y="1540309"/>
              <a:ext cx="1300364" cy="805697"/>
              <a:chOff x="713225" y="1832600"/>
              <a:chExt cx="845400" cy="904375"/>
            </a:xfrm>
          </p:grpSpPr>
          <p:sp>
            <p:nvSpPr>
              <p:cNvPr id="424" name="Google Shape;639;p35">
                <a:extLst>
                  <a:ext uri="{FF2B5EF4-FFF2-40B4-BE49-F238E27FC236}">
                    <a16:creationId xmlns:a16="http://schemas.microsoft.com/office/drawing/2014/main" id="{9BA6A19E-8A14-83C7-91A9-7A20B6DE76B9}"/>
                  </a:ext>
                </a:extLst>
              </p:cNvPr>
              <p:cNvSpPr/>
              <p:nvPr/>
            </p:nvSpPr>
            <p:spPr>
              <a:xfrm>
                <a:off x="713225" y="1891575"/>
                <a:ext cx="845400" cy="845400"/>
              </a:xfrm>
              <a:prstGeom prst="rect">
                <a:avLst/>
              </a:prstGeom>
              <a:noFill/>
              <a:ln w="19050" cap="flat" cmpd="sng">
                <a:solidFill>
                  <a:srgbClr val="FFC000"/>
                </a:solidFill>
                <a:prstDash val="sys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425" name="Google Shape;640;p35">
                <a:extLst>
                  <a:ext uri="{FF2B5EF4-FFF2-40B4-BE49-F238E27FC236}">
                    <a16:creationId xmlns:a16="http://schemas.microsoft.com/office/drawing/2014/main" id="{ECBEB271-7883-4A0C-2236-A48FF07A41F6}"/>
                  </a:ext>
                </a:extLst>
              </p:cNvPr>
              <p:cNvSpPr/>
              <p:nvPr/>
            </p:nvSpPr>
            <p:spPr>
              <a:xfrm>
                <a:off x="1072625" y="1832600"/>
                <a:ext cx="126600" cy="12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grpSp>
        <p:sp>
          <p:nvSpPr>
            <p:cNvPr id="423" name="TextBox 422">
              <a:extLst>
                <a:ext uri="{FF2B5EF4-FFF2-40B4-BE49-F238E27FC236}">
                  <a16:creationId xmlns:a16="http://schemas.microsoft.com/office/drawing/2014/main" id="{984026C8-76E0-7F06-526E-B5CE8EA35A35}"/>
                </a:ext>
              </a:extLst>
            </p:cNvPr>
            <p:cNvSpPr txBox="1"/>
            <p:nvPr/>
          </p:nvSpPr>
          <p:spPr>
            <a:xfrm>
              <a:off x="4107643" y="1792044"/>
              <a:ext cx="1360250" cy="341869"/>
            </a:xfrm>
            <a:prstGeom prst="rect">
              <a:avLst/>
            </a:prstGeom>
            <a:noFill/>
          </p:spPr>
          <p:txBody>
            <a:bodyPr wrap="square" rtlCol="0">
              <a:spAutoFit/>
            </a:bodyPr>
            <a:lstStyle/>
            <a:p>
              <a:pPr algn="ctr"/>
              <a:r>
                <a:rPr lang="en-CA" dirty="0">
                  <a:latin typeface="Calibri" panose="020F0502020204030204" pitchFamily="34" charset="0"/>
                  <a:ea typeface="Calibri" panose="020F0502020204030204" pitchFamily="34" charset="0"/>
                  <a:cs typeface="Calibri" panose="020F0502020204030204" pitchFamily="34" charset="0"/>
                </a:rPr>
                <a:t>Final Report</a:t>
              </a:r>
            </a:p>
          </p:txBody>
        </p:sp>
      </p:grpSp>
      <p:sp>
        <p:nvSpPr>
          <p:cNvPr id="24" name="Google Shape;428;p30">
            <a:extLst>
              <a:ext uri="{FF2B5EF4-FFF2-40B4-BE49-F238E27FC236}">
                <a16:creationId xmlns:a16="http://schemas.microsoft.com/office/drawing/2014/main" id="{08A8BACC-713C-051B-ADC9-B567FFDC6CE7}"/>
              </a:ext>
            </a:extLst>
          </p:cNvPr>
          <p:cNvSpPr txBox="1"/>
          <p:nvPr/>
        </p:nvSpPr>
        <p:spPr>
          <a:xfrm flipH="1">
            <a:off x="3317056" y="1800376"/>
            <a:ext cx="2451909" cy="67481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0" indent="0">
              <a:buNone/>
              <a:defRPr sz="2000">
                <a:solidFill>
                  <a:schemeClr val="dk1"/>
                </a:solidFill>
                <a:latin typeface="Playfair Display ExtraBold"/>
                <a:ea typeface="Playfair Display ExtraBold"/>
                <a:cs typeface="Playfair Display ExtraBold"/>
              </a:defRPr>
            </a:lvl1pPr>
          </a:lstStyle>
          <a:p>
            <a:r>
              <a:rPr lang="en" sz="1600" b="1" dirty="0">
                <a:solidFill>
                  <a:srgbClr val="FF725E"/>
                </a:solidFill>
                <a:latin typeface="Calibri" panose="020F0502020204030204" pitchFamily="34" charset="0"/>
                <a:ea typeface="Calibri" panose="020F0502020204030204" pitchFamily="34" charset="0"/>
                <a:cs typeface="Calibri" panose="020F0502020204030204" pitchFamily="34" charset="0"/>
                <a:sym typeface="Playfair Display ExtraBold"/>
              </a:rPr>
              <a:t>Finalize Contractual Agreements</a:t>
            </a:r>
            <a:endParaRPr sz="1600" b="1" dirty="0">
              <a:solidFill>
                <a:srgbClr val="FF725E"/>
              </a:solidFill>
              <a:latin typeface="Calibri" panose="020F0502020204030204" pitchFamily="34" charset="0"/>
              <a:ea typeface="Calibri" panose="020F0502020204030204" pitchFamily="34" charset="0"/>
              <a:cs typeface="Calibri" panose="020F0502020204030204" pitchFamily="34" charset="0"/>
              <a:sym typeface="Playfair Display ExtraBold"/>
            </a:endParaRPr>
          </a:p>
        </p:txBody>
      </p:sp>
      <p:sp>
        <p:nvSpPr>
          <p:cNvPr id="32" name="Google Shape;429;p30">
            <a:extLst>
              <a:ext uri="{FF2B5EF4-FFF2-40B4-BE49-F238E27FC236}">
                <a16:creationId xmlns:a16="http://schemas.microsoft.com/office/drawing/2014/main" id="{D661A461-483D-7321-98B7-834E8B10821B}"/>
              </a:ext>
            </a:extLst>
          </p:cNvPr>
          <p:cNvSpPr txBox="1"/>
          <p:nvPr/>
        </p:nvSpPr>
        <p:spPr>
          <a:xfrm flipH="1">
            <a:off x="2958722" y="3779569"/>
            <a:ext cx="3467108" cy="1261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r">
              <a:buNone/>
              <a:defRPr sz="1800">
                <a:solidFill>
                  <a:schemeClr val="dk1"/>
                </a:solidFill>
                <a:latin typeface="Roboto"/>
                <a:ea typeface="Roboto"/>
                <a:cs typeface="Roboto"/>
              </a:defRPr>
            </a:lvl1pPr>
          </a:lstStyle>
          <a:p>
            <a:pPr marL="285750" indent="-285750" algn="l">
              <a:buClr>
                <a:srgbClr val="FF725E"/>
              </a:buClr>
              <a:buFont typeface="Wingdings" panose="05000000000000000000" pitchFamily="2" charset="2"/>
              <a:buChar char="l"/>
            </a:pPr>
            <a:r>
              <a:rPr lang="en" sz="1400" dirty="0">
                <a:latin typeface="Calibri" panose="020F0502020204030204" pitchFamily="34" charset="0"/>
                <a:ea typeface="Calibri" panose="020F0502020204030204" pitchFamily="34" charset="0"/>
                <a:cs typeface="Calibri" panose="020F0502020204030204" pitchFamily="34" charset="0"/>
                <a:sym typeface="Roboto"/>
              </a:rPr>
              <a:t>Transfer the results to Sale &amp; Customer Service</a:t>
            </a:r>
          </a:p>
          <a:p>
            <a:pPr marL="285750" indent="-285750" algn="l">
              <a:buClr>
                <a:srgbClr val="FF725E"/>
              </a:buClr>
              <a:buFont typeface="Wingdings" panose="05000000000000000000" pitchFamily="2" charset="2"/>
              <a:buChar char="l"/>
            </a:pPr>
            <a:r>
              <a:rPr lang="en" sz="1400" dirty="0">
                <a:latin typeface="Calibri" panose="020F0502020204030204" pitchFamily="34" charset="0"/>
                <a:ea typeface="Calibri" panose="020F0502020204030204" pitchFamily="34" charset="0"/>
                <a:cs typeface="Calibri" panose="020F0502020204030204" pitchFamily="34" charset="0"/>
                <a:sym typeface="Roboto"/>
              </a:rPr>
              <a:t>Releasing Staffs</a:t>
            </a:r>
          </a:p>
          <a:p>
            <a:pPr marL="285750" indent="-285750" algn="l">
              <a:buClr>
                <a:srgbClr val="FF725E"/>
              </a:buClr>
              <a:buFont typeface="Wingdings" panose="05000000000000000000" pitchFamily="2" charset="2"/>
              <a:buChar char="l"/>
            </a:pPr>
            <a:r>
              <a:rPr lang="en" sz="1400" dirty="0">
                <a:latin typeface="Calibri" panose="020F0502020204030204" pitchFamily="34" charset="0"/>
                <a:ea typeface="Calibri" panose="020F0502020204030204" pitchFamily="34" charset="0"/>
                <a:cs typeface="Calibri" panose="020F0502020204030204" pitchFamily="34" charset="0"/>
                <a:sym typeface="Roboto"/>
              </a:rPr>
              <a:t>Releasing Other Resources</a:t>
            </a:r>
          </a:p>
          <a:p>
            <a:pPr marL="285750" indent="-285750" algn="l">
              <a:buClr>
                <a:srgbClr val="FF725E"/>
              </a:buClr>
              <a:buFont typeface="Wingdings" panose="05000000000000000000" pitchFamily="2" charset="2"/>
              <a:buChar char="l"/>
            </a:pPr>
            <a:r>
              <a:rPr lang="en" sz="1400" dirty="0">
                <a:latin typeface="Calibri" panose="020F0502020204030204" pitchFamily="34" charset="0"/>
                <a:ea typeface="Calibri" panose="020F0502020204030204" pitchFamily="34" charset="0"/>
                <a:cs typeface="Calibri" panose="020F0502020204030204" pitchFamily="34" charset="0"/>
                <a:sym typeface="Roboto"/>
              </a:rPr>
              <a:t>Stakeholder Satisfaction measurment</a:t>
            </a:r>
          </a:p>
        </p:txBody>
      </p:sp>
      <p:sp>
        <p:nvSpPr>
          <p:cNvPr id="44" name="Google Shape;430;p30">
            <a:extLst>
              <a:ext uri="{FF2B5EF4-FFF2-40B4-BE49-F238E27FC236}">
                <a16:creationId xmlns:a16="http://schemas.microsoft.com/office/drawing/2014/main" id="{346DC540-BD7D-946A-604F-8E105A8A997D}"/>
              </a:ext>
            </a:extLst>
          </p:cNvPr>
          <p:cNvSpPr txBox="1"/>
          <p:nvPr/>
        </p:nvSpPr>
        <p:spPr>
          <a:xfrm flipH="1">
            <a:off x="3020200" y="3570818"/>
            <a:ext cx="2312353" cy="36775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RPr/>
            </a:defPPr>
            <a:lvl1pPr marL="0" indent="0">
              <a:buNone/>
              <a:defRPr sz="1600" b="1">
                <a:solidFill>
                  <a:srgbClr val="FF725E"/>
                </a:solidFill>
                <a:latin typeface="+mn-lt"/>
                <a:ea typeface="Playfair Display ExtraBold"/>
                <a:cs typeface="Playfair Display ExtraBold"/>
              </a:defRPr>
            </a:lvl1pPr>
          </a:lstStyle>
          <a:p>
            <a:r>
              <a:rPr lang="en" dirty="0">
                <a:latin typeface="Calibri" panose="020F0502020204030204" pitchFamily="34" charset="0"/>
                <a:ea typeface="Calibri" panose="020F0502020204030204" pitchFamily="34" charset="0"/>
                <a:cs typeface="Calibri" panose="020F0502020204030204" pitchFamily="34" charset="0"/>
                <a:sym typeface="Playfair Display ExtraBold"/>
              </a:rPr>
              <a:t>Final Transition</a:t>
            </a:r>
            <a:endParaRPr dirty="0">
              <a:latin typeface="Calibri" panose="020F0502020204030204" pitchFamily="34" charset="0"/>
              <a:ea typeface="Calibri" panose="020F0502020204030204" pitchFamily="34" charset="0"/>
              <a:cs typeface="Calibri" panose="020F0502020204030204" pitchFamily="34" charset="0"/>
              <a:sym typeface="Playfair Display ExtraBold"/>
            </a:endParaRPr>
          </a:p>
        </p:txBody>
      </p:sp>
      <p:sp>
        <p:nvSpPr>
          <p:cNvPr id="48" name="Google Shape;431;p30">
            <a:extLst>
              <a:ext uri="{FF2B5EF4-FFF2-40B4-BE49-F238E27FC236}">
                <a16:creationId xmlns:a16="http://schemas.microsoft.com/office/drawing/2014/main" id="{CE080644-AE99-C436-2545-203F97D112D2}"/>
              </a:ext>
            </a:extLst>
          </p:cNvPr>
          <p:cNvSpPr txBox="1"/>
          <p:nvPr/>
        </p:nvSpPr>
        <p:spPr>
          <a:xfrm flipH="1">
            <a:off x="3316495" y="2357143"/>
            <a:ext cx="2294186" cy="8309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285750" indent="-285750">
              <a:buClr>
                <a:srgbClr val="FF725E"/>
              </a:buClr>
              <a:buFont typeface="Wingdings" panose="05000000000000000000" pitchFamily="2" charset="2"/>
              <a:buChar char="l"/>
              <a:defRPr>
                <a:solidFill>
                  <a:schemeClr val="dk1"/>
                </a:solidFill>
                <a:latin typeface="Roboto"/>
                <a:ea typeface="Roboto"/>
                <a:cs typeface="Roboto"/>
              </a:defRPr>
            </a:lvl1pPr>
          </a:lstStyle>
          <a:p>
            <a:r>
              <a:rPr lang="en" dirty="0">
                <a:latin typeface="Calibri" panose="020F0502020204030204" pitchFamily="34" charset="0"/>
                <a:ea typeface="Calibri" panose="020F0502020204030204" pitchFamily="34" charset="0"/>
                <a:cs typeface="Calibri" panose="020F0502020204030204" pitchFamily="34" charset="0"/>
                <a:sym typeface="Roboto"/>
              </a:rPr>
              <a:t>Subcriptions of ads &amp; promotion channels</a:t>
            </a:r>
            <a:endParaRPr dirty="0">
              <a:latin typeface="Calibri" panose="020F0502020204030204" pitchFamily="34" charset="0"/>
              <a:ea typeface="Calibri" panose="020F0502020204030204" pitchFamily="34" charset="0"/>
              <a:cs typeface="Calibri" panose="020F0502020204030204" pitchFamily="34" charset="0"/>
              <a:sym typeface="Roboto"/>
            </a:endParaRPr>
          </a:p>
        </p:txBody>
      </p:sp>
      <p:sp>
        <p:nvSpPr>
          <p:cNvPr id="49" name="Google Shape;432;p30">
            <a:extLst>
              <a:ext uri="{FF2B5EF4-FFF2-40B4-BE49-F238E27FC236}">
                <a16:creationId xmlns:a16="http://schemas.microsoft.com/office/drawing/2014/main" id="{CC10BF0C-98EA-6F6C-FBEE-DF0D202AF0F6}"/>
              </a:ext>
            </a:extLst>
          </p:cNvPr>
          <p:cNvSpPr txBox="1"/>
          <p:nvPr/>
        </p:nvSpPr>
        <p:spPr>
          <a:xfrm flipH="1">
            <a:off x="6963696" y="1281779"/>
            <a:ext cx="2143200" cy="384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RPr/>
            </a:defPPr>
            <a:lvl1pPr marL="0" indent="0">
              <a:buNone/>
              <a:defRPr sz="1600" b="1">
                <a:solidFill>
                  <a:srgbClr val="FF725E"/>
                </a:solidFill>
                <a:latin typeface="+mn-lt"/>
                <a:ea typeface="Playfair Display ExtraBold"/>
                <a:cs typeface="Playfair Display ExtraBold"/>
              </a:defRPr>
            </a:lvl1pPr>
          </a:lstStyle>
          <a:p>
            <a:r>
              <a:rPr lang="en" dirty="0">
                <a:latin typeface="Calibri" panose="020F0502020204030204" pitchFamily="34" charset="0"/>
                <a:ea typeface="Calibri" panose="020F0502020204030204" pitchFamily="34" charset="0"/>
                <a:cs typeface="Calibri" panose="020F0502020204030204" pitchFamily="34" charset="0"/>
                <a:sym typeface="Playfair Display ExtraBold"/>
              </a:rPr>
              <a:t>Project Review</a:t>
            </a:r>
            <a:endParaRPr dirty="0">
              <a:latin typeface="Calibri" panose="020F0502020204030204" pitchFamily="34" charset="0"/>
              <a:ea typeface="Calibri" panose="020F0502020204030204" pitchFamily="34" charset="0"/>
              <a:cs typeface="Calibri" panose="020F0502020204030204" pitchFamily="34" charset="0"/>
              <a:sym typeface="Playfair Display ExtraBold"/>
            </a:endParaRPr>
          </a:p>
        </p:txBody>
      </p:sp>
      <p:sp>
        <p:nvSpPr>
          <p:cNvPr id="52" name="Google Shape;434;p30">
            <a:extLst>
              <a:ext uri="{FF2B5EF4-FFF2-40B4-BE49-F238E27FC236}">
                <a16:creationId xmlns:a16="http://schemas.microsoft.com/office/drawing/2014/main" id="{6498D4E2-19BA-FB63-4823-4B7D8E687642}"/>
              </a:ext>
            </a:extLst>
          </p:cNvPr>
          <p:cNvSpPr txBox="1"/>
          <p:nvPr/>
        </p:nvSpPr>
        <p:spPr>
          <a:xfrm flipH="1">
            <a:off x="6939854" y="3129085"/>
            <a:ext cx="2143200" cy="384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RPr/>
            </a:defPPr>
            <a:lvl1pPr marL="0" indent="0">
              <a:buNone/>
              <a:defRPr sz="1600" b="1">
                <a:solidFill>
                  <a:srgbClr val="FF725E"/>
                </a:solidFill>
                <a:latin typeface="+mn-lt"/>
                <a:ea typeface="Playfair Display ExtraBold"/>
                <a:cs typeface="Playfair Display ExtraBold"/>
              </a:defRPr>
            </a:lvl1pPr>
          </a:lstStyle>
          <a:p>
            <a:r>
              <a:rPr lang="en" dirty="0">
                <a:latin typeface="Calibri" panose="020F0502020204030204" pitchFamily="34" charset="0"/>
                <a:ea typeface="Calibri" panose="020F0502020204030204" pitchFamily="34" charset="0"/>
                <a:cs typeface="Calibri" panose="020F0502020204030204" pitchFamily="34" charset="0"/>
                <a:sym typeface="Playfair Display ExtraBold"/>
              </a:rPr>
              <a:t>Update Documents</a:t>
            </a:r>
            <a:endParaRPr dirty="0">
              <a:latin typeface="Calibri" panose="020F0502020204030204" pitchFamily="34" charset="0"/>
              <a:ea typeface="Calibri" panose="020F0502020204030204" pitchFamily="34" charset="0"/>
              <a:cs typeface="Calibri" panose="020F0502020204030204" pitchFamily="34" charset="0"/>
              <a:sym typeface="Playfair Display ExtraBold"/>
            </a:endParaRPr>
          </a:p>
        </p:txBody>
      </p:sp>
      <p:sp>
        <p:nvSpPr>
          <p:cNvPr id="57" name="Google Shape;435;p30">
            <a:extLst>
              <a:ext uri="{FF2B5EF4-FFF2-40B4-BE49-F238E27FC236}">
                <a16:creationId xmlns:a16="http://schemas.microsoft.com/office/drawing/2014/main" id="{EFE1F25C-D60A-0407-D0BE-9FBD49D84652}"/>
              </a:ext>
            </a:extLst>
          </p:cNvPr>
          <p:cNvSpPr txBox="1"/>
          <p:nvPr/>
        </p:nvSpPr>
        <p:spPr>
          <a:xfrm flipH="1">
            <a:off x="6901579" y="3422931"/>
            <a:ext cx="1785386" cy="5947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285750" indent="-285750">
              <a:buClr>
                <a:srgbClr val="FF725E"/>
              </a:buClr>
              <a:buFont typeface="Wingdings" panose="05000000000000000000" pitchFamily="2" charset="2"/>
              <a:buChar char="l"/>
              <a:defRPr>
                <a:solidFill>
                  <a:schemeClr val="dk1"/>
                </a:solidFill>
                <a:latin typeface="Roboto"/>
                <a:ea typeface="Roboto"/>
                <a:cs typeface="Roboto"/>
              </a:defRPr>
            </a:lvl1pPr>
          </a:lstStyle>
          <a:p>
            <a:r>
              <a:rPr lang="en" dirty="0">
                <a:latin typeface="Calibri" panose="020F0502020204030204" pitchFamily="34" charset="0"/>
                <a:ea typeface="Calibri" panose="020F0502020204030204" pitchFamily="34" charset="0"/>
                <a:cs typeface="Calibri" panose="020F0502020204030204" pitchFamily="34" charset="0"/>
                <a:sym typeface="Roboto"/>
              </a:rPr>
              <a:t>Lesson Learned</a:t>
            </a:r>
          </a:p>
          <a:p>
            <a:r>
              <a:rPr lang="en" dirty="0">
                <a:latin typeface="Calibri" panose="020F0502020204030204" pitchFamily="34" charset="0"/>
                <a:ea typeface="Calibri" panose="020F0502020204030204" pitchFamily="34" charset="0"/>
                <a:cs typeface="Calibri" panose="020F0502020204030204" pitchFamily="34" charset="0"/>
                <a:sym typeface="Roboto"/>
              </a:rPr>
              <a:t>Archive info</a:t>
            </a:r>
          </a:p>
        </p:txBody>
      </p:sp>
      <p:cxnSp>
        <p:nvCxnSpPr>
          <p:cNvPr id="58" name="Google Shape;465;p30">
            <a:extLst>
              <a:ext uri="{FF2B5EF4-FFF2-40B4-BE49-F238E27FC236}">
                <a16:creationId xmlns:a16="http://schemas.microsoft.com/office/drawing/2014/main" id="{77DA45B8-A15C-578C-B6BD-447790FAD76A}"/>
              </a:ext>
            </a:extLst>
          </p:cNvPr>
          <p:cNvCxnSpPr>
            <a:cxnSpLocks/>
          </p:cNvCxnSpPr>
          <p:nvPr/>
        </p:nvCxnSpPr>
        <p:spPr>
          <a:xfrm flipV="1">
            <a:off x="6285922" y="1458259"/>
            <a:ext cx="615657" cy="629"/>
          </a:xfrm>
          <a:prstGeom prst="bentConnector3">
            <a:avLst>
              <a:gd name="adj1" fmla="val 50000"/>
            </a:avLst>
          </a:prstGeom>
          <a:noFill/>
          <a:ln w="9525" cap="flat" cmpd="sng">
            <a:solidFill>
              <a:srgbClr val="FF725E"/>
            </a:solidFill>
            <a:prstDash val="solid"/>
            <a:round/>
            <a:headEnd type="none" w="med" len="med"/>
            <a:tailEnd type="oval" w="med" len="med"/>
          </a:ln>
        </p:spPr>
      </p:cxnSp>
      <p:cxnSp>
        <p:nvCxnSpPr>
          <p:cNvPr id="59" name="Google Shape;466;p30">
            <a:extLst>
              <a:ext uri="{FF2B5EF4-FFF2-40B4-BE49-F238E27FC236}">
                <a16:creationId xmlns:a16="http://schemas.microsoft.com/office/drawing/2014/main" id="{5A0731F3-1583-68BB-96C3-90E732139407}"/>
              </a:ext>
            </a:extLst>
          </p:cNvPr>
          <p:cNvCxnSpPr>
            <a:cxnSpLocks/>
          </p:cNvCxnSpPr>
          <p:nvPr/>
        </p:nvCxnSpPr>
        <p:spPr>
          <a:xfrm rot="10800000">
            <a:off x="5211569" y="2246110"/>
            <a:ext cx="695472" cy="1"/>
          </a:xfrm>
          <a:prstGeom prst="bentConnector3">
            <a:avLst>
              <a:gd name="adj1" fmla="val 50000"/>
            </a:avLst>
          </a:prstGeom>
          <a:noFill/>
          <a:ln w="9525" cap="flat" cmpd="sng">
            <a:solidFill>
              <a:srgbClr val="FF725E"/>
            </a:solidFill>
            <a:prstDash val="solid"/>
            <a:round/>
            <a:headEnd type="none" w="med" len="med"/>
            <a:tailEnd type="oval" w="med" len="med"/>
          </a:ln>
        </p:spPr>
      </p:cxnSp>
      <p:cxnSp>
        <p:nvCxnSpPr>
          <p:cNvPr id="63" name="Google Shape;465;p30">
            <a:extLst>
              <a:ext uri="{FF2B5EF4-FFF2-40B4-BE49-F238E27FC236}">
                <a16:creationId xmlns:a16="http://schemas.microsoft.com/office/drawing/2014/main" id="{AC891236-F9B2-495C-7162-FC12B8633724}"/>
              </a:ext>
            </a:extLst>
          </p:cNvPr>
          <p:cNvCxnSpPr>
            <a:cxnSpLocks/>
          </p:cNvCxnSpPr>
          <p:nvPr/>
        </p:nvCxnSpPr>
        <p:spPr>
          <a:xfrm flipV="1">
            <a:off x="6259506" y="3332525"/>
            <a:ext cx="615657" cy="629"/>
          </a:xfrm>
          <a:prstGeom prst="bentConnector3">
            <a:avLst>
              <a:gd name="adj1" fmla="val 50000"/>
            </a:avLst>
          </a:prstGeom>
          <a:noFill/>
          <a:ln w="9525" cap="flat" cmpd="sng">
            <a:solidFill>
              <a:srgbClr val="FF725E"/>
            </a:solidFill>
            <a:prstDash val="solid"/>
            <a:round/>
            <a:headEnd type="none" w="med" len="med"/>
            <a:tailEnd type="oval" w="med" len="med"/>
          </a:ln>
        </p:spPr>
      </p:cxnSp>
      <p:cxnSp>
        <p:nvCxnSpPr>
          <p:cNvPr id="384" name="Google Shape;466;p30">
            <a:extLst>
              <a:ext uri="{FF2B5EF4-FFF2-40B4-BE49-F238E27FC236}">
                <a16:creationId xmlns:a16="http://schemas.microsoft.com/office/drawing/2014/main" id="{4A78869E-9BEC-A2E1-F2E7-E1BCE7295D1E}"/>
              </a:ext>
            </a:extLst>
          </p:cNvPr>
          <p:cNvCxnSpPr>
            <a:cxnSpLocks/>
          </p:cNvCxnSpPr>
          <p:nvPr/>
        </p:nvCxnSpPr>
        <p:spPr>
          <a:xfrm rot="10800000">
            <a:off x="5247129" y="4111232"/>
            <a:ext cx="695472" cy="1"/>
          </a:xfrm>
          <a:prstGeom prst="bentConnector3">
            <a:avLst>
              <a:gd name="adj1" fmla="val 50000"/>
            </a:avLst>
          </a:prstGeom>
          <a:noFill/>
          <a:ln w="9525" cap="flat" cmpd="sng">
            <a:solidFill>
              <a:srgbClr val="FF725E"/>
            </a:solidFill>
            <a:prstDash val="solid"/>
            <a:round/>
            <a:headEnd type="none" w="med" len="med"/>
            <a:tailEnd type="oval" w="med" len="med"/>
          </a:ln>
        </p:spPr>
      </p:cxnSp>
      <p:grpSp>
        <p:nvGrpSpPr>
          <p:cNvPr id="385" name="Group 384">
            <a:extLst>
              <a:ext uri="{FF2B5EF4-FFF2-40B4-BE49-F238E27FC236}">
                <a16:creationId xmlns:a16="http://schemas.microsoft.com/office/drawing/2014/main" id="{2D6F40E2-D63B-501A-CABF-ACA0F084B7B9}"/>
              </a:ext>
            </a:extLst>
          </p:cNvPr>
          <p:cNvGrpSpPr/>
          <p:nvPr/>
        </p:nvGrpSpPr>
        <p:grpSpPr>
          <a:xfrm>
            <a:off x="5698629" y="2031319"/>
            <a:ext cx="718072" cy="718069"/>
            <a:chOff x="3982195" y="1920028"/>
            <a:chExt cx="718072" cy="718069"/>
          </a:xfrm>
        </p:grpSpPr>
        <p:grpSp>
          <p:nvGrpSpPr>
            <p:cNvPr id="396" name="Group 395">
              <a:extLst>
                <a:ext uri="{FF2B5EF4-FFF2-40B4-BE49-F238E27FC236}">
                  <a16:creationId xmlns:a16="http://schemas.microsoft.com/office/drawing/2014/main" id="{4BF54461-1A95-2B12-0C41-D1D25C2ECA17}"/>
                </a:ext>
              </a:extLst>
            </p:cNvPr>
            <p:cNvGrpSpPr/>
            <p:nvPr/>
          </p:nvGrpSpPr>
          <p:grpSpPr>
            <a:xfrm>
              <a:off x="4017488" y="1964719"/>
              <a:ext cx="651349" cy="637588"/>
              <a:chOff x="4017488" y="1964719"/>
              <a:chExt cx="651349" cy="637588"/>
            </a:xfrm>
          </p:grpSpPr>
          <p:sp>
            <p:nvSpPr>
              <p:cNvPr id="398" name="Google Shape;669;p35">
                <a:extLst>
                  <a:ext uri="{FF2B5EF4-FFF2-40B4-BE49-F238E27FC236}">
                    <a16:creationId xmlns:a16="http://schemas.microsoft.com/office/drawing/2014/main" id="{5ECCAE2E-B07A-D1E8-29DF-6C6A8B83B985}"/>
                  </a:ext>
                </a:extLst>
              </p:cNvPr>
              <p:cNvSpPr/>
              <p:nvPr/>
            </p:nvSpPr>
            <p:spPr>
              <a:xfrm rot="16200000">
                <a:off x="4024369" y="1957838"/>
                <a:ext cx="637588" cy="651349"/>
              </a:xfrm>
              <a:prstGeom prst="pie">
                <a:avLst>
                  <a:gd name="adj1" fmla="val 0"/>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399" name="Google Shape;670;p35">
                <a:extLst>
                  <a:ext uri="{FF2B5EF4-FFF2-40B4-BE49-F238E27FC236}">
                    <a16:creationId xmlns:a16="http://schemas.microsoft.com/office/drawing/2014/main" id="{13497A6F-E38D-B169-DB96-04EC3E149856}"/>
                  </a:ext>
                </a:extLst>
              </p:cNvPr>
              <p:cNvSpPr/>
              <p:nvPr/>
            </p:nvSpPr>
            <p:spPr>
              <a:xfrm rot="16200000">
                <a:off x="4147099" y="2091484"/>
                <a:ext cx="88102" cy="90003"/>
              </a:xfrm>
              <a:prstGeom prst="ellipse">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grpSp>
        <p:sp>
          <p:nvSpPr>
            <p:cNvPr id="397" name="Google Shape;454;p30">
              <a:extLst>
                <a:ext uri="{FF2B5EF4-FFF2-40B4-BE49-F238E27FC236}">
                  <a16:creationId xmlns:a16="http://schemas.microsoft.com/office/drawing/2014/main" id="{DC8D8395-E99F-5E9C-1A4F-E6CA550192BB}"/>
                </a:ext>
              </a:extLst>
            </p:cNvPr>
            <p:cNvSpPr/>
            <p:nvPr/>
          </p:nvSpPr>
          <p:spPr>
            <a:xfrm rot="18729541">
              <a:off x="3982196" y="1920027"/>
              <a:ext cx="718069" cy="718072"/>
            </a:xfrm>
            <a:prstGeom prst="ellipse">
              <a:avLst/>
            </a:prstGeom>
            <a:noFill/>
            <a:ln w="9525" cap="flat" cmpd="sng">
              <a:solidFill>
                <a:srgbClr val="FF725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grpSp>
      <p:grpSp>
        <p:nvGrpSpPr>
          <p:cNvPr id="401" name="Group 400">
            <a:extLst>
              <a:ext uri="{FF2B5EF4-FFF2-40B4-BE49-F238E27FC236}">
                <a16:creationId xmlns:a16="http://schemas.microsoft.com/office/drawing/2014/main" id="{495957F6-99BF-F4EE-91B0-CD29502530E9}"/>
              </a:ext>
            </a:extLst>
          </p:cNvPr>
          <p:cNvGrpSpPr/>
          <p:nvPr/>
        </p:nvGrpSpPr>
        <p:grpSpPr>
          <a:xfrm>
            <a:off x="5699187" y="2815474"/>
            <a:ext cx="718072" cy="718069"/>
            <a:chOff x="3982753" y="2704183"/>
            <a:chExt cx="718072" cy="718069"/>
          </a:xfrm>
        </p:grpSpPr>
        <p:sp>
          <p:nvSpPr>
            <p:cNvPr id="406" name="Google Shape;669;p35">
              <a:extLst>
                <a:ext uri="{FF2B5EF4-FFF2-40B4-BE49-F238E27FC236}">
                  <a16:creationId xmlns:a16="http://schemas.microsoft.com/office/drawing/2014/main" id="{65ECA26B-5A94-3391-1506-A9FE99DD79D9}"/>
                </a:ext>
              </a:extLst>
            </p:cNvPr>
            <p:cNvSpPr/>
            <p:nvPr/>
          </p:nvSpPr>
          <p:spPr>
            <a:xfrm rot="5400000">
              <a:off x="4024365" y="2737545"/>
              <a:ext cx="637586" cy="651345"/>
            </a:xfrm>
            <a:prstGeom prst="pie">
              <a:avLst>
                <a:gd name="adj1" fmla="val 0"/>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407" name="Google Shape;670;p35">
              <a:extLst>
                <a:ext uri="{FF2B5EF4-FFF2-40B4-BE49-F238E27FC236}">
                  <a16:creationId xmlns:a16="http://schemas.microsoft.com/office/drawing/2014/main" id="{A9DA25A4-4B16-8A90-4A0C-8ACDB7B9E58E}"/>
                </a:ext>
              </a:extLst>
            </p:cNvPr>
            <p:cNvSpPr/>
            <p:nvPr/>
          </p:nvSpPr>
          <p:spPr>
            <a:xfrm rot="5400000">
              <a:off x="4451120" y="3165243"/>
              <a:ext cx="88101" cy="90002"/>
            </a:xfrm>
            <a:prstGeom prst="ellipse">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408" name="Google Shape;454;p30">
              <a:extLst>
                <a:ext uri="{FF2B5EF4-FFF2-40B4-BE49-F238E27FC236}">
                  <a16:creationId xmlns:a16="http://schemas.microsoft.com/office/drawing/2014/main" id="{A24C2C14-5A93-4FE2-404D-DD56E55A63E9}"/>
                </a:ext>
              </a:extLst>
            </p:cNvPr>
            <p:cNvSpPr/>
            <p:nvPr/>
          </p:nvSpPr>
          <p:spPr>
            <a:xfrm rot="18729541">
              <a:off x="3982754" y="2704182"/>
              <a:ext cx="718069" cy="718072"/>
            </a:xfrm>
            <a:prstGeom prst="ellipse">
              <a:avLst/>
            </a:prstGeom>
            <a:noFill/>
            <a:ln w="9525" cap="flat" cmpd="sng">
              <a:solidFill>
                <a:srgbClr val="FF725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grpSp>
      <p:grpSp>
        <p:nvGrpSpPr>
          <p:cNvPr id="409" name="Group 408">
            <a:extLst>
              <a:ext uri="{FF2B5EF4-FFF2-40B4-BE49-F238E27FC236}">
                <a16:creationId xmlns:a16="http://schemas.microsoft.com/office/drawing/2014/main" id="{26E4060B-F1A9-18D4-7E08-958A8FE516F0}"/>
              </a:ext>
            </a:extLst>
          </p:cNvPr>
          <p:cNvGrpSpPr/>
          <p:nvPr/>
        </p:nvGrpSpPr>
        <p:grpSpPr>
          <a:xfrm>
            <a:off x="5737462" y="3585118"/>
            <a:ext cx="718072" cy="718069"/>
            <a:chOff x="4021028" y="3473827"/>
            <a:chExt cx="718072" cy="718069"/>
          </a:xfrm>
        </p:grpSpPr>
        <p:grpSp>
          <p:nvGrpSpPr>
            <p:cNvPr id="410" name="Google Shape;668;p35">
              <a:extLst>
                <a:ext uri="{FF2B5EF4-FFF2-40B4-BE49-F238E27FC236}">
                  <a16:creationId xmlns:a16="http://schemas.microsoft.com/office/drawing/2014/main" id="{CCCBB080-DBB1-E9E3-C052-5F7E57ECA8C9}"/>
                </a:ext>
              </a:extLst>
            </p:cNvPr>
            <p:cNvGrpSpPr/>
            <p:nvPr/>
          </p:nvGrpSpPr>
          <p:grpSpPr>
            <a:xfrm rot="10800000">
              <a:off x="4053089" y="3519119"/>
              <a:ext cx="645910" cy="642952"/>
              <a:chOff x="5408000" y="1917600"/>
              <a:chExt cx="916200" cy="916200"/>
            </a:xfrm>
          </p:grpSpPr>
          <p:sp>
            <p:nvSpPr>
              <p:cNvPr id="414" name="Google Shape;669;p35">
                <a:extLst>
                  <a:ext uri="{FF2B5EF4-FFF2-40B4-BE49-F238E27FC236}">
                    <a16:creationId xmlns:a16="http://schemas.microsoft.com/office/drawing/2014/main" id="{45D03896-E36F-5C4E-936F-30E3F592CBBB}"/>
                  </a:ext>
                </a:extLst>
              </p:cNvPr>
              <p:cNvSpPr/>
              <p:nvPr/>
            </p:nvSpPr>
            <p:spPr>
              <a:xfrm>
                <a:off x="5408000" y="1917600"/>
                <a:ext cx="916200" cy="916200"/>
              </a:xfrm>
              <a:prstGeom prst="pie">
                <a:avLst>
                  <a:gd name="adj1" fmla="val 0"/>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415" name="Google Shape;670;p35">
                <a:extLst>
                  <a:ext uri="{FF2B5EF4-FFF2-40B4-BE49-F238E27FC236}">
                    <a16:creationId xmlns:a16="http://schemas.microsoft.com/office/drawing/2014/main" id="{F3D4E836-3D98-11B3-1B28-8562DA0C8CEA}"/>
                  </a:ext>
                </a:extLst>
              </p:cNvPr>
              <p:cNvSpPr/>
              <p:nvPr/>
            </p:nvSpPr>
            <p:spPr>
              <a:xfrm>
                <a:off x="6014075" y="2098575"/>
                <a:ext cx="126600" cy="126600"/>
              </a:xfrm>
              <a:prstGeom prst="ellipse">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grpSp>
        <p:sp>
          <p:nvSpPr>
            <p:cNvPr id="412" name="Google Shape;454;p30">
              <a:extLst>
                <a:ext uri="{FF2B5EF4-FFF2-40B4-BE49-F238E27FC236}">
                  <a16:creationId xmlns:a16="http://schemas.microsoft.com/office/drawing/2014/main" id="{ADAA79C2-B3F6-B6F1-E077-945F5B86809E}"/>
                </a:ext>
              </a:extLst>
            </p:cNvPr>
            <p:cNvSpPr/>
            <p:nvPr/>
          </p:nvSpPr>
          <p:spPr>
            <a:xfrm rot="18729541">
              <a:off x="4021029" y="3473826"/>
              <a:ext cx="718069" cy="718072"/>
            </a:xfrm>
            <a:prstGeom prst="ellipse">
              <a:avLst/>
            </a:prstGeom>
            <a:noFill/>
            <a:ln w="9525" cap="flat" cmpd="sng">
              <a:solidFill>
                <a:srgbClr val="FF725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grpSp>
      <p:grpSp>
        <p:nvGrpSpPr>
          <p:cNvPr id="431" name="Group 430">
            <a:extLst>
              <a:ext uri="{FF2B5EF4-FFF2-40B4-BE49-F238E27FC236}">
                <a16:creationId xmlns:a16="http://schemas.microsoft.com/office/drawing/2014/main" id="{D4999614-70B7-4081-5370-21713757CAB0}"/>
              </a:ext>
            </a:extLst>
          </p:cNvPr>
          <p:cNvGrpSpPr/>
          <p:nvPr/>
        </p:nvGrpSpPr>
        <p:grpSpPr>
          <a:xfrm>
            <a:off x="5730745" y="1260432"/>
            <a:ext cx="718072" cy="718069"/>
            <a:chOff x="5600233" y="999910"/>
            <a:chExt cx="718072" cy="718069"/>
          </a:xfrm>
        </p:grpSpPr>
        <p:grpSp>
          <p:nvGrpSpPr>
            <p:cNvPr id="60" name="Group 59">
              <a:extLst>
                <a:ext uri="{FF2B5EF4-FFF2-40B4-BE49-F238E27FC236}">
                  <a16:creationId xmlns:a16="http://schemas.microsoft.com/office/drawing/2014/main" id="{31BD6BB2-2037-904A-F79B-9E59426D5F69}"/>
                </a:ext>
              </a:extLst>
            </p:cNvPr>
            <p:cNvGrpSpPr/>
            <p:nvPr/>
          </p:nvGrpSpPr>
          <p:grpSpPr>
            <a:xfrm>
              <a:off x="5639012" y="1039489"/>
              <a:ext cx="645910" cy="642952"/>
              <a:chOff x="4053090" y="1188720"/>
              <a:chExt cx="645910" cy="642952"/>
            </a:xfrm>
          </p:grpSpPr>
          <p:sp>
            <p:nvSpPr>
              <p:cNvPr id="61" name="Google Shape;669;p35">
                <a:extLst>
                  <a:ext uri="{FF2B5EF4-FFF2-40B4-BE49-F238E27FC236}">
                    <a16:creationId xmlns:a16="http://schemas.microsoft.com/office/drawing/2014/main" id="{3E91430D-4131-9CD3-2F24-5E219949EF03}"/>
                  </a:ext>
                </a:extLst>
              </p:cNvPr>
              <p:cNvSpPr/>
              <p:nvPr/>
            </p:nvSpPr>
            <p:spPr>
              <a:xfrm>
                <a:off x="4053090" y="1188720"/>
                <a:ext cx="645910" cy="642952"/>
              </a:xfrm>
              <a:prstGeom prst="pie">
                <a:avLst>
                  <a:gd name="adj1" fmla="val 0"/>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62" name="Google Shape;670;p35">
                <a:extLst>
                  <a:ext uri="{FF2B5EF4-FFF2-40B4-BE49-F238E27FC236}">
                    <a16:creationId xmlns:a16="http://schemas.microsoft.com/office/drawing/2014/main" id="{C80B0647-A700-8227-941A-BDA6AE249BD8}"/>
                  </a:ext>
                </a:extLst>
              </p:cNvPr>
              <p:cNvSpPr/>
              <p:nvPr/>
            </p:nvSpPr>
            <p:spPr>
              <a:xfrm>
                <a:off x="4480366" y="1315721"/>
                <a:ext cx="89251" cy="88843"/>
              </a:xfrm>
              <a:prstGeom prst="ellipse">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grpSp>
        <p:sp>
          <p:nvSpPr>
            <p:cNvPr id="430" name="Google Shape;454;p30">
              <a:extLst>
                <a:ext uri="{FF2B5EF4-FFF2-40B4-BE49-F238E27FC236}">
                  <a16:creationId xmlns:a16="http://schemas.microsoft.com/office/drawing/2014/main" id="{E99625B9-011B-D9D2-8A8D-FE72F31EF895}"/>
                </a:ext>
              </a:extLst>
            </p:cNvPr>
            <p:cNvSpPr/>
            <p:nvPr/>
          </p:nvSpPr>
          <p:spPr>
            <a:xfrm rot="18729541">
              <a:off x="5600234" y="999909"/>
              <a:ext cx="718069" cy="718072"/>
            </a:xfrm>
            <a:prstGeom prst="ellipse">
              <a:avLst/>
            </a:prstGeom>
            <a:noFill/>
            <a:ln w="9525" cap="flat" cmpd="sng">
              <a:solidFill>
                <a:srgbClr val="FF725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2342695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43" name="Google Shape;605;p34">
            <a:extLst>
              <a:ext uri="{FF2B5EF4-FFF2-40B4-BE49-F238E27FC236}">
                <a16:creationId xmlns:a16="http://schemas.microsoft.com/office/drawing/2014/main" id="{A6E1DD54-C2B7-4F9F-473F-454F9C899D82}"/>
              </a:ext>
            </a:extLst>
          </p:cNvPr>
          <p:cNvSpPr/>
          <p:nvPr/>
        </p:nvSpPr>
        <p:spPr>
          <a:xfrm>
            <a:off x="3396853" y="1154363"/>
            <a:ext cx="2350293" cy="2334479"/>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06;p34">
            <a:extLst>
              <a:ext uri="{FF2B5EF4-FFF2-40B4-BE49-F238E27FC236}">
                <a16:creationId xmlns:a16="http://schemas.microsoft.com/office/drawing/2014/main" id="{E942785D-7921-9AC7-E29D-E1425CAE4BE3}"/>
              </a:ext>
            </a:extLst>
          </p:cNvPr>
          <p:cNvSpPr txBox="1">
            <a:spLocks noGrp="1"/>
          </p:cNvSpPr>
          <p:nvPr>
            <p:ph type="title"/>
          </p:nvPr>
        </p:nvSpPr>
        <p:spPr>
          <a:xfrm>
            <a:off x="2347988" y="1154363"/>
            <a:ext cx="4448100" cy="1058700"/>
          </a:xfrm>
          <a:prstGeom prst="rect">
            <a:avLst/>
          </a:prstGeom>
          <a:noFill/>
          <a:ln>
            <a:noFill/>
          </a:ln>
        </p:spPr>
        <p:txBody>
          <a:bodyPr spcFirstLastPara="1" wrap="square" lIns="91425" tIns="91425" rIns="91425" bIns="91425" anchor="t" anchorCtr="0">
            <a:noAutofit/>
          </a:bodyPr>
          <a:lstStyle/>
          <a:p>
            <a:r>
              <a:rPr lang="en" sz="8500" dirty="0">
                <a:latin typeface="Calibri" panose="020F0502020204030204" pitchFamily="34" charset="0"/>
                <a:ea typeface="Calibri" panose="020F0502020204030204" pitchFamily="34" charset="0"/>
                <a:cs typeface="Calibri" panose="020F0502020204030204" pitchFamily="34" charset="0"/>
              </a:rPr>
              <a:t>Thanks!</a:t>
            </a:r>
            <a:endParaRPr sz="8500" dirty="0">
              <a:latin typeface="Calibri" panose="020F0502020204030204" pitchFamily="34" charset="0"/>
              <a:ea typeface="Calibri" panose="020F0502020204030204" pitchFamily="34" charset="0"/>
              <a:cs typeface="Calibri" panose="020F0502020204030204" pitchFamily="34" charset="0"/>
            </a:endParaRPr>
          </a:p>
        </p:txBody>
      </p:sp>
      <p:sp>
        <p:nvSpPr>
          <p:cNvPr id="45" name="Google Shape;607;p34">
            <a:extLst>
              <a:ext uri="{FF2B5EF4-FFF2-40B4-BE49-F238E27FC236}">
                <a16:creationId xmlns:a16="http://schemas.microsoft.com/office/drawing/2014/main" id="{3D09742D-07FE-2053-E79C-BF50CE7796CF}"/>
              </a:ext>
            </a:extLst>
          </p:cNvPr>
          <p:cNvSpPr txBox="1">
            <a:spLocks noGrp="1"/>
          </p:cNvSpPr>
          <p:nvPr>
            <p:ph type="subTitle" idx="1"/>
          </p:nvPr>
        </p:nvSpPr>
        <p:spPr>
          <a:xfrm>
            <a:off x="2347950" y="2285788"/>
            <a:ext cx="4448100" cy="1058700"/>
          </a:xfrm>
          <a:prstGeom prst="rect">
            <a:avLst/>
          </a:prstGeom>
          <a:noFill/>
          <a:ln>
            <a:noFill/>
          </a:ln>
        </p:spPr>
        <p:txBody>
          <a:bodyPr spcFirstLastPara="1" wrap="square" lIns="91425" tIns="91425" rIns="91425" bIns="91425" anchor="ctr" anchorCtr="0">
            <a:noAutofit/>
          </a:bodyPr>
          <a:lstStyle/>
          <a:p>
            <a:pPr marL="0" indent="0"/>
            <a:r>
              <a:rPr lang="en" sz="2000" dirty="0">
                <a:latin typeface="Calibri" panose="020F0502020204030204" pitchFamily="34" charset="0"/>
                <a:ea typeface="Calibri" panose="020F0502020204030204" pitchFamily="34" charset="0"/>
                <a:cs typeface="Calibri" panose="020F0502020204030204" pitchFamily="34" charset="0"/>
                <a:sym typeface="Playfair Display ExtraBold"/>
              </a:rPr>
              <a:t>Do you have any questions?</a:t>
            </a:r>
            <a:endParaRPr sz="2000" dirty="0">
              <a:latin typeface="Calibri" panose="020F0502020204030204" pitchFamily="34" charset="0"/>
              <a:ea typeface="Calibri" panose="020F0502020204030204" pitchFamily="34" charset="0"/>
              <a:cs typeface="Calibri" panose="020F0502020204030204" pitchFamily="34" charset="0"/>
              <a:sym typeface="Playfair Display ExtraBold"/>
            </a:endParaRPr>
          </a:p>
        </p:txBody>
      </p:sp>
    </p:spTree>
    <p:extLst>
      <p:ext uri="{BB962C8B-B14F-4D97-AF65-F5344CB8AC3E}">
        <p14:creationId xmlns:p14="http://schemas.microsoft.com/office/powerpoint/2010/main" val="2385964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13" name="Google Shape;80;p22">
            <a:extLst>
              <a:ext uri="{FF2B5EF4-FFF2-40B4-BE49-F238E27FC236}">
                <a16:creationId xmlns:a16="http://schemas.microsoft.com/office/drawing/2014/main" id="{3FEBB294-2323-C48A-FBCB-42F27DDCB656}"/>
              </a:ext>
            </a:extLst>
          </p:cNvPr>
          <p:cNvSpPr/>
          <p:nvPr/>
        </p:nvSpPr>
        <p:spPr>
          <a:xfrm>
            <a:off x="-610736" y="-416689"/>
            <a:ext cx="2457039" cy="2339422"/>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598" name="Google Shape;598;p45"/>
          <p:cNvSpPr txBox="1">
            <a:spLocks noGrp="1"/>
          </p:cNvSpPr>
          <p:nvPr>
            <p:ph type="title"/>
          </p:nvPr>
        </p:nvSpPr>
        <p:spPr>
          <a:xfrm>
            <a:off x="392238" y="146923"/>
            <a:ext cx="72870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latin typeface="Calibri" panose="020F0502020204030204" pitchFamily="34" charset="0"/>
                <a:ea typeface="Calibri" panose="020F0502020204030204" pitchFamily="34" charset="0"/>
                <a:cs typeface="Calibri" panose="020F0502020204030204" pitchFamily="34" charset="0"/>
              </a:rPr>
              <a:t>Group #</a:t>
            </a:r>
            <a:r>
              <a:rPr lang="en" sz="4400" dirty="0">
                <a:latin typeface="Calibri" panose="020F0502020204030204" pitchFamily="34" charset="0"/>
                <a:ea typeface="Calibri" panose="020F0502020204030204" pitchFamily="34" charset="0"/>
                <a:cs typeface="Calibri" panose="020F0502020204030204" pitchFamily="34" charset="0"/>
              </a:rPr>
              <a:t>12</a:t>
            </a:r>
            <a:r>
              <a:rPr lang="en" sz="3600" dirty="0">
                <a:latin typeface="Calibri" panose="020F0502020204030204" pitchFamily="34" charset="0"/>
                <a:ea typeface="Calibri" panose="020F0502020204030204" pitchFamily="34" charset="0"/>
                <a:cs typeface="Calibri" panose="020F0502020204030204" pitchFamily="34" charset="0"/>
              </a:rPr>
              <a:t> : Team</a:t>
            </a:r>
            <a:endParaRPr sz="3600" dirty="0">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DBC6DBC3-40CD-32DE-DBBD-A92098AF85CC}"/>
              </a:ext>
            </a:extLst>
          </p:cNvPr>
          <p:cNvSpPr txBox="1"/>
          <p:nvPr/>
        </p:nvSpPr>
        <p:spPr>
          <a:xfrm>
            <a:off x="617784" y="3505627"/>
            <a:ext cx="1793321" cy="523220"/>
          </a:xfrm>
          <a:prstGeom prst="rect">
            <a:avLst/>
          </a:prstGeom>
          <a:noFill/>
        </p:spPr>
        <p:txBody>
          <a:bodyPr wrap="square">
            <a:spAutoFit/>
          </a:bodyPr>
          <a:lstStyle/>
          <a:p>
            <a:pPr algn="ctr"/>
            <a:r>
              <a:rPr lang="en-CA" sz="1400" b="1" dirty="0">
                <a:solidFill>
                  <a:srgbClr val="FF725E"/>
                </a:solidFill>
                <a:effectLst/>
                <a:latin typeface="Calibri" panose="020F0502020204030204" pitchFamily="34" charset="0"/>
                <a:ea typeface="Calibri" panose="020F0502020204030204" pitchFamily="34" charset="0"/>
                <a:cs typeface="Calibri" panose="020F0502020204030204" pitchFamily="34" charset="0"/>
              </a:rPr>
              <a:t>Amit Sharma</a:t>
            </a:r>
          </a:p>
          <a:p>
            <a:pPr algn="ctr"/>
            <a:r>
              <a:rPr lang="en-CA" sz="1400" b="1"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0794488</a:t>
            </a:r>
            <a:endParaRPr lang="en-CA" b="1" dirty="0">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26250D56-25FA-CF40-9223-0DCDA4C6119C}"/>
              </a:ext>
            </a:extLst>
          </p:cNvPr>
          <p:cNvSpPr txBox="1"/>
          <p:nvPr/>
        </p:nvSpPr>
        <p:spPr>
          <a:xfrm>
            <a:off x="2358583" y="3505627"/>
            <a:ext cx="1440300" cy="523220"/>
          </a:xfrm>
          <a:prstGeom prst="rect">
            <a:avLst/>
          </a:prstGeom>
          <a:noFill/>
        </p:spPr>
        <p:txBody>
          <a:bodyPr wrap="square">
            <a:spAutoFit/>
          </a:bodyPr>
          <a:lstStyle/>
          <a:p>
            <a:pPr algn="ctr"/>
            <a:r>
              <a:rPr lang="en-CA" sz="1400" b="1" dirty="0">
                <a:solidFill>
                  <a:srgbClr val="FF725E"/>
                </a:solidFill>
                <a:effectLst/>
                <a:latin typeface="Calibri" panose="020F0502020204030204" pitchFamily="34" charset="0"/>
                <a:ea typeface="Calibri" panose="020F0502020204030204" pitchFamily="34" charset="0"/>
                <a:cs typeface="Calibri" panose="020F0502020204030204" pitchFamily="34" charset="0"/>
              </a:rPr>
              <a:t>Suhail Ahmed </a:t>
            </a:r>
            <a:r>
              <a:rPr lang="en-CA" sz="1400" b="1"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0789949 </a:t>
            </a:r>
            <a:endParaRPr lang="en-CA" b="1" dirty="0">
              <a:latin typeface="Calibri" panose="020F0502020204030204" pitchFamily="34" charset="0"/>
              <a:ea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8B044D39-CF3E-AB5B-DFFD-07CC78515E1A}"/>
              </a:ext>
            </a:extLst>
          </p:cNvPr>
          <p:cNvSpPr txBox="1"/>
          <p:nvPr/>
        </p:nvSpPr>
        <p:spPr>
          <a:xfrm>
            <a:off x="3860875" y="3505627"/>
            <a:ext cx="1564287" cy="523220"/>
          </a:xfrm>
          <a:prstGeom prst="rect">
            <a:avLst/>
          </a:prstGeom>
          <a:noFill/>
        </p:spPr>
        <p:txBody>
          <a:bodyPr wrap="square">
            <a:spAutoFit/>
          </a:bodyPr>
          <a:lstStyle/>
          <a:p>
            <a:pPr algn="ctr"/>
            <a:r>
              <a:rPr lang="en-CA" sz="1400" b="1" dirty="0">
                <a:solidFill>
                  <a:srgbClr val="FF725E"/>
                </a:solidFill>
                <a:effectLst/>
                <a:latin typeface="Calibri" panose="020F0502020204030204" pitchFamily="34" charset="0"/>
                <a:ea typeface="Calibri" panose="020F0502020204030204" pitchFamily="34" charset="0"/>
                <a:cs typeface="Calibri" panose="020F0502020204030204" pitchFamily="34" charset="0"/>
              </a:rPr>
              <a:t>Rajvi Mehta</a:t>
            </a:r>
          </a:p>
          <a:p>
            <a:pPr algn="ctr"/>
            <a:r>
              <a:rPr lang="en-CA" sz="1400" b="1"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0788372 </a:t>
            </a:r>
            <a:endParaRPr lang="en-CA" b="1" dirty="0">
              <a:latin typeface="Calibri" panose="020F0502020204030204" pitchFamily="34" charset="0"/>
              <a:ea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53D9C1E5-149C-C507-4590-3CA150A4BD65}"/>
              </a:ext>
            </a:extLst>
          </p:cNvPr>
          <p:cNvSpPr txBox="1"/>
          <p:nvPr/>
        </p:nvSpPr>
        <p:spPr>
          <a:xfrm>
            <a:off x="5352406" y="3507866"/>
            <a:ext cx="1709798" cy="523220"/>
          </a:xfrm>
          <a:prstGeom prst="rect">
            <a:avLst/>
          </a:prstGeom>
          <a:noFill/>
        </p:spPr>
        <p:txBody>
          <a:bodyPr wrap="square">
            <a:spAutoFit/>
          </a:bodyPr>
          <a:lstStyle/>
          <a:p>
            <a:pPr algn="ctr"/>
            <a:r>
              <a:rPr lang="en-CA" sz="1400" b="1" dirty="0">
                <a:solidFill>
                  <a:srgbClr val="FF725E"/>
                </a:solidFill>
                <a:effectLst/>
                <a:latin typeface="Calibri" panose="020F0502020204030204" pitchFamily="34" charset="0"/>
                <a:ea typeface="Calibri" panose="020F0502020204030204" pitchFamily="34" charset="0"/>
                <a:cs typeface="Calibri" panose="020F0502020204030204" pitchFamily="34" charset="0"/>
              </a:rPr>
              <a:t>Harshil Patel </a:t>
            </a:r>
          </a:p>
          <a:p>
            <a:pPr algn="ctr"/>
            <a:r>
              <a:rPr lang="en-CA" sz="1400" b="1"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0791261 </a:t>
            </a:r>
            <a:endParaRPr lang="en-CA" b="1" dirty="0">
              <a:latin typeface="Calibri" panose="020F0502020204030204" pitchFamily="34" charset="0"/>
              <a:ea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7784DD13-B3A3-DB2E-EA44-6B2416766EC1}"/>
              </a:ext>
            </a:extLst>
          </p:cNvPr>
          <p:cNvSpPr txBox="1"/>
          <p:nvPr/>
        </p:nvSpPr>
        <p:spPr>
          <a:xfrm>
            <a:off x="7113434" y="3505627"/>
            <a:ext cx="1564287" cy="523220"/>
          </a:xfrm>
          <a:prstGeom prst="rect">
            <a:avLst/>
          </a:prstGeom>
          <a:noFill/>
        </p:spPr>
        <p:txBody>
          <a:bodyPr wrap="square">
            <a:spAutoFit/>
          </a:bodyPr>
          <a:lstStyle/>
          <a:p>
            <a:pPr algn="ctr"/>
            <a:r>
              <a:rPr lang="en-CA" sz="1400" b="1" dirty="0" err="1">
                <a:solidFill>
                  <a:srgbClr val="FF725E"/>
                </a:solidFill>
                <a:effectLst/>
                <a:latin typeface="Calibri" panose="020F0502020204030204" pitchFamily="34" charset="0"/>
                <a:ea typeface="Calibri" panose="020F0502020204030204" pitchFamily="34" charset="0"/>
                <a:cs typeface="Calibri" panose="020F0502020204030204" pitchFamily="34" charset="0"/>
              </a:rPr>
              <a:t>Jayraj</a:t>
            </a:r>
            <a:r>
              <a:rPr lang="en-CA" sz="1400" b="1" dirty="0">
                <a:solidFill>
                  <a:srgbClr val="FF725E"/>
                </a:solidFill>
                <a:effectLst/>
                <a:latin typeface="Calibri" panose="020F0502020204030204" pitchFamily="34" charset="0"/>
                <a:ea typeface="Calibri" panose="020F0502020204030204" pitchFamily="34" charset="0"/>
                <a:cs typeface="Calibri" panose="020F0502020204030204" pitchFamily="34" charset="0"/>
              </a:rPr>
              <a:t> Radadiya</a:t>
            </a:r>
          </a:p>
          <a:p>
            <a:pPr algn="ctr"/>
            <a:r>
              <a:rPr lang="en-CA" b="1" dirty="0">
                <a:solidFill>
                  <a:srgbClr val="262626"/>
                </a:solidFill>
                <a:latin typeface="Calibri" panose="020F0502020204030204" pitchFamily="34" charset="0"/>
                <a:ea typeface="Calibri" panose="020F0502020204030204" pitchFamily="34" charset="0"/>
                <a:cs typeface="Calibri" panose="020F0502020204030204" pitchFamily="34" charset="0"/>
              </a:rPr>
              <a:t>078</a:t>
            </a:r>
            <a:endParaRPr lang="en-CA" b="1" dirty="0">
              <a:latin typeface="Calibri" panose="020F0502020204030204" pitchFamily="34" charset="0"/>
              <a:ea typeface="Calibri" panose="020F0502020204030204" pitchFamily="34" charset="0"/>
              <a:cs typeface="Calibri" panose="020F0502020204030204" pitchFamily="34" charset="0"/>
            </a:endParaRPr>
          </a:p>
        </p:txBody>
      </p:sp>
      <p:sp>
        <p:nvSpPr>
          <p:cNvPr id="2" name="Slide Number Placeholder 1">
            <a:extLst>
              <a:ext uri="{FF2B5EF4-FFF2-40B4-BE49-F238E27FC236}">
                <a16:creationId xmlns:a16="http://schemas.microsoft.com/office/drawing/2014/main" id="{E6D8F2E6-8587-7A69-2F9A-165D04B4448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latin typeface="Calibri" panose="020F0502020204030204" pitchFamily="34" charset="0"/>
                <a:ea typeface="Calibri" panose="020F0502020204030204" pitchFamily="34" charset="0"/>
                <a:cs typeface="Calibri" panose="020F0502020204030204" pitchFamily="34" charset="0"/>
              </a:rPr>
              <a:t>2</a:t>
            </a:fld>
            <a:endParaRPr lang="en">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p:nvPr/>
        </p:nvSpPr>
        <p:spPr>
          <a:xfrm>
            <a:off x="4403643" y="1342113"/>
            <a:ext cx="734700" cy="734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170" name="Google Shape;170;p24"/>
          <p:cNvSpPr/>
          <p:nvPr/>
        </p:nvSpPr>
        <p:spPr>
          <a:xfrm>
            <a:off x="7267641" y="1342113"/>
            <a:ext cx="734700" cy="734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171" name="Google Shape;171;p24"/>
          <p:cNvSpPr/>
          <p:nvPr/>
        </p:nvSpPr>
        <p:spPr>
          <a:xfrm>
            <a:off x="1313894" y="1348081"/>
            <a:ext cx="734700" cy="734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172" name="Google Shape;172;p24"/>
          <p:cNvSpPr txBox="1">
            <a:spLocks noGrp="1"/>
          </p:cNvSpPr>
          <p:nvPr>
            <p:ph type="title"/>
          </p:nvPr>
        </p:nvSpPr>
        <p:spPr>
          <a:xfrm>
            <a:off x="720000" y="23650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Calibri" panose="020F0502020204030204" pitchFamily="34" charset="0"/>
                <a:ea typeface="Calibri" panose="020F0502020204030204" pitchFamily="34" charset="0"/>
                <a:cs typeface="Calibri" panose="020F0502020204030204" pitchFamily="34" charset="0"/>
              </a:rPr>
              <a:t>Introduction</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73" name="Google Shape;173;p24"/>
          <p:cNvSpPr txBox="1">
            <a:spLocks noGrp="1"/>
          </p:cNvSpPr>
          <p:nvPr>
            <p:ph type="title" idx="2"/>
          </p:nvPr>
        </p:nvSpPr>
        <p:spPr>
          <a:xfrm>
            <a:off x="620666" y="1451581"/>
            <a:ext cx="21753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Calibri" panose="020F0502020204030204" pitchFamily="34" charset="0"/>
                <a:ea typeface="Calibri" panose="020F0502020204030204" pitchFamily="34" charset="0"/>
                <a:cs typeface="Calibri" panose="020F0502020204030204" pitchFamily="34" charset="0"/>
              </a:rPr>
              <a:t>Company</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74" name="Google Shape;174;p24"/>
          <p:cNvSpPr txBox="1">
            <a:spLocks noGrp="1"/>
          </p:cNvSpPr>
          <p:nvPr>
            <p:ph type="subTitle" idx="1"/>
          </p:nvPr>
        </p:nvSpPr>
        <p:spPr>
          <a:xfrm>
            <a:off x="354784" y="2186281"/>
            <a:ext cx="2939036" cy="219343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rgbClr val="FF725E"/>
              </a:buClr>
              <a:buFont typeface="Wingdings" panose="05000000000000000000" pitchFamily="2" charset="2"/>
              <a:buChar char="l"/>
            </a:pPr>
            <a:r>
              <a:rPr lang="en-US" sz="1400" b="1" dirty="0" err="1">
                <a:latin typeface="Calibri" panose="020F0502020204030204" pitchFamily="34" charset="0"/>
                <a:ea typeface="Calibri" panose="020F0502020204030204" pitchFamily="34" charset="0"/>
                <a:cs typeface="Calibri" panose="020F0502020204030204" pitchFamily="34" charset="0"/>
              </a:rPr>
              <a:t>DigitallyLearnt</a:t>
            </a:r>
            <a:r>
              <a:rPr lang="en-US" sz="1400" b="1" dirty="0">
                <a:latin typeface="Calibri" panose="020F0502020204030204" pitchFamily="34" charset="0"/>
                <a:ea typeface="Calibri" panose="020F0502020204030204" pitchFamily="34" charset="0"/>
                <a:cs typeface="Calibri" panose="020F0502020204030204" pitchFamily="34" charset="0"/>
              </a:rPr>
              <a:t> LLB</a:t>
            </a:r>
            <a:r>
              <a:rPr lang="en-US" sz="1400" dirty="0">
                <a:latin typeface="Calibri" panose="020F0502020204030204" pitchFamily="34" charset="0"/>
                <a:ea typeface="Calibri" panose="020F0502020204030204" pitchFamily="34" charset="0"/>
                <a:cs typeface="Calibri" panose="020F0502020204030204" pitchFamily="34" charset="0"/>
              </a:rPr>
              <a:t>., A newly founded digital educational </a:t>
            </a:r>
            <a:r>
              <a:rPr lang="en-US" sz="1400" b="1" dirty="0">
                <a:latin typeface="Calibri" panose="020F0502020204030204" pitchFamily="34" charset="0"/>
                <a:ea typeface="Calibri" panose="020F0502020204030204" pitchFamily="34" charset="0"/>
                <a:cs typeface="Calibri" panose="020F0502020204030204" pitchFamily="34" charset="0"/>
              </a:rPr>
              <a:t>content creator in the field of digital marketing</a:t>
            </a:r>
            <a:r>
              <a:rPr lang="en-US" sz="1400" dirty="0">
                <a:latin typeface="Calibri" panose="020F0502020204030204" pitchFamily="34" charset="0"/>
                <a:ea typeface="Calibri" panose="020F0502020204030204" pitchFamily="34" charset="0"/>
                <a:cs typeface="Calibri" panose="020F0502020204030204" pitchFamily="34" charset="0"/>
              </a:rPr>
              <a:t>, has developed products that have passed the quality examination and received optimal feedback from initial and limited launch. </a:t>
            </a:r>
            <a:endParaRPr sz="1400" dirty="0">
              <a:latin typeface="Calibri" panose="020F0502020204030204" pitchFamily="34" charset="0"/>
              <a:ea typeface="Calibri" panose="020F0502020204030204" pitchFamily="34" charset="0"/>
              <a:cs typeface="Calibri" panose="020F0502020204030204" pitchFamily="34" charset="0"/>
            </a:endParaRPr>
          </a:p>
        </p:txBody>
      </p:sp>
      <p:sp>
        <p:nvSpPr>
          <p:cNvPr id="175" name="Google Shape;175;p24"/>
          <p:cNvSpPr txBox="1">
            <a:spLocks noGrp="1"/>
          </p:cNvSpPr>
          <p:nvPr>
            <p:ph type="title" idx="3"/>
          </p:nvPr>
        </p:nvSpPr>
        <p:spPr>
          <a:xfrm>
            <a:off x="3715259" y="1445613"/>
            <a:ext cx="21753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Calibri" panose="020F0502020204030204" pitchFamily="34" charset="0"/>
                <a:ea typeface="Calibri" panose="020F0502020204030204" pitchFamily="34" charset="0"/>
                <a:cs typeface="Calibri" panose="020F0502020204030204" pitchFamily="34" charset="0"/>
              </a:rPr>
              <a:t>Problem</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76" name="Google Shape;176;p24"/>
          <p:cNvSpPr txBox="1">
            <a:spLocks noGrp="1"/>
          </p:cNvSpPr>
          <p:nvPr>
            <p:ph type="subTitle" idx="4"/>
          </p:nvPr>
        </p:nvSpPr>
        <p:spPr>
          <a:xfrm>
            <a:off x="3354004" y="2148982"/>
            <a:ext cx="2897810" cy="2188919"/>
          </a:xfrm>
          <a:prstGeom prst="rect">
            <a:avLst/>
          </a:prstGeom>
          <a:noFill/>
          <a:ln>
            <a:noFill/>
          </a:ln>
        </p:spPr>
        <p:txBody>
          <a:bodyPr spcFirstLastPara="1" wrap="square" lIns="91425" tIns="91425" rIns="91425" bIns="91425" anchor="t" anchorCtr="0">
            <a:noAutofit/>
          </a:bodyPr>
          <a:lstStyle/>
          <a:p>
            <a:pPr marL="285750" indent="-285750" algn="l">
              <a:buClr>
                <a:srgbClr val="FF725E"/>
              </a:buClr>
              <a:buFont typeface="Wingdings" panose="05000000000000000000" pitchFamily="2" charset="2"/>
              <a:buChar char="l"/>
            </a:pPr>
            <a:r>
              <a:rPr lang="en-US" sz="1400" dirty="0">
                <a:latin typeface="Calibri" panose="020F0502020204030204" pitchFamily="34" charset="0"/>
                <a:ea typeface="Calibri" panose="020F0502020204030204" pitchFamily="34" charset="0"/>
                <a:cs typeface="Calibri" panose="020F0502020204030204" pitchFamily="34" charset="0"/>
              </a:rPr>
              <a:t>Scale up the revenue and reaching more audiences is digitally promoting the product. </a:t>
            </a:r>
          </a:p>
          <a:p>
            <a:pPr marL="285750" indent="-285750" algn="l">
              <a:buClr>
                <a:srgbClr val="FF725E"/>
              </a:buClr>
              <a:buFont typeface="Wingdings" panose="05000000000000000000" pitchFamily="2" charset="2"/>
              <a:buChar char="l"/>
            </a:pPr>
            <a:r>
              <a:rPr lang="en-US" sz="1400" dirty="0">
                <a:latin typeface="Calibri" panose="020F0502020204030204" pitchFamily="34" charset="0"/>
                <a:ea typeface="Calibri" panose="020F0502020204030204" pitchFamily="34" charset="0"/>
                <a:cs typeface="Calibri" panose="020F0502020204030204" pitchFamily="34" charset="0"/>
              </a:rPr>
              <a:t>Sell more copies of its digital content to go further in the course of the growth and gain profits.</a:t>
            </a:r>
            <a:endParaRPr sz="1400" dirty="0">
              <a:latin typeface="Calibri" panose="020F0502020204030204" pitchFamily="34" charset="0"/>
              <a:ea typeface="Calibri" panose="020F0502020204030204" pitchFamily="34" charset="0"/>
              <a:cs typeface="Calibri" panose="020F0502020204030204" pitchFamily="34" charset="0"/>
            </a:endParaRPr>
          </a:p>
        </p:txBody>
      </p:sp>
      <p:sp>
        <p:nvSpPr>
          <p:cNvPr id="177" name="Google Shape;177;p24"/>
          <p:cNvSpPr txBox="1">
            <a:spLocks noGrp="1"/>
          </p:cNvSpPr>
          <p:nvPr>
            <p:ph type="title" idx="5"/>
          </p:nvPr>
        </p:nvSpPr>
        <p:spPr>
          <a:xfrm>
            <a:off x="6578943" y="1445613"/>
            <a:ext cx="21753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Calibri" panose="020F0502020204030204" pitchFamily="34" charset="0"/>
                <a:ea typeface="Calibri" panose="020F0502020204030204" pitchFamily="34" charset="0"/>
                <a:cs typeface="Calibri" panose="020F0502020204030204" pitchFamily="34" charset="0"/>
              </a:rPr>
              <a:t>Solution</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78" name="Google Shape;178;p24"/>
          <p:cNvSpPr txBox="1">
            <a:spLocks noGrp="1"/>
          </p:cNvSpPr>
          <p:nvPr>
            <p:ph type="subTitle" idx="6"/>
          </p:nvPr>
        </p:nvSpPr>
        <p:spPr>
          <a:xfrm>
            <a:off x="6186086" y="2184354"/>
            <a:ext cx="2897810" cy="2581610"/>
          </a:xfrm>
          <a:prstGeom prst="rect">
            <a:avLst/>
          </a:prstGeom>
          <a:noFill/>
          <a:ln>
            <a:noFill/>
          </a:ln>
        </p:spPr>
        <p:txBody>
          <a:bodyPr spcFirstLastPara="1" wrap="square" lIns="91425" tIns="91425" rIns="91425" bIns="91425" anchor="t" anchorCtr="0">
            <a:noAutofit/>
          </a:bodyPr>
          <a:lstStyle/>
          <a:p>
            <a:pPr marL="285750" indent="-285750" algn="l">
              <a:buClr>
                <a:srgbClr val="FF725E"/>
              </a:buClr>
              <a:buFont typeface="Wingdings" panose="05000000000000000000" pitchFamily="2" charset="2"/>
              <a:buChar char="l"/>
            </a:pPr>
            <a:r>
              <a:rPr lang="en-US" sz="1400" dirty="0">
                <a:latin typeface="Calibri" panose="020F0502020204030204" pitchFamily="34" charset="0"/>
                <a:ea typeface="Calibri" panose="020F0502020204030204" pitchFamily="34" charset="0"/>
                <a:cs typeface="Calibri" panose="020F0502020204030204" pitchFamily="34" charset="0"/>
              </a:rPr>
              <a:t>Running the first widespread digital marketing campaign for the current products .</a:t>
            </a:r>
          </a:p>
          <a:p>
            <a:pPr marL="285750" indent="-285750" algn="l">
              <a:buClr>
                <a:srgbClr val="FF725E"/>
              </a:buClr>
              <a:buFont typeface="Wingdings" panose="05000000000000000000" pitchFamily="2" charset="2"/>
              <a:buChar char="l"/>
            </a:pPr>
            <a:r>
              <a:rPr lang="en-US" sz="1400" dirty="0">
                <a:latin typeface="Calibri" panose="020F0502020204030204" pitchFamily="34" charset="0"/>
                <a:ea typeface="Calibri" panose="020F0502020204030204" pitchFamily="34" charset="0"/>
                <a:cs typeface="Calibri" panose="020F0502020204030204" pitchFamily="34" charset="0"/>
              </a:rPr>
              <a:t>This campaign will try to target potential customers on these popular platforms. </a:t>
            </a:r>
          </a:p>
          <a:p>
            <a:pPr marL="285750" indent="-285750" algn="l">
              <a:buClr>
                <a:srgbClr val="FF725E"/>
              </a:buClr>
              <a:buFont typeface="Wingdings" panose="05000000000000000000" pitchFamily="2" charset="2"/>
              <a:buChar char="l"/>
            </a:pPr>
            <a:r>
              <a:rPr lang="en-US" sz="1400" dirty="0">
                <a:latin typeface="Calibri" panose="020F0502020204030204" pitchFamily="34" charset="0"/>
                <a:ea typeface="Calibri" panose="020F0502020204030204" pitchFamily="34" charset="0"/>
                <a:cs typeface="Calibri" panose="020F0502020204030204" pitchFamily="34" charset="0"/>
              </a:rPr>
              <a:t>Aim to increase the exposure of the products' brands and convince new customers to purchase the product.</a:t>
            </a:r>
            <a:endParaRPr sz="1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30873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72" name="Google Shape;172;p24"/>
          <p:cNvSpPr txBox="1">
            <a:spLocks noGrp="1"/>
          </p:cNvSpPr>
          <p:nvPr>
            <p:ph type="title"/>
          </p:nvPr>
        </p:nvSpPr>
        <p:spPr>
          <a:xfrm>
            <a:off x="720000" y="23650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Introduction</a:t>
            </a:r>
            <a:endParaRPr dirty="0"/>
          </a:p>
        </p:txBody>
      </p:sp>
      <p:sp>
        <p:nvSpPr>
          <p:cNvPr id="6" name="TextBox 5">
            <a:extLst>
              <a:ext uri="{FF2B5EF4-FFF2-40B4-BE49-F238E27FC236}">
                <a16:creationId xmlns:a16="http://schemas.microsoft.com/office/drawing/2014/main" id="{37C6E70B-810E-602F-8E5C-C6BD7941F0B8}"/>
              </a:ext>
            </a:extLst>
          </p:cNvPr>
          <p:cNvSpPr txBox="1"/>
          <p:nvPr/>
        </p:nvSpPr>
        <p:spPr>
          <a:xfrm>
            <a:off x="1113183" y="1335819"/>
            <a:ext cx="6799022" cy="2462213"/>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chemeClr val="dk1"/>
                </a:solidFill>
                <a:latin typeface="Roboto"/>
                <a:ea typeface="Roboto"/>
                <a:cs typeface="Roboto"/>
              </a:rPr>
              <a:t>The project aims to improve the student experience at St Clair College's Data Analytics for Business program.</a:t>
            </a:r>
          </a:p>
          <a:p>
            <a:pPr marL="285750" indent="-285750" algn="just">
              <a:buFont typeface="Arial" panose="020B0604020202020204" pitchFamily="34" charset="0"/>
              <a:buChar char="•"/>
            </a:pPr>
            <a:r>
              <a:rPr lang="en-US" dirty="0">
                <a:solidFill>
                  <a:schemeClr val="dk1"/>
                </a:solidFill>
                <a:latin typeface="Roboto"/>
                <a:ea typeface="Roboto"/>
                <a:cs typeface="Roboto"/>
              </a:rPr>
              <a:t>The main objective is to create a centralized system for collecting and utilizing student data and monitor their needs and problems.</a:t>
            </a:r>
          </a:p>
          <a:p>
            <a:pPr marL="285750" indent="-285750" algn="just">
              <a:buFont typeface="Arial" panose="020B0604020202020204" pitchFamily="34" charset="0"/>
              <a:buChar char="•"/>
            </a:pPr>
            <a:r>
              <a:rPr lang="en-US" dirty="0">
                <a:solidFill>
                  <a:schemeClr val="dk1"/>
                </a:solidFill>
                <a:latin typeface="Roboto"/>
                <a:ea typeface="Roboto"/>
                <a:cs typeface="Roboto"/>
              </a:rPr>
              <a:t>Goals include identifying key issues and potential solutions through data analysis and presenting findings through an interactive dashboard.</a:t>
            </a:r>
          </a:p>
          <a:p>
            <a:pPr marL="285750" indent="-285750" algn="just">
              <a:buFont typeface="Arial" panose="020B0604020202020204" pitchFamily="34" charset="0"/>
              <a:buChar char="•"/>
            </a:pPr>
            <a:r>
              <a:rPr lang="en-US" dirty="0">
                <a:solidFill>
                  <a:schemeClr val="dk1"/>
                </a:solidFill>
                <a:latin typeface="Roboto"/>
                <a:ea typeface="Roboto"/>
                <a:cs typeface="Roboto"/>
              </a:rPr>
              <a:t>Another goal is to create a template for other departments to use.</a:t>
            </a:r>
          </a:p>
          <a:p>
            <a:pPr marL="285750" indent="-285750" algn="just">
              <a:buFont typeface="Arial" panose="020B0604020202020204" pitchFamily="34" charset="0"/>
              <a:buChar char="•"/>
            </a:pPr>
            <a:r>
              <a:rPr lang="en-US" dirty="0">
                <a:solidFill>
                  <a:schemeClr val="dk1"/>
                </a:solidFill>
                <a:latin typeface="Roboto"/>
                <a:ea typeface="Roboto"/>
                <a:cs typeface="Roboto"/>
              </a:rPr>
              <a:t>Success will be measured through data accuracy, user feedback, adoption rate, user engagement, and trend analysis.</a:t>
            </a:r>
          </a:p>
          <a:p>
            <a:pPr marL="285750" indent="-285750" algn="just">
              <a:buFont typeface="Arial" panose="020B0604020202020204" pitchFamily="34" charset="0"/>
              <a:buChar char="•"/>
            </a:pPr>
            <a:r>
              <a:rPr lang="en-US" dirty="0">
                <a:solidFill>
                  <a:schemeClr val="dk1"/>
                </a:solidFill>
                <a:latin typeface="Roboto"/>
                <a:ea typeface="Roboto"/>
                <a:cs typeface="Roboto"/>
              </a:rPr>
              <a:t>The project will use primary and secondary data sets, machine learning techniques, and tools like Python and Tableau.</a:t>
            </a:r>
            <a:endParaRPr lang="en-US" dirty="0">
              <a:solidFill>
                <a:schemeClr val="dk1"/>
              </a:solidFill>
              <a:latin typeface="Roboto"/>
              <a:ea typeface="Roboto"/>
              <a:cs typeface="Roboto"/>
              <a:sym typeface="Roboto"/>
            </a:endParaRPr>
          </a:p>
        </p:txBody>
      </p:sp>
    </p:spTree>
    <p:extLst>
      <p:ext uri="{BB962C8B-B14F-4D97-AF65-F5344CB8AC3E}">
        <p14:creationId xmlns:p14="http://schemas.microsoft.com/office/powerpoint/2010/main" val="2884543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72" name="Google Shape;172;p24"/>
          <p:cNvSpPr txBox="1">
            <a:spLocks noGrp="1"/>
          </p:cNvSpPr>
          <p:nvPr>
            <p:ph type="title"/>
          </p:nvPr>
        </p:nvSpPr>
        <p:spPr>
          <a:xfrm>
            <a:off x="720000" y="236503"/>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Problem Statement: </a:t>
            </a:r>
            <a:endParaRPr dirty="0"/>
          </a:p>
        </p:txBody>
      </p:sp>
      <p:sp>
        <p:nvSpPr>
          <p:cNvPr id="10" name="TextBox 9">
            <a:extLst>
              <a:ext uri="{FF2B5EF4-FFF2-40B4-BE49-F238E27FC236}">
                <a16:creationId xmlns:a16="http://schemas.microsoft.com/office/drawing/2014/main" id="{7B11F2DC-1BE8-939F-F3CB-6FB14AA2D194}"/>
              </a:ext>
            </a:extLst>
          </p:cNvPr>
          <p:cNvSpPr txBox="1"/>
          <p:nvPr/>
        </p:nvSpPr>
        <p:spPr>
          <a:xfrm>
            <a:off x="628153" y="1288111"/>
            <a:ext cx="7959256" cy="2246769"/>
          </a:xfrm>
          <a:prstGeom prst="rect">
            <a:avLst/>
          </a:prstGeom>
          <a:noFill/>
        </p:spPr>
        <p:txBody>
          <a:bodyPr wrap="square" rtlCol="0">
            <a:spAutoFit/>
          </a:bodyPr>
          <a:lstStyle/>
          <a:p>
            <a:pPr marL="285750" indent="-285750" algn="just">
              <a:buFont typeface="Arial" panose="020B0604020202020204" pitchFamily="34" charset="0"/>
              <a:buChar char="•"/>
            </a:pPr>
            <a:r>
              <a:rPr lang="en-US" dirty="0"/>
              <a:t>St Clair College's Data Analytics for Business program is facing a challenge in effectively analyzing student trends and sentiments</a:t>
            </a:r>
          </a:p>
          <a:p>
            <a:pPr marL="285750" indent="-285750" algn="just">
              <a:buFont typeface="Arial" panose="020B0604020202020204" pitchFamily="34" charset="0"/>
              <a:buChar char="•"/>
            </a:pPr>
            <a:r>
              <a:rPr lang="en-US" dirty="0"/>
              <a:t>This challenge is due to a lack of a centralized system for collecting and managing student data</a:t>
            </a:r>
          </a:p>
          <a:p>
            <a:pPr marL="285750" indent="-285750" algn="just">
              <a:buFont typeface="Arial" panose="020B0604020202020204" pitchFamily="34" charset="0"/>
              <a:buChar char="•"/>
            </a:pPr>
            <a:r>
              <a:rPr lang="en-US" dirty="0"/>
              <a:t>The lack of organization is leading to a lack of visibility into student issues</a:t>
            </a:r>
          </a:p>
          <a:p>
            <a:pPr marL="285750" indent="-285750" algn="just">
              <a:buFont typeface="Arial" panose="020B0604020202020204" pitchFamily="34" charset="0"/>
              <a:buChar char="•"/>
            </a:pPr>
            <a:r>
              <a:rPr lang="en-US" dirty="0"/>
              <a:t>This lack of visibility may result in a lack of satisfaction among students</a:t>
            </a:r>
          </a:p>
          <a:p>
            <a:pPr marL="285750" indent="-285750" algn="just">
              <a:buFont typeface="Arial" panose="020B0604020202020204" pitchFamily="34" charset="0"/>
              <a:buChar char="•"/>
            </a:pPr>
            <a:r>
              <a:rPr lang="en-US" dirty="0"/>
              <a:t>The project aims to create a centralized system for collecting and utilizing student data</a:t>
            </a:r>
          </a:p>
          <a:p>
            <a:pPr marL="285750" indent="-285750" algn="just">
              <a:buFont typeface="Arial" panose="020B0604020202020204" pitchFamily="34" charset="0"/>
              <a:buChar char="•"/>
            </a:pPr>
            <a:r>
              <a:rPr lang="en-US" dirty="0"/>
              <a:t>The project also aims to create a mechanism to monitor and understand student needs and their problems</a:t>
            </a:r>
          </a:p>
          <a:p>
            <a:pPr marL="285750" indent="-285750" algn="just">
              <a:buFont typeface="Arial" panose="020B0604020202020204" pitchFamily="34" charset="0"/>
              <a:buChar char="•"/>
            </a:pPr>
            <a:r>
              <a:rPr lang="en-US" dirty="0"/>
              <a:t>The student needs and problems include challenges related to accommodation, transportation, educational support, the college schedule, health services, and other matters.</a:t>
            </a:r>
          </a:p>
        </p:txBody>
      </p:sp>
    </p:spTree>
    <p:extLst>
      <p:ext uri="{BB962C8B-B14F-4D97-AF65-F5344CB8AC3E}">
        <p14:creationId xmlns:p14="http://schemas.microsoft.com/office/powerpoint/2010/main" val="2294169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p:nvPr/>
        </p:nvSpPr>
        <p:spPr>
          <a:xfrm>
            <a:off x="4403643" y="1342113"/>
            <a:ext cx="734700" cy="734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170" name="Google Shape;170;p24"/>
          <p:cNvSpPr/>
          <p:nvPr/>
        </p:nvSpPr>
        <p:spPr>
          <a:xfrm>
            <a:off x="7267641" y="1342113"/>
            <a:ext cx="734700" cy="734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171" name="Google Shape;171;p24"/>
          <p:cNvSpPr/>
          <p:nvPr/>
        </p:nvSpPr>
        <p:spPr>
          <a:xfrm>
            <a:off x="1313894" y="1348081"/>
            <a:ext cx="734700" cy="734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172" name="Google Shape;172;p24"/>
          <p:cNvSpPr txBox="1">
            <a:spLocks noGrp="1"/>
          </p:cNvSpPr>
          <p:nvPr>
            <p:ph type="title"/>
          </p:nvPr>
        </p:nvSpPr>
        <p:spPr>
          <a:xfrm>
            <a:off x="720000" y="23650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Calibri" panose="020F0502020204030204" pitchFamily="34" charset="0"/>
                <a:ea typeface="Calibri" panose="020F0502020204030204" pitchFamily="34" charset="0"/>
                <a:cs typeface="Calibri" panose="020F0502020204030204" pitchFamily="34" charset="0"/>
              </a:rPr>
              <a:t>Problem Statement: </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73" name="Google Shape;173;p24"/>
          <p:cNvSpPr txBox="1">
            <a:spLocks noGrp="1"/>
          </p:cNvSpPr>
          <p:nvPr>
            <p:ph type="title" idx="2"/>
          </p:nvPr>
        </p:nvSpPr>
        <p:spPr>
          <a:xfrm>
            <a:off x="620666" y="1451581"/>
            <a:ext cx="21753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Calibri" panose="020F0502020204030204" pitchFamily="34" charset="0"/>
                <a:ea typeface="Calibri" panose="020F0502020204030204" pitchFamily="34" charset="0"/>
                <a:cs typeface="Calibri" panose="020F0502020204030204" pitchFamily="34" charset="0"/>
              </a:rPr>
              <a:t>Company</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74" name="Google Shape;174;p24"/>
          <p:cNvSpPr txBox="1">
            <a:spLocks noGrp="1"/>
          </p:cNvSpPr>
          <p:nvPr>
            <p:ph type="subTitle" idx="1"/>
          </p:nvPr>
        </p:nvSpPr>
        <p:spPr>
          <a:xfrm>
            <a:off x="354784" y="2186281"/>
            <a:ext cx="2939036" cy="219343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rgbClr val="FF725E"/>
              </a:buClr>
              <a:buFont typeface="Wingdings" panose="05000000000000000000" pitchFamily="2" charset="2"/>
              <a:buChar char="l"/>
            </a:pPr>
            <a:r>
              <a:rPr lang="en-US" sz="1400" b="1" dirty="0" err="1">
                <a:latin typeface="Calibri" panose="020F0502020204030204" pitchFamily="34" charset="0"/>
                <a:ea typeface="Calibri" panose="020F0502020204030204" pitchFamily="34" charset="0"/>
                <a:cs typeface="Calibri" panose="020F0502020204030204" pitchFamily="34" charset="0"/>
              </a:rPr>
              <a:t>DigitallyLearnt</a:t>
            </a:r>
            <a:r>
              <a:rPr lang="en-US" sz="1400" b="1" dirty="0">
                <a:latin typeface="Calibri" panose="020F0502020204030204" pitchFamily="34" charset="0"/>
                <a:ea typeface="Calibri" panose="020F0502020204030204" pitchFamily="34" charset="0"/>
                <a:cs typeface="Calibri" panose="020F0502020204030204" pitchFamily="34" charset="0"/>
              </a:rPr>
              <a:t> LLB</a:t>
            </a:r>
            <a:r>
              <a:rPr lang="en-US" sz="1400" dirty="0">
                <a:latin typeface="Calibri" panose="020F0502020204030204" pitchFamily="34" charset="0"/>
                <a:ea typeface="Calibri" panose="020F0502020204030204" pitchFamily="34" charset="0"/>
                <a:cs typeface="Calibri" panose="020F0502020204030204" pitchFamily="34" charset="0"/>
              </a:rPr>
              <a:t>., A newly founded digital educational </a:t>
            </a:r>
            <a:r>
              <a:rPr lang="en-US" sz="1400" b="1" dirty="0">
                <a:latin typeface="Calibri" panose="020F0502020204030204" pitchFamily="34" charset="0"/>
                <a:ea typeface="Calibri" panose="020F0502020204030204" pitchFamily="34" charset="0"/>
                <a:cs typeface="Calibri" panose="020F0502020204030204" pitchFamily="34" charset="0"/>
              </a:rPr>
              <a:t>content creator in the field of digital marketing</a:t>
            </a:r>
            <a:r>
              <a:rPr lang="en-US" sz="1400" dirty="0">
                <a:latin typeface="Calibri" panose="020F0502020204030204" pitchFamily="34" charset="0"/>
                <a:ea typeface="Calibri" panose="020F0502020204030204" pitchFamily="34" charset="0"/>
                <a:cs typeface="Calibri" panose="020F0502020204030204" pitchFamily="34" charset="0"/>
              </a:rPr>
              <a:t>, has developed products that have passed the quality examination and received optimal feedback from initial and limited launch. </a:t>
            </a:r>
            <a:endParaRPr sz="1400" dirty="0">
              <a:latin typeface="Calibri" panose="020F0502020204030204" pitchFamily="34" charset="0"/>
              <a:ea typeface="Calibri" panose="020F0502020204030204" pitchFamily="34" charset="0"/>
              <a:cs typeface="Calibri" panose="020F0502020204030204" pitchFamily="34" charset="0"/>
            </a:endParaRPr>
          </a:p>
        </p:txBody>
      </p:sp>
      <p:sp>
        <p:nvSpPr>
          <p:cNvPr id="175" name="Google Shape;175;p24"/>
          <p:cNvSpPr txBox="1">
            <a:spLocks noGrp="1"/>
          </p:cNvSpPr>
          <p:nvPr>
            <p:ph type="title" idx="3"/>
          </p:nvPr>
        </p:nvSpPr>
        <p:spPr>
          <a:xfrm>
            <a:off x="3715259" y="1445613"/>
            <a:ext cx="21753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Calibri" panose="020F0502020204030204" pitchFamily="34" charset="0"/>
                <a:ea typeface="Calibri" panose="020F0502020204030204" pitchFamily="34" charset="0"/>
                <a:cs typeface="Calibri" panose="020F0502020204030204" pitchFamily="34" charset="0"/>
              </a:rPr>
              <a:t>Problem</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76" name="Google Shape;176;p24"/>
          <p:cNvSpPr txBox="1">
            <a:spLocks noGrp="1"/>
          </p:cNvSpPr>
          <p:nvPr>
            <p:ph type="subTitle" idx="4"/>
          </p:nvPr>
        </p:nvSpPr>
        <p:spPr>
          <a:xfrm>
            <a:off x="3354004" y="2148982"/>
            <a:ext cx="2897810" cy="2188919"/>
          </a:xfrm>
          <a:prstGeom prst="rect">
            <a:avLst/>
          </a:prstGeom>
          <a:noFill/>
          <a:ln>
            <a:noFill/>
          </a:ln>
        </p:spPr>
        <p:txBody>
          <a:bodyPr spcFirstLastPara="1" wrap="square" lIns="91425" tIns="91425" rIns="91425" bIns="91425" anchor="t" anchorCtr="0">
            <a:noAutofit/>
          </a:bodyPr>
          <a:lstStyle/>
          <a:p>
            <a:pPr marL="285750" indent="-285750" algn="l">
              <a:buClr>
                <a:srgbClr val="FF725E"/>
              </a:buClr>
              <a:buFont typeface="Wingdings" panose="05000000000000000000" pitchFamily="2" charset="2"/>
              <a:buChar char="l"/>
            </a:pPr>
            <a:r>
              <a:rPr lang="en-US" sz="1400" dirty="0">
                <a:latin typeface="Calibri" panose="020F0502020204030204" pitchFamily="34" charset="0"/>
                <a:ea typeface="Calibri" panose="020F0502020204030204" pitchFamily="34" charset="0"/>
                <a:cs typeface="Calibri" panose="020F0502020204030204" pitchFamily="34" charset="0"/>
              </a:rPr>
              <a:t>Scale up the revenue and reaching more audiences is digitally promoting the product. </a:t>
            </a:r>
          </a:p>
          <a:p>
            <a:pPr marL="285750" indent="-285750" algn="l">
              <a:buClr>
                <a:srgbClr val="FF725E"/>
              </a:buClr>
              <a:buFont typeface="Wingdings" panose="05000000000000000000" pitchFamily="2" charset="2"/>
              <a:buChar char="l"/>
            </a:pPr>
            <a:r>
              <a:rPr lang="en-US" sz="1400" dirty="0">
                <a:latin typeface="Calibri" panose="020F0502020204030204" pitchFamily="34" charset="0"/>
                <a:ea typeface="Calibri" panose="020F0502020204030204" pitchFamily="34" charset="0"/>
                <a:cs typeface="Calibri" panose="020F0502020204030204" pitchFamily="34" charset="0"/>
              </a:rPr>
              <a:t>Sell more copies of its digital content to go further in the course of the growth and gain profits.</a:t>
            </a:r>
            <a:endParaRPr sz="1400" dirty="0">
              <a:latin typeface="Calibri" panose="020F0502020204030204" pitchFamily="34" charset="0"/>
              <a:ea typeface="Calibri" panose="020F0502020204030204" pitchFamily="34" charset="0"/>
              <a:cs typeface="Calibri" panose="020F0502020204030204" pitchFamily="34" charset="0"/>
            </a:endParaRPr>
          </a:p>
        </p:txBody>
      </p:sp>
      <p:sp>
        <p:nvSpPr>
          <p:cNvPr id="177" name="Google Shape;177;p24"/>
          <p:cNvSpPr txBox="1">
            <a:spLocks noGrp="1"/>
          </p:cNvSpPr>
          <p:nvPr>
            <p:ph type="title" idx="5"/>
          </p:nvPr>
        </p:nvSpPr>
        <p:spPr>
          <a:xfrm>
            <a:off x="6578943" y="1445613"/>
            <a:ext cx="21753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Calibri" panose="020F0502020204030204" pitchFamily="34" charset="0"/>
                <a:ea typeface="Calibri" panose="020F0502020204030204" pitchFamily="34" charset="0"/>
                <a:cs typeface="Calibri" panose="020F0502020204030204" pitchFamily="34" charset="0"/>
              </a:rPr>
              <a:t>Solution</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78" name="Google Shape;178;p24"/>
          <p:cNvSpPr txBox="1">
            <a:spLocks noGrp="1"/>
          </p:cNvSpPr>
          <p:nvPr>
            <p:ph type="subTitle" idx="6"/>
          </p:nvPr>
        </p:nvSpPr>
        <p:spPr>
          <a:xfrm>
            <a:off x="6186086" y="2184354"/>
            <a:ext cx="2897810" cy="2581610"/>
          </a:xfrm>
          <a:prstGeom prst="rect">
            <a:avLst/>
          </a:prstGeom>
          <a:noFill/>
          <a:ln>
            <a:noFill/>
          </a:ln>
        </p:spPr>
        <p:txBody>
          <a:bodyPr spcFirstLastPara="1" wrap="square" lIns="91425" tIns="91425" rIns="91425" bIns="91425" anchor="t" anchorCtr="0">
            <a:noAutofit/>
          </a:bodyPr>
          <a:lstStyle/>
          <a:p>
            <a:pPr marL="285750" indent="-285750" algn="l">
              <a:buClr>
                <a:srgbClr val="FF725E"/>
              </a:buClr>
              <a:buFont typeface="Wingdings" panose="05000000000000000000" pitchFamily="2" charset="2"/>
              <a:buChar char="l"/>
            </a:pPr>
            <a:r>
              <a:rPr lang="en-US" sz="1400" dirty="0">
                <a:latin typeface="Calibri" panose="020F0502020204030204" pitchFamily="34" charset="0"/>
                <a:ea typeface="Calibri" panose="020F0502020204030204" pitchFamily="34" charset="0"/>
                <a:cs typeface="Calibri" panose="020F0502020204030204" pitchFamily="34" charset="0"/>
              </a:rPr>
              <a:t>Running the first widespread digital marketing campaign for the current products .</a:t>
            </a:r>
          </a:p>
          <a:p>
            <a:pPr marL="285750" indent="-285750" algn="l">
              <a:buClr>
                <a:srgbClr val="FF725E"/>
              </a:buClr>
              <a:buFont typeface="Wingdings" panose="05000000000000000000" pitchFamily="2" charset="2"/>
              <a:buChar char="l"/>
            </a:pPr>
            <a:r>
              <a:rPr lang="en-US" sz="1400" dirty="0">
                <a:latin typeface="Calibri" panose="020F0502020204030204" pitchFamily="34" charset="0"/>
                <a:ea typeface="Calibri" panose="020F0502020204030204" pitchFamily="34" charset="0"/>
                <a:cs typeface="Calibri" panose="020F0502020204030204" pitchFamily="34" charset="0"/>
              </a:rPr>
              <a:t>This campaign will try to target potential customers on these popular platforms. </a:t>
            </a:r>
          </a:p>
          <a:p>
            <a:pPr marL="285750" indent="-285750" algn="l">
              <a:buClr>
                <a:srgbClr val="FF725E"/>
              </a:buClr>
              <a:buFont typeface="Wingdings" panose="05000000000000000000" pitchFamily="2" charset="2"/>
              <a:buChar char="l"/>
            </a:pPr>
            <a:r>
              <a:rPr lang="en-US" sz="1400" dirty="0">
                <a:latin typeface="Calibri" panose="020F0502020204030204" pitchFamily="34" charset="0"/>
                <a:ea typeface="Calibri" panose="020F0502020204030204" pitchFamily="34" charset="0"/>
                <a:cs typeface="Calibri" panose="020F0502020204030204" pitchFamily="34" charset="0"/>
              </a:rPr>
              <a:t>Aim to increase the exposure of the products' brands and convince new customers to purchase the product.</a:t>
            </a:r>
            <a:endParaRPr sz="1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9011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29"/>
          <p:cNvSpPr txBox="1">
            <a:spLocks noGrp="1"/>
          </p:cNvSpPr>
          <p:nvPr>
            <p:ph type="title"/>
          </p:nvPr>
        </p:nvSpPr>
        <p:spPr>
          <a:xfrm>
            <a:off x="275590" y="277831"/>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Calibri" panose="020F0502020204030204" pitchFamily="34" charset="0"/>
                <a:ea typeface="Calibri" panose="020F0502020204030204" pitchFamily="34" charset="0"/>
                <a:cs typeface="Calibri" panose="020F0502020204030204" pitchFamily="34" charset="0"/>
              </a:rPr>
              <a:t>Stakeholders</a:t>
            </a:r>
          </a:p>
        </p:txBody>
      </p:sp>
      <p:pic>
        <p:nvPicPr>
          <p:cNvPr id="5" name="Picture 4">
            <a:extLst>
              <a:ext uri="{FF2B5EF4-FFF2-40B4-BE49-F238E27FC236}">
                <a16:creationId xmlns:a16="http://schemas.microsoft.com/office/drawing/2014/main" id="{C500925D-7F60-5E7F-F6A0-537D45404CD0}"/>
              </a:ext>
            </a:extLst>
          </p:cNvPr>
          <p:cNvPicPr>
            <a:picLocks noChangeAspect="1"/>
          </p:cNvPicPr>
          <p:nvPr/>
        </p:nvPicPr>
        <p:blipFill>
          <a:blip r:embed="rId3"/>
          <a:srcRect/>
          <a:stretch/>
        </p:blipFill>
        <p:spPr>
          <a:xfrm>
            <a:off x="76743" y="1770853"/>
            <a:ext cx="3255096" cy="3255096"/>
          </a:xfrm>
          <a:prstGeom prst="rect">
            <a:avLst/>
          </a:prstGeom>
        </p:spPr>
      </p:pic>
      <p:grpSp>
        <p:nvGrpSpPr>
          <p:cNvPr id="15" name="Group 14">
            <a:extLst>
              <a:ext uri="{FF2B5EF4-FFF2-40B4-BE49-F238E27FC236}">
                <a16:creationId xmlns:a16="http://schemas.microsoft.com/office/drawing/2014/main" id="{37C1EDD1-AB4C-5A7E-593E-CF8734D21320}"/>
              </a:ext>
            </a:extLst>
          </p:cNvPr>
          <p:cNvGrpSpPr/>
          <p:nvPr/>
        </p:nvGrpSpPr>
        <p:grpSpPr>
          <a:xfrm>
            <a:off x="6995779" y="1467191"/>
            <a:ext cx="1972699" cy="828373"/>
            <a:chOff x="4149460" y="1540309"/>
            <a:chExt cx="1367124" cy="828373"/>
          </a:xfrm>
        </p:grpSpPr>
        <p:grpSp>
          <p:nvGrpSpPr>
            <p:cNvPr id="2" name="Google Shape;638;p35">
              <a:extLst>
                <a:ext uri="{FF2B5EF4-FFF2-40B4-BE49-F238E27FC236}">
                  <a16:creationId xmlns:a16="http://schemas.microsoft.com/office/drawing/2014/main" id="{B9A3BF5F-DB3F-B998-077D-3F5903410F31}"/>
                </a:ext>
              </a:extLst>
            </p:cNvPr>
            <p:cNvGrpSpPr/>
            <p:nvPr/>
          </p:nvGrpSpPr>
          <p:grpSpPr>
            <a:xfrm>
              <a:off x="4149460" y="1540309"/>
              <a:ext cx="1300364" cy="805697"/>
              <a:chOff x="713225" y="1832600"/>
              <a:chExt cx="845400" cy="904375"/>
            </a:xfrm>
          </p:grpSpPr>
          <p:sp>
            <p:nvSpPr>
              <p:cNvPr id="3" name="Google Shape;639;p35">
                <a:extLst>
                  <a:ext uri="{FF2B5EF4-FFF2-40B4-BE49-F238E27FC236}">
                    <a16:creationId xmlns:a16="http://schemas.microsoft.com/office/drawing/2014/main" id="{22A0902A-85C3-6498-8B2C-FEEAC32323A9}"/>
                  </a:ext>
                </a:extLst>
              </p:cNvPr>
              <p:cNvSpPr/>
              <p:nvPr/>
            </p:nvSpPr>
            <p:spPr>
              <a:xfrm>
                <a:off x="713225" y="1891575"/>
                <a:ext cx="845400" cy="845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4" name="Google Shape;640;p35">
                <a:extLst>
                  <a:ext uri="{FF2B5EF4-FFF2-40B4-BE49-F238E27FC236}">
                    <a16:creationId xmlns:a16="http://schemas.microsoft.com/office/drawing/2014/main" id="{67D54999-3ECE-11C4-D458-593D5E90C2D7}"/>
                  </a:ext>
                </a:extLst>
              </p:cNvPr>
              <p:cNvSpPr/>
              <p:nvPr/>
            </p:nvSpPr>
            <p:spPr>
              <a:xfrm>
                <a:off x="1072625" y="1832600"/>
                <a:ext cx="126600" cy="12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grpSp>
        <p:sp>
          <p:nvSpPr>
            <p:cNvPr id="9" name="TextBox 8">
              <a:extLst>
                <a:ext uri="{FF2B5EF4-FFF2-40B4-BE49-F238E27FC236}">
                  <a16:creationId xmlns:a16="http://schemas.microsoft.com/office/drawing/2014/main" id="{C960B79E-3AE4-B6EE-F99A-FEFDBBBE1BFD}"/>
                </a:ext>
              </a:extLst>
            </p:cNvPr>
            <p:cNvSpPr txBox="1"/>
            <p:nvPr/>
          </p:nvSpPr>
          <p:spPr>
            <a:xfrm>
              <a:off x="4149460" y="1599241"/>
              <a:ext cx="1367124" cy="769441"/>
            </a:xfrm>
            <a:prstGeom prst="rect">
              <a:avLst/>
            </a:prstGeom>
            <a:noFill/>
          </p:spPr>
          <p:txBody>
            <a:bodyPr wrap="square" rtlCol="0">
              <a:spAutoFit/>
            </a:bodyPr>
            <a:lstStyle/>
            <a:p>
              <a:r>
                <a:rPr lang="en-GB" sz="1100" dirty="0">
                  <a:latin typeface="Calibri" panose="020F0502020204030204" pitchFamily="34" charset="0"/>
                  <a:ea typeface="Calibri" panose="020F0502020204030204" pitchFamily="34" charset="0"/>
                  <a:cs typeface="Calibri" panose="020F0502020204030204" pitchFamily="34" charset="0"/>
                </a:rPr>
                <a:t>streamlined and comprehensive study for understanding student’s data and concerns.</a:t>
              </a:r>
              <a:endParaRPr lang="en-CA" sz="1100" dirty="0">
                <a:latin typeface="Calibri" panose="020F0502020204030204" pitchFamily="34" charset="0"/>
                <a:ea typeface="Calibri" panose="020F0502020204030204" pitchFamily="34" charset="0"/>
                <a:cs typeface="Calibri" panose="020F0502020204030204" pitchFamily="34" charset="0"/>
              </a:endParaRPr>
            </a:p>
          </p:txBody>
        </p:sp>
      </p:grpSp>
      <p:grpSp>
        <p:nvGrpSpPr>
          <p:cNvPr id="29" name="Group 28">
            <a:extLst>
              <a:ext uri="{FF2B5EF4-FFF2-40B4-BE49-F238E27FC236}">
                <a16:creationId xmlns:a16="http://schemas.microsoft.com/office/drawing/2014/main" id="{CF424731-187E-93FF-7591-43BFDF493B1E}"/>
              </a:ext>
            </a:extLst>
          </p:cNvPr>
          <p:cNvGrpSpPr/>
          <p:nvPr/>
        </p:nvGrpSpPr>
        <p:grpSpPr>
          <a:xfrm>
            <a:off x="3894397" y="2925091"/>
            <a:ext cx="1198838" cy="930418"/>
            <a:chOff x="3555830" y="1324076"/>
            <a:chExt cx="1190806" cy="930418"/>
          </a:xfrm>
        </p:grpSpPr>
        <p:grpSp>
          <p:nvGrpSpPr>
            <p:cNvPr id="27" name="Group 26">
              <a:extLst>
                <a:ext uri="{FF2B5EF4-FFF2-40B4-BE49-F238E27FC236}">
                  <a16:creationId xmlns:a16="http://schemas.microsoft.com/office/drawing/2014/main" id="{78F8773A-5ACF-BD05-B1C9-E5E79170C235}"/>
                </a:ext>
              </a:extLst>
            </p:cNvPr>
            <p:cNvGrpSpPr/>
            <p:nvPr/>
          </p:nvGrpSpPr>
          <p:grpSpPr>
            <a:xfrm>
              <a:off x="3555830" y="1324076"/>
              <a:ext cx="1063332" cy="930418"/>
              <a:chOff x="3555830" y="1324076"/>
              <a:chExt cx="1063332" cy="930418"/>
            </a:xfrm>
          </p:grpSpPr>
          <p:sp>
            <p:nvSpPr>
              <p:cNvPr id="24" name="Oval 23">
                <a:extLst>
                  <a:ext uri="{FF2B5EF4-FFF2-40B4-BE49-F238E27FC236}">
                    <a16:creationId xmlns:a16="http://schemas.microsoft.com/office/drawing/2014/main" id="{6BBAA7FE-A3AF-0CA5-384C-8B4D484AA854}"/>
                  </a:ext>
                </a:extLst>
              </p:cNvPr>
              <p:cNvSpPr/>
              <p:nvPr/>
            </p:nvSpPr>
            <p:spPr>
              <a:xfrm>
                <a:off x="3653196" y="1324076"/>
                <a:ext cx="965966" cy="930418"/>
              </a:xfrm>
              <a:prstGeom prst="ellipse">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endParaRPr lang="en-CA">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26" name="Google Shape;640;p35">
                <a:extLst>
                  <a:ext uri="{FF2B5EF4-FFF2-40B4-BE49-F238E27FC236}">
                    <a16:creationId xmlns:a16="http://schemas.microsoft.com/office/drawing/2014/main" id="{3E928DCD-CA73-577C-48AC-DC8575214587}"/>
                  </a:ext>
                </a:extLst>
              </p:cNvPr>
              <p:cNvSpPr/>
              <p:nvPr/>
            </p:nvSpPr>
            <p:spPr>
              <a:xfrm>
                <a:off x="3555830" y="1726924"/>
                <a:ext cx="194732" cy="112786"/>
              </a:xfrm>
              <a:prstGeom prst="rect">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grpSp>
        <p:sp>
          <p:nvSpPr>
            <p:cNvPr id="28" name="TextBox 27">
              <a:extLst>
                <a:ext uri="{FF2B5EF4-FFF2-40B4-BE49-F238E27FC236}">
                  <a16:creationId xmlns:a16="http://schemas.microsoft.com/office/drawing/2014/main" id="{8D1FD9DB-AF2E-BE8F-B9BD-EF4CEAE466A1}"/>
                </a:ext>
              </a:extLst>
            </p:cNvPr>
            <p:cNvSpPr txBox="1"/>
            <p:nvPr/>
          </p:nvSpPr>
          <p:spPr>
            <a:xfrm>
              <a:off x="3623088" y="1652512"/>
              <a:ext cx="1123548" cy="261610"/>
            </a:xfrm>
            <a:prstGeom prst="rect">
              <a:avLst/>
            </a:prstGeom>
            <a:noFill/>
          </p:spPr>
          <p:txBody>
            <a:bodyPr wrap="square" rtlCol="0">
              <a:spAutoFit/>
            </a:bodyPr>
            <a:lstStyle/>
            <a:p>
              <a:pPr algn="ctr"/>
              <a:r>
                <a:rPr lang="en-CA" sz="1100" dirty="0">
                  <a:latin typeface="Calibri" panose="020F0502020204030204" pitchFamily="34" charset="0"/>
                  <a:ea typeface="Calibri" panose="020F0502020204030204" pitchFamily="34" charset="0"/>
                  <a:cs typeface="Calibri" panose="020F0502020204030204" pitchFamily="34" charset="0"/>
                </a:rPr>
                <a:t>Management</a:t>
              </a:r>
              <a:endParaRPr lang="en-CA" sz="1050" dirty="0">
                <a:latin typeface="Calibri" panose="020F0502020204030204" pitchFamily="34" charset="0"/>
                <a:ea typeface="Calibri" panose="020F0502020204030204" pitchFamily="34" charset="0"/>
                <a:cs typeface="Calibri" panose="020F0502020204030204" pitchFamily="34" charset="0"/>
              </a:endParaRPr>
            </a:p>
          </p:txBody>
        </p:sp>
      </p:grpSp>
      <p:grpSp>
        <p:nvGrpSpPr>
          <p:cNvPr id="30" name="Group 29">
            <a:extLst>
              <a:ext uri="{FF2B5EF4-FFF2-40B4-BE49-F238E27FC236}">
                <a16:creationId xmlns:a16="http://schemas.microsoft.com/office/drawing/2014/main" id="{74259E32-E2C9-CCBA-F82E-12B271CC417F}"/>
              </a:ext>
            </a:extLst>
          </p:cNvPr>
          <p:cNvGrpSpPr/>
          <p:nvPr/>
        </p:nvGrpSpPr>
        <p:grpSpPr>
          <a:xfrm>
            <a:off x="3314787" y="3831733"/>
            <a:ext cx="1097456" cy="930418"/>
            <a:chOff x="3555830" y="1324076"/>
            <a:chExt cx="1097456" cy="930418"/>
          </a:xfrm>
        </p:grpSpPr>
        <p:grpSp>
          <p:nvGrpSpPr>
            <p:cNvPr id="31" name="Group 30">
              <a:extLst>
                <a:ext uri="{FF2B5EF4-FFF2-40B4-BE49-F238E27FC236}">
                  <a16:creationId xmlns:a16="http://schemas.microsoft.com/office/drawing/2014/main" id="{AC6391F4-FFA7-792B-2E03-7A437C78BCFC}"/>
                </a:ext>
              </a:extLst>
            </p:cNvPr>
            <p:cNvGrpSpPr/>
            <p:nvPr/>
          </p:nvGrpSpPr>
          <p:grpSpPr>
            <a:xfrm>
              <a:off x="3555830" y="1324076"/>
              <a:ext cx="1063332" cy="930418"/>
              <a:chOff x="3555830" y="1324076"/>
              <a:chExt cx="1063332" cy="930418"/>
            </a:xfrm>
          </p:grpSpPr>
          <p:sp>
            <p:nvSpPr>
              <p:cNvPr id="33" name="Oval 32">
                <a:extLst>
                  <a:ext uri="{FF2B5EF4-FFF2-40B4-BE49-F238E27FC236}">
                    <a16:creationId xmlns:a16="http://schemas.microsoft.com/office/drawing/2014/main" id="{648DE7E7-B2E0-7088-C5EA-8B8A014E6141}"/>
                  </a:ext>
                </a:extLst>
              </p:cNvPr>
              <p:cNvSpPr/>
              <p:nvPr/>
            </p:nvSpPr>
            <p:spPr>
              <a:xfrm>
                <a:off x="3653196" y="1324076"/>
                <a:ext cx="965966" cy="930418"/>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lang="en-CA">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34" name="Google Shape;640;p35">
                <a:extLst>
                  <a:ext uri="{FF2B5EF4-FFF2-40B4-BE49-F238E27FC236}">
                    <a16:creationId xmlns:a16="http://schemas.microsoft.com/office/drawing/2014/main" id="{1F3BC4F8-C6D0-AE81-CC94-D552826D5FB1}"/>
                  </a:ext>
                </a:extLst>
              </p:cNvPr>
              <p:cNvSpPr/>
              <p:nvPr/>
            </p:nvSpPr>
            <p:spPr>
              <a:xfrm>
                <a:off x="3555830" y="1726924"/>
                <a:ext cx="194732" cy="112786"/>
              </a:xfrm>
              <a:prstGeom prst="rect">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grpSp>
        <p:sp>
          <p:nvSpPr>
            <p:cNvPr id="32" name="TextBox 31">
              <a:extLst>
                <a:ext uri="{FF2B5EF4-FFF2-40B4-BE49-F238E27FC236}">
                  <a16:creationId xmlns:a16="http://schemas.microsoft.com/office/drawing/2014/main" id="{E5B3EDAD-D743-F89F-7AE5-FC75BA622546}"/>
                </a:ext>
              </a:extLst>
            </p:cNvPr>
            <p:cNvSpPr txBox="1"/>
            <p:nvPr/>
          </p:nvSpPr>
          <p:spPr>
            <a:xfrm>
              <a:off x="3610870" y="1628023"/>
              <a:ext cx="1042416" cy="307777"/>
            </a:xfrm>
            <a:prstGeom prst="rect">
              <a:avLst/>
            </a:prstGeom>
            <a:noFill/>
          </p:spPr>
          <p:txBody>
            <a:bodyPr wrap="square" rtlCol="0">
              <a:spAutoFit/>
            </a:bodyPr>
            <a:lstStyle/>
            <a:p>
              <a:pPr algn="ctr"/>
              <a:r>
                <a:rPr lang="en-CA" dirty="0">
                  <a:latin typeface="Calibri" panose="020F0502020204030204" pitchFamily="34" charset="0"/>
                  <a:ea typeface="Calibri" panose="020F0502020204030204" pitchFamily="34" charset="0"/>
                  <a:cs typeface="Calibri" panose="020F0502020204030204" pitchFamily="34" charset="0"/>
                </a:rPr>
                <a:t>Students</a:t>
              </a:r>
            </a:p>
          </p:txBody>
        </p:sp>
      </p:grpSp>
      <p:grpSp>
        <p:nvGrpSpPr>
          <p:cNvPr id="35" name="Group 34">
            <a:extLst>
              <a:ext uri="{FF2B5EF4-FFF2-40B4-BE49-F238E27FC236}">
                <a16:creationId xmlns:a16="http://schemas.microsoft.com/office/drawing/2014/main" id="{FDD09A18-E7B6-FC14-7696-63F2C09E8C29}"/>
              </a:ext>
            </a:extLst>
          </p:cNvPr>
          <p:cNvGrpSpPr/>
          <p:nvPr/>
        </p:nvGrpSpPr>
        <p:grpSpPr>
          <a:xfrm>
            <a:off x="4494992" y="3837701"/>
            <a:ext cx="1145912" cy="930418"/>
            <a:chOff x="3555830" y="1324076"/>
            <a:chExt cx="1145912" cy="930418"/>
          </a:xfrm>
        </p:grpSpPr>
        <p:grpSp>
          <p:nvGrpSpPr>
            <p:cNvPr id="36" name="Group 35">
              <a:extLst>
                <a:ext uri="{FF2B5EF4-FFF2-40B4-BE49-F238E27FC236}">
                  <a16:creationId xmlns:a16="http://schemas.microsoft.com/office/drawing/2014/main" id="{4D545563-5F22-7F82-E6BA-76D7304FDD81}"/>
                </a:ext>
              </a:extLst>
            </p:cNvPr>
            <p:cNvGrpSpPr/>
            <p:nvPr/>
          </p:nvGrpSpPr>
          <p:grpSpPr>
            <a:xfrm>
              <a:off x="3555830" y="1324076"/>
              <a:ext cx="1063332" cy="930418"/>
              <a:chOff x="3555830" y="1324076"/>
              <a:chExt cx="1063332" cy="930418"/>
            </a:xfrm>
          </p:grpSpPr>
          <p:sp>
            <p:nvSpPr>
              <p:cNvPr id="38" name="Oval 37">
                <a:extLst>
                  <a:ext uri="{FF2B5EF4-FFF2-40B4-BE49-F238E27FC236}">
                    <a16:creationId xmlns:a16="http://schemas.microsoft.com/office/drawing/2014/main" id="{35D56660-6D28-8597-6482-B5299A4FFE96}"/>
                  </a:ext>
                </a:extLst>
              </p:cNvPr>
              <p:cNvSpPr/>
              <p:nvPr/>
            </p:nvSpPr>
            <p:spPr>
              <a:xfrm>
                <a:off x="3653196" y="1324076"/>
                <a:ext cx="965966" cy="930418"/>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lang="en-CA">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39" name="Google Shape;640;p35">
                <a:extLst>
                  <a:ext uri="{FF2B5EF4-FFF2-40B4-BE49-F238E27FC236}">
                    <a16:creationId xmlns:a16="http://schemas.microsoft.com/office/drawing/2014/main" id="{68F81390-AFA2-D221-4211-BE860D60F92A}"/>
                  </a:ext>
                </a:extLst>
              </p:cNvPr>
              <p:cNvSpPr/>
              <p:nvPr/>
            </p:nvSpPr>
            <p:spPr>
              <a:xfrm>
                <a:off x="3555830" y="1726924"/>
                <a:ext cx="194732" cy="112786"/>
              </a:xfrm>
              <a:prstGeom prst="rect">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grpSp>
        <p:sp>
          <p:nvSpPr>
            <p:cNvPr id="37" name="TextBox 36">
              <a:extLst>
                <a:ext uri="{FF2B5EF4-FFF2-40B4-BE49-F238E27FC236}">
                  <a16:creationId xmlns:a16="http://schemas.microsoft.com/office/drawing/2014/main" id="{85323DA8-DBDD-BD25-A18C-7D373ED66480}"/>
                </a:ext>
              </a:extLst>
            </p:cNvPr>
            <p:cNvSpPr txBox="1"/>
            <p:nvPr/>
          </p:nvSpPr>
          <p:spPr>
            <a:xfrm>
              <a:off x="3570616" y="1635396"/>
              <a:ext cx="1131126" cy="307777"/>
            </a:xfrm>
            <a:prstGeom prst="rect">
              <a:avLst/>
            </a:prstGeom>
            <a:noFill/>
          </p:spPr>
          <p:txBody>
            <a:bodyPr wrap="square" rtlCol="0">
              <a:spAutoFit/>
            </a:bodyPr>
            <a:lstStyle/>
            <a:p>
              <a:pPr algn="ctr"/>
              <a:r>
                <a:rPr lang="en-CA" dirty="0">
                  <a:latin typeface="Calibri" panose="020F0502020204030204" pitchFamily="34" charset="0"/>
                  <a:ea typeface="Calibri" panose="020F0502020204030204" pitchFamily="34" charset="0"/>
                  <a:cs typeface="Calibri" panose="020F0502020204030204" pitchFamily="34" charset="0"/>
                </a:rPr>
                <a:t>Team</a:t>
              </a:r>
            </a:p>
          </p:txBody>
        </p:sp>
      </p:grpSp>
      <p:sp>
        <p:nvSpPr>
          <p:cNvPr id="40" name="Left Brace 39">
            <a:extLst>
              <a:ext uri="{FF2B5EF4-FFF2-40B4-BE49-F238E27FC236}">
                <a16:creationId xmlns:a16="http://schemas.microsoft.com/office/drawing/2014/main" id="{AF72C881-4E77-D4D2-9C42-B8114B58D621}"/>
              </a:ext>
            </a:extLst>
          </p:cNvPr>
          <p:cNvSpPr/>
          <p:nvPr/>
        </p:nvSpPr>
        <p:spPr>
          <a:xfrm>
            <a:off x="6400828" y="1467191"/>
            <a:ext cx="498618" cy="3368090"/>
          </a:xfrm>
          <a:prstGeom prst="leftBrace">
            <a:avLst>
              <a:gd name="adj1" fmla="val 45168"/>
              <a:gd name="adj2" fmla="val 50000"/>
            </a:avLst>
          </a:prstGeom>
          <a:noFill/>
          <a:ln w="38100">
            <a:solidFill>
              <a:srgbClr val="FF725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dirty="0">
              <a:latin typeface="Calibri" panose="020F0502020204030204" pitchFamily="34" charset="0"/>
              <a:ea typeface="Calibri" panose="020F0502020204030204" pitchFamily="34" charset="0"/>
              <a:cs typeface="Calibri" panose="020F0502020204030204" pitchFamily="34" charset="0"/>
            </a:endParaRPr>
          </a:p>
        </p:txBody>
      </p:sp>
      <p:sp>
        <p:nvSpPr>
          <p:cNvPr id="41" name="Isosceles Triangle 40">
            <a:extLst>
              <a:ext uri="{FF2B5EF4-FFF2-40B4-BE49-F238E27FC236}">
                <a16:creationId xmlns:a16="http://schemas.microsoft.com/office/drawing/2014/main" id="{1D195A61-8C8B-DF45-D3AA-D14E6E4BDE3D}"/>
              </a:ext>
            </a:extLst>
          </p:cNvPr>
          <p:cNvSpPr/>
          <p:nvPr/>
        </p:nvSpPr>
        <p:spPr>
          <a:xfrm rot="10800000">
            <a:off x="7862494" y="2482725"/>
            <a:ext cx="426597" cy="184011"/>
          </a:xfrm>
          <a:prstGeom prst="triangle">
            <a:avLst/>
          </a:prstGeom>
          <a:solidFill>
            <a:srgbClr val="FF72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latin typeface="Calibri" panose="020F0502020204030204" pitchFamily="34" charset="0"/>
              <a:ea typeface="Calibri" panose="020F0502020204030204" pitchFamily="34" charset="0"/>
              <a:cs typeface="Calibri" panose="020F0502020204030204" pitchFamily="34" charset="0"/>
            </a:endParaRPr>
          </a:p>
        </p:txBody>
      </p:sp>
      <p:sp>
        <p:nvSpPr>
          <p:cNvPr id="42" name="Isosceles Triangle 41">
            <a:extLst>
              <a:ext uri="{FF2B5EF4-FFF2-40B4-BE49-F238E27FC236}">
                <a16:creationId xmlns:a16="http://schemas.microsoft.com/office/drawing/2014/main" id="{109923C2-6333-C715-76E9-83F766EF5233}"/>
              </a:ext>
            </a:extLst>
          </p:cNvPr>
          <p:cNvSpPr/>
          <p:nvPr/>
        </p:nvSpPr>
        <p:spPr>
          <a:xfrm rot="10800000">
            <a:off x="7854296" y="3624780"/>
            <a:ext cx="426597" cy="184011"/>
          </a:xfrm>
          <a:prstGeom prst="triangle">
            <a:avLst/>
          </a:prstGeom>
          <a:solidFill>
            <a:srgbClr val="FF72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latin typeface="Calibri" panose="020F0502020204030204" pitchFamily="34" charset="0"/>
              <a:ea typeface="Calibri" panose="020F0502020204030204" pitchFamily="34" charset="0"/>
              <a:cs typeface="Calibri" panose="020F0502020204030204" pitchFamily="34" charset="0"/>
            </a:endParaRPr>
          </a:p>
        </p:txBody>
      </p:sp>
      <p:sp>
        <p:nvSpPr>
          <p:cNvPr id="43" name="Left Brace 42">
            <a:extLst>
              <a:ext uri="{FF2B5EF4-FFF2-40B4-BE49-F238E27FC236}">
                <a16:creationId xmlns:a16="http://schemas.microsoft.com/office/drawing/2014/main" id="{C8D0536F-BA80-6B90-36B2-F3F30A2BA161}"/>
              </a:ext>
            </a:extLst>
          </p:cNvPr>
          <p:cNvSpPr/>
          <p:nvPr/>
        </p:nvSpPr>
        <p:spPr>
          <a:xfrm rot="16200000" flipH="1">
            <a:off x="4267954" y="1575463"/>
            <a:ext cx="378909" cy="2365271"/>
          </a:xfrm>
          <a:prstGeom prst="leftBrace">
            <a:avLst>
              <a:gd name="adj1" fmla="val 45168"/>
              <a:gd name="adj2" fmla="val 50000"/>
            </a:avLst>
          </a:prstGeom>
          <a:noFill/>
          <a:ln w="38100">
            <a:solidFill>
              <a:srgbClr val="FF725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latin typeface="Calibri" panose="020F0502020204030204" pitchFamily="34" charset="0"/>
              <a:ea typeface="Calibri" panose="020F0502020204030204" pitchFamily="34" charset="0"/>
              <a:cs typeface="Calibri" panose="020F0502020204030204" pitchFamily="34" charset="0"/>
            </a:endParaRPr>
          </a:p>
        </p:txBody>
      </p:sp>
      <p:sp>
        <p:nvSpPr>
          <p:cNvPr id="44" name="TextBox 43">
            <a:extLst>
              <a:ext uri="{FF2B5EF4-FFF2-40B4-BE49-F238E27FC236}">
                <a16:creationId xmlns:a16="http://schemas.microsoft.com/office/drawing/2014/main" id="{4556EEA0-15B4-702D-B7D6-50B1165CAB1F}"/>
              </a:ext>
            </a:extLst>
          </p:cNvPr>
          <p:cNvSpPr txBox="1"/>
          <p:nvPr/>
        </p:nvSpPr>
        <p:spPr>
          <a:xfrm rot="16200000">
            <a:off x="5155924" y="2966571"/>
            <a:ext cx="1952984" cy="369332"/>
          </a:xfrm>
          <a:prstGeom prst="rect">
            <a:avLst/>
          </a:prstGeom>
          <a:noFill/>
        </p:spPr>
        <p:txBody>
          <a:bodyPr wrap="square" rtlCol="0">
            <a:spAutoFit/>
          </a:bodyPr>
          <a:lstStyle/>
          <a:p>
            <a:pPr algn="ctr"/>
            <a:r>
              <a:rPr lang="en-CA" sz="1800" b="1" dirty="0">
                <a:latin typeface="Calibri" panose="020F0502020204030204" pitchFamily="34" charset="0"/>
                <a:ea typeface="Calibri" panose="020F0502020204030204" pitchFamily="34" charset="0"/>
                <a:cs typeface="Calibri" panose="020F0502020204030204" pitchFamily="34" charset="0"/>
              </a:rPr>
              <a:t>Benefits</a:t>
            </a:r>
          </a:p>
        </p:txBody>
      </p:sp>
      <p:sp>
        <p:nvSpPr>
          <p:cNvPr id="45" name="TextBox 44">
            <a:extLst>
              <a:ext uri="{FF2B5EF4-FFF2-40B4-BE49-F238E27FC236}">
                <a16:creationId xmlns:a16="http://schemas.microsoft.com/office/drawing/2014/main" id="{AE0C1CB9-0AAA-965E-FF38-723905A5ACFA}"/>
              </a:ext>
            </a:extLst>
          </p:cNvPr>
          <p:cNvSpPr txBox="1"/>
          <p:nvPr/>
        </p:nvSpPr>
        <p:spPr>
          <a:xfrm>
            <a:off x="3480916" y="2031812"/>
            <a:ext cx="1952984" cy="369332"/>
          </a:xfrm>
          <a:prstGeom prst="rect">
            <a:avLst/>
          </a:prstGeom>
          <a:noFill/>
        </p:spPr>
        <p:txBody>
          <a:bodyPr wrap="square" rtlCol="0">
            <a:spAutoFit/>
          </a:bodyPr>
          <a:lstStyle/>
          <a:p>
            <a:pPr algn="ctr"/>
            <a:r>
              <a:rPr lang="en-CA" sz="1800" b="1" dirty="0">
                <a:latin typeface="Calibri" panose="020F0502020204030204" pitchFamily="34" charset="0"/>
                <a:ea typeface="Calibri" panose="020F0502020204030204" pitchFamily="34" charset="0"/>
                <a:cs typeface="Calibri" panose="020F0502020204030204" pitchFamily="34" charset="0"/>
              </a:rPr>
              <a:t>Stakeholders</a:t>
            </a:r>
          </a:p>
        </p:txBody>
      </p:sp>
      <p:sp>
        <p:nvSpPr>
          <p:cNvPr id="47" name="TextBox 46">
            <a:extLst>
              <a:ext uri="{FF2B5EF4-FFF2-40B4-BE49-F238E27FC236}">
                <a16:creationId xmlns:a16="http://schemas.microsoft.com/office/drawing/2014/main" id="{B86B2577-E3DA-DD86-CFD1-05D724F2F863}"/>
              </a:ext>
            </a:extLst>
          </p:cNvPr>
          <p:cNvSpPr txBox="1"/>
          <p:nvPr/>
        </p:nvSpPr>
        <p:spPr>
          <a:xfrm>
            <a:off x="190627" y="1210014"/>
            <a:ext cx="6113868" cy="523220"/>
          </a:xfrm>
          <a:prstGeom prst="rect">
            <a:avLst/>
          </a:prstGeom>
          <a:noFill/>
        </p:spPr>
        <p:txBody>
          <a:bodyPr wrap="square">
            <a:spAutoFit/>
          </a:bodyPr>
          <a:lstStyle/>
          <a:p>
            <a:pPr marL="158750" lvl="0" algn="l" rtl="0">
              <a:spcBef>
                <a:spcPts val="0"/>
              </a:spcBef>
              <a:spcAft>
                <a:spcPts val="0"/>
              </a:spcAft>
              <a:buSzPts val="1100"/>
            </a:pPr>
            <a:r>
              <a:rPr lang="en-GB" dirty="0">
                <a:latin typeface="Calibri" panose="020F0502020204030204" pitchFamily="34" charset="0"/>
                <a:ea typeface="Calibri" panose="020F0502020204030204" pitchFamily="34" charset="0"/>
                <a:cs typeface="Calibri" panose="020F0502020204030204" pitchFamily="34" charset="0"/>
              </a:rPr>
              <a:t>The main objective is to collect and conduct a detailed and relational analysis of data pertaining to all current students enrolled in the program.</a:t>
            </a:r>
            <a:endParaRPr lang="en-US" dirty="0">
              <a:latin typeface="Calibri" panose="020F0502020204030204" pitchFamily="34" charset="0"/>
              <a:ea typeface="Calibri" panose="020F0502020204030204" pitchFamily="34" charset="0"/>
              <a:cs typeface="Calibri" panose="020F0502020204030204" pitchFamily="34" charset="0"/>
            </a:endParaRPr>
          </a:p>
        </p:txBody>
      </p:sp>
      <p:grpSp>
        <p:nvGrpSpPr>
          <p:cNvPr id="7" name="Group 6">
            <a:extLst>
              <a:ext uri="{FF2B5EF4-FFF2-40B4-BE49-F238E27FC236}">
                <a16:creationId xmlns:a16="http://schemas.microsoft.com/office/drawing/2014/main" id="{C8E712EC-4AE7-02E3-6033-E6B10A8A75A3}"/>
              </a:ext>
            </a:extLst>
          </p:cNvPr>
          <p:cNvGrpSpPr/>
          <p:nvPr/>
        </p:nvGrpSpPr>
        <p:grpSpPr>
          <a:xfrm>
            <a:off x="7009480" y="3843948"/>
            <a:ext cx="1972699" cy="828373"/>
            <a:chOff x="4149460" y="1540309"/>
            <a:chExt cx="1367124" cy="828373"/>
          </a:xfrm>
        </p:grpSpPr>
        <p:grpSp>
          <p:nvGrpSpPr>
            <p:cNvPr id="8" name="Google Shape;638;p35">
              <a:extLst>
                <a:ext uri="{FF2B5EF4-FFF2-40B4-BE49-F238E27FC236}">
                  <a16:creationId xmlns:a16="http://schemas.microsoft.com/office/drawing/2014/main" id="{4D59514D-2E3B-D372-5DC7-F947774CBF8D}"/>
                </a:ext>
              </a:extLst>
            </p:cNvPr>
            <p:cNvGrpSpPr/>
            <p:nvPr/>
          </p:nvGrpSpPr>
          <p:grpSpPr>
            <a:xfrm>
              <a:off x="4149460" y="1540309"/>
              <a:ext cx="1300364" cy="805697"/>
              <a:chOff x="713225" y="1832600"/>
              <a:chExt cx="845400" cy="904375"/>
            </a:xfrm>
          </p:grpSpPr>
          <p:sp>
            <p:nvSpPr>
              <p:cNvPr id="22" name="Google Shape;639;p35">
                <a:extLst>
                  <a:ext uri="{FF2B5EF4-FFF2-40B4-BE49-F238E27FC236}">
                    <a16:creationId xmlns:a16="http://schemas.microsoft.com/office/drawing/2014/main" id="{F83079AA-7E4B-DCF1-F920-6EE38D3D6ED6}"/>
                  </a:ext>
                </a:extLst>
              </p:cNvPr>
              <p:cNvSpPr/>
              <p:nvPr/>
            </p:nvSpPr>
            <p:spPr>
              <a:xfrm>
                <a:off x="713225" y="1891575"/>
                <a:ext cx="845400" cy="845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23" name="Google Shape;640;p35">
                <a:extLst>
                  <a:ext uri="{FF2B5EF4-FFF2-40B4-BE49-F238E27FC236}">
                    <a16:creationId xmlns:a16="http://schemas.microsoft.com/office/drawing/2014/main" id="{AAA553E9-A5E9-6805-E103-030C82106F28}"/>
                  </a:ext>
                </a:extLst>
              </p:cNvPr>
              <p:cNvSpPr/>
              <p:nvPr/>
            </p:nvSpPr>
            <p:spPr>
              <a:xfrm>
                <a:off x="1072625" y="1832600"/>
                <a:ext cx="126600" cy="12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grpSp>
        <p:sp>
          <p:nvSpPr>
            <p:cNvPr id="21" name="TextBox 20">
              <a:extLst>
                <a:ext uri="{FF2B5EF4-FFF2-40B4-BE49-F238E27FC236}">
                  <a16:creationId xmlns:a16="http://schemas.microsoft.com/office/drawing/2014/main" id="{F2A34AA1-13CF-96F0-A9DA-3302B2C08492}"/>
                </a:ext>
              </a:extLst>
            </p:cNvPr>
            <p:cNvSpPr txBox="1"/>
            <p:nvPr/>
          </p:nvSpPr>
          <p:spPr>
            <a:xfrm>
              <a:off x="4149460" y="1599241"/>
              <a:ext cx="1367124" cy="769441"/>
            </a:xfrm>
            <a:prstGeom prst="rect">
              <a:avLst/>
            </a:prstGeom>
            <a:noFill/>
          </p:spPr>
          <p:txBody>
            <a:bodyPr wrap="square" rtlCol="0">
              <a:spAutoFit/>
            </a:bodyPr>
            <a:lstStyle/>
            <a:p>
              <a:r>
                <a:rPr lang="en-GB" sz="1100" dirty="0">
                  <a:latin typeface="Calibri" panose="020F0502020204030204" pitchFamily="34" charset="0"/>
                  <a:ea typeface="Calibri" panose="020F0502020204030204" pitchFamily="34" charset="0"/>
                  <a:cs typeface="Calibri" panose="020F0502020204030204" pitchFamily="34" charset="0"/>
                </a:rPr>
                <a:t>work on a practical problem and learn various technology platforms and understand Data pipeline</a:t>
              </a:r>
              <a:endParaRPr lang="en-CA" sz="1100" dirty="0">
                <a:latin typeface="Calibri" panose="020F0502020204030204" pitchFamily="34" charset="0"/>
                <a:ea typeface="Calibri" panose="020F0502020204030204" pitchFamily="34" charset="0"/>
                <a:cs typeface="Calibri" panose="020F0502020204030204" pitchFamily="34" charset="0"/>
              </a:endParaRPr>
            </a:p>
          </p:txBody>
        </p:sp>
      </p:grpSp>
      <p:grpSp>
        <p:nvGrpSpPr>
          <p:cNvPr id="52" name="Group 51">
            <a:extLst>
              <a:ext uri="{FF2B5EF4-FFF2-40B4-BE49-F238E27FC236}">
                <a16:creationId xmlns:a16="http://schemas.microsoft.com/office/drawing/2014/main" id="{C7E723E1-1E30-5286-F284-2C52EBB877F7}"/>
              </a:ext>
            </a:extLst>
          </p:cNvPr>
          <p:cNvGrpSpPr/>
          <p:nvPr/>
        </p:nvGrpSpPr>
        <p:grpSpPr>
          <a:xfrm>
            <a:off x="7012907" y="2655574"/>
            <a:ext cx="1972699" cy="805697"/>
            <a:chOff x="4149460" y="1540309"/>
            <a:chExt cx="1367124" cy="805697"/>
          </a:xfrm>
        </p:grpSpPr>
        <p:grpSp>
          <p:nvGrpSpPr>
            <p:cNvPr id="53" name="Google Shape;638;p35">
              <a:extLst>
                <a:ext uri="{FF2B5EF4-FFF2-40B4-BE49-F238E27FC236}">
                  <a16:creationId xmlns:a16="http://schemas.microsoft.com/office/drawing/2014/main" id="{D5258FFE-A28F-67AF-179C-62F000607588}"/>
                </a:ext>
              </a:extLst>
            </p:cNvPr>
            <p:cNvGrpSpPr/>
            <p:nvPr/>
          </p:nvGrpSpPr>
          <p:grpSpPr>
            <a:xfrm>
              <a:off x="4149460" y="1540309"/>
              <a:ext cx="1300364" cy="805697"/>
              <a:chOff x="713225" y="1832600"/>
              <a:chExt cx="845400" cy="904375"/>
            </a:xfrm>
          </p:grpSpPr>
          <p:sp>
            <p:nvSpPr>
              <p:cNvPr id="55" name="Google Shape;639;p35">
                <a:extLst>
                  <a:ext uri="{FF2B5EF4-FFF2-40B4-BE49-F238E27FC236}">
                    <a16:creationId xmlns:a16="http://schemas.microsoft.com/office/drawing/2014/main" id="{B2FBBE89-785B-9D1E-E256-BA5294C58867}"/>
                  </a:ext>
                </a:extLst>
              </p:cNvPr>
              <p:cNvSpPr/>
              <p:nvPr/>
            </p:nvSpPr>
            <p:spPr>
              <a:xfrm>
                <a:off x="713225" y="1891575"/>
                <a:ext cx="845400" cy="845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56" name="Google Shape;640;p35">
                <a:extLst>
                  <a:ext uri="{FF2B5EF4-FFF2-40B4-BE49-F238E27FC236}">
                    <a16:creationId xmlns:a16="http://schemas.microsoft.com/office/drawing/2014/main" id="{6AD5600D-5364-1FFB-F6F8-D394B09752B3}"/>
                  </a:ext>
                </a:extLst>
              </p:cNvPr>
              <p:cNvSpPr/>
              <p:nvPr/>
            </p:nvSpPr>
            <p:spPr>
              <a:xfrm>
                <a:off x="1072625" y="1832600"/>
                <a:ext cx="126600" cy="12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grpSp>
        <p:sp>
          <p:nvSpPr>
            <p:cNvPr id="54" name="TextBox 53">
              <a:extLst>
                <a:ext uri="{FF2B5EF4-FFF2-40B4-BE49-F238E27FC236}">
                  <a16:creationId xmlns:a16="http://schemas.microsoft.com/office/drawing/2014/main" id="{384A3D09-AE88-7C4D-F398-94820BE322E3}"/>
                </a:ext>
              </a:extLst>
            </p:cNvPr>
            <p:cNvSpPr txBox="1"/>
            <p:nvPr/>
          </p:nvSpPr>
          <p:spPr>
            <a:xfrm>
              <a:off x="4149460" y="1599241"/>
              <a:ext cx="1367124" cy="600164"/>
            </a:xfrm>
            <a:prstGeom prst="rect">
              <a:avLst/>
            </a:prstGeom>
            <a:noFill/>
          </p:spPr>
          <p:txBody>
            <a:bodyPr wrap="square" rtlCol="0">
              <a:spAutoFit/>
            </a:bodyPr>
            <a:lstStyle/>
            <a:p>
              <a:r>
                <a:rPr lang="en-GB" sz="1100" dirty="0">
                  <a:latin typeface="Calibri" panose="020F0502020204030204" pitchFamily="34" charset="0"/>
                  <a:ea typeface="Calibri" panose="020F0502020204030204" pitchFamily="34" charset="0"/>
                  <a:cs typeface="Calibri" panose="020F0502020204030204" pitchFamily="34" charset="0"/>
                </a:rPr>
                <a:t>Platform for raising and addressing their concerns regarding Living and </a:t>
              </a:r>
              <a:r>
                <a:rPr lang="en-GB" sz="1100" dirty="0" err="1">
                  <a:latin typeface="Calibri" panose="020F0502020204030204" pitchFamily="34" charset="0"/>
                  <a:ea typeface="Calibri" panose="020F0502020204030204" pitchFamily="34" charset="0"/>
                  <a:cs typeface="Calibri" panose="020F0502020204030204" pitchFamily="34" charset="0"/>
                </a:rPr>
                <a:t>Acedemics</a:t>
              </a:r>
              <a:endParaRPr lang="en-CA" sz="1100" dirty="0">
                <a:latin typeface="Calibri" panose="020F0502020204030204" pitchFamily="34" charset="0"/>
                <a:ea typeface="Calibri" panose="020F0502020204030204" pitchFamily="34" charset="0"/>
                <a:cs typeface="Calibri" panose="020F0502020204030204" pitchFamily="34" charset="0"/>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grpSp>
        <p:nvGrpSpPr>
          <p:cNvPr id="53" name="Group 52">
            <a:extLst>
              <a:ext uri="{FF2B5EF4-FFF2-40B4-BE49-F238E27FC236}">
                <a16:creationId xmlns:a16="http://schemas.microsoft.com/office/drawing/2014/main" id="{07D7F880-7580-D878-77DB-647CCFB4EF43}"/>
              </a:ext>
            </a:extLst>
          </p:cNvPr>
          <p:cNvGrpSpPr/>
          <p:nvPr/>
        </p:nvGrpSpPr>
        <p:grpSpPr>
          <a:xfrm>
            <a:off x="-770333" y="-580024"/>
            <a:ext cx="2316180" cy="2279597"/>
            <a:chOff x="7489910" y="-944713"/>
            <a:chExt cx="2316180" cy="2279597"/>
          </a:xfrm>
        </p:grpSpPr>
        <p:grpSp>
          <p:nvGrpSpPr>
            <p:cNvPr id="402" name="Google Shape;402;p29"/>
            <p:cNvGrpSpPr/>
            <p:nvPr/>
          </p:nvGrpSpPr>
          <p:grpSpPr>
            <a:xfrm rot="-5400000">
              <a:off x="7508201" y="-963004"/>
              <a:ext cx="2279597" cy="2316180"/>
              <a:chOff x="599418" y="954577"/>
              <a:chExt cx="1726444" cy="1754150"/>
            </a:xfrm>
          </p:grpSpPr>
          <p:sp>
            <p:nvSpPr>
              <p:cNvPr id="403" name="Google Shape;403;p29"/>
              <p:cNvSpPr/>
              <p:nvPr/>
            </p:nvSpPr>
            <p:spPr>
              <a:xfrm rot="-1970538">
                <a:off x="599418" y="954577"/>
                <a:ext cx="1726444" cy="1726444"/>
              </a:xfrm>
              <a:prstGeom prst="ellipse">
                <a:avLst/>
              </a:prstGeom>
              <a:noFill/>
              <a:ln w="9525" cap="flat" cmpd="sng">
                <a:solidFill>
                  <a:srgbClr val="FF725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404" name="Google Shape;404;p29"/>
              <p:cNvSpPr/>
              <p:nvPr/>
            </p:nvSpPr>
            <p:spPr>
              <a:xfrm rot="19630069">
                <a:off x="1628479" y="2580910"/>
                <a:ext cx="127817" cy="127817"/>
              </a:xfrm>
              <a:prstGeom prst="ellipse">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grpSp>
        <p:sp>
          <p:nvSpPr>
            <p:cNvPr id="405" name="Google Shape;405;p29"/>
            <p:cNvSpPr/>
            <p:nvPr/>
          </p:nvSpPr>
          <p:spPr>
            <a:xfrm>
              <a:off x="7684189" y="-750389"/>
              <a:ext cx="1891200" cy="1891200"/>
            </a:xfrm>
            <a:prstGeom prst="ellipse">
              <a:avLst/>
            </a:prstGeom>
            <a:solidFill>
              <a:srgbClr val="E7C2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grpSp>
      <p:sp>
        <p:nvSpPr>
          <p:cNvPr id="400" name="Google Shape;400;p29"/>
          <p:cNvSpPr txBox="1">
            <a:spLocks noGrp="1"/>
          </p:cNvSpPr>
          <p:nvPr>
            <p:ph type="title"/>
          </p:nvPr>
        </p:nvSpPr>
        <p:spPr>
          <a:xfrm>
            <a:off x="275590" y="277831"/>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Calibri" panose="020F0502020204030204" pitchFamily="34" charset="0"/>
                <a:ea typeface="Calibri" panose="020F0502020204030204" pitchFamily="34" charset="0"/>
                <a:cs typeface="Calibri" panose="020F0502020204030204" pitchFamily="34" charset="0"/>
              </a:rPr>
              <a:t>Data</a:t>
            </a:r>
          </a:p>
        </p:txBody>
      </p:sp>
      <p:grpSp>
        <p:nvGrpSpPr>
          <p:cNvPr id="8" name="Group 7">
            <a:extLst>
              <a:ext uri="{FF2B5EF4-FFF2-40B4-BE49-F238E27FC236}">
                <a16:creationId xmlns:a16="http://schemas.microsoft.com/office/drawing/2014/main" id="{7A334B10-215A-D709-5C72-FE228BA3C145}"/>
              </a:ext>
            </a:extLst>
          </p:cNvPr>
          <p:cNvGrpSpPr/>
          <p:nvPr/>
        </p:nvGrpSpPr>
        <p:grpSpPr>
          <a:xfrm>
            <a:off x="2626126" y="630853"/>
            <a:ext cx="4726085" cy="1192695"/>
            <a:chOff x="2824904" y="66496"/>
            <a:chExt cx="4726085" cy="1616119"/>
          </a:xfrm>
        </p:grpSpPr>
        <p:grpSp>
          <p:nvGrpSpPr>
            <p:cNvPr id="615" name="Group 614">
              <a:extLst>
                <a:ext uri="{FF2B5EF4-FFF2-40B4-BE49-F238E27FC236}">
                  <a16:creationId xmlns:a16="http://schemas.microsoft.com/office/drawing/2014/main" id="{724F052E-5AD3-C952-E9BF-7E49DDF4E76A}"/>
                </a:ext>
              </a:extLst>
            </p:cNvPr>
            <p:cNvGrpSpPr/>
            <p:nvPr/>
          </p:nvGrpSpPr>
          <p:grpSpPr>
            <a:xfrm>
              <a:off x="2824904" y="66496"/>
              <a:ext cx="3250264" cy="1571473"/>
              <a:chOff x="-1072284" y="-78530"/>
              <a:chExt cx="5498138" cy="3538445"/>
            </a:xfrm>
          </p:grpSpPr>
          <p:cxnSp>
            <p:nvCxnSpPr>
              <p:cNvPr id="576" name="Straight Connector 575">
                <a:extLst>
                  <a:ext uri="{FF2B5EF4-FFF2-40B4-BE49-F238E27FC236}">
                    <a16:creationId xmlns:a16="http://schemas.microsoft.com/office/drawing/2014/main" id="{E49C9BF0-54D9-44A4-A74A-2981F5C551EF}"/>
                  </a:ext>
                </a:extLst>
              </p:cNvPr>
              <p:cNvCxnSpPr>
                <a:cxnSpLocks/>
              </p:cNvCxnSpPr>
              <p:nvPr/>
            </p:nvCxnSpPr>
            <p:spPr>
              <a:xfrm>
                <a:off x="4425854" y="-78530"/>
                <a:ext cx="0" cy="3538445"/>
              </a:xfrm>
              <a:prstGeom prst="line">
                <a:avLst/>
              </a:prstGeom>
              <a:noFill/>
              <a:ln w="6350" cap="flat" cmpd="sng" algn="ctr">
                <a:solidFill>
                  <a:sysClr val="window" lastClr="FFFFFF">
                    <a:lumMod val="85000"/>
                  </a:sysClr>
                </a:solidFill>
                <a:prstDash val="solid"/>
                <a:miter lim="800000"/>
              </a:ln>
              <a:effectLst/>
            </p:spPr>
          </p:cxnSp>
          <p:sp>
            <p:nvSpPr>
              <p:cNvPr id="578" name="Rectangle 577">
                <a:extLst>
                  <a:ext uri="{FF2B5EF4-FFF2-40B4-BE49-F238E27FC236}">
                    <a16:creationId xmlns:a16="http://schemas.microsoft.com/office/drawing/2014/main" id="{295F50F7-39F1-459A-83EA-1AE370A98681}"/>
                  </a:ext>
                </a:extLst>
              </p:cNvPr>
              <p:cNvSpPr/>
              <p:nvPr/>
            </p:nvSpPr>
            <p:spPr>
              <a:xfrm>
                <a:off x="-1072284" y="-17814"/>
                <a:ext cx="2151279" cy="1195461"/>
              </a:xfrm>
              <a:prstGeom prst="rect">
                <a:avLst/>
              </a:prstGeom>
              <a:solidFill>
                <a:srgbClr val="1F879D"/>
              </a:solidFill>
              <a:ln w="12700" cap="flat" cmpd="sng" algn="ctr">
                <a:noFill/>
                <a:prstDash val="solid"/>
                <a:miter lim="800000"/>
              </a:ln>
              <a:effectLst/>
            </p:spPr>
            <p:txBody>
              <a:bodyPr tIns="18288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400" b="1" i="0" u="none" strike="noStrike" kern="1200" cap="none" spc="0" normalizeH="0" baseline="0" noProof="0" dirty="0">
                    <a:ln>
                      <a:noFill/>
                    </a:ln>
                    <a:solidFill>
                      <a:sysClr val="window" lastClr="FFFFFF"/>
                    </a:solidFill>
                    <a:effectLst/>
                    <a:uLnTx/>
                    <a:uFillTx/>
                    <a:latin typeface="Calibri" panose="020F0502020204030204" pitchFamily="34" charset="0"/>
                    <a:ea typeface="Calibri" panose="020F0502020204030204" pitchFamily="34" charset="0"/>
                    <a:cs typeface="Calibri" panose="020F0502020204030204" pitchFamily="34" charset="0"/>
                  </a:rPr>
                  <a:t>Demographic</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ysClr val="window" lastClr="FFFFFF"/>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grpSp>
        <p:sp>
          <p:nvSpPr>
            <p:cNvPr id="620" name="Rectangle 619">
              <a:extLst>
                <a:ext uri="{FF2B5EF4-FFF2-40B4-BE49-F238E27FC236}">
                  <a16:creationId xmlns:a16="http://schemas.microsoft.com/office/drawing/2014/main" id="{8887743D-8EB5-7CF2-AE31-6C3FC57C4116}"/>
                </a:ext>
              </a:extLst>
            </p:cNvPr>
            <p:cNvSpPr/>
            <p:nvPr/>
          </p:nvSpPr>
          <p:spPr>
            <a:xfrm>
              <a:off x="4572000" y="89135"/>
              <a:ext cx="1271744" cy="530921"/>
            </a:xfrm>
            <a:prstGeom prst="rect">
              <a:avLst/>
            </a:prstGeom>
            <a:solidFill>
              <a:srgbClr val="1F879D"/>
            </a:solidFill>
            <a:ln w="12700" cap="flat" cmpd="sng" algn="ctr">
              <a:noFill/>
              <a:prstDash val="solid"/>
              <a:miter lim="800000"/>
            </a:ln>
            <a:effectLst/>
          </p:spPr>
          <p:txBody>
            <a:bodyPr tIns="182880" bIns="2743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1400" b="1" i="0" u="none" strike="noStrike" kern="1200" cap="none" spc="0" normalizeH="0" baseline="0" noProof="0" dirty="0">
                  <a:ln>
                    <a:noFill/>
                  </a:ln>
                  <a:solidFill>
                    <a:sysClr val="window" lastClr="FFFFFF"/>
                  </a:solidFill>
                  <a:effectLst/>
                  <a:uLnTx/>
                  <a:uFillTx/>
                  <a:latin typeface="Calibri" panose="020F0502020204030204" pitchFamily="34" charset="0"/>
                  <a:ea typeface="Calibri" panose="020F0502020204030204" pitchFamily="34" charset="0"/>
                  <a:cs typeface="Calibri" panose="020F0502020204030204" pitchFamily="34" charset="0"/>
                </a:rPr>
                <a:t>Ease of living</a:t>
              </a:r>
            </a:p>
          </p:txBody>
        </p:sp>
        <p:sp>
          <p:nvSpPr>
            <p:cNvPr id="621" name="Rectangle 620">
              <a:extLst>
                <a:ext uri="{FF2B5EF4-FFF2-40B4-BE49-F238E27FC236}">
                  <a16:creationId xmlns:a16="http://schemas.microsoft.com/office/drawing/2014/main" id="{DCA9B816-95D3-B7DC-CFAD-D56E471E5E65}"/>
                </a:ext>
              </a:extLst>
            </p:cNvPr>
            <p:cNvSpPr/>
            <p:nvPr/>
          </p:nvSpPr>
          <p:spPr>
            <a:xfrm>
              <a:off x="6279245" y="84301"/>
              <a:ext cx="1271744" cy="530921"/>
            </a:xfrm>
            <a:prstGeom prst="rect">
              <a:avLst/>
            </a:prstGeom>
            <a:solidFill>
              <a:srgbClr val="1F879D"/>
            </a:solidFill>
            <a:ln w="12700" cap="flat" cmpd="sng" algn="ctr">
              <a:noFill/>
              <a:prstDash val="solid"/>
              <a:miter lim="800000"/>
            </a:ln>
            <a:effectLst/>
          </p:spPr>
          <p:txBody>
            <a:bodyPr tIns="182880" bIns="2743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400" b="1" i="0" u="none" strike="noStrike" kern="1200" cap="none" spc="0" normalizeH="0" baseline="0" noProof="0" dirty="0">
                  <a:ln>
                    <a:noFill/>
                  </a:ln>
                  <a:solidFill>
                    <a:sysClr val="window" lastClr="FFFFFF"/>
                  </a:solidFill>
                  <a:effectLst/>
                  <a:uLnTx/>
                  <a:uFillTx/>
                  <a:latin typeface="Calibri" panose="020F0502020204030204" pitchFamily="34" charset="0"/>
                  <a:ea typeface="Calibri" panose="020F0502020204030204" pitchFamily="34" charset="0"/>
                  <a:cs typeface="Calibri" panose="020F0502020204030204" pitchFamily="34" charset="0"/>
                </a:rPr>
                <a:t>Academics</a:t>
              </a:r>
            </a:p>
          </p:txBody>
        </p:sp>
        <p:pic>
          <p:nvPicPr>
            <p:cNvPr id="623" name="Picture 622">
              <a:extLst>
                <a:ext uri="{FF2B5EF4-FFF2-40B4-BE49-F238E27FC236}">
                  <a16:creationId xmlns:a16="http://schemas.microsoft.com/office/drawing/2014/main" id="{88CB02DB-74D5-FE3A-8E34-3640FC33E2F1}"/>
                </a:ext>
              </a:extLst>
            </p:cNvPr>
            <p:cNvPicPr>
              <a:picLocks noChangeAspect="1"/>
            </p:cNvPicPr>
            <p:nvPr/>
          </p:nvPicPr>
          <p:blipFill>
            <a:blip r:embed="rId3"/>
            <a:stretch>
              <a:fillRect/>
            </a:stretch>
          </p:blipFill>
          <p:spPr>
            <a:xfrm>
              <a:off x="3195120" y="726487"/>
              <a:ext cx="531311" cy="670618"/>
            </a:xfrm>
            <a:prstGeom prst="rect">
              <a:avLst/>
            </a:prstGeom>
          </p:spPr>
        </p:pic>
        <p:pic>
          <p:nvPicPr>
            <p:cNvPr id="625" name="Graphic 624" descr="Couch with solid fill">
              <a:extLst>
                <a:ext uri="{FF2B5EF4-FFF2-40B4-BE49-F238E27FC236}">
                  <a16:creationId xmlns:a16="http://schemas.microsoft.com/office/drawing/2014/main" id="{D0B2D90B-611A-8E47-7A8E-E1C0BF38789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72669" y="804169"/>
              <a:ext cx="441125" cy="572700"/>
            </a:xfrm>
            <a:prstGeom prst="rect">
              <a:avLst/>
            </a:prstGeom>
          </p:spPr>
        </p:pic>
        <p:pic>
          <p:nvPicPr>
            <p:cNvPr id="627" name="Graphic 626" descr="Graduation cap with solid fill">
              <a:extLst>
                <a:ext uri="{FF2B5EF4-FFF2-40B4-BE49-F238E27FC236}">
                  <a16:creationId xmlns:a16="http://schemas.microsoft.com/office/drawing/2014/main" id="{0DAE5817-D328-E19C-5BA9-947C28BD902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64309" y="825769"/>
              <a:ext cx="501615" cy="600322"/>
            </a:xfrm>
            <a:prstGeom prst="rect">
              <a:avLst/>
            </a:prstGeom>
          </p:spPr>
        </p:pic>
        <p:cxnSp>
          <p:nvCxnSpPr>
            <p:cNvPr id="630" name="Straight Connector 629">
              <a:extLst>
                <a:ext uri="{FF2B5EF4-FFF2-40B4-BE49-F238E27FC236}">
                  <a16:creationId xmlns:a16="http://schemas.microsoft.com/office/drawing/2014/main" id="{6CFEF878-43C7-7137-9A89-C5268E2338AD}"/>
                </a:ext>
              </a:extLst>
            </p:cNvPr>
            <p:cNvCxnSpPr>
              <a:cxnSpLocks/>
            </p:cNvCxnSpPr>
            <p:nvPr/>
          </p:nvCxnSpPr>
          <p:spPr>
            <a:xfrm>
              <a:off x="4311304" y="111142"/>
              <a:ext cx="0" cy="1571473"/>
            </a:xfrm>
            <a:prstGeom prst="line">
              <a:avLst/>
            </a:prstGeom>
            <a:noFill/>
            <a:ln w="6350" cap="flat" cmpd="sng" algn="ctr">
              <a:solidFill>
                <a:sysClr val="window" lastClr="FFFFFF">
                  <a:lumMod val="85000"/>
                </a:sysClr>
              </a:solidFill>
              <a:prstDash val="solid"/>
              <a:miter lim="800000"/>
            </a:ln>
            <a:effectLst/>
          </p:spPr>
        </p:cxnSp>
      </p:grpSp>
      <p:grpSp>
        <p:nvGrpSpPr>
          <p:cNvPr id="2" name="Group 1">
            <a:extLst>
              <a:ext uri="{FF2B5EF4-FFF2-40B4-BE49-F238E27FC236}">
                <a16:creationId xmlns:a16="http://schemas.microsoft.com/office/drawing/2014/main" id="{D490C8A4-8D46-AA2A-4B38-FACA99A586A4}"/>
              </a:ext>
            </a:extLst>
          </p:cNvPr>
          <p:cNvGrpSpPr/>
          <p:nvPr/>
        </p:nvGrpSpPr>
        <p:grpSpPr>
          <a:xfrm>
            <a:off x="820274" y="1777494"/>
            <a:ext cx="7909457" cy="1015663"/>
            <a:chOff x="820274" y="1893729"/>
            <a:chExt cx="7909457" cy="1015663"/>
          </a:xfrm>
        </p:grpSpPr>
        <p:grpSp>
          <p:nvGrpSpPr>
            <p:cNvPr id="633" name="Group 632">
              <a:extLst>
                <a:ext uri="{FF2B5EF4-FFF2-40B4-BE49-F238E27FC236}">
                  <a16:creationId xmlns:a16="http://schemas.microsoft.com/office/drawing/2014/main" id="{BAACDBC4-EBE4-7828-C5F0-1A6C3DDCA8C5}"/>
                </a:ext>
              </a:extLst>
            </p:cNvPr>
            <p:cNvGrpSpPr/>
            <p:nvPr/>
          </p:nvGrpSpPr>
          <p:grpSpPr>
            <a:xfrm>
              <a:off x="820274" y="1895145"/>
              <a:ext cx="492981" cy="459280"/>
              <a:chOff x="1009816" y="2178657"/>
              <a:chExt cx="492981" cy="459280"/>
            </a:xfrm>
          </p:grpSpPr>
          <p:sp>
            <p:nvSpPr>
              <p:cNvPr id="631" name="Oval 630">
                <a:extLst>
                  <a:ext uri="{FF2B5EF4-FFF2-40B4-BE49-F238E27FC236}">
                    <a16:creationId xmlns:a16="http://schemas.microsoft.com/office/drawing/2014/main" id="{9E3B7DE8-9A98-41C6-88DC-DC35CDE98F16}"/>
                  </a:ext>
                </a:extLst>
              </p:cNvPr>
              <p:cNvSpPr/>
              <p:nvPr/>
            </p:nvSpPr>
            <p:spPr>
              <a:xfrm>
                <a:off x="1009816" y="2178657"/>
                <a:ext cx="492981" cy="459280"/>
              </a:xfrm>
              <a:prstGeom prst="ellipse">
                <a:avLst/>
              </a:prstGeom>
              <a:solidFill>
                <a:srgbClr val="E7C2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a typeface="Calibri" panose="020F0502020204030204" pitchFamily="34" charset="0"/>
                  <a:cs typeface="Calibri" panose="020F0502020204030204" pitchFamily="34" charset="0"/>
                </a:endParaRPr>
              </a:p>
            </p:txBody>
          </p:sp>
          <p:sp>
            <p:nvSpPr>
              <p:cNvPr id="632" name="TextBox 631">
                <a:extLst>
                  <a:ext uri="{FF2B5EF4-FFF2-40B4-BE49-F238E27FC236}">
                    <a16:creationId xmlns:a16="http://schemas.microsoft.com/office/drawing/2014/main" id="{CAA54EE2-B806-4E38-F5BC-BC22778F6AB1}"/>
                  </a:ext>
                </a:extLst>
              </p:cNvPr>
              <p:cNvSpPr txBox="1"/>
              <p:nvPr/>
            </p:nvSpPr>
            <p:spPr>
              <a:xfrm>
                <a:off x="1104714" y="2223631"/>
                <a:ext cx="240090" cy="369332"/>
              </a:xfrm>
              <a:prstGeom prst="rect">
                <a:avLst/>
              </a:prstGeom>
              <a:noFill/>
            </p:spPr>
            <p:txBody>
              <a:bodyPr wrap="square" rtlCol="0">
                <a:spAutoFit/>
              </a:bodyPr>
              <a:lstStyle/>
              <a:p>
                <a:r>
                  <a:rPr lang="en-US" sz="1800" b="1" dirty="0">
                    <a:latin typeface="Calibri" panose="020F0502020204030204" pitchFamily="34" charset="0"/>
                    <a:ea typeface="Calibri" panose="020F0502020204030204" pitchFamily="34" charset="0"/>
                    <a:cs typeface="Calibri" panose="020F0502020204030204" pitchFamily="34" charset="0"/>
                  </a:rPr>
                  <a:t>1</a:t>
                </a:r>
              </a:p>
            </p:txBody>
          </p:sp>
        </p:grpSp>
        <p:sp>
          <p:nvSpPr>
            <p:cNvPr id="641" name="TextBox 640">
              <a:extLst>
                <a:ext uri="{FF2B5EF4-FFF2-40B4-BE49-F238E27FC236}">
                  <a16:creationId xmlns:a16="http://schemas.microsoft.com/office/drawing/2014/main" id="{1AC00457-1D1D-F498-562D-E7E2471DA282}"/>
                </a:ext>
              </a:extLst>
            </p:cNvPr>
            <p:cNvSpPr txBox="1"/>
            <p:nvPr/>
          </p:nvSpPr>
          <p:spPr>
            <a:xfrm>
              <a:off x="1462240" y="1893729"/>
              <a:ext cx="7267491" cy="1015663"/>
            </a:xfrm>
            <a:prstGeom prst="rect">
              <a:avLst/>
            </a:prstGeom>
            <a:noFill/>
          </p:spPr>
          <p:txBody>
            <a:bodyPr wrap="square" rtlCol="0">
              <a:spAutoFit/>
            </a:bodyPr>
            <a:lstStyle/>
            <a:p>
              <a:r>
                <a:rPr lang="en-US" sz="1200" b="1" dirty="0">
                  <a:latin typeface="Calibri" panose="020F0502020204030204" pitchFamily="34" charset="0"/>
                  <a:ea typeface="Calibri" panose="020F0502020204030204" pitchFamily="34" charset="0"/>
                  <a:cs typeface="Calibri" panose="020F0502020204030204" pitchFamily="34" charset="0"/>
                </a:rPr>
                <a:t>HOW: </a:t>
              </a:r>
            </a:p>
            <a:p>
              <a:pPr marL="171450" indent="-171450">
                <a:buFont typeface="Arial" panose="020B0604020202020204" pitchFamily="34" charset="0"/>
                <a:buChar char="•"/>
              </a:pPr>
              <a:r>
                <a:rPr lang="en-US" sz="1200" b="0" i="0" dirty="0">
                  <a:solidFill>
                    <a:schemeClr val="bg1">
                      <a:lumMod val="10000"/>
                    </a:schemeClr>
                  </a:solidFill>
                  <a:effectLst/>
                  <a:latin typeface="Calibri" panose="020F0502020204030204" pitchFamily="34" charset="0"/>
                  <a:ea typeface="Calibri" panose="020F0502020204030204" pitchFamily="34" charset="0"/>
                  <a:cs typeface="Calibri" panose="020F0502020204030204" pitchFamily="34" charset="0"/>
                </a:rPr>
                <a:t>Primary data collection was conducted through surveys.</a:t>
              </a:r>
              <a:endParaRPr lang="en-US" sz="1050" b="1" i="0" dirty="0">
                <a:solidFill>
                  <a:schemeClr val="bg1">
                    <a:lumMod val="10000"/>
                  </a:schemeClr>
                </a:solidFill>
                <a:effectLst/>
                <a:latin typeface="Calibri" panose="020F0502020204030204" pitchFamily="34" charset="0"/>
                <a:ea typeface="Calibri" panose="020F0502020204030204" pitchFamily="34" charset="0"/>
                <a:cs typeface="Calibri" panose="020F0502020204030204" pitchFamily="34" charset="0"/>
              </a:endParaRPr>
            </a:p>
            <a:p>
              <a:pPr marL="171450" indent="-171450" algn="l">
                <a:buFont typeface="Arial" panose="020B0604020202020204" pitchFamily="34" charset="0"/>
                <a:buChar char="•"/>
              </a:pPr>
              <a:r>
                <a:rPr lang="en-US" sz="1200" b="0" i="0" dirty="0">
                  <a:solidFill>
                    <a:schemeClr val="bg1">
                      <a:lumMod val="10000"/>
                    </a:schemeClr>
                  </a:solidFill>
                  <a:effectLst/>
                  <a:latin typeface="Calibri" panose="020F0502020204030204" pitchFamily="34" charset="0"/>
                  <a:ea typeface="Calibri" panose="020F0502020204030204" pitchFamily="34" charset="0"/>
                  <a:cs typeface="Calibri" panose="020F0502020204030204" pitchFamily="34" charset="0"/>
                </a:rPr>
                <a:t>The collected data is stored in an Excel online file. To automate the transfer of data from Excel to Google Cloud, we used Microsoft Power Automate to connect the data to Google Drive and facilitate the transfer process.</a:t>
              </a:r>
              <a:endParaRPr lang="en-US" sz="1050" b="1" dirty="0">
                <a:solidFill>
                  <a:schemeClr val="bg1">
                    <a:lumMod val="10000"/>
                  </a:schemeClr>
                </a:solidFill>
                <a:latin typeface="Calibri" panose="020F0502020204030204" pitchFamily="34" charset="0"/>
                <a:ea typeface="Calibri" panose="020F0502020204030204" pitchFamily="34" charset="0"/>
                <a:cs typeface="Calibri" panose="020F0502020204030204" pitchFamily="34" charset="0"/>
              </a:endParaRPr>
            </a:p>
            <a:p>
              <a:endParaRPr lang="en-US" sz="1200" b="1" dirty="0">
                <a:latin typeface="Calibri" panose="020F0502020204030204" pitchFamily="34" charset="0"/>
                <a:ea typeface="Calibri" panose="020F0502020204030204" pitchFamily="34" charset="0"/>
                <a:cs typeface="Calibri" panose="020F0502020204030204" pitchFamily="34" charset="0"/>
              </a:endParaRPr>
            </a:p>
          </p:txBody>
        </p:sp>
      </p:grpSp>
      <p:grpSp>
        <p:nvGrpSpPr>
          <p:cNvPr id="3" name="Group 2">
            <a:extLst>
              <a:ext uri="{FF2B5EF4-FFF2-40B4-BE49-F238E27FC236}">
                <a16:creationId xmlns:a16="http://schemas.microsoft.com/office/drawing/2014/main" id="{D4E90B02-1E2B-C7B9-ACD7-EE48D9B2DB6E}"/>
              </a:ext>
            </a:extLst>
          </p:cNvPr>
          <p:cNvGrpSpPr/>
          <p:nvPr/>
        </p:nvGrpSpPr>
        <p:grpSpPr>
          <a:xfrm>
            <a:off x="816326" y="2655268"/>
            <a:ext cx="7912626" cy="1384995"/>
            <a:chOff x="816326" y="2787001"/>
            <a:chExt cx="7912626" cy="1384995"/>
          </a:xfrm>
        </p:grpSpPr>
        <p:grpSp>
          <p:nvGrpSpPr>
            <p:cNvPr id="634" name="Group 633">
              <a:extLst>
                <a:ext uri="{FF2B5EF4-FFF2-40B4-BE49-F238E27FC236}">
                  <a16:creationId xmlns:a16="http://schemas.microsoft.com/office/drawing/2014/main" id="{3886A975-17C7-E5C9-1C92-498EA13E02BC}"/>
                </a:ext>
              </a:extLst>
            </p:cNvPr>
            <p:cNvGrpSpPr/>
            <p:nvPr/>
          </p:nvGrpSpPr>
          <p:grpSpPr>
            <a:xfrm>
              <a:off x="816326" y="3100226"/>
              <a:ext cx="492981" cy="459280"/>
              <a:chOff x="1003977" y="2088927"/>
              <a:chExt cx="492981" cy="459280"/>
            </a:xfrm>
          </p:grpSpPr>
          <p:sp>
            <p:nvSpPr>
              <p:cNvPr id="635" name="Oval 634">
                <a:extLst>
                  <a:ext uri="{FF2B5EF4-FFF2-40B4-BE49-F238E27FC236}">
                    <a16:creationId xmlns:a16="http://schemas.microsoft.com/office/drawing/2014/main" id="{D0DEA131-2465-0B55-7C14-00E650573CC0}"/>
                  </a:ext>
                </a:extLst>
              </p:cNvPr>
              <p:cNvSpPr/>
              <p:nvPr/>
            </p:nvSpPr>
            <p:spPr>
              <a:xfrm>
                <a:off x="1003977" y="2088927"/>
                <a:ext cx="492981" cy="459280"/>
              </a:xfrm>
              <a:prstGeom prst="ellipse">
                <a:avLst/>
              </a:prstGeom>
              <a:solidFill>
                <a:srgbClr val="E7C2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a typeface="Calibri" panose="020F0502020204030204" pitchFamily="34" charset="0"/>
                  <a:cs typeface="Calibri" panose="020F0502020204030204" pitchFamily="34" charset="0"/>
                </a:endParaRPr>
              </a:p>
            </p:txBody>
          </p:sp>
          <p:sp>
            <p:nvSpPr>
              <p:cNvPr id="636" name="TextBox 635">
                <a:extLst>
                  <a:ext uri="{FF2B5EF4-FFF2-40B4-BE49-F238E27FC236}">
                    <a16:creationId xmlns:a16="http://schemas.microsoft.com/office/drawing/2014/main" id="{8E183343-49AC-CCD8-89F0-10B3E6A43E89}"/>
                  </a:ext>
                </a:extLst>
              </p:cNvPr>
              <p:cNvSpPr txBox="1"/>
              <p:nvPr/>
            </p:nvSpPr>
            <p:spPr>
              <a:xfrm>
                <a:off x="1102823" y="2131642"/>
                <a:ext cx="240090" cy="369332"/>
              </a:xfrm>
              <a:prstGeom prst="rect">
                <a:avLst/>
              </a:prstGeom>
              <a:noFill/>
            </p:spPr>
            <p:txBody>
              <a:bodyPr wrap="square" rtlCol="0">
                <a:spAutoFit/>
              </a:bodyPr>
              <a:lstStyle/>
              <a:p>
                <a:r>
                  <a:rPr lang="en-US" sz="1800" b="1" dirty="0">
                    <a:latin typeface="Calibri" panose="020F0502020204030204" pitchFamily="34" charset="0"/>
                    <a:ea typeface="Calibri" panose="020F0502020204030204" pitchFamily="34" charset="0"/>
                    <a:cs typeface="Calibri" panose="020F0502020204030204" pitchFamily="34" charset="0"/>
                  </a:rPr>
                  <a:t>2</a:t>
                </a:r>
              </a:p>
            </p:txBody>
          </p:sp>
        </p:grpSp>
        <p:sp>
          <p:nvSpPr>
            <p:cNvPr id="642" name="TextBox 641">
              <a:extLst>
                <a:ext uri="{FF2B5EF4-FFF2-40B4-BE49-F238E27FC236}">
                  <a16:creationId xmlns:a16="http://schemas.microsoft.com/office/drawing/2014/main" id="{F2296E75-E6E9-FCCF-39CE-02246BE6CD66}"/>
                </a:ext>
              </a:extLst>
            </p:cNvPr>
            <p:cNvSpPr txBox="1"/>
            <p:nvPr/>
          </p:nvSpPr>
          <p:spPr>
            <a:xfrm>
              <a:off x="1461461" y="2787001"/>
              <a:ext cx="7267491" cy="1384995"/>
            </a:xfrm>
            <a:prstGeom prst="rect">
              <a:avLst/>
            </a:prstGeom>
            <a:noFill/>
          </p:spPr>
          <p:txBody>
            <a:bodyPr wrap="square" rtlCol="0">
              <a:spAutoFit/>
            </a:bodyPr>
            <a:lstStyle/>
            <a:p>
              <a:r>
                <a:rPr lang="en-US" sz="1200" b="1" dirty="0">
                  <a:latin typeface="Calibri" panose="020F0502020204030204" pitchFamily="34" charset="0"/>
                  <a:ea typeface="Calibri" panose="020F0502020204030204" pitchFamily="34" charset="0"/>
                  <a:cs typeface="Calibri" panose="020F0502020204030204" pitchFamily="34" charset="0"/>
                </a:rPr>
                <a:t>WHAT:</a:t>
              </a:r>
            </a:p>
            <a:p>
              <a:pPr marL="171450" indent="-171450">
                <a:buFont typeface="Arial" panose="020B0604020202020204" pitchFamily="34" charset="0"/>
                <a:buChar char="•"/>
              </a:pPr>
              <a:r>
                <a:rPr lang="en-US" sz="1200" dirty="0">
                  <a:solidFill>
                    <a:schemeClr val="bg1">
                      <a:lumMod val="10000"/>
                    </a:schemeClr>
                  </a:solidFill>
                  <a:latin typeface="Calibri" panose="020F0502020204030204" pitchFamily="34" charset="0"/>
                  <a:ea typeface="Calibri" panose="020F0502020204030204" pitchFamily="34" charset="0"/>
                  <a:cs typeface="Calibri" panose="020F0502020204030204" pitchFamily="34" charset="0"/>
                </a:rPr>
                <a:t>Our data collection process consisted of three parts: demographics, ease of living, and academics.</a:t>
              </a:r>
            </a:p>
            <a:p>
              <a:pPr marL="171450" indent="-171450">
                <a:buFont typeface="Arial" panose="020B0604020202020204" pitchFamily="34" charset="0"/>
                <a:buChar char="•"/>
              </a:pPr>
              <a:r>
                <a:rPr lang="en-US" sz="1200" b="1" dirty="0">
                  <a:solidFill>
                    <a:schemeClr val="bg1">
                      <a:lumMod val="10000"/>
                    </a:schemeClr>
                  </a:solidFill>
                  <a:latin typeface="Calibri" panose="020F0502020204030204" pitchFamily="34" charset="0"/>
                  <a:ea typeface="Calibri" panose="020F0502020204030204" pitchFamily="34" charset="0"/>
                  <a:cs typeface="Calibri" panose="020F0502020204030204" pitchFamily="34" charset="0"/>
                </a:rPr>
                <a:t>Demographics</a:t>
              </a:r>
              <a:r>
                <a:rPr lang="en-US" sz="1200" dirty="0">
                  <a:solidFill>
                    <a:schemeClr val="bg1">
                      <a:lumMod val="10000"/>
                    </a:schemeClr>
                  </a:solidFill>
                  <a:latin typeface="Calibri" panose="020F0502020204030204" pitchFamily="34" charset="0"/>
                  <a:ea typeface="Calibri" panose="020F0502020204030204" pitchFamily="34" charset="0"/>
                  <a:cs typeface="Calibri" panose="020F0502020204030204" pitchFamily="34" charset="0"/>
                </a:rPr>
                <a:t>: collected information about student backgrounds and personal characteristics.</a:t>
              </a:r>
            </a:p>
            <a:p>
              <a:pPr marL="171450" indent="-171450">
                <a:buFont typeface="Arial" panose="020B0604020202020204" pitchFamily="34" charset="0"/>
                <a:buChar char="•"/>
              </a:pPr>
              <a:r>
                <a:rPr lang="en-US" sz="1200" b="1" dirty="0">
                  <a:solidFill>
                    <a:schemeClr val="bg1">
                      <a:lumMod val="10000"/>
                    </a:schemeClr>
                  </a:solidFill>
                  <a:latin typeface="Calibri" panose="020F0502020204030204" pitchFamily="34" charset="0"/>
                  <a:ea typeface="Calibri" panose="020F0502020204030204" pitchFamily="34" charset="0"/>
                  <a:cs typeface="Calibri" panose="020F0502020204030204" pitchFamily="34" charset="0"/>
                </a:rPr>
                <a:t>Ease of Living</a:t>
              </a:r>
              <a:r>
                <a:rPr lang="en-US" sz="1200" dirty="0">
                  <a:solidFill>
                    <a:schemeClr val="bg1">
                      <a:lumMod val="10000"/>
                    </a:schemeClr>
                  </a:solidFill>
                  <a:latin typeface="Calibri" panose="020F0502020204030204" pitchFamily="34" charset="0"/>
                  <a:ea typeface="Calibri" panose="020F0502020204030204" pitchFamily="34" charset="0"/>
                  <a:cs typeface="Calibri" panose="020F0502020204030204" pitchFamily="34" charset="0"/>
                </a:rPr>
                <a:t>: focused on students' experiences with housing, transportation, and other aspects of student life.</a:t>
              </a:r>
            </a:p>
            <a:p>
              <a:pPr marL="171450" indent="-171450">
                <a:buFont typeface="Arial" panose="020B0604020202020204" pitchFamily="34" charset="0"/>
                <a:buChar char="•"/>
              </a:pPr>
              <a:r>
                <a:rPr lang="en-US" sz="1200" b="1" dirty="0">
                  <a:solidFill>
                    <a:schemeClr val="bg1">
                      <a:lumMod val="10000"/>
                    </a:schemeClr>
                  </a:solidFill>
                  <a:latin typeface="Calibri" panose="020F0502020204030204" pitchFamily="34" charset="0"/>
                  <a:ea typeface="Calibri" panose="020F0502020204030204" pitchFamily="34" charset="0"/>
                  <a:cs typeface="Calibri" panose="020F0502020204030204" pitchFamily="34" charset="0"/>
                </a:rPr>
                <a:t>Academics:</a:t>
              </a:r>
              <a:r>
                <a:rPr lang="en-US" sz="1200" dirty="0">
                  <a:solidFill>
                    <a:schemeClr val="bg1">
                      <a:lumMod val="10000"/>
                    </a:schemeClr>
                  </a:solidFill>
                  <a:latin typeface="Calibri" panose="020F0502020204030204" pitchFamily="34" charset="0"/>
                  <a:ea typeface="Calibri" panose="020F0502020204030204" pitchFamily="34" charset="0"/>
                  <a:cs typeface="Calibri" panose="020F0502020204030204" pitchFamily="34" charset="0"/>
                </a:rPr>
                <a:t> gathered data on students' academic performance and experiences.</a:t>
              </a:r>
            </a:p>
            <a:p>
              <a:pPr marL="171450" indent="-171450">
                <a:buFont typeface="Arial" panose="020B0604020202020204" pitchFamily="34" charset="0"/>
                <a:buChar char="•"/>
              </a:pPr>
              <a:r>
                <a:rPr lang="en-US" sz="1200" dirty="0">
                  <a:solidFill>
                    <a:schemeClr val="bg1">
                      <a:lumMod val="10000"/>
                    </a:schemeClr>
                  </a:solidFill>
                  <a:latin typeface="Calibri" panose="020F0502020204030204" pitchFamily="34" charset="0"/>
                  <a:ea typeface="Calibri" panose="020F0502020204030204" pitchFamily="34" charset="0"/>
                  <a:cs typeface="Calibri" panose="020F0502020204030204" pitchFamily="34" charset="0"/>
                </a:rPr>
                <a:t>These three parts provided us with a comprehensive overview of students' experiences and feedback.</a:t>
              </a:r>
            </a:p>
          </p:txBody>
        </p:sp>
      </p:grpSp>
      <p:grpSp>
        <p:nvGrpSpPr>
          <p:cNvPr id="4" name="Group 3">
            <a:extLst>
              <a:ext uri="{FF2B5EF4-FFF2-40B4-BE49-F238E27FC236}">
                <a16:creationId xmlns:a16="http://schemas.microsoft.com/office/drawing/2014/main" id="{47F02460-C99C-DF35-EB43-03BB7AC52431}"/>
              </a:ext>
            </a:extLst>
          </p:cNvPr>
          <p:cNvGrpSpPr/>
          <p:nvPr/>
        </p:nvGrpSpPr>
        <p:grpSpPr>
          <a:xfrm>
            <a:off x="820274" y="4160463"/>
            <a:ext cx="7908677" cy="1240789"/>
            <a:chOff x="820274" y="4283286"/>
            <a:chExt cx="7908677" cy="1240789"/>
          </a:xfrm>
        </p:grpSpPr>
        <p:grpSp>
          <p:nvGrpSpPr>
            <p:cNvPr id="637" name="Group 636">
              <a:extLst>
                <a:ext uri="{FF2B5EF4-FFF2-40B4-BE49-F238E27FC236}">
                  <a16:creationId xmlns:a16="http://schemas.microsoft.com/office/drawing/2014/main" id="{22DE74EF-899F-84E8-32A7-F2D019C4C438}"/>
                </a:ext>
              </a:extLst>
            </p:cNvPr>
            <p:cNvGrpSpPr/>
            <p:nvPr/>
          </p:nvGrpSpPr>
          <p:grpSpPr>
            <a:xfrm>
              <a:off x="820274" y="4283286"/>
              <a:ext cx="492981" cy="459280"/>
              <a:chOff x="1009816" y="2178657"/>
              <a:chExt cx="492981" cy="459280"/>
            </a:xfrm>
          </p:grpSpPr>
          <p:sp>
            <p:nvSpPr>
              <p:cNvPr id="638" name="Oval 637">
                <a:extLst>
                  <a:ext uri="{FF2B5EF4-FFF2-40B4-BE49-F238E27FC236}">
                    <a16:creationId xmlns:a16="http://schemas.microsoft.com/office/drawing/2014/main" id="{1ED78D4D-0A1D-BDD7-DE06-D2E4D851AD16}"/>
                  </a:ext>
                </a:extLst>
              </p:cNvPr>
              <p:cNvSpPr/>
              <p:nvPr/>
            </p:nvSpPr>
            <p:spPr>
              <a:xfrm>
                <a:off x="1009816" y="2178657"/>
                <a:ext cx="492981" cy="459280"/>
              </a:xfrm>
              <a:prstGeom prst="ellipse">
                <a:avLst/>
              </a:prstGeom>
              <a:solidFill>
                <a:srgbClr val="E7C2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a typeface="Calibri" panose="020F0502020204030204" pitchFamily="34" charset="0"/>
                  <a:cs typeface="Calibri" panose="020F0502020204030204" pitchFamily="34" charset="0"/>
                </a:endParaRPr>
              </a:p>
            </p:txBody>
          </p:sp>
          <p:sp>
            <p:nvSpPr>
              <p:cNvPr id="639" name="TextBox 638">
                <a:extLst>
                  <a:ext uri="{FF2B5EF4-FFF2-40B4-BE49-F238E27FC236}">
                    <a16:creationId xmlns:a16="http://schemas.microsoft.com/office/drawing/2014/main" id="{B2F4F2AC-460D-3BBD-C50E-FE420D7DF2CD}"/>
                  </a:ext>
                </a:extLst>
              </p:cNvPr>
              <p:cNvSpPr txBox="1"/>
              <p:nvPr/>
            </p:nvSpPr>
            <p:spPr>
              <a:xfrm>
                <a:off x="1104714" y="2223631"/>
                <a:ext cx="240090" cy="369332"/>
              </a:xfrm>
              <a:prstGeom prst="rect">
                <a:avLst/>
              </a:prstGeom>
              <a:noFill/>
            </p:spPr>
            <p:txBody>
              <a:bodyPr wrap="square" rtlCol="0">
                <a:spAutoFit/>
              </a:bodyPr>
              <a:lstStyle/>
              <a:p>
                <a:r>
                  <a:rPr lang="en-US" sz="1800" b="1" dirty="0">
                    <a:latin typeface="Calibri" panose="020F0502020204030204" pitchFamily="34" charset="0"/>
                    <a:ea typeface="Calibri" panose="020F0502020204030204" pitchFamily="34" charset="0"/>
                    <a:cs typeface="Calibri" panose="020F0502020204030204" pitchFamily="34" charset="0"/>
                  </a:rPr>
                  <a:t>3</a:t>
                </a:r>
              </a:p>
            </p:txBody>
          </p:sp>
        </p:grpSp>
        <p:sp>
          <p:nvSpPr>
            <p:cNvPr id="643" name="TextBox 642">
              <a:extLst>
                <a:ext uri="{FF2B5EF4-FFF2-40B4-BE49-F238E27FC236}">
                  <a16:creationId xmlns:a16="http://schemas.microsoft.com/office/drawing/2014/main" id="{6710CBE4-DA65-51A8-3C63-3B8F31681B90}"/>
                </a:ext>
              </a:extLst>
            </p:cNvPr>
            <p:cNvSpPr txBox="1"/>
            <p:nvPr/>
          </p:nvSpPr>
          <p:spPr>
            <a:xfrm>
              <a:off x="1461460" y="4292969"/>
              <a:ext cx="7267491" cy="1231106"/>
            </a:xfrm>
            <a:prstGeom prst="rect">
              <a:avLst/>
            </a:prstGeom>
            <a:noFill/>
          </p:spPr>
          <p:txBody>
            <a:bodyPr wrap="square" rtlCol="0">
              <a:spAutoFit/>
            </a:bodyPr>
            <a:lstStyle/>
            <a:p>
              <a:r>
                <a:rPr lang="en-US" sz="1200" b="1" dirty="0">
                  <a:latin typeface="Calibri" panose="020F0502020204030204" pitchFamily="34" charset="0"/>
                  <a:ea typeface="Calibri" panose="020F0502020204030204" pitchFamily="34" charset="0"/>
                  <a:cs typeface="Calibri" panose="020F0502020204030204" pitchFamily="34" charset="0"/>
                </a:rPr>
                <a:t>WHY:</a:t>
              </a:r>
            </a:p>
            <a:p>
              <a:pPr marL="171450" indent="-171450">
                <a:buFont typeface="Arial" panose="020B0604020202020204" pitchFamily="34" charset="0"/>
                <a:buChar char="•"/>
              </a:pPr>
              <a:r>
                <a:rPr lang="en-US" sz="1200" dirty="0">
                  <a:solidFill>
                    <a:schemeClr val="bg1">
                      <a:lumMod val="10000"/>
                    </a:schemeClr>
                  </a:solidFill>
                  <a:latin typeface="Calibri" panose="020F0502020204030204" pitchFamily="34" charset="0"/>
                  <a:ea typeface="Calibri" panose="020F0502020204030204" pitchFamily="34" charset="0"/>
                  <a:cs typeface="Calibri" panose="020F0502020204030204" pitchFamily="34" charset="0"/>
                </a:rPr>
                <a:t>To understand student’s opinions, attitudes, and behaviors</a:t>
              </a:r>
            </a:p>
            <a:p>
              <a:pPr marL="171450" indent="-171450">
                <a:buFont typeface="Arial" panose="020B0604020202020204" pitchFamily="34" charset="0"/>
                <a:buChar char="•"/>
              </a:pPr>
              <a:r>
                <a:rPr lang="en-US" sz="1200" dirty="0">
                  <a:solidFill>
                    <a:schemeClr val="bg1">
                      <a:lumMod val="10000"/>
                    </a:schemeClr>
                  </a:solidFill>
                  <a:latin typeface="Calibri" panose="020F0502020204030204" pitchFamily="34" charset="0"/>
                  <a:ea typeface="Calibri" panose="020F0502020204030204" pitchFamily="34" charset="0"/>
                  <a:cs typeface="Calibri" panose="020F0502020204030204" pitchFamily="34" charset="0"/>
                </a:rPr>
                <a:t>To evaluate programs and services</a:t>
              </a:r>
            </a:p>
            <a:p>
              <a:pPr marL="171450" indent="-171450">
                <a:buFont typeface="Arial" panose="020B0604020202020204" pitchFamily="34" charset="0"/>
                <a:buChar char="•"/>
              </a:pPr>
              <a:r>
                <a:rPr lang="en-US" sz="1200" dirty="0">
                  <a:solidFill>
                    <a:schemeClr val="bg1">
                      <a:lumMod val="10000"/>
                    </a:schemeClr>
                  </a:solidFill>
                  <a:latin typeface="Calibri" panose="020F0502020204030204" pitchFamily="34" charset="0"/>
                  <a:ea typeface="Calibri" panose="020F0502020204030204" pitchFamily="34" charset="0"/>
                  <a:cs typeface="Calibri" panose="020F0502020204030204" pitchFamily="34" charset="0"/>
                </a:rPr>
                <a:t>To improve communication and engagement</a:t>
              </a:r>
            </a:p>
            <a:p>
              <a:endParaRPr lang="en-US" sz="1200" b="1" dirty="0">
                <a:latin typeface="Calibri" panose="020F0502020204030204" pitchFamily="34" charset="0"/>
                <a:ea typeface="Calibri" panose="020F0502020204030204" pitchFamily="34" charset="0"/>
                <a:cs typeface="Calibri" panose="020F0502020204030204" pitchFamily="34" charset="0"/>
              </a:endParaRPr>
            </a:p>
            <a:p>
              <a:endParaRPr lang="en-US" b="1" dirty="0">
                <a:latin typeface="Calibri" panose="020F0502020204030204" pitchFamily="34" charset="0"/>
                <a:ea typeface="Calibri" panose="020F0502020204030204" pitchFamily="34" charset="0"/>
                <a:cs typeface="Calibri" panose="020F0502020204030204" pitchFamily="34" charset="0"/>
              </a:endParaRPr>
            </a:p>
          </p:txBody>
        </p:sp>
      </p:grpSp>
      <p:pic>
        <p:nvPicPr>
          <p:cNvPr id="6" name="Picture 5">
            <a:extLst>
              <a:ext uri="{FF2B5EF4-FFF2-40B4-BE49-F238E27FC236}">
                <a16:creationId xmlns:a16="http://schemas.microsoft.com/office/drawing/2014/main" id="{CED2F69E-C609-288B-2AB4-1413F6194048}"/>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7616736" y="45574"/>
            <a:ext cx="863466" cy="86346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
        <p:nvSpPr>
          <p:cNvPr id="9" name="Rectangle 8">
            <a:extLst>
              <a:ext uri="{FF2B5EF4-FFF2-40B4-BE49-F238E27FC236}">
                <a16:creationId xmlns:a16="http://schemas.microsoft.com/office/drawing/2014/main" id="{0F1CE8A2-B5D3-4725-8B55-E153F0429456}"/>
              </a:ext>
            </a:extLst>
          </p:cNvPr>
          <p:cNvSpPr/>
          <p:nvPr/>
        </p:nvSpPr>
        <p:spPr>
          <a:xfrm>
            <a:off x="4112526" y="19584"/>
            <a:ext cx="1763859" cy="433555"/>
          </a:xfrm>
          <a:prstGeom prst="rect">
            <a:avLst/>
          </a:prstGeom>
          <a:solidFill>
            <a:srgbClr val="E7C22C"/>
          </a:solidFill>
          <a:ln w="12700" cap="flat" cmpd="sng" algn="ctr">
            <a:noFill/>
            <a:prstDash val="solid"/>
            <a:miter lim="800000"/>
          </a:ln>
          <a:effectLst/>
        </p:spPr>
        <p:txBody>
          <a:bodyPr tIns="182880" bIns="2743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bg1">
                    <a:lumMod val="10000"/>
                  </a:schemeClr>
                </a:solidFill>
                <a:effectLst/>
                <a:uLnTx/>
                <a:uFillTx/>
                <a:latin typeface="Calibri" panose="020F0502020204030204" pitchFamily="34" charset="0"/>
                <a:ea typeface="Calibri" panose="020F0502020204030204" pitchFamily="34" charset="0"/>
                <a:cs typeface="Calibri" panose="020F0502020204030204" pitchFamily="34" charset="0"/>
              </a:rPr>
              <a:t>SURVEY DATA</a:t>
            </a:r>
          </a:p>
        </p:txBody>
      </p:sp>
      <p:cxnSp>
        <p:nvCxnSpPr>
          <p:cNvPr id="10" name="Straight Arrow Connector 9">
            <a:extLst>
              <a:ext uri="{FF2B5EF4-FFF2-40B4-BE49-F238E27FC236}">
                <a16:creationId xmlns:a16="http://schemas.microsoft.com/office/drawing/2014/main" id="{79DF81A5-4D62-3DC0-A39C-14415D13324A}"/>
              </a:ext>
            </a:extLst>
          </p:cNvPr>
          <p:cNvCxnSpPr>
            <a:cxnSpLocks/>
            <a:stCxn id="9" idx="2"/>
            <a:endCxn id="620" idx="0"/>
          </p:cNvCxnSpPr>
          <p:nvPr/>
        </p:nvCxnSpPr>
        <p:spPr>
          <a:xfrm>
            <a:off x="4994456" y="453139"/>
            <a:ext cx="14638" cy="1944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Connector: Elbow 11">
            <a:extLst>
              <a:ext uri="{FF2B5EF4-FFF2-40B4-BE49-F238E27FC236}">
                <a16:creationId xmlns:a16="http://schemas.microsoft.com/office/drawing/2014/main" id="{88825064-7400-F56B-A59F-6145CA21CFDF}"/>
              </a:ext>
            </a:extLst>
          </p:cNvPr>
          <p:cNvCxnSpPr>
            <a:endCxn id="578" idx="0"/>
          </p:cNvCxnSpPr>
          <p:nvPr/>
        </p:nvCxnSpPr>
        <p:spPr>
          <a:xfrm rot="10800000" flipV="1">
            <a:off x="3261998" y="537209"/>
            <a:ext cx="1732912" cy="113543"/>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4" name="Connector: Elbow 13">
            <a:extLst>
              <a:ext uri="{FF2B5EF4-FFF2-40B4-BE49-F238E27FC236}">
                <a16:creationId xmlns:a16="http://schemas.microsoft.com/office/drawing/2014/main" id="{2D31A1F7-850B-0AA6-2F1F-5B8DC50CC6B2}"/>
              </a:ext>
            </a:extLst>
          </p:cNvPr>
          <p:cNvCxnSpPr>
            <a:cxnSpLocks/>
            <a:endCxn id="621" idx="0"/>
          </p:cNvCxnSpPr>
          <p:nvPr/>
        </p:nvCxnSpPr>
        <p:spPr>
          <a:xfrm>
            <a:off x="5009094" y="546420"/>
            <a:ext cx="1707245" cy="97573"/>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53171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cxnSp>
        <p:nvCxnSpPr>
          <p:cNvPr id="558" name="Straight Connector 557" descr="Time line">
            <a:extLst>
              <a:ext uri="{FF2B5EF4-FFF2-40B4-BE49-F238E27FC236}">
                <a16:creationId xmlns:a16="http://schemas.microsoft.com/office/drawing/2014/main" id="{1768FB8E-A764-5F03-F3DE-2F61D5F32DAF}"/>
              </a:ext>
            </a:extLst>
          </p:cNvPr>
          <p:cNvCxnSpPr>
            <a:cxnSpLocks/>
          </p:cNvCxnSpPr>
          <p:nvPr/>
        </p:nvCxnSpPr>
        <p:spPr>
          <a:xfrm flipH="1">
            <a:off x="912628" y="4624220"/>
            <a:ext cx="7824558" cy="0"/>
          </a:xfrm>
          <a:prstGeom prst="line">
            <a:avLst/>
          </a:prstGeom>
          <a:noFill/>
          <a:ln w="15875" cap="flat" cmpd="sng" algn="ctr">
            <a:solidFill>
              <a:sysClr val="windowText" lastClr="000000">
                <a:lumMod val="75000"/>
                <a:lumOff val="25000"/>
              </a:sysClr>
            </a:solidFill>
            <a:prstDash val="solid"/>
            <a:miter lim="800000"/>
            <a:headEnd type="none" w="sm" len="sm"/>
            <a:tailEnd type="none" w="sm" len="sm"/>
          </a:ln>
          <a:effectLst/>
        </p:spPr>
      </p:cxnSp>
      <p:sp>
        <p:nvSpPr>
          <p:cNvPr id="3" name="Title 2">
            <a:extLst>
              <a:ext uri="{FF2B5EF4-FFF2-40B4-BE49-F238E27FC236}">
                <a16:creationId xmlns:a16="http://schemas.microsoft.com/office/drawing/2014/main" id="{7E1323E4-25B3-B835-C7A1-57119C349405}"/>
              </a:ext>
            </a:extLst>
          </p:cNvPr>
          <p:cNvSpPr>
            <a:spLocks noGrp="1"/>
          </p:cNvSpPr>
          <p:nvPr>
            <p:ph type="title"/>
          </p:nvPr>
        </p:nvSpPr>
        <p:spPr>
          <a:xfrm>
            <a:off x="215170" y="126858"/>
            <a:ext cx="7710900" cy="572700"/>
          </a:xfrm>
        </p:spPr>
        <p:txBody>
          <a:bodyPr/>
          <a:lstStyle/>
          <a:p>
            <a:r>
              <a:rPr lang="en-CA" dirty="0">
                <a:latin typeface="Calibri" panose="020F0502020204030204" pitchFamily="34" charset="0"/>
                <a:ea typeface="Calibri" panose="020F0502020204030204" pitchFamily="34" charset="0"/>
                <a:cs typeface="Calibri" panose="020F0502020204030204" pitchFamily="34" charset="0"/>
              </a:rPr>
              <a:t>Timeline</a:t>
            </a:r>
            <a:endParaRPr lang="en-US" dirty="0">
              <a:latin typeface="Calibri" panose="020F0502020204030204" pitchFamily="34" charset="0"/>
              <a:ea typeface="Calibri" panose="020F0502020204030204" pitchFamily="34" charset="0"/>
              <a:cs typeface="Calibri" panose="020F0502020204030204" pitchFamily="34" charset="0"/>
            </a:endParaRPr>
          </a:p>
        </p:txBody>
      </p:sp>
      <p:grpSp>
        <p:nvGrpSpPr>
          <p:cNvPr id="445" name="Group 444" title="Milestone">
            <a:extLst>
              <a:ext uri="{FF2B5EF4-FFF2-40B4-BE49-F238E27FC236}">
                <a16:creationId xmlns:a16="http://schemas.microsoft.com/office/drawing/2014/main" id="{A3518A27-A79A-03C8-076E-3C0030C99F6A}"/>
              </a:ext>
            </a:extLst>
          </p:cNvPr>
          <p:cNvGrpSpPr/>
          <p:nvPr/>
        </p:nvGrpSpPr>
        <p:grpSpPr>
          <a:xfrm>
            <a:off x="916556" y="2998407"/>
            <a:ext cx="2149264" cy="927167"/>
            <a:chOff x="1078800" y="4002975"/>
            <a:chExt cx="2865686" cy="1236221"/>
          </a:xfrm>
        </p:grpSpPr>
        <p:grpSp>
          <p:nvGrpSpPr>
            <p:cNvPr id="446" name="Group 445" title="Milestone Text">
              <a:extLst>
                <a:ext uri="{FF2B5EF4-FFF2-40B4-BE49-F238E27FC236}">
                  <a16:creationId xmlns:a16="http://schemas.microsoft.com/office/drawing/2014/main" id="{FD246D4A-3678-08C2-8668-33C6BA614260}"/>
                </a:ext>
              </a:extLst>
            </p:cNvPr>
            <p:cNvGrpSpPr/>
            <p:nvPr/>
          </p:nvGrpSpPr>
          <p:grpSpPr>
            <a:xfrm>
              <a:off x="1078800" y="4335241"/>
              <a:ext cx="2865686" cy="903955"/>
              <a:chOff x="1510893" y="4048585"/>
              <a:chExt cx="2865686" cy="903955"/>
            </a:xfrm>
          </p:grpSpPr>
          <p:sp>
            <p:nvSpPr>
              <p:cNvPr id="450" name="TextBox 449">
                <a:extLst>
                  <a:ext uri="{FF2B5EF4-FFF2-40B4-BE49-F238E27FC236}">
                    <a16:creationId xmlns:a16="http://schemas.microsoft.com/office/drawing/2014/main" id="{2E8E15B9-2930-5C49-8FAC-0FA4F9D7B0DA}"/>
                  </a:ext>
                </a:extLst>
              </p:cNvPr>
              <p:cNvSpPr txBox="1"/>
              <p:nvPr/>
            </p:nvSpPr>
            <p:spPr>
              <a:xfrm>
                <a:off x="3081796" y="4048585"/>
                <a:ext cx="1294783" cy="276998"/>
              </a:xfrm>
              <a:prstGeom prst="rect">
                <a:avLst/>
              </a:prstGeom>
              <a:noFill/>
            </p:spPr>
            <p:txBody>
              <a:bodyPr wrap="square" lIns="0" tIns="0" rIns="0" bIns="0"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Survey 1</a:t>
                </a:r>
              </a:p>
            </p:txBody>
          </p:sp>
          <p:sp>
            <p:nvSpPr>
              <p:cNvPr id="451" name="TextBox 450">
                <a:extLst>
                  <a:ext uri="{FF2B5EF4-FFF2-40B4-BE49-F238E27FC236}">
                    <a16:creationId xmlns:a16="http://schemas.microsoft.com/office/drawing/2014/main" id="{D20F2D34-D59A-DE58-507F-E088D3886DB7}"/>
                  </a:ext>
                </a:extLst>
              </p:cNvPr>
              <p:cNvSpPr txBox="1"/>
              <p:nvPr/>
            </p:nvSpPr>
            <p:spPr>
              <a:xfrm>
                <a:off x="2162374" y="4644763"/>
                <a:ext cx="1294784" cy="307777"/>
              </a:xfrm>
              <a:prstGeom prst="rect">
                <a:avLst/>
              </a:prstGeom>
              <a:noFill/>
            </p:spPr>
            <p:txBody>
              <a:bodyPr wrap="square" lIns="0" tIns="0" rIns="0" bIns="0"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Business Problem Formulation</a:t>
                </a:r>
              </a:p>
            </p:txBody>
          </p:sp>
          <p:sp>
            <p:nvSpPr>
              <p:cNvPr id="452" name="TextBox 451">
                <a:extLst>
                  <a:ext uri="{FF2B5EF4-FFF2-40B4-BE49-F238E27FC236}">
                    <a16:creationId xmlns:a16="http://schemas.microsoft.com/office/drawing/2014/main" id="{202CC814-0F22-095C-1C98-2EE5BD58B3F5}"/>
                  </a:ext>
                </a:extLst>
              </p:cNvPr>
              <p:cNvSpPr txBox="1"/>
              <p:nvPr/>
            </p:nvSpPr>
            <p:spPr>
              <a:xfrm>
                <a:off x="1510893" y="4233106"/>
                <a:ext cx="1294781" cy="235737"/>
              </a:xfrm>
              <a:prstGeom prst="rect">
                <a:avLst/>
              </a:prstGeom>
              <a:noFill/>
            </p:spPr>
            <p:txBody>
              <a:bodyPr wrap="square" lIns="0" tIns="0" rIns="0" bIns="0" rtlCol="0">
                <a:noAutofit/>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75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grpSp>
        <p:sp>
          <p:nvSpPr>
            <p:cNvPr id="447" name="Rectangle: Rounded Corners 446" title="Milestone Graphic">
              <a:extLst>
                <a:ext uri="{FF2B5EF4-FFF2-40B4-BE49-F238E27FC236}">
                  <a16:creationId xmlns:a16="http://schemas.microsoft.com/office/drawing/2014/main" id="{74DD988B-0575-9EBC-D73A-8601B4D56901}"/>
                </a:ext>
              </a:extLst>
            </p:cNvPr>
            <p:cNvSpPr/>
            <p:nvPr/>
          </p:nvSpPr>
          <p:spPr>
            <a:xfrm>
              <a:off x="1698281" y="4762386"/>
              <a:ext cx="1306158" cy="165454"/>
            </a:xfrm>
            <a:prstGeom prst="roundRect">
              <a:avLst>
                <a:gd name="adj" fmla="val 50000"/>
              </a:avLst>
            </a:prstGeom>
            <a:solidFill>
              <a:srgbClr val="12A0B2"/>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pic>
          <p:nvPicPr>
            <p:cNvPr id="448" name="Graphic 447" title="Milestone Flag">
              <a:extLst>
                <a:ext uri="{FF2B5EF4-FFF2-40B4-BE49-F238E27FC236}">
                  <a16:creationId xmlns:a16="http://schemas.microsoft.com/office/drawing/2014/main" id="{FBED2378-8A76-F269-0950-7A920A7D9194}"/>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33525" t="18748" r="17129" b="44918"/>
            <a:stretch/>
          </p:blipFill>
          <p:spPr>
            <a:xfrm flipH="1">
              <a:off x="2710119" y="4002975"/>
              <a:ext cx="573660" cy="422383"/>
            </a:xfrm>
            <a:prstGeom prst="rect">
              <a:avLst/>
            </a:prstGeom>
          </p:spPr>
        </p:pic>
        <p:sp>
          <p:nvSpPr>
            <p:cNvPr id="449" name="Rectangle 448">
              <a:extLst>
                <a:ext uri="{FF2B5EF4-FFF2-40B4-BE49-F238E27FC236}">
                  <a16:creationId xmlns:a16="http://schemas.microsoft.com/office/drawing/2014/main" id="{BB291572-E016-A75E-ED73-B5C6210FE5A6}"/>
                </a:ext>
              </a:extLst>
            </p:cNvPr>
            <p:cNvSpPr/>
            <p:nvPr/>
          </p:nvSpPr>
          <p:spPr>
            <a:xfrm>
              <a:off x="2911541" y="4068299"/>
              <a:ext cx="408660" cy="307776"/>
            </a:xfrm>
            <a:prstGeom prst="rect">
              <a:avLst/>
            </a:prstGeom>
          </p:spPr>
          <p:txBody>
            <a:bodyPr wrap="square">
              <a:sp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01</a:t>
              </a:r>
            </a:p>
          </p:txBody>
        </p:sp>
      </p:grpSp>
      <p:cxnSp>
        <p:nvCxnSpPr>
          <p:cNvPr id="453" name="Straight Connector 452" title="callout lines">
            <a:extLst>
              <a:ext uri="{FF2B5EF4-FFF2-40B4-BE49-F238E27FC236}">
                <a16:creationId xmlns:a16="http://schemas.microsoft.com/office/drawing/2014/main" id="{E0CB5781-7324-A77F-A226-0A4CF9B5EAB0}"/>
              </a:ext>
            </a:extLst>
          </p:cNvPr>
          <p:cNvCxnSpPr>
            <a:cxnSpLocks/>
          </p:cNvCxnSpPr>
          <p:nvPr/>
        </p:nvCxnSpPr>
        <p:spPr>
          <a:xfrm>
            <a:off x="885369" y="3703320"/>
            <a:ext cx="0" cy="754288"/>
          </a:xfrm>
          <a:prstGeom prst="line">
            <a:avLst/>
          </a:prstGeom>
          <a:noFill/>
          <a:ln w="6350" cap="flat" cmpd="sng" algn="ctr">
            <a:solidFill>
              <a:sysClr val="window" lastClr="FFFFFF">
                <a:lumMod val="85000"/>
              </a:sysClr>
            </a:solidFill>
            <a:prstDash val="sysDash"/>
            <a:miter lim="800000"/>
            <a:headEnd type="none" w="sm" len="sm"/>
            <a:tailEnd type="none" w="sm" len="sm"/>
          </a:ln>
          <a:effectLst/>
        </p:spPr>
      </p:cxnSp>
      <p:grpSp>
        <p:nvGrpSpPr>
          <p:cNvPr id="454" name="Group 453" descr="Year 1">
            <a:extLst>
              <a:ext uri="{FF2B5EF4-FFF2-40B4-BE49-F238E27FC236}">
                <a16:creationId xmlns:a16="http://schemas.microsoft.com/office/drawing/2014/main" id="{BBB379BA-5B93-C059-A324-1B81791523E5}"/>
              </a:ext>
            </a:extLst>
          </p:cNvPr>
          <p:cNvGrpSpPr/>
          <p:nvPr/>
        </p:nvGrpSpPr>
        <p:grpSpPr>
          <a:xfrm>
            <a:off x="678523" y="4333505"/>
            <a:ext cx="2111864" cy="802535"/>
            <a:chOff x="904696" y="5778006"/>
            <a:chExt cx="2815819" cy="1070047"/>
          </a:xfrm>
        </p:grpSpPr>
        <p:sp>
          <p:nvSpPr>
            <p:cNvPr id="455" name="Oval 454">
              <a:extLst>
                <a:ext uri="{FF2B5EF4-FFF2-40B4-BE49-F238E27FC236}">
                  <a16:creationId xmlns:a16="http://schemas.microsoft.com/office/drawing/2014/main" id="{62299AE7-8BC7-1E43-B84F-40F3531DAC69}"/>
                </a:ext>
              </a:extLst>
            </p:cNvPr>
            <p:cNvSpPr/>
            <p:nvPr/>
          </p:nvSpPr>
          <p:spPr>
            <a:xfrm>
              <a:off x="3004439" y="6037620"/>
              <a:ext cx="256014" cy="256014"/>
            </a:xfrm>
            <a:prstGeom prst="ellipse">
              <a:avLst/>
            </a:prstGeom>
            <a:solidFill>
              <a:sysClr val="windowText" lastClr="000000">
                <a:lumMod val="75000"/>
                <a:lumOff val="2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56" name="Oval 455">
              <a:extLst>
                <a:ext uri="{FF2B5EF4-FFF2-40B4-BE49-F238E27FC236}">
                  <a16:creationId xmlns:a16="http://schemas.microsoft.com/office/drawing/2014/main" id="{82E0F03B-F54B-0459-BFA5-81A31B29ED9A}"/>
                </a:ext>
              </a:extLst>
            </p:cNvPr>
            <p:cNvSpPr/>
            <p:nvPr/>
          </p:nvSpPr>
          <p:spPr>
            <a:xfrm>
              <a:off x="2346810" y="6037620"/>
              <a:ext cx="256014" cy="256014"/>
            </a:xfrm>
            <a:prstGeom prst="ellipse">
              <a:avLst/>
            </a:prstGeom>
            <a:solidFill>
              <a:sysClr val="windowText" lastClr="000000">
                <a:lumMod val="75000"/>
                <a:lumOff val="2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57" name="Oval 456">
              <a:extLst>
                <a:ext uri="{FF2B5EF4-FFF2-40B4-BE49-F238E27FC236}">
                  <a16:creationId xmlns:a16="http://schemas.microsoft.com/office/drawing/2014/main" id="{EF0F98FC-70D8-B12F-F50C-96EECB6618BC}"/>
                </a:ext>
              </a:extLst>
            </p:cNvPr>
            <p:cNvSpPr/>
            <p:nvPr/>
          </p:nvSpPr>
          <p:spPr>
            <a:xfrm>
              <a:off x="1702547" y="6037620"/>
              <a:ext cx="256014" cy="256014"/>
            </a:xfrm>
            <a:prstGeom prst="ellipse">
              <a:avLst/>
            </a:prstGeom>
            <a:solidFill>
              <a:sysClr val="windowText" lastClr="000000">
                <a:lumMod val="75000"/>
                <a:lumOff val="2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58" name="Oval 457">
              <a:extLst>
                <a:ext uri="{FF2B5EF4-FFF2-40B4-BE49-F238E27FC236}">
                  <a16:creationId xmlns:a16="http://schemas.microsoft.com/office/drawing/2014/main" id="{06923347-13D2-152C-4268-E50028CD489E}"/>
                </a:ext>
              </a:extLst>
            </p:cNvPr>
            <p:cNvSpPr/>
            <p:nvPr/>
          </p:nvSpPr>
          <p:spPr>
            <a:xfrm>
              <a:off x="1056583" y="6037620"/>
              <a:ext cx="256014" cy="256014"/>
            </a:xfrm>
            <a:prstGeom prst="ellipse">
              <a:avLst/>
            </a:prstGeom>
            <a:solidFill>
              <a:sysClr val="windowText" lastClr="000000">
                <a:lumMod val="75000"/>
                <a:lumOff val="2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cxnSp>
          <p:nvCxnSpPr>
            <p:cNvPr id="459" name="Straight Connector 458" title="q lines">
              <a:extLst>
                <a:ext uri="{FF2B5EF4-FFF2-40B4-BE49-F238E27FC236}">
                  <a16:creationId xmlns:a16="http://schemas.microsoft.com/office/drawing/2014/main" id="{BC1DE0A4-723B-FAC0-1B80-A0F43EA14AB9}"/>
                </a:ext>
              </a:extLst>
            </p:cNvPr>
            <p:cNvCxnSpPr>
              <a:cxnSpLocks/>
            </p:cNvCxnSpPr>
            <p:nvPr/>
          </p:nvCxnSpPr>
          <p:spPr>
            <a:xfrm>
              <a:off x="2475056" y="5778006"/>
              <a:ext cx="0" cy="165471"/>
            </a:xfrm>
            <a:prstGeom prst="line">
              <a:avLst/>
            </a:prstGeom>
            <a:noFill/>
            <a:ln w="6350" cap="flat" cmpd="sng" algn="ctr">
              <a:solidFill>
                <a:sysClr val="window" lastClr="FFFFFF">
                  <a:lumMod val="85000"/>
                </a:sysClr>
              </a:solidFill>
              <a:prstDash val="sysDash"/>
              <a:miter lim="800000"/>
              <a:headEnd type="none" w="sm" len="sm"/>
              <a:tailEnd type="none" w="sm" len="sm"/>
            </a:ln>
            <a:effectLst/>
          </p:spPr>
        </p:cxnSp>
        <p:cxnSp>
          <p:nvCxnSpPr>
            <p:cNvPr id="460" name="Straight Connector 459" title="q lines">
              <a:extLst>
                <a:ext uri="{FF2B5EF4-FFF2-40B4-BE49-F238E27FC236}">
                  <a16:creationId xmlns:a16="http://schemas.microsoft.com/office/drawing/2014/main" id="{4CEECF7C-A631-ECF8-0A77-F9C0F1E265DE}"/>
                </a:ext>
              </a:extLst>
            </p:cNvPr>
            <p:cNvCxnSpPr>
              <a:cxnSpLocks/>
            </p:cNvCxnSpPr>
            <p:nvPr/>
          </p:nvCxnSpPr>
          <p:spPr>
            <a:xfrm>
              <a:off x="3122338" y="5778006"/>
              <a:ext cx="0" cy="165471"/>
            </a:xfrm>
            <a:prstGeom prst="line">
              <a:avLst/>
            </a:prstGeom>
            <a:noFill/>
            <a:ln w="6350" cap="flat" cmpd="sng" algn="ctr">
              <a:solidFill>
                <a:sysClr val="window" lastClr="FFFFFF">
                  <a:lumMod val="85000"/>
                </a:sysClr>
              </a:solidFill>
              <a:prstDash val="sysDash"/>
              <a:miter lim="800000"/>
              <a:headEnd type="none" w="sm" len="sm"/>
              <a:tailEnd type="none" w="sm" len="sm"/>
            </a:ln>
            <a:effectLst/>
          </p:spPr>
        </p:cxnSp>
        <p:sp>
          <p:nvSpPr>
            <p:cNvPr id="461" name="TextBox 460">
              <a:extLst>
                <a:ext uri="{FF2B5EF4-FFF2-40B4-BE49-F238E27FC236}">
                  <a16:creationId xmlns:a16="http://schemas.microsoft.com/office/drawing/2014/main" id="{57BEB2F1-9E5D-6580-D91B-BF14A4B8F457}"/>
                </a:ext>
              </a:extLst>
            </p:cNvPr>
            <p:cNvSpPr txBox="1"/>
            <p:nvPr/>
          </p:nvSpPr>
          <p:spPr>
            <a:xfrm>
              <a:off x="904696" y="6612316"/>
              <a:ext cx="923077" cy="235737"/>
            </a:xfrm>
            <a:prstGeom prst="rect">
              <a:avLst/>
            </a:prstGeom>
            <a:noFill/>
          </p:spPr>
          <p:txBody>
            <a:bodyPr wrap="square" lIns="0" tIns="0" rIns="0" bIns="0" rtlCol="0">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750" b="1"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January2023</a:t>
              </a:r>
            </a:p>
          </p:txBody>
        </p:sp>
        <p:cxnSp>
          <p:nvCxnSpPr>
            <p:cNvPr id="462" name="Straight Connector 461" title="q lines">
              <a:extLst>
                <a:ext uri="{FF2B5EF4-FFF2-40B4-BE49-F238E27FC236}">
                  <a16:creationId xmlns:a16="http://schemas.microsoft.com/office/drawing/2014/main" id="{94E78F5C-0A9A-0B3F-5C64-4938A1DFDC2A}"/>
                </a:ext>
              </a:extLst>
            </p:cNvPr>
            <p:cNvCxnSpPr>
              <a:cxnSpLocks/>
            </p:cNvCxnSpPr>
            <p:nvPr/>
          </p:nvCxnSpPr>
          <p:spPr>
            <a:xfrm>
              <a:off x="1827774" y="5778006"/>
              <a:ext cx="0" cy="165471"/>
            </a:xfrm>
            <a:prstGeom prst="line">
              <a:avLst/>
            </a:prstGeom>
            <a:noFill/>
            <a:ln w="6350" cap="flat" cmpd="sng" algn="ctr">
              <a:solidFill>
                <a:sysClr val="window" lastClr="FFFFFF">
                  <a:lumMod val="85000"/>
                </a:sysClr>
              </a:solidFill>
              <a:prstDash val="sysDash"/>
              <a:miter lim="800000"/>
              <a:headEnd type="none" w="sm" len="sm"/>
              <a:tailEnd type="none" w="sm" len="sm"/>
            </a:ln>
            <a:effectLst/>
          </p:spPr>
        </p:cxnSp>
        <p:sp>
          <p:nvSpPr>
            <p:cNvPr id="463" name="Rectangle: Rounded Corners 462" title="Year Bar">
              <a:extLst>
                <a:ext uri="{FF2B5EF4-FFF2-40B4-BE49-F238E27FC236}">
                  <a16:creationId xmlns:a16="http://schemas.microsoft.com/office/drawing/2014/main" id="{0AF19C8C-59C5-19E0-E199-39B7C22C5593}"/>
                </a:ext>
              </a:extLst>
            </p:cNvPr>
            <p:cNvSpPr/>
            <p:nvPr/>
          </p:nvSpPr>
          <p:spPr>
            <a:xfrm>
              <a:off x="1147186" y="6381273"/>
              <a:ext cx="2573329" cy="164859"/>
            </a:xfrm>
            <a:prstGeom prst="roundRect">
              <a:avLst>
                <a:gd name="adj" fmla="val 50000"/>
              </a:avLst>
            </a:prstGeom>
            <a:solidFill>
              <a:srgbClr val="12A0B2"/>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64" name="TextBox 463">
              <a:extLst>
                <a:ext uri="{FF2B5EF4-FFF2-40B4-BE49-F238E27FC236}">
                  <a16:creationId xmlns:a16="http://schemas.microsoft.com/office/drawing/2014/main" id="{E4CD3314-7F81-5D62-1F8E-0ABC7C509B6A}"/>
                </a:ext>
              </a:extLst>
            </p:cNvPr>
            <p:cNvSpPr txBox="1"/>
            <p:nvPr/>
          </p:nvSpPr>
          <p:spPr>
            <a:xfrm>
              <a:off x="1074381" y="6102356"/>
              <a:ext cx="216000" cy="144000"/>
            </a:xfrm>
            <a:prstGeom prst="rect">
              <a:avLst/>
            </a:prstGeom>
            <a:noFill/>
          </p:spPr>
          <p:txBody>
            <a:bodyPr wrap="square" lIns="0" tIns="0" rIns="0" bIns="0" rtlCol="0" anchor="ctr">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lang="en-US" sz="750" b="1" kern="1200" dirty="0">
                  <a:solidFill>
                    <a:prstClr val="white"/>
                  </a:solidFill>
                  <a:latin typeface="Calibri" panose="020F0502020204030204" pitchFamily="34" charset="0"/>
                  <a:ea typeface="Calibri" panose="020F0502020204030204" pitchFamily="34" charset="0"/>
                  <a:cs typeface="Calibri" panose="020F0502020204030204" pitchFamily="34" charset="0"/>
                </a:rPr>
                <a:t>W</a:t>
              </a:r>
              <a:r>
                <a:rPr kumimoji="0" lang="en-US" sz="750" b="1"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rPr>
                <a:t>1</a:t>
              </a:r>
              <a:endParaRPr kumimoji="0" lang="en-US" sz="7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65" name="TextBox 464">
              <a:extLst>
                <a:ext uri="{FF2B5EF4-FFF2-40B4-BE49-F238E27FC236}">
                  <a16:creationId xmlns:a16="http://schemas.microsoft.com/office/drawing/2014/main" id="{6B6A6F45-4226-1E82-EC8F-C6D3AB88DFF9}"/>
                </a:ext>
              </a:extLst>
            </p:cNvPr>
            <p:cNvSpPr txBox="1"/>
            <p:nvPr/>
          </p:nvSpPr>
          <p:spPr>
            <a:xfrm>
              <a:off x="1721831" y="6102356"/>
              <a:ext cx="216000" cy="144000"/>
            </a:xfrm>
            <a:prstGeom prst="rect">
              <a:avLst/>
            </a:prstGeom>
            <a:noFill/>
          </p:spPr>
          <p:txBody>
            <a:bodyPr wrap="square" lIns="0" tIns="0" rIns="0" bIns="0" rtlCol="0" anchor="ctr">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lang="en-US" sz="750" b="1" kern="1200" dirty="0">
                  <a:solidFill>
                    <a:prstClr val="white"/>
                  </a:solidFill>
                  <a:latin typeface="Calibri" panose="020F0502020204030204" pitchFamily="34" charset="0"/>
                  <a:ea typeface="Calibri" panose="020F0502020204030204" pitchFamily="34" charset="0"/>
                  <a:cs typeface="Calibri" panose="020F0502020204030204" pitchFamily="34" charset="0"/>
                </a:rPr>
                <a:t>W</a:t>
              </a:r>
              <a:r>
                <a:rPr kumimoji="0" lang="en-US" sz="750" b="1"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rPr>
                <a:t>2</a:t>
              </a:r>
              <a:endParaRPr kumimoji="0" lang="en-US" sz="7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66" name="TextBox 465">
              <a:extLst>
                <a:ext uri="{FF2B5EF4-FFF2-40B4-BE49-F238E27FC236}">
                  <a16:creationId xmlns:a16="http://schemas.microsoft.com/office/drawing/2014/main" id="{6F57956D-79E6-6F2E-91A7-F175C4F10406}"/>
                </a:ext>
              </a:extLst>
            </p:cNvPr>
            <p:cNvSpPr txBox="1"/>
            <p:nvPr/>
          </p:nvSpPr>
          <p:spPr>
            <a:xfrm>
              <a:off x="2369281" y="6102356"/>
              <a:ext cx="216000" cy="144000"/>
            </a:xfrm>
            <a:prstGeom prst="rect">
              <a:avLst/>
            </a:prstGeom>
            <a:noFill/>
          </p:spPr>
          <p:txBody>
            <a:bodyPr wrap="square" lIns="0" tIns="0" rIns="0" bIns="0" rtlCol="0" anchor="ctr">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lang="en-US" sz="750" b="1" kern="1200" dirty="0">
                  <a:solidFill>
                    <a:prstClr val="white"/>
                  </a:solidFill>
                  <a:latin typeface="Calibri" panose="020F0502020204030204" pitchFamily="34" charset="0"/>
                  <a:ea typeface="Calibri" panose="020F0502020204030204" pitchFamily="34" charset="0"/>
                  <a:cs typeface="Calibri" panose="020F0502020204030204" pitchFamily="34" charset="0"/>
                </a:rPr>
                <a:t>W</a:t>
              </a:r>
              <a:r>
                <a:rPr kumimoji="0" lang="en-US" sz="750" b="1"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rPr>
                <a:t>3</a:t>
              </a:r>
              <a:endParaRPr kumimoji="0" lang="en-US" sz="7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67" name="TextBox 466">
              <a:extLst>
                <a:ext uri="{FF2B5EF4-FFF2-40B4-BE49-F238E27FC236}">
                  <a16:creationId xmlns:a16="http://schemas.microsoft.com/office/drawing/2014/main" id="{BBFC462C-BEDA-B1BA-0C8E-85CE64D653BC}"/>
                </a:ext>
              </a:extLst>
            </p:cNvPr>
            <p:cNvSpPr txBox="1"/>
            <p:nvPr/>
          </p:nvSpPr>
          <p:spPr>
            <a:xfrm>
              <a:off x="3016731" y="6102356"/>
              <a:ext cx="216000" cy="144000"/>
            </a:xfrm>
            <a:prstGeom prst="rect">
              <a:avLst/>
            </a:prstGeom>
            <a:noFill/>
          </p:spPr>
          <p:txBody>
            <a:bodyPr wrap="square" lIns="0" tIns="0" rIns="0" bIns="0" rtlCol="0" anchor="ctr">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lang="en-US" sz="750" b="1" kern="1200" dirty="0">
                  <a:solidFill>
                    <a:prstClr val="white"/>
                  </a:solidFill>
                  <a:latin typeface="Calibri" panose="020F0502020204030204" pitchFamily="34" charset="0"/>
                  <a:ea typeface="Calibri" panose="020F0502020204030204" pitchFamily="34" charset="0"/>
                  <a:cs typeface="Calibri" panose="020F0502020204030204" pitchFamily="34" charset="0"/>
                </a:rPr>
                <a:t>W</a:t>
              </a:r>
              <a:r>
                <a:rPr kumimoji="0" lang="en-US" sz="750" b="1"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rPr>
                <a:t>4</a:t>
              </a:r>
              <a:endParaRPr kumimoji="0" lang="en-US" sz="7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cxnSp>
          <p:nvCxnSpPr>
            <p:cNvPr id="468" name="Straight Connector 467" title="q lines">
              <a:extLst>
                <a:ext uri="{FF2B5EF4-FFF2-40B4-BE49-F238E27FC236}">
                  <a16:creationId xmlns:a16="http://schemas.microsoft.com/office/drawing/2014/main" id="{F82D85BE-FDEB-B9FF-7051-39B22FBB71E7}"/>
                </a:ext>
              </a:extLst>
            </p:cNvPr>
            <p:cNvCxnSpPr>
              <a:cxnSpLocks/>
            </p:cNvCxnSpPr>
            <p:nvPr/>
          </p:nvCxnSpPr>
          <p:spPr>
            <a:xfrm>
              <a:off x="1180492" y="5778006"/>
              <a:ext cx="0" cy="165471"/>
            </a:xfrm>
            <a:prstGeom prst="line">
              <a:avLst/>
            </a:prstGeom>
            <a:noFill/>
            <a:ln w="6350" cap="flat" cmpd="sng" algn="ctr">
              <a:solidFill>
                <a:sysClr val="window" lastClr="FFFFFF">
                  <a:lumMod val="85000"/>
                </a:sysClr>
              </a:solidFill>
              <a:prstDash val="sysDash"/>
              <a:miter lim="800000"/>
              <a:headEnd type="none" w="sm" len="sm"/>
              <a:tailEnd type="none" w="sm" len="sm"/>
            </a:ln>
            <a:effectLst/>
          </p:spPr>
        </p:cxnSp>
      </p:grpSp>
      <p:grpSp>
        <p:nvGrpSpPr>
          <p:cNvPr id="469" name="Group 468" title="Milestone">
            <a:extLst>
              <a:ext uri="{FF2B5EF4-FFF2-40B4-BE49-F238E27FC236}">
                <a16:creationId xmlns:a16="http://schemas.microsoft.com/office/drawing/2014/main" id="{FE54D15C-4F26-CBEF-5C2E-B7A4C37A3F06}"/>
              </a:ext>
            </a:extLst>
          </p:cNvPr>
          <p:cNvGrpSpPr/>
          <p:nvPr/>
        </p:nvGrpSpPr>
        <p:grpSpPr>
          <a:xfrm>
            <a:off x="3360240" y="2539306"/>
            <a:ext cx="1621987" cy="991313"/>
            <a:chOff x="4363879" y="3385738"/>
            <a:chExt cx="2162648" cy="1321750"/>
          </a:xfrm>
        </p:grpSpPr>
        <p:grpSp>
          <p:nvGrpSpPr>
            <p:cNvPr id="470" name="Group 469" title="Milestone Text">
              <a:extLst>
                <a:ext uri="{FF2B5EF4-FFF2-40B4-BE49-F238E27FC236}">
                  <a16:creationId xmlns:a16="http://schemas.microsoft.com/office/drawing/2014/main" id="{AAC259A8-6FEB-54FC-ECF4-A878172B02F1}"/>
                </a:ext>
              </a:extLst>
            </p:cNvPr>
            <p:cNvGrpSpPr/>
            <p:nvPr/>
          </p:nvGrpSpPr>
          <p:grpSpPr>
            <a:xfrm>
              <a:off x="4428163" y="3724452"/>
              <a:ext cx="2098364" cy="983036"/>
              <a:chOff x="2863736" y="2238061"/>
              <a:chExt cx="2098364" cy="983036"/>
            </a:xfrm>
          </p:grpSpPr>
          <p:sp>
            <p:nvSpPr>
              <p:cNvPr id="474" name="TextBox 473">
                <a:extLst>
                  <a:ext uri="{FF2B5EF4-FFF2-40B4-BE49-F238E27FC236}">
                    <a16:creationId xmlns:a16="http://schemas.microsoft.com/office/drawing/2014/main" id="{FFF3F412-35DE-959F-1154-F62D6205C8FA}"/>
                  </a:ext>
                </a:extLst>
              </p:cNvPr>
              <p:cNvSpPr txBox="1"/>
              <p:nvPr/>
            </p:nvSpPr>
            <p:spPr>
              <a:xfrm>
                <a:off x="3144310" y="2238061"/>
                <a:ext cx="1817790" cy="553997"/>
              </a:xfrm>
              <a:prstGeom prst="rect">
                <a:avLst/>
              </a:prstGeom>
              <a:noFill/>
            </p:spPr>
            <p:txBody>
              <a:bodyPr wrap="square" lIns="0" tIns="0" rIns="0" bIns="0"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Data </a:t>
                </a:r>
              </a:p>
              <a:p>
                <a:pPr marL="0" marR="0" lvl="0" indent="0" defTabSz="68580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Assessment</a:t>
                </a:r>
              </a:p>
            </p:txBody>
          </p:sp>
          <p:sp>
            <p:nvSpPr>
              <p:cNvPr id="475" name="TextBox 474">
                <a:extLst>
                  <a:ext uri="{FF2B5EF4-FFF2-40B4-BE49-F238E27FC236}">
                    <a16:creationId xmlns:a16="http://schemas.microsoft.com/office/drawing/2014/main" id="{B9169E73-EFCB-36DE-2AC9-F7B995A198CD}"/>
                  </a:ext>
                </a:extLst>
              </p:cNvPr>
              <p:cNvSpPr txBox="1"/>
              <p:nvPr/>
            </p:nvSpPr>
            <p:spPr>
              <a:xfrm>
                <a:off x="2863736" y="3067209"/>
                <a:ext cx="1294782" cy="153888"/>
              </a:xfrm>
              <a:prstGeom prst="rect">
                <a:avLst/>
              </a:prstGeom>
              <a:noFill/>
            </p:spPr>
            <p:txBody>
              <a:bodyPr wrap="square" lIns="0" tIns="0" rIns="0" bIns="0"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Data work</a:t>
                </a:r>
              </a:p>
            </p:txBody>
          </p:sp>
        </p:grpSp>
        <p:sp>
          <p:nvSpPr>
            <p:cNvPr id="471" name="Rectangle: Rounded Corners 470" title="Milestone Graphic">
              <a:extLst>
                <a:ext uri="{FF2B5EF4-FFF2-40B4-BE49-F238E27FC236}">
                  <a16:creationId xmlns:a16="http://schemas.microsoft.com/office/drawing/2014/main" id="{78877249-EE82-3BCE-D7A3-BA774BC87BDF}"/>
                </a:ext>
              </a:extLst>
            </p:cNvPr>
            <p:cNvSpPr/>
            <p:nvPr/>
          </p:nvSpPr>
          <p:spPr>
            <a:xfrm>
              <a:off x="4363879" y="4339211"/>
              <a:ext cx="1221822" cy="175451"/>
            </a:xfrm>
            <a:prstGeom prst="roundRect">
              <a:avLst>
                <a:gd name="adj" fmla="val 50000"/>
              </a:avLst>
            </a:prstGeom>
            <a:solidFill>
              <a:srgbClr val="2B5181"/>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pic>
          <p:nvPicPr>
            <p:cNvPr id="472" name="Graphic 471" title="Milestone Flag">
              <a:extLst>
                <a:ext uri="{FF2B5EF4-FFF2-40B4-BE49-F238E27FC236}">
                  <a16:creationId xmlns:a16="http://schemas.microsoft.com/office/drawing/2014/main" id="{188673AF-3DAC-53B9-F709-06B3F7064131}"/>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33525" t="18748" r="17129" b="44918"/>
            <a:stretch/>
          </p:blipFill>
          <p:spPr>
            <a:xfrm flipH="1">
              <a:off x="4631084" y="3385738"/>
              <a:ext cx="573660" cy="422383"/>
            </a:xfrm>
            <a:prstGeom prst="rect">
              <a:avLst/>
            </a:prstGeom>
          </p:spPr>
        </p:pic>
        <p:sp>
          <p:nvSpPr>
            <p:cNvPr id="473" name="Rectangle 472">
              <a:extLst>
                <a:ext uri="{FF2B5EF4-FFF2-40B4-BE49-F238E27FC236}">
                  <a16:creationId xmlns:a16="http://schemas.microsoft.com/office/drawing/2014/main" id="{938B6057-5202-A92A-71D4-7A7636D28BD3}"/>
                </a:ext>
              </a:extLst>
            </p:cNvPr>
            <p:cNvSpPr/>
            <p:nvPr/>
          </p:nvSpPr>
          <p:spPr>
            <a:xfrm>
              <a:off x="4796084" y="3476242"/>
              <a:ext cx="408660" cy="307776"/>
            </a:xfrm>
            <a:prstGeom prst="rect">
              <a:avLst/>
            </a:prstGeom>
          </p:spPr>
          <p:txBody>
            <a:bodyPr wrap="none">
              <a:sp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02</a:t>
              </a:r>
            </a:p>
          </p:txBody>
        </p:sp>
      </p:grpSp>
      <p:cxnSp>
        <p:nvCxnSpPr>
          <p:cNvPr id="477" name="Straight Connector 476" title="callout lines">
            <a:extLst>
              <a:ext uri="{FF2B5EF4-FFF2-40B4-BE49-F238E27FC236}">
                <a16:creationId xmlns:a16="http://schemas.microsoft.com/office/drawing/2014/main" id="{0C9ACBD7-6A61-5A3F-CE7F-AA1934EF7061}"/>
              </a:ext>
            </a:extLst>
          </p:cNvPr>
          <p:cNvCxnSpPr>
            <a:cxnSpLocks/>
          </p:cNvCxnSpPr>
          <p:nvPr/>
        </p:nvCxnSpPr>
        <p:spPr>
          <a:xfrm>
            <a:off x="2827215" y="3423468"/>
            <a:ext cx="0" cy="1037538"/>
          </a:xfrm>
          <a:prstGeom prst="line">
            <a:avLst/>
          </a:prstGeom>
          <a:noFill/>
          <a:ln w="6350" cap="flat" cmpd="sng" algn="ctr">
            <a:solidFill>
              <a:sysClr val="window" lastClr="FFFFFF">
                <a:lumMod val="85000"/>
              </a:sysClr>
            </a:solidFill>
            <a:prstDash val="sysDash"/>
            <a:miter lim="800000"/>
            <a:headEnd type="none" w="sm" len="sm"/>
            <a:tailEnd type="none" w="sm" len="sm"/>
          </a:ln>
          <a:effectLst/>
        </p:spPr>
      </p:cxnSp>
      <p:grpSp>
        <p:nvGrpSpPr>
          <p:cNvPr id="478" name="Group 477" descr="Year 2">
            <a:extLst>
              <a:ext uri="{FF2B5EF4-FFF2-40B4-BE49-F238E27FC236}">
                <a16:creationId xmlns:a16="http://schemas.microsoft.com/office/drawing/2014/main" id="{4EFAC809-532A-F398-4AA7-F538E4CAFC50}"/>
              </a:ext>
            </a:extLst>
          </p:cNvPr>
          <p:cNvGrpSpPr/>
          <p:nvPr/>
        </p:nvGrpSpPr>
        <p:grpSpPr>
          <a:xfrm>
            <a:off x="2621694" y="4333504"/>
            <a:ext cx="2121613" cy="964081"/>
            <a:chOff x="3495591" y="5778006"/>
            <a:chExt cx="2828817" cy="1285442"/>
          </a:xfrm>
        </p:grpSpPr>
        <p:sp>
          <p:nvSpPr>
            <p:cNvPr id="479" name="Oval 478">
              <a:extLst>
                <a:ext uri="{FF2B5EF4-FFF2-40B4-BE49-F238E27FC236}">
                  <a16:creationId xmlns:a16="http://schemas.microsoft.com/office/drawing/2014/main" id="{95C16C69-B93E-729A-D4D6-CF33DDEE412A}"/>
                </a:ext>
              </a:extLst>
            </p:cNvPr>
            <p:cNvSpPr/>
            <p:nvPr/>
          </p:nvSpPr>
          <p:spPr>
            <a:xfrm>
              <a:off x="5585704" y="6037620"/>
              <a:ext cx="256014" cy="256014"/>
            </a:xfrm>
            <a:prstGeom prst="ellipse">
              <a:avLst/>
            </a:prstGeom>
            <a:solidFill>
              <a:sysClr val="windowText" lastClr="000000">
                <a:lumMod val="75000"/>
                <a:lumOff val="2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80" name="Oval 479">
              <a:extLst>
                <a:ext uri="{FF2B5EF4-FFF2-40B4-BE49-F238E27FC236}">
                  <a16:creationId xmlns:a16="http://schemas.microsoft.com/office/drawing/2014/main" id="{BA397E34-F4E9-BCE0-CA8F-C3950FB05985}"/>
                </a:ext>
              </a:extLst>
            </p:cNvPr>
            <p:cNvSpPr/>
            <p:nvPr/>
          </p:nvSpPr>
          <p:spPr>
            <a:xfrm>
              <a:off x="4936679" y="6037620"/>
              <a:ext cx="256014" cy="256014"/>
            </a:xfrm>
            <a:prstGeom prst="ellipse">
              <a:avLst/>
            </a:prstGeom>
            <a:solidFill>
              <a:sysClr val="windowText" lastClr="000000">
                <a:lumMod val="75000"/>
                <a:lumOff val="2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81" name="Oval 480">
              <a:extLst>
                <a:ext uri="{FF2B5EF4-FFF2-40B4-BE49-F238E27FC236}">
                  <a16:creationId xmlns:a16="http://schemas.microsoft.com/office/drawing/2014/main" id="{A663E747-610F-717A-4057-5643889AF303}"/>
                </a:ext>
              </a:extLst>
            </p:cNvPr>
            <p:cNvSpPr/>
            <p:nvPr/>
          </p:nvSpPr>
          <p:spPr>
            <a:xfrm>
              <a:off x="4300157" y="6037620"/>
              <a:ext cx="256014" cy="256014"/>
            </a:xfrm>
            <a:prstGeom prst="ellipse">
              <a:avLst/>
            </a:prstGeom>
            <a:solidFill>
              <a:sysClr val="windowText" lastClr="000000">
                <a:lumMod val="75000"/>
                <a:lumOff val="2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82" name="Oval 481">
              <a:extLst>
                <a:ext uri="{FF2B5EF4-FFF2-40B4-BE49-F238E27FC236}">
                  <a16:creationId xmlns:a16="http://schemas.microsoft.com/office/drawing/2014/main" id="{9F6B12E3-4E22-200A-4E95-28671B00E81F}"/>
                </a:ext>
              </a:extLst>
            </p:cNvPr>
            <p:cNvSpPr/>
            <p:nvPr/>
          </p:nvSpPr>
          <p:spPr>
            <a:xfrm>
              <a:off x="3642967" y="6037620"/>
              <a:ext cx="256014" cy="256014"/>
            </a:xfrm>
            <a:prstGeom prst="ellipse">
              <a:avLst/>
            </a:prstGeom>
            <a:solidFill>
              <a:sysClr val="windowText" lastClr="000000">
                <a:lumMod val="75000"/>
                <a:lumOff val="2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cxnSp>
          <p:nvCxnSpPr>
            <p:cNvPr id="483" name="Straight Connector 482" title="q lines">
              <a:extLst>
                <a:ext uri="{FF2B5EF4-FFF2-40B4-BE49-F238E27FC236}">
                  <a16:creationId xmlns:a16="http://schemas.microsoft.com/office/drawing/2014/main" id="{A2D59EE6-8944-C4E4-5C4A-3144021117B6}"/>
                </a:ext>
              </a:extLst>
            </p:cNvPr>
            <p:cNvCxnSpPr>
              <a:cxnSpLocks/>
            </p:cNvCxnSpPr>
            <p:nvPr/>
          </p:nvCxnSpPr>
          <p:spPr>
            <a:xfrm>
              <a:off x="4416902" y="5778006"/>
              <a:ext cx="0" cy="165471"/>
            </a:xfrm>
            <a:prstGeom prst="line">
              <a:avLst/>
            </a:prstGeom>
            <a:noFill/>
            <a:ln w="6350" cap="flat" cmpd="sng" algn="ctr">
              <a:solidFill>
                <a:sysClr val="window" lastClr="FFFFFF">
                  <a:lumMod val="85000"/>
                </a:sysClr>
              </a:solidFill>
              <a:prstDash val="sysDash"/>
              <a:miter lim="800000"/>
              <a:headEnd type="none" w="sm" len="sm"/>
              <a:tailEnd type="none" w="sm" len="sm"/>
            </a:ln>
            <a:effectLst/>
          </p:spPr>
        </p:cxnSp>
        <p:cxnSp>
          <p:nvCxnSpPr>
            <p:cNvPr id="484" name="Straight Connector 483" title="q lines">
              <a:extLst>
                <a:ext uri="{FF2B5EF4-FFF2-40B4-BE49-F238E27FC236}">
                  <a16:creationId xmlns:a16="http://schemas.microsoft.com/office/drawing/2014/main" id="{66C43753-1E6B-E5BD-43C8-232F31EF5ECA}"/>
                </a:ext>
              </a:extLst>
            </p:cNvPr>
            <p:cNvCxnSpPr>
              <a:cxnSpLocks/>
            </p:cNvCxnSpPr>
            <p:nvPr/>
          </p:nvCxnSpPr>
          <p:spPr>
            <a:xfrm>
              <a:off x="5064184" y="5778006"/>
              <a:ext cx="0" cy="165471"/>
            </a:xfrm>
            <a:prstGeom prst="line">
              <a:avLst/>
            </a:prstGeom>
            <a:noFill/>
            <a:ln w="6350" cap="flat" cmpd="sng" algn="ctr">
              <a:solidFill>
                <a:sysClr val="window" lastClr="FFFFFF">
                  <a:lumMod val="85000"/>
                </a:sysClr>
              </a:solidFill>
              <a:prstDash val="sysDash"/>
              <a:miter lim="800000"/>
              <a:headEnd type="none" w="sm" len="sm"/>
              <a:tailEnd type="none" w="sm" len="sm"/>
            </a:ln>
            <a:effectLst/>
          </p:spPr>
        </p:cxnSp>
        <p:cxnSp>
          <p:nvCxnSpPr>
            <p:cNvPr id="485" name="Straight Connector 484" title="q lines">
              <a:extLst>
                <a:ext uri="{FF2B5EF4-FFF2-40B4-BE49-F238E27FC236}">
                  <a16:creationId xmlns:a16="http://schemas.microsoft.com/office/drawing/2014/main" id="{F309EBA5-04A4-A375-EA92-273AE006EC13}"/>
                </a:ext>
              </a:extLst>
            </p:cNvPr>
            <p:cNvCxnSpPr>
              <a:cxnSpLocks/>
            </p:cNvCxnSpPr>
            <p:nvPr/>
          </p:nvCxnSpPr>
          <p:spPr>
            <a:xfrm>
              <a:off x="5711466" y="5778006"/>
              <a:ext cx="0" cy="165471"/>
            </a:xfrm>
            <a:prstGeom prst="line">
              <a:avLst/>
            </a:prstGeom>
            <a:noFill/>
            <a:ln w="6350" cap="flat" cmpd="sng" algn="ctr">
              <a:solidFill>
                <a:sysClr val="window" lastClr="FFFFFF">
                  <a:lumMod val="85000"/>
                </a:sysClr>
              </a:solidFill>
              <a:prstDash val="sysDash"/>
              <a:miter lim="800000"/>
              <a:headEnd type="none" w="sm" len="sm"/>
              <a:tailEnd type="none" w="sm" len="sm"/>
            </a:ln>
            <a:effectLst/>
          </p:spPr>
        </p:cxnSp>
        <p:sp>
          <p:nvSpPr>
            <p:cNvPr id="486" name="TextBox 485">
              <a:extLst>
                <a:ext uri="{FF2B5EF4-FFF2-40B4-BE49-F238E27FC236}">
                  <a16:creationId xmlns:a16="http://schemas.microsoft.com/office/drawing/2014/main" id="{27B50435-5D25-7080-5924-14F8C6CF0246}"/>
                </a:ext>
              </a:extLst>
            </p:cNvPr>
            <p:cNvSpPr txBox="1"/>
            <p:nvPr/>
          </p:nvSpPr>
          <p:spPr>
            <a:xfrm>
              <a:off x="3495591" y="6614504"/>
              <a:ext cx="921311" cy="448944"/>
            </a:xfrm>
            <a:prstGeom prst="rect">
              <a:avLst/>
            </a:prstGeom>
            <a:noFill/>
          </p:spPr>
          <p:txBody>
            <a:bodyPr wrap="square" lIns="0" tIns="0" rIns="0" bIns="0" rtlCol="0">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750" b="1"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February 2023</a:t>
              </a:r>
            </a:p>
          </p:txBody>
        </p:sp>
        <p:sp>
          <p:nvSpPr>
            <p:cNvPr id="487" name="Rectangle: Rounded Corners 486" title="Year Bar">
              <a:extLst>
                <a:ext uri="{FF2B5EF4-FFF2-40B4-BE49-F238E27FC236}">
                  <a16:creationId xmlns:a16="http://schemas.microsoft.com/office/drawing/2014/main" id="{3D68EACC-7E66-0FC6-42E8-EFFCA7687380}"/>
                </a:ext>
              </a:extLst>
            </p:cNvPr>
            <p:cNvSpPr/>
            <p:nvPr/>
          </p:nvSpPr>
          <p:spPr>
            <a:xfrm>
              <a:off x="3751079" y="6381864"/>
              <a:ext cx="2573329" cy="164859"/>
            </a:xfrm>
            <a:prstGeom prst="roundRect">
              <a:avLst>
                <a:gd name="adj" fmla="val 50000"/>
              </a:avLst>
            </a:prstGeom>
            <a:solidFill>
              <a:srgbClr val="2B5181"/>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88" name="TextBox 487">
              <a:extLst>
                <a:ext uri="{FF2B5EF4-FFF2-40B4-BE49-F238E27FC236}">
                  <a16:creationId xmlns:a16="http://schemas.microsoft.com/office/drawing/2014/main" id="{1A3B7409-D998-AE67-5045-D73188E6206A}"/>
                </a:ext>
              </a:extLst>
            </p:cNvPr>
            <p:cNvSpPr txBox="1"/>
            <p:nvPr/>
          </p:nvSpPr>
          <p:spPr>
            <a:xfrm>
              <a:off x="3664181" y="6102356"/>
              <a:ext cx="216000" cy="144000"/>
            </a:xfrm>
            <a:prstGeom prst="rect">
              <a:avLst/>
            </a:prstGeom>
            <a:noFill/>
          </p:spPr>
          <p:txBody>
            <a:bodyPr wrap="square" lIns="0" tIns="0" rIns="0" bIns="0" rtlCol="0" anchor="ctr">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lang="en-US" sz="750" b="1" kern="1200" dirty="0">
                  <a:solidFill>
                    <a:prstClr val="white"/>
                  </a:solidFill>
                  <a:latin typeface="Calibri" panose="020F0502020204030204" pitchFamily="34" charset="0"/>
                  <a:ea typeface="Calibri" panose="020F0502020204030204" pitchFamily="34" charset="0"/>
                  <a:cs typeface="Calibri" panose="020F0502020204030204" pitchFamily="34" charset="0"/>
                </a:rPr>
                <a:t>W</a:t>
              </a:r>
              <a:r>
                <a:rPr kumimoji="0" lang="en-US" sz="750" b="1"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rPr>
                <a:t>1</a:t>
              </a:r>
              <a:endParaRPr kumimoji="0" lang="en-US" sz="7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89" name="TextBox 488">
              <a:extLst>
                <a:ext uri="{FF2B5EF4-FFF2-40B4-BE49-F238E27FC236}">
                  <a16:creationId xmlns:a16="http://schemas.microsoft.com/office/drawing/2014/main" id="{D1E2018C-6B0E-0B6B-6F27-858B816AF1ED}"/>
                </a:ext>
              </a:extLst>
            </p:cNvPr>
            <p:cNvSpPr txBox="1"/>
            <p:nvPr/>
          </p:nvSpPr>
          <p:spPr>
            <a:xfrm>
              <a:off x="4311631" y="6102356"/>
              <a:ext cx="216000" cy="144000"/>
            </a:xfrm>
            <a:prstGeom prst="rect">
              <a:avLst/>
            </a:prstGeom>
            <a:noFill/>
          </p:spPr>
          <p:txBody>
            <a:bodyPr wrap="square" lIns="0" tIns="0" rIns="0" bIns="0" rtlCol="0" anchor="ctr">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lang="en-US" sz="750" b="1" kern="1200" dirty="0">
                  <a:solidFill>
                    <a:prstClr val="white"/>
                  </a:solidFill>
                  <a:latin typeface="Calibri" panose="020F0502020204030204" pitchFamily="34" charset="0"/>
                  <a:ea typeface="Calibri" panose="020F0502020204030204" pitchFamily="34" charset="0"/>
                  <a:cs typeface="Calibri" panose="020F0502020204030204" pitchFamily="34" charset="0"/>
                </a:rPr>
                <a:t>W</a:t>
              </a:r>
              <a:r>
                <a:rPr kumimoji="0" lang="en-US" sz="750" b="1"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rPr>
                <a:t>2</a:t>
              </a:r>
              <a:endParaRPr kumimoji="0" lang="en-US" sz="7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90" name="TextBox 489">
              <a:extLst>
                <a:ext uri="{FF2B5EF4-FFF2-40B4-BE49-F238E27FC236}">
                  <a16:creationId xmlns:a16="http://schemas.microsoft.com/office/drawing/2014/main" id="{6DA4AD8D-9E74-50AF-28F6-B6159DF5B0C3}"/>
                </a:ext>
              </a:extLst>
            </p:cNvPr>
            <p:cNvSpPr txBox="1"/>
            <p:nvPr/>
          </p:nvSpPr>
          <p:spPr>
            <a:xfrm>
              <a:off x="4959081" y="6102356"/>
              <a:ext cx="216000" cy="144000"/>
            </a:xfrm>
            <a:prstGeom prst="rect">
              <a:avLst/>
            </a:prstGeom>
            <a:noFill/>
          </p:spPr>
          <p:txBody>
            <a:bodyPr wrap="square" lIns="0" tIns="0" rIns="0" bIns="0" rtlCol="0" anchor="ctr">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lang="en-US" sz="750" b="1" kern="1200" dirty="0">
                  <a:solidFill>
                    <a:prstClr val="white"/>
                  </a:solidFill>
                  <a:latin typeface="Calibri" panose="020F0502020204030204" pitchFamily="34" charset="0"/>
                  <a:ea typeface="Calibri" panose="020F0502020204030204" pitchFamily="34" charset="0"/>
                  <a:cs typeface="Calibri" panose="020F0502020204030204" pitchFamily="34" charset="0"/>
                </a:rPr>
                <a:t>W</a:t>
              </a:r>
              <a:r>
                <a:rPr kumimoji="0" lang="en-US" sz="750" b="1"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rPr>
                <a:t>3</a:t>
              </a:r>
              <a:endParaRPr kumimoji="0" lang="en-US" sz="7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91" name="TextBox 490">
              <a:extLst>
                <a:ext uri="{FF2B5EF4-FFF2-40B4-BE49-F238E27FC236}">
                  <a16:creationId xmlns:a16="http://schemas.microsoft.com/office/drawing/2014/main" id="{F1570035-7DE6-B353-1C78-0B23187E3D4F}"/>
                </a:ext>
              </a:extLst>
            </p:cNvPr>
            <p:cNvSpPr txBox="1"/>
            <p:nvPr/>
          </p:nvSpPr>
          <p:spPr>
            <a:xfrm>
              <a:off x="5606531" y="6102356"/>
              <a:ext cx="216000" cy="144000"/>
            </a:xfrm>
            <a:prstGeom prst="rect">
              <a:avLst/>
            </a:prstGeom>
            <a:noFill/>
          </p:spPr>
          <p:txBody>
            <a:bodyPr wrap="square" lIns="0" tIns="0" rIns="0" bIns="0" rtlCol="0" anchor="ctr">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lang="en-US" sz="750" b="1" kern="1200" dirty="0">
                  <a:solidFill>
                    <a:prstClr val="white"/>
                  </a:solidFill>
                  <a:latin typeface="Calibri" panose="020F0502020204030204" pitchFamily="34" charset="0"/>
                  <a:ea typeface="Calibri" panose="020F0502020204030204" pitchFamily="34" charset="0"/>
                  <a:cs typeface="Calibri" panose="020F0502020204030204" pitchFamily="34" charset="0"/>
                </a:rPr>
                <a:t>W</a:t>
              </a:r>
              <a:r>
                <a:rPr kumimoji="0" lang="en-US" sz="750" b="1"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rPr>
                <a:t>4</a:t>
              </a:r>
              <a:endParaRPr kumimoji="0" lang="en-US" sz="7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cxnSp>
          <p:nvCxnSpPr>
            <p:cNvPr id="492" name="Straight Connector 491" title="q lines">
              <a:extLst>
                <a:ext uri="{FF2B5EF4-FFF2-40B4-BE49-F238E27FC236}">
                  <a16:creationId xmlns:a16="http://schemas.microsoft.com/office/drawing/2014/main" id="{9CDA255C-FAC7-3B3C-2A3A-0466A5A2009C}"/>
                </a:ext>
              </a:extLst>
            </p:cNvPr>
            <p:cNvCxnSpPr>
              <a:cxnSpLocks/>
            </p:cNvCxnSpPr>
            <p:nvPr/>
          </p:nvCxnSpPr>
          <p:spPr>
            <a:xfrm>
              <a:off x="3769620" y="5778006"/>
              <a:ext cx="0" cy="165471"/>
            </a:xfrm>
            <a:prstGeom prst="line">
              <a:avLst/>
            </a:prstGeom>
            <a:noFill/>
            <a:ln w="6350" cap="flat" cmpd="sng" algn="ctr">
              <a:solidFill>
                <a:sysClr val="window" lastClr="FFFFFF">
                  <a:lumMod val="85000"/>
                </a:sysClr>
              </a:solidFill>
              <a:prstDash val="sysDash"/>
              <a:miter lim="800000"/>
              <a:headEnd type="none" w="sm" len="sm"/>
              <a:tailEnd type="none" w="sm" len="sm"/>
            </a:ln>
            <a:effectLst/>
          </p:spPr>
        </p:cxnSp>
      </p:grpSp>
      <p:grpSp>
        <p:nvGrpSpPr>
          <p:cNvPr id="494" name="Group 493" title="Milestone Text">
            <a:extLst>
              <a:ext uri="{FF2B5EF4-FFF2-40B4-BE49-F238E27FC236}">
                <a16:creationId xmlns:a16="http://schemas.microsoft.com/office/drawing/2014/main" id="{42A78D88-65DD-3217-02B9-F61B2441A561}"/>
              </a:ext>
            </a:extLst>
          </p:cNvPr>
          <p:cNvGrpSpPr/>
          <p:nvPr/>
        </p:nvGrpSpPr>
        <p:grpSpPr>
          <a:xfrm>
            <a:off x="5024427" y="2141217"/>
            <a:ext cx="1060029" cy="779714"/>
            <a:chOff x="2529128" y="1908138"/>
            <a:chExt cx="1413365" cy="1039620"/>
          </a:xfrm>
        </p:grpSpPr>
        <p:sp>
          <p:nvSpPr>
            <p:cNvPr id="498" name="TextBox 497">
              <a:extLst>
                <a:ext uri="{FF2B5EF4-FFF2-40B4-BE49-F238E27FC236}">
                  <a16:creationId xmlns:a16="http://schemas.microsoft.com/office/drawing/2014/main" id="{4136C239-5600-7337-77C1-ADCF40F1306E}"/>
                </a:ext>
              </a:extLst>
            </p:cNvPr>
            <p:cNvSpPr txBox="1"/>
            <p:nvPr/>
          </p:nvSpPr>
          <p:spPr>
            <a:xfrm>
              <a:off x="2647710" y="1908138"/>
              <a:ext cx="1294783" cy="276999"/>
            </a:xfrm>
            <a:prstGeom prst="rect">
              <a:avLst/>
            </a:prstGeom>
            <a:noFill/>
          </p:spPr>
          <p:txBody>
            <a:bodyPr wrap="square" lIns="0" tIns="0" rIns="0" bIns="0"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Dashboard 1</a:t>
              </a:r>
            </a:p>
          </p:txBody>
        </p:sp>
        <p:sp>
          <p:nvSpPr>
            <p:cNvPr id="499" name="TextBox 498">
              <a:extLst>
                <a:ext uri="{FF2B5EF4-FFF2-40B4-BE49-F238E27FC236}">
                  <a16:creationId xmlns:a16="http://schemas.microsoft.com/office/drawing/2014/main" id="{CB45A4F2-0EC4-322E-0064-80CD73F5C9A8}"/>
                </a:ext>
              </a:extLst>
            </p:cNvPr>
            <p:cNvSpPr txBox="1"/>
            <p:nvPr/>
          </p:nvSpPr>
          <p:spPr>
            <a:xfrm>
              <a:off x="2529128" y="2793870"/>
              <a:ext cx="1294785" cy="153888"/>
            </a:xfrm>
            <a:prstGeom prst="rect">
              <a:avLst/>
            </a:prstGeom>
            <a:noFill/>
          </p:spPr>
          <p:txBody>
            <a:bodyPr wrap="square" lIns="0" tIns="0" rIns="0" bIns="0"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Dashboard Work</a:t>
              </a:r>
            </a:p>
          </p:txBody>
        </p:sp>
      </p:grpSp>
      <p:sp>
        <p:nvSpPr>
          <p:cNvPr id="495" name="Rectangle: Rounded Corners 494" title="Milestone Graphic">
            <a:extLst>
              <a:ext uri="{FF2B5EF4-FFF2-40B4-BE49-F238E27FC236}">
                <a16:creationId xmlns:a16="http://schemas.microsoft.com/office/drawing/2014/main" id="{7E54A0C2-AF40-D0BB-D387-14BEB9FEB9FC}"/>
              </a:ext>
            </a:extLst>
          </p:cNvPr>
          <p:cNvSpPr/>
          <p:nvPr/>
        </p:nvSpPr>
        <p:spPr>
          <a:xfrm>
            <a:off x="5048426" y="2629776"/>
            <a:ext cx="654919" cy="113341"/>
          </a:xfrm>
          <a:prstGeom prst="roundRect">
            <a:avLst>
              <a:gd name="adj" fmla="val 50000"/>
            </a:avLst>
          </a:prstGeom>
          <a:solidFill>
            <a:srgbClr val="CF2D8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pic>
        <p:nvPicPr>
          <p:cNvPr id="496" name="Graphic 495" title="Milestone Flag">
            <a:extLst>
              <a:ext uri="{FF2B5EF4-FFF2-40B4-BE49-F238E27FC236}">
                <a16:creationId xmlns:a16="http://schemas.microsoft.com/office/drawing/2014/main" id="{D9888EAA-754B-3F28-3C76-7A10A8F083EC}"/>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33525" t="18748" r="17129" b="44918"/>
          <a:stretch/>
        </p:blipFill>
        <p:spPr>
          <a:xfrm flipH="1">
            <a:off x="5293878" y="1892479"/>
            <a:ext cx="430246" cy="316787"/>
          </a:xfrm>
          <a:prstGeom prst="rect">
            <a:avLst/>
          </a:prstGeom>
        </p:spPr>
      </p:pic>
      <p:sp>
        <p:nvSpPr>
          <p:cNvPr id="497" name="Rectangle 496">
            <a:extLst>
              <a:ext uri="{FF2B5EF4-FFF2-40B4-BE49-F238E27FC236}">
                <a16:creationId xmlns:a16="http://schemas.microsoft.com/office/drawing/2014/main" id="{8A16BE18-9E7F-15A8-7557-AFE62D704275}"/>
              </a:ext>
            </a:extLst>
          </p:cNvPr>
          <p:cNvSpPr/>
          <p:nvPr/>
        </p:nvSpPr>
        <p:spPr>
          <a:xfrm>
            <a:off x="5445654" y="1944140"/>
            <a:ext cx="306496" cy="230832"/>
          </a:xfrm>
          <a:prstGeom prst="rect">
            <a:avLst/>
          </a:prstGeom>
        </p:spPr>
        <p:txBody>
          <a:bodyPr wrap="none">
            <a:sp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03</a:t>
            </a:r>
          </a:p>
        </p:txBody>
      </p:sp>
      <p:cxnSp>
        <p:nvCxnSpPr>
          <p:cNvPr id="501" name="Straight Connector 500" title="callout lines">
            <a:extLst>
              <a:ext uri="{FF2B5EF4-FFF2-40B4-BE49-F238E27FC236}">
                <a16:creationId xmlns:a16="http://schemas.microsoft.com/office/drawing/2014/main" id="{A4C155D4-3BFF-82CD-BC47-319F0EED57B0}"/>
              </a:ext>
            </a:extLst>
          </p:cNvPr>
          <p:cNvCxnSpPr>
            <a:cxnSpLocks/>
          </p:cNvCxnSpPr>
          <p:nvPr/>
        </p:nvCxnSpPr>
        <p:spPr>
          <a:xfrm>
            <a:off x="4769061" y="3020991"/>
            <a:ext cx="0" cy="1440015"/>
          </a:xfrm>
          <a:prstGeom prst="line">
            <a:avLst/>
          </a:prstGeom>
          <a:noFill/>
          <a:ln w="6350" cap="flat" cmpd="sng" algn="ctr">
            <a:solidFill>
              <a:sysClr val="window" lastClr="FFFFFF">
                <a:lumMod val="85000"/>
              </a:sysClr>
            </a:solidFill>
            <a:prstDash val="sysDash"/>
            <a:miter lim="800000"/>
            <a:headEnd type="none" w="sm" len="sm"/>
            <a:tailEnd type="none" w="sm" len="sm"/>
          </a:ln>
          <a:effectLst/>
        </p:spPr>
      </p:cxnSp>
      <p:grpSp>
        <p:nvGrpSpPr>
          <p:cNvPr id="503" name="Group 502" title="Milestone Text">
            <a:extLst>
              <a:ext uri="{FF2B5EF4-FFF2-40B4-BE49-F238E27FC236}">
                <a16:creationId xmlns:a16="http://schemas.microsoft.com/office/drawing/2014/main" id="{8A416DB6-2F17-1A1A-FEA7-18379EFB590B}"/>
              </a:ext>
            </a:extLst>
          </p:cNvPr>
          <p:cNvGrpSpPr/>
          <p:nvPr/>
        </p:nvGrpSpPr>
        <p:grpSpPr>
          <a:xfrm>
            <a:off x="5830866" y="1828223"/>
            <a:ext cx="1115377" cy="1219390"/>
            <a:chOff x="1234512" y="2016849"/>
            <a:chExt cx="1487165" cy="1625861"/>
          </a:xfrm>
        </p:grpSpPr>
        <p:sp>
          <p:nvSpPr>
            <p:cNvPr id="507" name="TextBox 506">
              <a:extLst>
                <a:ext uri="{FF2B5EF4-FFF2-40B4-BE49-F238E27FC236}">
                  <a16:creationId xmlns:a16="http://schemas.microsoft.com/office/drawing/2014/main" id="{77C3073B-C439-408C-83BD-F36E178FC02F}"/>
                </a:ext>
              </a:extLst>
            </p:cNvPr>
            <p:cNvSpPr txBox="1"/>
            <p:nvPr/>
          </p:nvSpPr>
          <p:spPr>
            <a:xfrm>
              <a:off x="1426894" y="2016849"/>
              <a:ext cx="1294783" cy="277000"/>
            </a:xfrm>
            <a:prstGeom prst="rect">
              <a:avLst/>
            </a:prstGeom>
            <a:noFill/>
          </p:spPr>
          <p:txBody>
            <a:bodyPr wrap="square" lIns="0" tIns="0" rIns="0" bIns="0"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Survey 2</a:t>
              </a:r>
            </a:p>
          </p:txBody>
        </p:sp>
        <p:sp>
          <p:nvSpPr>
            <p:cNvPr id="508" name="TextBox 507">
              <a:extLst>
                <a:ext uri="{FF2B5EF4-FFF2-40B4-BE49-F238E27FC236}">
                  <a16:creationId xmlns:a16="http://schemas.microsoft.com/office/drawing/2014/main" id="{7659BDF0-CCD9-0C99-1DEB-E71E7373B7E8}"/>
                </a:ext>
              </a:extLst>
            </p:cNvPr>
            <p:cNvSpPr txBox="1"/>
            <p:nvPr/>
          </p:nvSpPr>
          <p:spPr>
            <a:xfrm>
              <a:off x="1234512" y="3334934"/>
              <a:ext cx="537121" cy="307776"/>
            </a:xfrm>
            <a:prstGeom prst="rect">
              <a:avLst/>
            </a:prstGeom>
            <a:noFill/>
          </p:spPr>
          <p:txBody>
            <a:bodyPr wrap="square" lIns="0" tIns="0" rIns="0" bIns="0"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Survey 2 </a:t>
              </a:r>
            </a:p>
            <a:p>
              <a:pPr marL="0" marR="0" lvl="0" indent="0" defTabSz="68580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Work</a:t>
              </a:r>
            </a:p>
          </p:txBody>
        </p:sp>
      </p:grpSp>
      <p:sp>
        <p:nvSpPr>
          <p:cNvPr id="504" name="Rectangle: Rounded Corners 503" title="Milestone Graphic">
            <a:extLst>
              <a:ext uri="{FF2B5EF4-FFF2-40B4-BE49-F238E27FC236}">
                <a16:creationId xmlns:a16="http://schemas.microsoft.com/office/drawing/2014/main" id="{A6EF28D8-65D3-32F5-3899-0A93C88DB080}"/>
              </a:ext>
            </a:extLst>
          </p:cNvPr>
          <p:cNvSpPr/>
          <p:nvPr/>
        </p:nvSpPr>
        <p:spPr>
          <a:xfrm>
            <a:off x="5788834" y="2630846"/>
            <a:ext cx="406220" cy="113341"/>
          </a:xfrm>
          <a:prstGeom prst="roundRect">
            <a:avLst>
              <a:gd name="adj" fmla="val 50000"/>
            </a:avLst>
          </a:prstGeom>
          <a:solidFill>
            <a:srgbClr val="CF2D8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pic>
        <p:nvPicPr>
          <p:cNvPr id="505" name="Graphic 504" title="Milestone Flag">
            <a:extLst>
              <a:ext uri="{FF2B5EF4-FFF2-40B4-BE49-F238E27FC236}">
                <a16:creationId xmlns:a16="http://schemas.microsoft.com/office/drawing/2014/main" id="{1FE495F5-D760-69C5-2315-E876EF896E97}"/>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33525" t="18748" r="17129" b="44918"/>
          <a:stretch/>
        </p:blipFill>
        <p:spPr>
          <a:xfrm flipH="1">
            <a:off x="5953788" y="1567953"/>
            <a:ext cx="430246" cy="316787"/>
          </a:xfrm>
          <a:prstGeom prst="rect">
            <a:avLst/>
          </a:prstGeom>
        </p:spPr>
      </p:pic>
      <p:sp>
        <p:nvSpPr>
          <p:cNvPr id="506" name="Rectangle 505">
            <a:extLst>
              <a:ext uri="{FF2B5EF4-FFF2-40B4-BE49-F238E27FC236}">
                <a16:creationId xmlns:a16="http://schemas.microsoft.com/office/drawing/2014/main" id="{71408197-7F70-F99E-481C-A524D675E2C2}"/>
              </a:ext>
            </a:extLst>
          </p:cNvPr>
          <p:cNvSpPr/>
          <p:nvPr/>
        </p:nvSpPr>
        <p:spPr>
          <a:xfrm>
            <a:off x="6109273" y="1618200"/>
            <a:ext cx="305607" cy="230832"/>
          </a:xfrm>
          <a:prstGeom prst="rect">
            <a:avLst/>
          </a:prstGeom>
        </p:spPr>
        <p:txBody>
          <a:bodyPr wrap="square">
            <a:sp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04</a:t>
            </a:r>
          </a:p>
        </p:txBody>
      </p:sp>
      <p:cxnSp>
        <p:nvCxnSpPr>
          <p:cNvPr id="510" name="Straight Connector 509" title="callout lines">
            <a:extLst>
              <a:ext uri="{FF2B5EF4-FFF2-40B4-BE49-F238E27FC236}">
                <a16:creationId xmlns:a16="http://schemas.microsoft.com/office/drawing/2014/main" id="{7A08656C-C114-1D7C-CF29-1764D051792F}"/>
              </a:ext>
            </a:extLst>
          </p:cNvPr>
          <p:cNvCxnSpPr>
            <a:cxnSpLocks/>
          </p:cNvCxnSpPr>
          <p:nvPr/>
        </p:nvCxnSpPr>
        <p:spPr>
          <a:xfrm>
            <a:off x="5739984" y="2603509"/>
            <a:ext cx="0" cy="1857497"/>
          </a:xfrm>
          <a:prstGeom prst="line">
            <a:avLst/>
          </a:prstGeom>
          <a:noFill/>
          <a:ln w="6350" cap="flat" cmpd="sng" algn="ctr">
            <a:solidFill>
              <a:sysClr val="window" lastClr="FFFFFF">
                <a:lumMod val="85000"/>
              </a:sysClr>
            </a:solidFill>
            <a:prstDash val="sysDash"/>
            <a:miter lim="800000"/>
            <a:headEnd type="none" w="sm" len="sm"/>
            <a:tailEnd type="none" w="sm" len="sm"/>
          </a:ln>
          <a:effectLst/>
        </p:spPr>
      </p:cxnSp>
      <p:grpSp>
        <p:nvGrpSpPr>
          <p:cNvPr id="511" name="Group 510" title="Milestone">
            <a:extLst>
              <a:ext uri="{FF2B5EF4-FFF2-40B4-BE49-F238E27FC236}">
                <a16:creationId xmlns:a16="http://schemas.microsoft.com/office/drawing/2014/main" id="{BA6B9649-FC96-C5EB-C51A-C1F0DF00CEB6}"/>
              </a:ext>
            </a:extLst>
          </p:cNvPr>
          <p:cNvGrpSpPr/>
          <p:nvPr/>
        </p:nvGrpSpPr>
        <p:grpSpPr>
          <a:xfrm>
            <a:off x="3576783" y="2208813"/>
            <a:ext cx="1433606" cy="316787"/>
            <a:chOff x="8221479" y="1034359"/>
            <a:chExt cx="1911474" cy="422383"/>
          </a:xfrm>
        </p:grpSpPr>
        <p:sp>
          <p:nvSpPr>
            <p:cNvPr id="516" name="TextBox 515">
              <a:extLst>
                <a:ext uri="{FF2B5EF4-FFF2-40B4-BE49-F238E27FC236}">
                  <a16:creationId xmlns:a16="http://schemas.microsoft.com/office/drawing/2014/main" id="{704E0AF7-D563-25CE-B751-97E2D99B1954}"/>
                </a:ext>
              </a:extLst>
            </p:cNvPr>
            <p:cNvSpPr txBox="1"/>
            <p:nvPr/>
          </p:nvSpPr>
          <p:spPr>
            <a:xfrm>
              <a:off x="8838171" y="1092084"/>
              <a:ext cx="1294782" cy="276999"/>
            </a:xfrm>
            <a:prstGeom prst="rect">
              <a:avLst/>
            </a:prstGeom>
            <a:noFill/>
          </p:spPr>
          <p:txBody>
            <a:bodyPr wrap="square" lIns="0" tIns="0" rIns="0" bIns="0"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Today</a:t>
              </a:r>
            </a:p>
          </p:txBody>
        </p:sp>
        <p:pic>
          <p:nvPicPr>
            <p:cNvPr id="513" name="Graphic 512" descr="Flag">
              <a:extLst>
                <a:ext uri="{FF2B5EF4-FFF2-40B4-BE49-F238E27FC236}">
                  <a16:creationId xmlns:a16="http://schemas.microsoft.com/office/drawing/2014/main" id="{A78563AC-7171-DAEA-ACE5-68C62077E933}"/>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33525" t="18748" r="17129" b="44918"/>
            <a:stretch/>
          </p:blipFill>
          <p:spPr>
            <a:xfrm flipH="1">
              <a:off x="8221479" y="1034359"/>
              <a:ext cx="573660" cy="422383"/>
            </a:xfrm>
            <a:prstGeom prst="rect">
              <a:avLst/>
            </a:prstGeom>
          </p:spPr>
        </p:pic>
        <p:pic>
          <p:nvPicPr>
            <p:cNvPr id="515" name="Graphic 514" descr="Icon Checked">
              <a:extLst>
                <a:ext uri="{FF2B5EF4-FFF2-40B4-BE49-F238E27FC236}">
                  <a16:creationId xmlns:a16="http://schemas.microsoft.com/office/drawing/2014/main" id="{A98AD0A4-A785-6238-B3D1-3BE0CC988496}"/>
                </a:ext>
              </a:extLst>
            </p:cNvPr>
            <p:cNvPicPr>
              <a:picLocks noChangeAspect="1"/>
            </p:cNvPicPr>
            <p:nvPr/>
          </p:nvPicPr>
          <p:blipFill rotWithShape="1">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l="20199" t="23238" r="22077" b="24597"/>
            <a:stretch/>
          </p:blipFill>
          <p:spPr>
            <a:xfrm>
              <a:off x="8434681" y="1086592"/>
              <a:ext cx="371215" cy="335466"/>
            </a:xfrm>
            <a:prstGeom prst="rect">
              <a:avLst/>
            </a:prstGeom>
          </p:spPr>
        </p:pic>
      </p:grpSp>
      <p:grpSp>
        <p:nvGrpSpPr>
          <p:cNvPr id="519" name="Group 518" descr="Year 3&#10;">
            <a:extLst>
              <a:ext uri="{FF2B5EF4-FFF2-40B4-BE49-F238E27FC236}">
                <a16:creationId xmlns:a16="http://schemas.microsoft.com/office/drawing/2014/main" id="{0949D2C5-38D7-82D8-94F5-C7DA33F3068E}"/>
              </a:ext>
            </a:extLst>
          </p:cNvPr>
          <p:cNvGrpSpPr/>
          <p:nvPr/>
        </p:nvGrpSpPr>
        <p:grpSpPr>
          <a:xfrm>
            <a:off x="4557095" y="4333506"/>
            <a:ext cx="2139133" cy="788227"/>
            <a:chOff x="6076125" y="5778006"/>
            <a:chExt cx="2852177" cy="1050969"/>
          </a:xfrm>
        </p:grpSpPr>
        <p:sp>
          <p:nvSpPr>
            <p:cNvPr id="520" name="Oval 519">
              <a:extLst>
                <a:ext uri="{FF2B5EF4-FFF2-40B4-BE49-F238E27FC236}">
                  <a16:creationId xmlns:a16="http://schemas.microsoft.com/office/drawing/2014/main" id="{C1A6C66E-7DAA-C0E6-1987-A0CE1BE5433A}"/>
                </a:ext>
              </a:extLst>
            </p:cNvPr>
            <p:cNvSpPr/>
            <p:nvPr/>
          </p:nvSpPr>
          <p:spPr>
            <a:xfrm>
              <a:off x="8186738" y="6037620"/>
              <a:ext cx="256014" cy="256014"/>
            </a:xfrm>
            <a:prstGeom prst="ellipse">
              <a:avLst/>
            </a:prstGeom>
            <a:solidFill>
              <a:sysClr val="windowText" lastClr="000000">
                <a:lumMod val="75000"/>
                <a:lumOff val="2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21" name="Oval 520">
              <a:extLst>
                <a:ext uri="{FF2B5EF4-FFF2-40B4-BE49-F238E27FC236}">
                  <a16:creationId xmlns:a16="http://schemas.microsoft.com/office/drawing/2014/main" id="{0940102D-B723-64C8-3FDC-0E52F0095F62}"/>
                </a:ext>
              </a:extLst>
            </p:cNvPr>
            <p:cNvSpPr/>
            <p:nvPr/>
          </p:nvSpPr>
          <p:spPr>
            <a:xfrm>
              <a:off x="7533921" y="6037620"/>
              <a:ext cx="256014" cy="256014"/>
            </a:xfrm>
            <a:prstGeom prst="ellipse">
              <a:avLst/>
            </a:prstGeom>
            <a:solidFill>
              <a:sysClr val="windowText" lastClr="000000">
                <a:lumMod val="75000"/>
                <a:lumOff val="2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22" name="Oval 521">
              <a:extLst>
                <a:ext uri="{FF2B5EF4-FFF2-40B4-BE49-F238E27FC236}">
                  <a16:creationId xmlns:a16="http://schemas.microsoft.com/office/drawing/2014/main" id="{00626257-E547-A421-47E7-00B00EC51EB5}"/>
                </a:ext>
              </a:extLst>
            </p:cNvPr>
            <p:cNvSpPr/>
            <p:nvPr/>
          </p:nvSpPr>
          <p:spPr>
            <a:xfrm>
              <a:off x="6882642" y="6037620"/>
              <a:ext cx="256014" cy="256014"/>
            </a:xfrm>
            <a:prstGeom prst="ellipse">
              <a:avLst/>
            </a:prstGeom>
            <a:solidFill>
              <a:sysClr val="windowText" lastClr="000000">
                <a:lumMod val="75000"/>
                <a:lumOff val="2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23" name="Oval 522">
              <a:extLst>
                <a:ext uri="{FF2B5EF4-FFF2-40B4-BE49-F238E27FC236}">
                  <a16:creationId xmlns:a16="http://schemas.microsoft.com/office/drawing/2014/main" id="{CF5F8E34-1BBF-430D-B27A-B1D9D5DCBBF3}"/>
                </a:ext>
              </a:extLst>
            </p:cNvPr>
            <p:cNvSpPr/>
            <p:nvPr/>
          </p:nvSpPr>
          <p:spPr>
            <a:xfrm>
              <a:off x="6231556" y="6037620"/>
              <a:ext cx="256014" cy="256014"/>
            </a:xfrm>
            <a:prstGeom prst="ellipse">
              <a:avLst/>
            </a:prstGeom>
            <a:solidFill>
              <a:sysClr val="windowText" lastClr="000000">
                <a:lumMod val="75000"/>
                <a:lumOff val="2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cxnSp>
          <p:nvCxnSpPr>
            <p:cNvPr id="524" name="Straight Connector 523" title="q lines">
              <a:extLst>
                <a:ext uri="{FF2B5EF4-FFF2-40B4-BE49-F238E27FC236}">
                  <a16:creationId xmlns:a16="http://schemas.microsoft.com/office/drawing/2014/main" id="{81D12FAD-BE9E-1FC6-EA47-2F90346BBBCE}"/>
                </a:ext>
              </a:extLst>
            </p:cNvPr>
            <p:cNvCxnSpPr>
              <a:cxnSpLocks/>
            </p:cNvCxnSpPr>
            <p:nvPr/>
          </p:nvCxnSpPr>
          <p:spPr>
            <a:xfrm>
              <a:off x="8300594" y="5778006"/>
              <a:ext cx="0" cy="165471"/>
            </a:xfrm>
            <a:prstGeom prst="line">
              <a:avLst/>
            </a:prstGeom>
            <a:noFill/>
            <a:ln w="6350" cap="flat" cmpd="sng" algn="ctr">
              <a:solidFill>
                <a:sysClr val="window" lastClr="FFFFFF">
                  <a:lumMod val="85000"/>
                </a:sysClr>
              </a:solidFill>
              <a:prstDash val="sysDash"/>
              <a:miter lim="800000"/>
              <a:headEnd type="none" w="sm" len="sm"/>
              <a:tailEnd type="none" w="sm" len="sm"/>
            </a:ln>
            <a:effectLst/>
          </p:spPr>
        </p:cxnSp>
        <p:sp>
          <p:nvSpPr>
            <p:cNvPr id="525" name="TextBox 524">
              <a:extLst>
                <a:ext uri="{FF2B5EF4-FFF2-40B4-BE49-F238E27FC236}">
                  <a16:creationId xmlns:a16="http://schemas.microsoft.com/office/drawing/2014/main" id="{5A06FDEB-F59D-8F8D-9E9D-237B133F011F}"/>
                </a:ext>
              </a:extLst>
            </p:cNvPr>
            <p:cNvSpPr txBox="1"/>
            <p:nvPr/>
          </p:nvSpPr>
          <p:spPr>
            <a:xfrm>
              <a:off x="6076125" y="6613826"/>
              <a:ext cx="806516" cy="215149"/>
            </a:xfrm>
            <a:prstGeom prst="rect">
              <a:avLst/>
            </a:prstGeom>
            <a:noFill/>
          </p:spPr>
          <p:txBody>
            <a:bodyPr wrap="square" lIns="0" tIns="0" rIns="0" bIns="0" rtlCol="0">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lang="en-CA" sz="750" b="1" kern="12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M</a:t>
              </a:r>
              <a:r>
                <a:rPr lang="en-US" sz="750" b="1" kern="12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arch 2023</a:t>
              </a:r>
              <a:endParaRPr kumimoji="0" lang="en-US" sz="750" b="1"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cxnSp>
          <p:nvCxnSpPr>
            <p:cNvPr id="526" name="Straight Connector 525" title="q lines">
              <a:extLst>
                <a:ext uri="{FF2B5EF4-FFF2-40B4-BE49-F238E27FC236}">
                  <a16:creationId xmlns:a16="http://schemas.microsoft.com/office/drawing/2014/main" id="{E62EC0FD-66CA-A60A-38D6-661DF0C9A2D8}"/>
                </a:ext>
              </a:extLst>
            </p:cNvPr>
            <p:cNvCxnSpPr>
              <a:cxnSpLocks/>
            </p:cNvCxnSpPr>
            <p:nvPr/>
          </p:nvCxnSpPr>
          <p:spPr>
            <a:xfrm>
              <a:off x="7006030" y="5778006"/>
              <a:ext cx="0" cy="165471"/>
            </a:xfrm>
            <a:prstGeom prst="line">
              <a:avLst/>
            </a:prstGeom>
            <a:noFill/>
            <a:ln w="6350" cap="flat" cmpd="sng" algn="ctr">
              <a:solidFill>
                <a:sysClr val="window" lastClr="FFFFFF">
                  <a:lumMod val="85000"/>
                </a:sysClr>
              </a:solidFill>
              <a:prstDash val="sysDash"/>
              <a:miter lim="800000"/>
              <a:headEnd type="none" w="sm" len="sm"/>
              <a:tailEnd type="none" w="sm" len="sm"/>
            </a:ln>
            <a:effectLst/>
          </p:spPr>
        </p:cxnSp>
        <p:sp>
          <p:nvSpPr>
            <p:cNvPr id="527" name="Rectangle: Rounded Corners 526" title="Year Bar">
              <a:extLst>
                <a:ext uri="{FF2B5EF4-FFF2-40B4-BE49-F238E27FC236}">
                  <a16:creationId xmlns:a16="http://schemas.microsoft.com/office/drawing/2014/main" id="{B52535FC-5C26-9472-AAD5-7F98CDE1E6E5}"/>
                </a:ext>
              </a:extLst>
            </p:cNvPr>
            <p:cNvSpPr/>
            <p:nvPr/>
          </p:nvSpPr>
          <p:spPr>
            <a:xfrm>
              <a:off x="6354973" y="6375207"/>
              <a:ext cx="2573329" cy="164859"/>
            </a:xfrm>
            <a:prstGeom prst="roundRect">
              <a:avLst>
                <a:gd name="adj" fmla="val 50000"/>
              </a:avLst>
            </a:prstGeom>
            <a:solidFill>
              <a:srgbClr val="CF2D8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28" name="TextBox 527">
              <a:extLst>
                <a:ext uri="{FF2B5EF4-FFF2-40B4-BE49-F238E27FC236}">
                  <a16:creationId xmlns:a16="http://schemas.microsoft.com/office/drawing/2014/main" id="{BFDBC8F4-5C31-582E-8F02-7ADE9894D879}"/>
                </a:ext>
              </a:extLst>
            </p:cNvPr>
            <p:cNvSpPr txBox="1"/>
            <p:nvPr/>
          </p:nvSpPr>
          <p:spPr>
            <a:xfrm>
              <a:off x="6253981" y="6102356"/>
              <a:ext cx="216000" cy="144000"/>
            </a:xfrm>
            <a:prstGeom prst="rect">
              <a:avLst/>
            </a:prstGeom>
            <a:noFill/>
          </p:spPr>
          <p:txBody>
            <a:bodyPr wrap="square" lIns="0" tIns="0" rIns="0" bIns="0" rtlCol="0" anchor="ctr">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lang="en-US" sz="750" b="1" kern="1200" dirty="0">
                  <a:solidFill>
                    <a:prstClr val="white"/>
                  </a:solidFill>
                  <a:latin typeface="Calibri" panose="020F0502020204030204" pitchFamily="34" charset="0"/>
                  <a:ea typeface="Calibri" panose="020F0502020204030204" pitchFamily="34" charset="0"/>
                  <a:cs typeface="Calibri" panose="020F0502020204030204" pitchFamily="34" charset="0"/>
                </a:rPr>
                <a:t>W</a:t>
              </a:r>
              <a:r>
                <a:rPr kumimoji="0" lang="en-US" sz="750" b="1"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rPr>
                <a:t>1</a:t>
              </a:r>
              <a:endParaRPr kumimoji="0" lang="en-US" sz="7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29" name="TextBox 528">
              <a:extLst>
                <a:ext uri="{FF2B5EF4-FFF2-40B4-BE49-F238E27FC236}">
                  <a16:creationId xmlns:a16="http://schemas.microsoft.com/office/drawing/2014/main" id="{625AF2B2-9817-2E3B-B3F5-67950534A9AE}"/>
                </a:ext>
              </a:extLst>
            </p:cNvPr>
            <p:cNvSpPr txBox="1"/>
            <p:nvPr/>
          </p:nvSpPr>
          <p:spPr>
            <a:xfrm>
              <a:off x="6901431" y="6102356"/>
              <a:ext cx="216000" cy="144000"/>
            </a:xfrm>
            <a:prstGeom prst="rect">
              <a:avLst/>
            </a:prstGeom>
            <a:noFill/>
          </p:spPr>
          <p:txBody>
            <a:bodyPr wrap="square" lIns="0" tIns="0" rIns="0" bIns="0" rtlCol="0" anchor="ctr">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lang="en-US" sz="750" b="1" kern="1200" dirty="0">
                  <a:solidFill>
                    <a:prstClr val="white"/>
                  </a:solidFill>
                  <a:latin typeface="Calibri" panose="020F0502020204030204" pitchFamily="34" charset="0"/>
                  <a:ea typeface="Calibri" panose="020F0502020204030204" pitchFamily="34" charset="0"/>
                  <a:cs typeface="Calibri" panose="020F0502020204030204" pitchFamily="34" charset="0"/>
                </a:rPr>
                <a:t>W</a:t>
              </a:r>
              <a:r>
                <a:rPr kumimoji="0" lang="en-US" sz="750" b="1"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rPr>
                <a:t>2</a:t>
              </a:r>
              <a:endParaRPr kumimoji="0" lang="en-US" sz="7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30" name="TextBox 529">
              <a:extLst>
                <a:ext uri="{FF2B5EF4-FFF2-40B4-BE49-F238E27FC236}">
                  <a16:creationId xmlns:a16="http://schemas.microsoft.com/office/drawing/2014/main" id="{407414A1-1D42-21EC-CC86-DA4E1BBF89D1}"/>
                </a:ext>
              </a:extLst>
            </p:cNvPr>
            <p:cNvSpPr txBox="1"/>
            <p:nvPr/>
          </p:nvSpPr>
          <p:spPr>
            <a:xfrm>
              <a:off x="7548881" y="6102356"/>
              <a:ext cx="216000" cy="144000"/>
            </a:xfrm>
            <a:prstGeom prst="rect">
              <a:avLst/>
            </a:prstGeom>
            <a:noFill/>
          </p:spPr>
          <p:txBody>
            <a:bodyPr wrap="square" lIns="0" tIns="0" rIns="0" bIns="0" rtlCol="0" anchor="ctr">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lang="en-US" sz="750" b="1" kern="1200" dirty="0">
                  <a:solidFill>
                    <a:prstClr val="white"/>
                  </a:solidFill>
                  <a:latin typeface="Calibri" panose="020F0502020204030204" pitchFamily="34" charset="0"/>
                  <a:ea typeface="Calibri" panose="020F0502020204030204" pitchFamily="34" charset="0"/>
                  <a:cs typeface="Calibri" panose="020F0502020204030204" pitchFamily="34" charset="0"/>
                </a:rPr>
                <a:t>W</a:t>
              </a:r>
              <a:r>
                <a:rPr kumimoji="0" lang="en-US" sz="750" b="1"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rPr>
                <a:t>3</a:t>
              </a:r>
              <a:endParaRPr kumimoji="0" lang="en-US" sz="7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31" name="TextBox 530">
              <a:extLst>
                <a:ext uri="{FF2B5EF4-FFF2-40B4-BE49-F238E27FC236}">
                  <a16:creationId xmlns:a16="http://schemas.microsoft.com/office/drawing/2014/main" id="{CD59FA02-A24C-2ED3-4696-3AF7A7E313AB}"/>
                </a:ext>
              </a:extLst>
            </p:cNvPr>
            <p:cNvSpPr txBox="1"/>
            <p:nvPr/>
          </p:nvSpPr>
          <p:spPr>
            <a:xfrm>
              <a:off x="8196331" y="6102356"/>
              <a:ext cx="216000" cy="144000"/>
            </a:xfrm>
            <a:prstGeom prst="rect">
              <a:avLst/>
            </a:prstGeom>
            <a:noFill/>
          </p:spPr>
          <p:txBody>
            <a:bodyPr wrap="square" lIns="0" tIns="0" rIns="0" bIns="0" rtlCol="0" anchor="ctr">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lang="en-US" sz="750" b="1" kern="1200" dirty="0">
                  <a:solidFill>
                    <a:prstClr val="white"/>
                  </a:solidFill>
                  <a:latin typeface="Calibri" panose="020F0502020204030204" pitchFamily="34" charset="0"/>
                  <a:ea typeface="Calibri" panose="020F0502020204030204" pitchFamily="34" charset="0"/>
                  <a:cs typeface="Calibri" panose="020F0502020204030204" pitchFamily="34" charset="0"/>
                </a:rPr>
                <a:t>W</a:t>
              </a:r>
              <a:r>
                <a:rPr kumimoji="0" lang="en-US" sz="750" b="1"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rPr>
                <a:t>4</a:t>
              </a:r>
              <a:endParaRPr kumimoji="0" lang="en-US" sz="7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cxnSp>
          <p:nvCxnSpPr>
            <p:cNvPr id="532" name="Straight Connector 531" title="q lines">
              <a:extLst>
                <a:ext uri="{FF2B5EF4-FFF2-40B4-BE49-F238E27FC236}">
                  <a16:creationId xmlns:a16="http://schemas.microsoft.com/office/drawing/2014/main" id="{6A534459-9F89-53E2-DEB0-52E8A6D8F7C2}"/>
                </a:ext>
              </a:extLst>
            </p:cNvPr>
            <p:cNvCxnSpPr>
              <a:cxnSpLocks/>
            </p:cNvCxnSpPr>
            <p:nvPr/>
          </p:nvCxnSpPr>
          <p:spPr>
            <a:xfrm>
              <a:off x="6358748" y="5778006"/>
              <a:ext cx="0" cy="165471"/>
            </a:xfrm>
            <a:prstGeom prst="line">
              <a:avLst/>
            </a:prstGeom>
            <a:noFill/>
            <a:ln w="6350" cap="flat" cmpd="sng" algn="ctr">
              <a:solidFill>
                <a:sysClr val="window" lastClr="FFFFFF">
                  <a:lumMod val="85000"/>
                </a:sysClr>
              </a:solidFill>
              <a:prstDash val="sysDash"/>
              <a:miter lim="800000"/>
              <a:headEnd type="none" w="sm" len="sm"/>
              <a:tailEnd type="none" w="sm" len="sm"/>
            </a:ln>
            <a:effectLst/>
          </p:spPr>
        </p:cxnSp>
        <p:cxnSp>
          <p:nvCxnSpPr>
            <p:cNvPr id="533" name="Straight Connector 532" title="q lines">
              <a:extLst>
                <a:ext uri="{FF2B5EF4-FFF2-40B4-BE49-F238E27FC236}">
                  <a16:creationId xmlns:a16="http://schemas.microsoft.com/office/drawing/2014/main" id="{A951CADB-79B5-95AA-5B04-DB101C5E4439}"/>
                </a:ext>
              </a:extLst>
            </p:cNvPr>
            <p:cNvCxnSpPr>
              <a:cxnSpLocks/>
            </p:cNvCxnSpPr>
            <p:nvPr/>
          </p:nvCxnSpPr>
          <p:spPr>
            <a:xfrm>
              <a:off x="7653312" y="5778006"/>
              <a:ext cx="0" cy="165471"/>
            </a:xfrm>
            <a:prstGeom prst="line">
              <a:avLst/>
            </a:prstGeom>
            <a:noFill/>
            <a:ln w="6350" cap="flat" cmpd="sng" algn="ctr">
              <a:solidFill>
                <a:sysClr val="window" lastClr="FFFFFF">
                  <a:lumMod val="85000"/>
                </a:sysClr>
              </a:solidFill>
              <a:prstDash val="sysDash"/>
              <a:miter lim="800000"/>
              <a:headEnd type="none" w="sm" len="sm"/>
              <a:tailEnd type="none" w="sm" len="sm"/>
            </a:ln>
            <a:effectLst/>
          </p:spPr>
        </p:cxnSp>
      </p:grpSp>
      <p:cxnSp>
        <p:nvCxnSpPr>
          <p:cNvPr id="534" name="Straight Connector 533" title="callout lines">
            <a:extLst>
              <a:ext uri="{FF2B5EF4-FFF2-40B4-BE49-F238E27FC236}">
                <a16:creationId xmlns:a16="http://schemas.microsoft.com/office/drawing/2014/main" id="{D0D6ECD4-E922-E73B-70A1-43C0D91BC8F1}"/>
              </a:ext>
            </a:extLst>
          </p:cNvPr>
          <p:cNvCxnSpPr>
            <a:cxnSpLocks/>
          </p:cNvCxnSpPr>
          <p:nvPr/>
        </p:nvCxnSpPr>
        <p:spPr>
          <a:xfrm>
            <a:off x="6710905" y="1575968"/>
            <a:ext cx="0" cy="2952246"/>
          </a:xfrm>
          <a:prstGeom prst="line">
            <a:avLst/>
          </a:prstGeom>
          <a:noFill/>
          <a:ln w="6350" cap="flat" cmpd="sng" algn="ctr">
            <a:solidFill>
              <a:sysClr val="window" lastClr="FFFFFF">
                <a:lumMod val="85000"/>
              </a:sysClr>
            </a:solidFill>
            <a:prstDash val="sysDash"/>
            <a:miter lim="800000"/>
            <a:headEnd type="none" w="sm" len="sm"/>
            <a:tailEnd type="none" w="sm" len="sm"/>
          </a:ln>
          <a:effectLst/>
        </p:spPr>
      </p:cxnSp>
      <p:sp>
        <p:nvSpPr>
          <p:cNvPr id="536" name="TextBox 535">
            <a:extLst>
              <a:ext uri="{FF2B5EF4-FFF2-40B4-BE49-F238E27FC236}">
                <a16:creationId xmlns:a16="http://schemas.microsoft.com/office/drawing/2014/main" id="{AE6C5F41-DA6C-0B83-1744-4D95BC890EF1}"/>
              </a:ext>
            </a:extLst>
          </p:cNvPr>
          <p:cNvSpPr txBox="1"/>
          <p:nvPr/>
        </p:nvSpPr>
        <p:spPr>
          <a:xfrm>
            <a:off x="7763280" y="2562210"/>
            <a:ext cx="971087" cy="207749"/>
          </a:xfrm>
          <a:prstGeom prst="rect">
            <a:avLst/>
          </a:prstGeom>
          <a:noFill/>
        </p:spPr>
        <p:txBody>
          <a:bodyPr wrap="square" lIns="0" tIns="0" rIns="0" bIns="0"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lang="en-CA" sz="1350" kern="12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Final</a:t>
            </a:r>
            <a:r>
              <a:rPr lang="en-US" sz="1350" kern="12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 Report</a:t>
            </a:r>
            <a:endParaRPr kumimoji="0" lang="en-US" sz="135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37" name="TextBox 536">
            <a:extLst>
              <a:ext uri="{FF2B5EF4-FFF2-40B4-BE49-F238E27FC236}">
                <a16:creationId xmlns:a16="http://schemas.microsoft.com/office/drawing/2014/main" id="{8BD4F799-40FB-652F-C9F9-0A8D68BD7D0C}"/>
              </a:ext>
            </a:extLst>
          </p:cNvPr>
          <p:cNvSpPr txBox="1"/>
          <p:nvPr/>
        </p:nvSpPr>
        <p:spPr>
          <a:xfrm>
            <a:off x="6357411" y="2603509"/>
            <a:ext cx="971087" cy="230832"/>
          </a:xfrm>
          <a:prstGeom prst="rect">
            <a:avLst/>
          </a:prstGeom>
          <a:noFill/>
        </p:spPr>
        <p:txBody>
          <a:bodyPr wrap="square" lIns="0" tIns="0" rIns="0" bIns="0"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Data Work </a:t>
            </a:r>
          </a:p>
          <a:p>
            <a:pPr marL="0" marR="0" lvl="0" indent="0" defTabSz="685800" eaLnBrk="1" fontAlgn="auto" latinLnBrk="0" hangingPunct="1">
              <a:lnSpc>
                <a:spcPct val="100000"/>
              </a:lnSpc>
              <a:spcBef>
                <a:spcPts val="0"/>
              </a:spcBef>
              <a:spcAft>
                <a:spcPts val="0"/>
              </a:spcAft>
              <a:buClrTx/>
              <a:buSzTx/>
              <a:buFontTx/>
              <a:buNone/>
              <a:tabLst/>
              <a:defRPr/>
            </a:pPr>
            <a:r>
              <a:rPr lang="en-US" sz="750" kern="12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&amp; Pipeline Integration</a:t>
            </a:r>
            <a:endParaRPr kumimoji="0" lang="en-US" sz="75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38" name="TextBox 537">
            <a:extLst>
              <a:ext uri="{FF2B5EF4-FFF2-40B4-BE49-F238E27FC236}">
                <a16:creationId xmlns:a16="http://schemas.microsoft.com/office/drawing/2014/main" id="{93BFA2CC-34CA-4ED6-06DF-DF7A808E2783}"/>
              </a:ext>
            </a:extLst>
          </p:cNvPr>
          <p:cNvSpPr txBox="1"/>
          <p:nvPr/>
        </p:nvSpPr>
        <p:spPr>
          <a:xfrm>
            <a:off x="6792194" y="2277809"/>
            <a:ext cx="971086" cy="176803"/>
          </a:xfrm>
          <a:prstGeom prst="rect">
            <a:avLst/>
          </a:prstGeom>
          <a:noFill/>
        </p:spPr>
        <p:txBody>
          <a:bodyPr wrap="square" lIns="0" tIns="0" rIns="0" bIns="0" rtlCol="0">
            <a:noAutofit/>
          </a:bodyPr>
          <a:lstStyle/>
          <a:p>
            <a:pPr marL="0" marR="0" lvl="0" indent="0" defTabSz="685800" eaLnBrk="1" fontAlgn="auto" latinLnBrk="0" hangingPunct="1">
              <a:lnSpc>
                <a:spcPct val="100000"/>
              </a:lnSpc>
              <a:spcBef>
                <a:spcPts val="0"/>
              </a:spcBef>
              <a:spcAft>
                <a:spcPts val="0"/>
              </a:spcAft>
              <a:buClrTx/>
              <a:buSzTx/>
              <a:buFontTx/>
              <a:buNone/>
              <a:tabLst/>
              <a:defRPr/>
            </a:pPr>
            <a:r>
              <a:rPr lang="en-CA" sz="750" kern="12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M</a:t>
            </a:r>
            <a:r>
              <a:rPr lang="en-US" sz="750" kern="12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L and Dashboard</a:t>
            </a:r>
            <a:endParaRPr kumimoji="0" lang="en-US" sz="75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39" name="Rectangle: Rounded Corners 538" title="Milestone Graphic">
            <a:extLst>
              <a:ext uri="{FF2B5EF4-FFF2-40B4-BE49-F238E27FC236}">
                <a16:creationId xmlns:a16="http://schemas.microsoft.com/office/drawing/2014/main" id="{DCB2A693-AEEC-D072-13CA-F3A9D3F8CA47}"/>
              </a:ext>
            </a:extLst>
          </p:cNvPr>
          <p:cNvSpPr/>
          <p:nvPr/>
        </p:nvSpPr>
        <p:spPr>
          <a:xfrm>
            <a:off x="6342326" y="2434040"/>
            <a:ext cx="695208" cy="113341"/>
          </a:xfrm>
          <a:prstGeom prst="roundRect">
            <a:avLst>
              <a:gd name="adj" fmla="val 50000"/>
            </a:avLst>
          </a:prstGeom>
          <a:solidFill>
            <a:srgbClr val="48106A"/>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pic>
        <p:nvPicPr>
          <p:cNvPr id="540" name="Graphic 539" title="Milestone Flag">
            <a:extLst>
              <a:ext uri="{FF2B5EF4-FFF2-40B4-BE49-F238E27FC236}">
                <a16:creationId xmlns:a16="http://schemas.microsoft.com/office/drawing/2014/main" id="{B0551264-E7F6-2197-E040-A6E75BF9D052}"/>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33525" t="18748" r="17129" b="44918"/>
          <a:stretch/>
        </p:blipFill>
        <p:spPr>
          <a:xfrm flipH="1">
            <a:off x="7006931" y="1312941"/>
            <a:ext cx="430245" cy="316787"/>
          </a:xfrm>
          <a:prstGeom prst="rect">
            <a:avLst/>
          </a:prstGeom>
        </p:spPr>
      </p:pic>
      <p:sp>
        <p:nvSpPr>
          <p:cNvPr id="541" name="Rectangle 540">
            <a:extLst>
              <a:ext uri="{FF2B5EF4-FFF2-40B4-BE49-F238E27FC236}">
                <a16:creationId xmlns:a16="http://schemas.microsoft.com/office/drawing/2014/main" id="{CC8A8C69-CD16-8A16-F210-98243912497D}"/>
              </a:ext>
            </a:extLst>
          </p:cNvPr>
          <p:cNvSpPr/>
          <p:nvPr/>
        </p:nvSpPr>
        <p:spPr>
          <a:xfrm>
            <a:off x="7151567" y="1370586"/>
            <a:ext cx="335248" cy="230832"/>
          </a:xfrm>
          <a:prstGeom prst="rect">
            <a:avLst/>
          </a:prstGeom>
        </p:spPr>
        <p:txBody>
          <a:bodyPr wrap="square">
            <a:sp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05</a:t>
            </a:r>
          </a:p>
        </p:txBody>
      </p:sp>
      <p:cxnSp>
        <p:nvCxnSpPr>
          <p:cNvPr id="542" name="Straight Connector 541" title="callout lines">
            <a:extLst>
              <a:ext uri="{FF2B5EF4-FFF2-40B4-BE49-F238E27FC236}">
                <a16:creationId xmlns:a16="http://schemas.microsoft.com/office/drawing/2014/main" id="{99AC0E88-236A-26C4-56EF-79420AA0D93D}"/>
              </a:ext>
            </a:extLst>
          </p:cNvPr>
          <p:cNvCxnSpPr>
            <a:cxnSpLocks/>
          </p:cNvCxnSpPr>
          <p:nvPr/>
        </p:nvCxnSpPr>
        <p:spPr>
          <a:xfrm>
            <a:off x="7681830" y="2331747"/>
            <a:ext cx="0" cy="2129259"/>
          </a:xfrm>
          <a:prstGeom prst="line">
            <a:avLst/>
          </a:prstGeom>
          <a:noFill/>
          <a:ln w="6350" cap="flat" cmpd="sng" algn="ctr">
            <a:solidFill>
              <a:sysClr val="window" lastClr="FFFFFF">
                <a:lumMod val="85000"/>
              </a:sysClr>
            </a:solidFill>
            <a:prstDash val="sysDash"/>
            <a:miter lim="800000"/>
            <a:headEnd type="none" w="sm" len="sm"/>
            <a:tailEnd type="none" w="sm" len="sm"/>
          </a:ln>
          <a:effectLst/>
        </p:spPr>
      </p:cxnSp>
      <p:grpSp>
        <p:nvGrpSpPr>
          <p:cNvPr id="543" name="Group 542" descr="Year 4">
            <a:extLst>
              <a:ext uri="{FF2B5EF4-FFF2-40B4-BE49-F238E27FC236}">
                <a16:creationId xmlns:a16="http://schemas.microsoft.com/office/drawing/2014/main" id="{773E6BBD-520E-D118-2BEC-3BDC6B66F4FF}"/>
              </a:ext>
            </a:extLst>
          </p:cNvPr>
          <p:cNvGrpSpPr/>
          <p:nvPr/>
        </p:nvGrpSpPr>
        <p:grpSpPr>
          <a:xfrm>
            <a:off x="6514679" y="4333504"/>
            <a:ext cx="2134465" cy="802535"/>
            <a:chOff x="8686241" y="5778006"/>
            <a:chExt cx="2845954" cy="1070047"/>
          </a:xfrm>
        </p:grpSpPr>
        <p:sp>
          <p:nvSpPr>
            <p:cNvPr id="544" name="Oval 543">
              <a:extLst>
                <a:ext uri="{FF2B5EF4-FFF2-40B4-BE49-F238E27FC236}">
                  <a16:creationId xmlns:a16="http://schemas.microsoft.com/office/drawing/2014/main" id="{646E95E4-36F4-A97F-E288-D250D862FD68}"/>
                </a:ext>
              </a:extLst>
            </p:cNvPr>
            <p:cNvSpPr/>
            <p:nvPr/>
          </p:nvSpPr>
          <p:spPr>
            <a:xfrm>
              <a:off x="10773302" y="6037620"/>
              <a:ext cx="256014" cy="256014"/>
            </a:xfrm>
            <a:prstGeom prst="ellipse">
              <a:avLst/>
            </a:prstGeom>
            <a:solidFill>
              <a:sysClr val="windowText" lastClr="000000">
                <a:lumMod val="75000"/>
                <a:lumOff val="2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45" name="Oval 544">
              <a:extLst>
                <a:ext uri="{FF2B5EF4-FFF2-40B4-BE49-F238E27FC236}">
                  <a16:creationId xmlns:a16="http://schemas.microsoft.com/office/drawing/2014/main" id="{5D324D99-B0A5-DC48-8A01-AA5A27D42EAE}"/>
                </a:ext>
              </a:extLst>
            </p:cNvPr>
            <p:cNvSpPr/>
            <p:nvPr/>
          </p:nvSpPr>
          <p:spPr>
            <a:xfrm>
              <a:off x="10122723" y="6037620"/>
              <a:ext cx="256014" cy="256014"/>
            </a:xfrm>
            <a:prstGeom prst="ellipse">
              <a:avLst/>
            </a:prstGeom>
            <a:solidFill>
              <a:sysClr val="windowText" lastClr="000000">
                <a:lumMod val="75000"/>
                <a:lumOff val="2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46" name="Oval 545">
              <a:extLst>
                <a:ext uri="{FF2B5EF4-FFF2-40B4-BE49-F238E27FC236}">
                  <a16:creationId xmlns:a16="http://schemas.microsoft.com/office/drawing/2014/main" id="{C956F57B-2A7C-9190-923A-82625FA1D873}"/>
                </a:ext>
              </a:extLst>
            </p:cNvPr>
            <p:cNvSpPr/>
            <p:nvPr/>
          </p:nvSpPr>
          <p:spPr>
            <a:xfrm>
              <a:off x="9475478" y="6037620"/>
              <a:ext cx="256014" cy="256014"/>
            </a:xfrm>
            <a:prstGeom prst="ellipse">
              <a:avLst/>
            </a:prstGeom>
            <a:solidFill>
              <a:sysClr val="windowText" lastClr="000000">
                <a:lumMod val="75000"/>
                <a:lumOff val="2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47" name="Oval 546">
              <a:extLst>
                <a:ext uri="{FF2B5EF4-FFF2-40B4-BE49-F238E27FC236}">
                  <a16:creationId xmlns:a16="http://schemas.microsoft.com/office/drawing/2014/main" id="{0888E48B-559B-647F-DF7D-F88AB63492B7}"/>
                </a:ext>
              </a:extLst>
            </p:cNvPr>
            <p:cNvSpPr/>
            <p:nvPr/>
          </p:nvSpPr>
          <p:spPr>
            <a:xfrm>
              <a:off x="8822434" y="6037620"/>
              <a:ext cx="256014" cy="256014"/>
            </a:xfrm>
            <a:prstGeom prst="ellipse">
              <a:avLst/>
            </a:prstGeom>
            <a:solidFill>
              <a:sysClr val="windowText" lastClr="000000">
                <a:lumMod val="75000"/>
                <a:lumOff val="2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48" name="TextBox 547">
              <a:extLst>
                <a:ext uri="{FF2B5EF4-FFF2-40B4-BE49-F238E27FC236}">
                  <a16:creationId xmlns:a16="http://schemas.microsoft.com/office/drawing/2014/main" id="{07C01873-C5F8-BB68-4E76-65A61A49E88A}"/>
                </a:ext>
              </a:extLst>
            </p:cNvPr>
            <p:cNvSpPr txBox="1"/>
            <p:nvPr/>
          </p:nvSpPr>
          <p:spPr>
            <a:xfrm>
              <a:off x="8686241" y="6613825"/>
              <a:ext cx="789238" cy="234228"/>
            </a:xfrm>
            <a:prstGeom prst="rect">
              <a:avLst/>
            </a:prstGeom>
            <a:noFill/>
          </p:spPr>
          <p:txBody>
            <a:bodyPr wrap="square" lIns="0" tIns="0" rIns="0" bIns="0" rtlCol="0">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lang="en-US" sz="750" b="1" kern="12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April 2023</a:t>
              </a:r>
              <a:endParaRPr kumimoji="0" lang="en-US" sz="750" b="1"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cxnSp>
          <p:nvCxnSpPr>
            <p:cNvPr id="549" name="Straight Connector 548" title="q lines">
              <a:extLst>
                <a:ext uri="{FF2B5EF4-FFF2-40B4-BE49-F238E27FC236}">
                  <a16:creationId xmlns:a16="http://schemas.microsoft.com/office/drawing/2014/main" id="{440B8C03-CEE5-57E7-1291-BCFC1351A050}"/>
                </a:ext>
              </a:extLst>
            </p:cNvPr>
            <p:cNvCxnSpPr>
              <a:cxnSpLocks/>
            </p:cNvCxnSpPr>
            <p:nvPr/>
          </p:nvCxnSpPr>
          <p:spPr>
            <a:xfrm>
              <a:off x="10889715" y="5778006"/>
              <a:ext cx="0" cy="165471"/>
            </a:xfrm>
            <a:prstGeom prst="line">
              <a:avLst/>
            </a:prstGeom>
            <a:noFill/>
            <a:ln w="6350" cap="flat" cmpd="sng" algn="ctr">
              <a:solidFill>
                <a:sysClr val="window" lastClr="FFFFFF">
                  <a:lumMod val="85000"/>
                </a:sysClr>
              </a:solidFill>
              <a:prstDash val="sysDash"/>
              <a:miter lim="800000"/>
              <a:headEnd type="none" w="sm" len="sm"/>
              <a:tailEnd type="none" w="sm" len="sm"/>
            </a:ln>
            <a:effectLst/>
          </p:spPr>
        </p:cxnSp>
        <p:cxnSp>
          <p:nvCxnSpPr>
            <p:cNvPr id="550" name="Straight Connector 549" title="q lines">
              <a:extLst>
                <a:ext uri="{FF2B5EF4-FFF2-40B4-BE49-F238E27FC236}">
                  <a16:creationId xmlns:a16="http://schemas.microsoft.com/office/drawing/2014/main" id="{F883111F-9C02-1A10-1E59-37B95625AD2D}"/>
                </a:ext>
              </a:extLst>
            </p:cNvPr>
            <p:cNvCxnSpPr>
              <a:cxnSpLocks/>
            </p:cNvCxnSpPr>
            <p:nvPr/>
          </p:nvCxnSpPr>
          <p:spPr>
            <a:xfrm>
              <a:off x="9595158" y="5778006"/>
              <a:ext cx="0" cy="165471"/>
            </a:xfrm>
            <a:prstGeom prst="line">
              <a:avLst/>
            </a:prstGeom>
            <a:noFill/>
            <a:ln w="6350" cap="flat" cmpd="sng" algn="ctr">
              <a:solidFill>
                <a:sysClr val="window" lastClr="FFFFFF">
                  <a:lumMod val="85000"/>
                </a:sysClr>
              </a:solidFill>
              <a:prstDash val="sysDash"/>
              <a:miter lim="800000"/>
              <a:headEnd type="none" w="sm" len="sm"/>
              <a:tailEnd type="none" w="sm" len="sm"/>
            </a:ln>
            <a:effectLst/>
          </p:spPr>
        </p:cxnSp>
        <p:sp>
          <p:nvSpPr>
            <p:cNvPr id="551" name="Rectangle: Rounded Corners 550" title="Year Bar">
              <a:extLst>
                <a:ext uri="{FF2B5EF4-FFF2-40B4-BE49-F238E27FC236}">
                  <a16:creationId xmlns:a16="http://schemas.microsoft.com/office/drawing/2014/main" id="{F0085D8A-BAC5-A2D4-0746-5C5F38B006BB}"/>
                </a:ext>
              </a:extLst>
            </p:cNvPr>
            <p:cNvSpPr/>
            <p:nvPr/>
          </p:nvSpPr>
          <p:spPr>
            <a:xfrm>
              <a:off x="8958866" y="6375798"/>
              <a:ext cx="2573329" cy="164859"/>
            </a:xfrm>
            <a:prstGeom prst="roundRect">
              <a:avLst>
                <a:gd name="adj" fmla="val 50000"/>
              </a:avLst>
            </a:prstGeom>
            <a:solidFill>
              <a:srgbClr val="48106A"/>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52" name="TextBox 551">
              <a:extLst>
                <a:ext uri="{FF2B5EF4-FFF2-40B4-BE49-F238E27FC236}">
                  <a16:creationId xmlns:a16="http://schemas.microsoft.com/office/drawing/2014/main" id="{CAB68A26-5BA0-476A-4D2C-9E29A1E484D6}"/>
                </a:ext>
              </a:extLst>
            </p:cNvPr>
            <p:cNvSpPr txBox="1"/>
            <p:nvPr/>
          </p:nvSpPr>
          <p:spPr>
            <a:xfrm>
              <a:off x="8843781" y="6102356"/>
              <a:ext cx="216000" cy="144000"/>
            </a:xfrm>
            <a:prstGeom prst="rect">
              <a:avLst/>
            </a:prstGeom>
            <a:noFill/>
          </p:spPr>
          <p:txBody>
            <a:bodyPr wrap="square" lIns="0" tIns="0" rIns="0" bIns="0" rtlCol="0" anchor="ctr">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lang="en-US" sz="750" b="1" kern="1200" dirty="0">
                  <a:solidFill>
                    <a:prstClr val="white"/>
                  </a:solidFill>
                  <a:latin typeface="Calibri" panose="020F0502020204030204" pitchFamily="34" charset="0"/>
                  <a:ea typeface="Calibri" panose="020F0502020204030204" pitchFamily="34" charset="0"/>
                  <a:cs typeface="Calibri" panose="020F0502020204030204" pitchFamily="34" charset="0"/>
                </a:rPr>
                <a:t>W</a:t>
              </a:r>
              <a:r>
                <a:rPr kumimoji="0" lang="en-US" sz="750" b="1"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rPr>
                <a:t>1</a:t>
              </a:r>
              <a:endParaRPr kumimoji="0" lang="en-US" sz="7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53" name="TextBox 552">
              <a:extLst>
                <a:ext uri="{FF2B5EF4-FFF2-40B4-BE49-F238E27FC236}">
                  <a16:creationId xmlns:a16="http://schemas.microsoft.com/office/drawing/2014/main" id="{CF90C94A-1C94-2064-DAFB-F96DA5DAAB89}"/>
                </a:ext>
              </a:extLst>
            </p:cNvPr>
            <p:cNvSpPr txBox="1"/>
            <p:nvPr/>
          </p:nvSpPr>
          <p:spPr>
            <a:xfrm>
              <a:off x="9491231" y="6102356"/>
              <a:ext cx="216000" cy="144000"/>
            </a:xfrm>
            <a:prstGeom prst="rect">
              <a:avLst/>
            </a:prstGeom>
            <a:noFill/>
          </p:spPr>
          <p:txBody>
            <a:bodyPr wrap="square" lIns="0" tIns="0" rIns="0" bIns="0" rtlCol="0" anchor="ctr">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lang="en-US" sz="750" b="1" kern="1200" dirty="0">
                  <a:solidFill>
                    <a:prstClr val="white"/>
                  </a:solidFill>
                  <a:latin typeface="Calibri" panose="020F0502020204030204" pitchFamily="34" charset="0"/>
                  <a:ea typeface="Calibri" panose="020F0502020204030204" pitchFamily="34" charset="0"/>
                  <a:cs typeface="Calibri" panose="020F0502020204030204" pitchFamily="34" charset="0"/>
                </a:rPr>
                <a:t>W</a:t>
              </a:r>
              <a:r>
                <a:rPr kumimoji="0" lang="en-US" sz="750" b="1"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rPr>
                <a:t>2</a:t>
              </a:r>
              <a:endParaRPr kumimoji="0" lang="en-US" sz="7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54" name="TextBox 553">
              <a:extLst>
                <a:ext uri="{FF2B5EF4-FFF2-40B4-BE49-F238E27FC236}">
                  <a16:creationId xmlns:a16="http://schemas.microsoft.com/office/drawing/2014/main" id="{18960105-3ADF-B1CA-1826-A27C262C9217}"/>
                </a:ext>
              </a:extLst>
            </p:cNvPr>
            <p:cNvSpPr txBox="1"/>
            <p:nvPr/>
          </p:nvSpPr>
          <p:spPr>
            <a:xfrm>
              <a:off x="10138681" y="6102356"/>
              <a:ext cx="216000" cy="144000"/>
            </a:xfrm>
            <a:prstGeom prst="rect">
              <a:avLst/>
            </a:prstGeom>
            <a:noFill/>
          </p:spPr>
          <p:txBody>
            <a:bodyPr wrap="square" lIns="0" tIns="0" rIns="0" bIns="0" rtlCol="0" anchor="ctr">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lang="en-US" sz="750" b="1" kern="1200" dirty="0">
                  <a:solidFill>
                    <a:prstClr val="white"/>
                  </a:solidFill>
                  <a:latin typeface="Calibri" panose="020F0502020204030204" pitchFamily="34" charset="0"/>
                  <a:ea typeface="Calibri" panose="020F0502020204030204" pitchFamily="34" charset="0"/>
                  <a:cs typeface="Calibri" panose="020F0502020204030204" pitchFamily="34" charset="0"/>
                </a:rPr>
                <a:t>W</a:t>
              </a:r>
              <a:r>
                <a:rPr kumimoji="0" lang="en-US" sz="750" b="1"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rPr>
                <a:t>3</a:t>
              </a:r>
              <a:endParaRPr kumimoji="0" lang="en-US" sz="7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55" name="TextBox 554">
              <a:extLst>
                <a:ext uri="{FF2B5EF4-FFF2-40B4-BE49-F238E27FC236}">
                  <a16:creationId xmlns:a16="http://schemas.microsoft.com/office/drawing/2014/main" id="{19C0D6C0-F2F2-A928-B461-FBF60035482C}"/>
                </a:ext>
              </a:extLst>
            </p:cNvPr>
            <p:cNvSpPr txBox="1"/>
            <p:nvPr/>
          </p:nvSpPr>
          <p:spPr>
            <a:xfrm>
              <a:off x="10786131" y="6102356"/>
              <a:ext cx="216000" cy="144000"/>
            </a:xfrm>
            <a:prstGeom prst="rect">
              <a:avLst/>
            </a:prstGeom>
            <a:noFill/>
          </p:spPr>
          <p:txBody>
            <a:bodyPr wrap="square" lIns="0" tIns="0" rIns="0" bIns="0" rtlCol="0" anchor="ctr">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lang="en-US" sz="750" b="1" kern="1200" dirty="0">
                  <a:solidFill>
                    <a:prstClr val="white"/>
                  </a:solidFill>
                  <a:latin typeface="Calibri" panose="020F0502020204030204" pitchFamily="34" charset="0"/>
                  <a:ea typeface="Calibri" panose="020F0502020204030204" pitchFamily="34" charset="0"/>
                  <a:cs typeface="Calibri" panose="020F0502020204030204" pitchFamily="34" charset="0"/>
                </a:rPr>
                <a:t>W</a:t>
              </a:r>
              <a:r>
                <a:rPr kumimoji="0" lang="en-US" sz="750" b="1"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rPr>
                <a:t>4</a:t>
              </a:r>
              <a:endParaRPr kumimoji="0" lang="en-US" sz="7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cxnSp>
          <p:nvCxnSpPr>
            <p:cNvPr id="556" name="Straight Connector 555" title="q lines">
              <a:extLst>
                <a:ext uri="{FF2B5EF4-FFF2-40B4-BE49-F238E27FC236}">
                  <a16:creationId xmlns:a16="http://schemas.microsoft.com/office/drawing/2014/main" id="{35D508F6-A1A9-F0B9-4FAE-6FE62F4A3FD4}"/>
                </a:ext>
              </a:extLst>
            </p:cNvPr>
            <p:cNvCxnSpPr>
              <a:cxnSpLocks/>
            </p:cNvCxnSpPr>
            <p:nvPr/>
          </p:nvCxnSpPr>
          <p:spPr>
            <a:xfrm>
              <a:off x="8947876" y="5778006"/>
              <a:ext cx="0" cy="165471"/>
            </a:xfrm>
            <a:prstGeom prst="line">
              <a:avLst/>
            </a:prstGeom>
            <a:noFill/>
            <a:ln w="6350" cap="flat" cmpd="sng" algn="ctr">
              <a:solidFill>
                <a:sysClr val="window" lastClr="FFFFFF">
                  <a:lumMod val="85000"/>
                </a:sysClr>
              </a:solidFill>
              <a:prstDash val="sysDash"/>
              <a:miter lim="800000"/>
              <a:headEnd type="none" w="sm" len="sm"/>
              <a:tailEnd type="none" w="sm" len="sm"/>
            </a:ln>
            <a:effectLst/>
          </p:spPr>
        </p:cxnSp>
        <p:cxnSp>
          <p:nvCxnSpPr>
            <p:cNvPr id="557" name="Straight Connector 556" title="q lines">
              <a:extLst>
                <a:ext uri="{FF2B5EF4-FFF2-40B4-BE49-F238E27FC236}">
                  <a16:creationId xmlns:a16="http://schemas.microsoft.com/office/drawing/2014/main" id="{5506E80C-4510-7A9B-E2AA-C109082D31AD}"/>
                </a:ext>
              </a:extLst>
            </p:cNvPr>
            <p:cNvCxnSpPr>
              <a:cxnSpLocks/>
            </p:cNvCxnSpPr>
            <p:nvPr/>
          </p:nvCxnSpPr>
          <p:spPr>
            <a:xfrm>
              <a:off x="10242440" y="5778006"/>
              <a:ext cx="0" cy="165471"/>
            </a:xfrm>
            <a:prstGeom prst="line">
              <a:avLst/>
            </a:prstGeom>
            <a:noFill/>
            <a:ln w="6350" cap="flat" cmpd="sng" algn="ctr">
              <a:solidFill>
                <a:sysClr val="window" lastClr="FFFFFF">
                  <a:lumMod val="85000"/>
                </a:sysClr>
              </a:solidFill>
              <a:prstDash val="sysDash"/>
              <a:miter lim="800000"/>
              <a:headEnd type="none" w="sm" len="sm"/>
              <a:tailEnd type="none" w="sm" len="sm"/>
            </a:ln>
            <a:effectLst/>
          </p:spPr>
        </p:cxnSp>
      </p:grpSp>
      <p:grpSp>
        <p:nvGrpSpPr>
          <p:cNvPr id="560" name="Group 559">
            <a:extLst>
              <a:ext uri="{FF2B5EF4-FFF2-40B4-BE49-F238E27FC236}">
                <a16:creationId xmlns:a16="http://schemas.microsoft.com/office/drawing/2014/main" id="{D1820024-EC52-C4D7-0B04-1F777DF8A2DD}"/>
              </a:ext>
            </a:extLst>
          </p:cNvPr>
          <p:cNvGrpSpPr/>
          <p:nvPr/>
        </p:nvGrpSpPr>
        <p:grpSpPr>
          <a:xfrm>
            <a:off x="3213859" y="-962664"/>
            <a:ext cx="2316180" cy="2279597"/>
            <a:chOff x="7489910" y="-944713"/>
            <a:chExt cx="2316180" cy="2279597"/>
          </a:xfrm>
        </p:grpSpPr>
        <p:grpSp>
          <p:nvGrpSpPr>
            <p:cNvPr id="561" name="Google Shape;402;p29">
              <a:extLst>
                <a:ext uri="{FF2B5EF4-FFF2-40B4-BE49-F238E27FC236}">
                  <a16:creationId xmlns:a16="http://schemas.microsoft.com/office/drawing/2014/main" id="{4B56ABA6-EF90-3528-BC92-6C240C596627}"/>
                </a:ext>
              </a:extLst>
            </p:cNvPr>
            <p:cNvGrpSpPr/>
            <p:nvPr/>
          </p:nvGrpSpPr>
          <p:grpSpPr>
            <a:xfrm rot="-5400000">
              <a:off x="7508201" y="-963004"/>
              <a:ext cx="2279597" cy="2316180"/>
              <a:chOff x="599418" y="954577"/>
              <a:chExt cx="1726444" cy="1754150"/>
            </a:xfrm>
          </p:grpSpPr>
          <p:sp>
            <p:nvSpPr>
              <p:cNvPr id="563" name="Google Shape;403;p29">
                <a:extLst>
                  <a:ext uri="{FF2B5EF4-FFF2-40B4-BE49-F238E27FC236}">
                    <a16:creationId xmlns:a16="http://schemas.microsoft.com/office/drawing/2014/main" id="{7CDB8F8F-792C-F069-05A9-0A1F6DFC0711}"/>
                  </a:ext>
                </a:extLst>
              </p:cNvPr>
              <p:cNvSpPr/>
              <p:nvPr/>
            </p:nvSpPr>
            <p:spPr>
              <a:xfrm rot="-1970538">
                <a:off x="599418" y="954577"/>
                <a:ext cx="1726444" cy="1726444"/>
              </a:xfrm>
              <a:prstGeom prst="ellipse">
                <a:avLst/>
              </a:prstGeom>
              <a:noFill/>
              <a:ln w="9525" cap="flat" cmpd="sng">
                <a:solidFill>
                  <a:srgbClr val="FF725E"/>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64" name="Google Shape;404;p29">
                <a:extLst>
                  <a:ext uri="{FF2B5EF4-FFF2-40B4-BE49-F238E27FC236}">
                    <a16:creationId xmlns:a16="http://schemas.microsoft.com/office/drawing/2014/main" id="{286211CD-E44D-6F05-BAD7-2C246651FE9B}"/>
                  </a:ext>
                </a:extLst>
              </p:cNvPr>
              <p:cNvSpPr/>
              <p:nvPr/>
            </p:nvSpPr>
            <p:spPr>
              <a:xfrm rot="19630069">
                <a:off x="1628479" y="2580910"/>
                <a:ext cx="127817" cy="127817"/>
              </a:xfrm>
              <a:prstGeom prst="ellipse">
                <a:avLst/>
              </a:prstGeom>
              <a:solidFill>
                <a:srgbClr val="FF725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grpSp>
        <p:sp>
          <p:nvSpPr>
            <p:cNvPr id="562" name="Google Shape;405;p29">
              <a:extLst>
                <a:ext uri="{FF2B5EF4-FFF2-40B4-BE49-F238E27FC236}">
                  <a16:creationId xmlns:a16="http://schemas.microsoft.com/office/drawing/2014/main" id="{0DAF4FA1-D737-2890-140B-354CC48E9C0F}"/>
                </a:ext>
              </a:extLst>
            </p:cNvPr>
            <p:cNvSpPr/>
            <p:nvPr/>
          </p:nvSpPr>
          <p:spPr>
            <a:xfrm>
              <a:off x="7684189" y="-750389"/>
              <a:ext cx="1891200" cy="1891200"/>
            </a:xfrm>
            <a:prstGeom prst="ellipse">
              <a:avLst/>
            </a:prstGeom>
            <a:solidFill>
              <a:srgbClr val="E7C22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grpSp>
      <p:cxnSp>
        <p:nvCxnSpPr>
          <p:cNvPr id="566" name="Straight Connector 565">
            <a:extLst>
              <a:ext uri="{FF2B5EF4-FFF2-40B4-BE49-F238E27FC236}">
                <a16:creationId xmlns:a16="http://schemas.microsoft.com/office/drawing/2014/main" id="{88208247-6D1C-13B8-44BD-D012937AE76F}"/>
              </a:ext>
            </a:extLst>
          </p:cNvPr>
          <p:cNvCxnSpPr>
            <a:cxnSpLocks/>
          </p:cNvCxnSpPr>
          <p:nvPr/>
        </p:nvCxnSpPr>
        <p:spPr>
          <a:xfrm>
            <a:off x="2444358" y="3472910"/>
            <a:ext cx="0" cy="984697"/>
          </a:xfrm>
          <a:prstGeom prst="line">
            <a:avLst/>
          </a:prstGeom>
          <a:ln w="19050">
            <a:prstDash val="sysDash"/>
          </a:ln>
        </p:spPr>
        <p:style>
          <a:lnRef idx="1">
            <a:schemeClr val="dk1"/>
          </a:lnRef>
          <a:fillRef idx="0">
            <a:schemeClr val="dk1"/>
          </a:fillRef>
          <a:effectRef idx="0">
            <a:schemeClr val="dk1"/>
          </a:effectRef>
          <a:fontRef idx="minor">
            <a:schemeClr val="tx1"/>
          </a:fontRef>
        </p:style>
      </p:cxnSp>
      <p:sp>
        <p:nvSpPr>
          <p:cNvPr id="568" name="Rectangle: Rounded Corners 567" title="Milestone Graphic">
            <a:extLst>
              <a:ext uri="{FF2B5EF4-FFF2-40B4-BE49-F238E27FC236}">
                <a16:creationId xmlns:a16="http://schemas.microsoft.com/office/drawing/2014/main" id="{0294FCED-8CA9-93AF-B23B-89F6CC9FA388}"/>
              </a:ext>
            </a:extLst>
          </p:cNvPr>
          <p:cNvSpPr/>
          <p:nvPr/>
        </p:nvSpPr>
        <p:spPr>
          <a:xfrm>
            <a:off x="2580276" y="3571732"/>
            <a:ext cx="1217863" cy="131586"/>
          </a:xfrm>
          <a:prstGeom prst="roundRect">
            <a:avLst>
              <a:gd name="adj" fmla="val 50000"/>
            </a:avLst>
          </a:prstGeom>
          <a:solidFill>
            <a:srgbClr val="2B5181"/>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69" name="TextBox 568">
            <a:extLst>
              <a:ext uri="{FF2B5EF4-FFF2-40B4-BE49-F238E27FC236}">
                <a16:creationId xmlns:a16="http://schemas.microsoft.com/office/drawing/2014/main" id="{E7764BEC-3A38-1CB9-CC86-0762BE43A562}"/>
              </a:ext>
            </a:extLst>
          </p:cNvPr>
          <p:cNvSpPr txBox="1"/>
          <p:nvPr/>
        </p:nvSpPr>
        <p:spPr>
          <a:xfrm>
            <a:off x="2605696" y="3738453"/>
            <a:ext cx="971087" cy="115416"/>
          </a:xfrm>
          <a:prstGeom prst="rect">
            <a:avLst/>
          </a:prstGeom>
          <a:noFill/>
        </p:spPr>
        <p:txBody>
          <a:bodyPr wrap="square" lIns="0" tIns="0" rIns="0" bIns="0"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Data Collection</a:t>
            </a:r>
          </a:p>
        </p:txBody>
      </p:sp>
      <p:cxnSp>
        <p:nvCxnSpPr>
          <p:cNvPr id="570" name="Straight Connector 569">
            <a:extLst>
              <a:ext uri="{FF2B5EF4-FFF2-40B4-BE49-F238E27FC236}">
                <a16:creationId xmlns:a16="http://schemas.microsoft.com/office/drawing/2014/main" id="{E4940562-FEE5-7738-DE97-E9BDE8691B76}"/>
              </a:ext>
            </a:extLst>
          </p:cNvPr>
          <p:cNvCxnSpPr>
            <a:cxnSpLocks/>
          </p:cNvCxnSpPr>
          <p:nvPr/>
        </p:nvCxnSpPr>
        <p:spPr>
          <a:xfrm>
            <a:off x="3894521" y="3208840"/>
            <a:ext cx="0" cy="1296624"/>
          </a:xfrm>
          <a:prstGeom prst="line">
            <a:avLst/>
          </a:prstGeom>
          <a:ln w="19050">
            <a:prstDash val="sysDash"/>
          </a:ln>
        </p:spPr>
        <p:style>
          <a:lnRef idx="1">
            <a:schemeClr val="dk1"/>
          </a:lnRef>
          <a:fillRef idx="0">
            <a:schemeClr val="dk1"/>
          </a:fillRef>
          <a:effectRef idx="0">
            <a:schemeClr val="dk1"/>
          </a:effectRef>
          <a:fontRef idx="minor">
            <a:schemeClr val="tx1"/>
          </a:fontRef>
        </p:style>
      </p:cxnSp>
      <p:sp>
        <p:nvSpPr>
          <p:cNvPr id="573" name="Rectangle: Rounded Corners 572" title="Milestone Graphic">
            <a:extLst>
              <a:ext uri="{FF2B5EF4-FFF2-40B4-BE49-F238E27FC236}">
                <a16:creationId xmlns:a16="http://schemas.microsoft.com/office/drawing/2014/main" id="{54E4E6CF-292F-A00D-EA95-179BA49AA062}"/>
              </a:ext>
            </a:extLst>
          </p:cNvPr>
          <p:cNvSpPr/>
          <p:nvPr/>
        </p:nvSpPr>
        <p:spPr>
          <a:xfrm>
            <a:off x="3963182" y="3580296"/>
            <a:ext cx="770575" cy="131586"/>
          </a:xfrm>
          <a:prstGeom prst="roundRect">
            <a:avLst>
              <a:gd name="adj" fmla="val 50000"/>
            </a:avLst>
          </a:prstGeom>
          <a:solidFill>
            <a:srgbClr val="2B5181"/>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75" name="TextBox 574">
            <a:extLst>
              <a:ext uri="{FF2B5EF4-FFF2-40B4-BE49-F238E27FC236}">
                <a16:creationId xmlns:a16="http://schemas.microsoft.com/office/drawing/2014/main" id="{B9CA9E7E-4423-EA6D-DA66-B7E087C47AE5}"/>
              </a:ext>
            </a:extLst>
          </p:cNvPr>
          <p:cNvSpPr txBox="1"/>
          <p:nvPr/>
        </p:nvSpPr>
        <p:spPr>
          <a:xfrm>
            <a:off x="4001263" y="3757291"/>
            <a:ext cx="971087" cy="115416"/>
          </a:xfrm>
          <a:prstGeom prst="rect">
            <a:avLst/>
          </a:prstGeom>
          <a:noFill/>
        </p:spPr>
        <p:txBody>
          <a:bodyPr wrap="square" lIns="0" tIns="0" rIns="0" bIns="0"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Data Pipeline/DB</a:t>
            </a:r>
          </a:p>
        </p:txBody>
      </p:sp>
      <p:sp>
        <p:nvSpPr>
          <p:cNvPr id="576" name="Rectangle: Rounded Corners 575" title="Milestone Graphic">
            <a:extLst>
              <a:ext uri="{FF2B5EF4-FFF2-40B4-BE49-F238E27FC236}">
                <a16:creationId xmlns:a16="http://schemas.microsoft.com/office/drawing/2014/main" id="{AAAF0523-E564-FA42-31A5-C8650FEA750A}"/>
              </a:ext>
            </a:extLst>
          </p:cNvPr>
          <p:cNvSpPr/>
          <p:nvPr/>
        </p:nvSpPr>
        <p:spPr>
          <a:xfrm>
            <a:off x="4766231" y="3025146"/>
            <a:ext cx="654919" cy="113341"/>
          </a:xfrm>
          <a:prstGeom prst="roundRect">
            <a:avLst>
              <a:gd name="adj" fmla="val 50000"/>
            </a:avLst>
          </a:prstGeom>
          <a:solidFill>
            <a:srgbClr val="CF2D8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cxnSp>
        <p:nvCxnSpPr>
          <p:cNvPr id="577" name="Straight Connector 576">
            <a:extLst>
              <a:ext uri="{FF2B5EF4-FFF2-40B4-BE49-F238E27FC236}">
                <a16:creationId xmlns:a16="http://schemas.microsoft.com/office/drawing/2014/main" id="{BE4A4DC6-AD01-3D29-9781-45DFE6F13B49}"/>
              </a:ext>
            </a:extLst>
          </p:cNvPr>
          <p:cNvCxnSpPr>
            <a:cxnSpLocks/>
          </p:cNvCxnSpPr>
          <p:nvPr/>
        </p:nvCxnSpPr>
        <p:spPr>
          <a:xfrm>
            <a:off x="5724124" y="2331747"/>
            <a:ext cx="14010" cy="2082846"/>
          </a:xfrm>
          <a:prstGeom prst="line">
            <a:avLst/>
          </a:prstGeom>
          <a:ln w="19050">
            <a:prstDash val="sysDash"/>
          </a:ln>
        </p:spPr>
        <p:style>
          <a:lnRef idx="1">
            <a:schemeClr val="dk1"/>
          </a:lnRef>
          <a:fillRef idx="0">
            <a:schemeClr val="dk1"/>
          </a:fillRef>
          <a:effectRef idx="0">
            <a:schemeClr val="dk1"/>
          </a:effectRef>
          <a:fontRef idx="minor">
            <a:schemeClr val="tx1"/>
          </a:fontRef>
        </p:style>
      </p:cxnSp>
      <p:sp>
        <p:nvSpPr>
          <p:cNvPr id="581" name="TextBox 580">
            <a:extLst>
              <a:ext uri="{FF2B5EF4-FFF2-40B4-BE49-F238E27FC236}">
                <a16:creationId xmlns:a16="http://schemas.microsoft.com/office/drawing/2014/main" id="{2137F3D1-1A4A-F95A-A3F3-08E55D934D33}"/>
              </a:ext>
            </a:extLst>
          </p:cNvPr>
          <p:cNvSpPr txBox="1"/>
          <p:nvPr/>
        </p:nvSpPr>
        <p:spPr>
          <a:xfrm>
            <a:off x="4781714" y="3161107"/>
            <a:ext cx="971094" cy="115416"/>
          </a:xfrm>
          <a:prstGeom prst="rect">
            <a:avLst/>
          </a:prstGeom>
          <a:noFill/>
        </p:spPr>
        <p:txBody>
          <a:bodyPr wrap="square" lIns="0" tIns="0" rIns="0" bIns="0"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Machine Learning</a:t>
            </a:r>
          </a:p>
        </p:txBody>
      </p:sp>
      <p:cxnSp>
        <p:nvCxnSpPr>
          <p:cNvPr id="582" name="Straight Connector 581">
            <a:extLst>
              <a:ext uri="{FF2B5EF4-FFF2-40B4-BE49-F238E27FC236}">
                <a16:creationId xmlns:a16="http://schemas.microsoft.com/office/drawing/2014/main" id="{F6277814-901A-3371-6288-74978143367F}"/>
              </a:ext>
            </a:extLst>
          </p:cNvPr>
          <p:cNvCxnSpPr>
            <a:cxnSpLocks/>
          </p:cNvCxnSpPr>
          <p:nvPr/>
        </p:nvCxnSpPr>
        <p:spPr>
          <a:xfrm>
            <a:off x="6264970" y="2072999"/>
            <a:ext cx="10331" cy="2351466"/>
          </a:xfrm>
          <a:prstGeom prst="line">
            <a:avLst/>
          </a:prstGeom>
          <a:ln w="19050">
            <a:prstDash val="sysDash"/>
          </a:ln>
        </p:spPr>
        <p:style>
          <a:lnRef idx="1">
            <a:schemeClr val="dk1"/>
          </a:lnRef>
          <a:fillRef idx="0">
            <a:schemeClr val="dk1"/>
          </a:fillRef>
          <a:effectRef idx="0">
            <a:schemeClr val="dk1"/>
          </a:effectRef>
          <a:fontRef idx="minor">
            <a:schemeClr val="tx1"/>
          </a:fontRef>
        </p:style>
      </p:cxnSp>
      <p:sp>
        <p:nvSpPr>
          <p:cNvPr id="584" name="Rectangle: Rounded Corners 583" title="Milestone Graphic">
            <a:extLst>
              <a:ext uri="{FF2B5EF4-FFF2-40B4-BE49-F238E27FC236}">
                <a16:creationId xmlns:a16="http://schemas.microsoft.com/office/drawing/2014/main" id="{9447F50A-3B38-0835-064A-BF3B03DFF867}"/>
              </a:ext>
            </a:extLst>
          </p:cNvPr>
          <p:cNvSpPr/>
          <p:nvPr/>
        </p:nvSpPr>
        <p:spPr>
          <a:xfrm>
            <a:off x="6815143" y="2131980"/>
            <a:ext cx="504048" cy="113341"/>
          </a:xfrm>
          <a:prstGeom prst="roundRect">
            <a:avLst>
              <a:gd name="adj" fmla="val 50000"/>
            </a:avLst>
          </a:prstGeom>
          <a:solidFill>
            <a:srgbClr val="48106A"/>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cxnSp>
        <p:nvCxnSpPr>
          <p:cNvPr id="585" name="Straight Connector 584">
            <a:extLst>
              <a:ext uri="{FF2B5EF4-FFF2-40B4-BE49-F238E27FC236}">
                <a16:creationId xmlns:a16="http://schemas.microsoft.com/office/drawing/2014/main" id="{E2EB9848-AB0B-0362-73BA-52CE6C528CF7}"/>
              </a:ext>
            </a:extLst>
          </p:cNvPr>
          <p:cNvCxnSpPr>
            <a:cxnSpLocks/>
          </p:cNvCxnSpPr>
          <p:nvPr/>
        </p:nvCxnSpPr>
        <p:spPr>
          <a:xfrm>
            <a:off x="7337434" y="2125211"/>
            <a:ext cx="10331" cy="2351466"/>
          </a:xfrm>
          <a:prstGeom prst="line">
            <a:avLst/>
          </a:prstGeom>
          <a:ln w="19050">
            <a:prstDash val="sysDash"/>
          </a:ln>
        </p:spPr>
        <p:style>
          <a:lnRef idx="1">
            <a:schemeClr val="dk1"/>
          </a:lnRef>
          <a:fillRef idx="0">
            <a:schemeClr val="dk1"/>
          </a:fillRef>
          <a:effectRef idx="0">
            <a:schemeClr val="dk1"/>
          </a:effectRef>
          <a:fontRef idx="minor">
            <a:schemeClr val="tx1"/>
          </a:fontRef>
        </p:style>
      </p:cxnSp>
      <p:cxnSp>
        <p:nvCxnSpPr>
          <p:cNvPr id="586" name="Straight Connector 585">
            <a:extLst>
              <a:ext uri="{FF2B5EF4-FFF2-40B4-BE49-F238E27FC236}">
                <a16:creationId xmlns:a16="http://schemas.microsoft.com/office/drawing/2014/main" id="{16E3569E-FCCB-78EE-32AB-2EFBD79BE78B}"/>
              </a:ext>
            </a:extLst>
          </p:cNvPr>
          <p:cNvCxnSpPr>
            <a:cxnSpLocks/>
          </p:cNvCxnSpPr>
          <p:nvPr/>
        </p:nvCxnSpPr>
        <p:spPr>
          <a:xfrm>
            <a:off x="8161599" y="2809050"/>
            <a:ext cx="10331" cy="1659934"/>
          </a:xfrm>
          <a:prstGeom prst="line">
            <a:avLst/>
          </a:prstGeom>
          <a:ln w="19050">
            <a:prstDash val="sysDash"/>
          </a:ln>
        </p:spPr>
        <p:style>
          <a:lnRef idx="1">
            <a:schemeClr val="dk1"/>
          </a:lnRef>
          <a:fillRef idx="0">
            <a:schemeClr val="dk1"/>
          </a:fillRef>
          <a:effectRef idx="0">
            <a:schemeClr val="dk1"/>
          </a:effectRef>
          <a:fontRef idx="minor">
            <a:schemeClr val="tx1"/>
          </a:fontRef>
        </p:style>
      </p:cxnSp>
      <p:pic>
        <p:nvPicPr>
          <p:cNvPr id="587" name="Graphic 586" title="Milestone Flag">
            <a:extLst>
              <a:ext uri="{FF2B5EF4-FFF2-40B4-BE49-F238E27FC236}">
                <a16:creationId xmlns:a16="http://schemas.microsoft.com/office/drawing/2014/main" id="{60470B2E-3AFC-29CF-396A-76E40514D6C4}"/>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33525" t="18748" r="17129" b="44918"/>
          <a:stretch/>
        </p:blipFill>
        <p:spPr>
          <a:xfrm flipH="1">
            <a:off x="7760510" y="2230047"/>
            <a:ext cx="430245" cy="318831"/>
          </a:xfrm>
          <a:prstGeom prst="rect">
            <a:avLst/>
          </a:prstGeom>
        </p:spPr>
      </p:pic>
      <p:sp>
        <p:nvSpPr>
          <p:cNvPr id="588" name="Rectangle 587">
            <a:extLst>
              <a:ext uri="{FF2B5EF4-FFF2-40B4-BE49-F238E27FC236}">
                <a16:creationId xmlns:a16="http://schemas.microsoft.com/office/drawing/2014/main" id="{D63078C9-6A8B-F434-F095-5377DFE99325}"/>
              </a:ext>
            </a:extLst>
          </p:cNvPr>
          <p:cNvSpPr/>
          <p:nvPr/>
        </p:nvSpPr>
        <p:spPr>
          <a:xfrm>
            <a:off x="7882462" y="2274812"/>
            <a:ext cx="335248" cy="230832"/>
          </a:xfrm>
          <a:prstGeom prst="rect">
            <a:avLst/>
          </a:prstGeom>
        </p:spPr>
        <p:txBody>
          <a:bodyPr wrap="square">
            <a:sp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06</a:t>
            </a:r>
          </a:p>
        </p:txBody>
      </p:sp>
      <p:sp>
        <p:nvSpPr>
          <p:cNvPr id="589" name="TextBox 588">
            <a:extLst>
              <a:ext uri="{FF2B5EF4-FFF2-40B4-BE49-F238E27FC236}">
                <a16:creationId xmlns:a16="http://schemas.microsoft.com/office/drawing/2014/main" id="{5D58D1D3-0C5C-FB0B-DAE1-8AF54117BC12}"/>
              </a:ext>
            </a:extLst>
          </p:cNvPr>
          <p:cNvSpPr txBox="1"/>
          <p:nvPr/>
        </p:nvSpPr>
        <p:spPr>
          <a:xfrm>
            <a:off x="7079485" y="1654907"/>
            <a:ext cx="971087" cy="415498"/>
          </a:xfrm>
          <a:prstGeom prst="rect">
            <a:avLst/>
          </a:prstGeom>
          <a:noFill/>
        </p:spPr>
        <p:txBody>
          <a:bodyPr wrap="square" lIns="0" tIns="0" rIns="0" bIns="0"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lang="en-CA" sz="1350" kern="12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Final</a:t>
            </a:r>
            <a:r>
              <a:rPr lang="en-US" sz="1350" kern="12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 Dashboard</a:t>
            </a:r>
            <a:endParaRPr kumimoji="0" lang="en-US" sz="135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25341174"/>
      </p:ext>
    </p:extLst>
  </p:cSld>
  <p:clrMapOvr>
    <a:masterClrMapping/>
  </p:clrMapOvr>
</p:sld>
</file>

<file path=ppt/theme/theme1.xml><?xml version="1.0" encoding="utf-8"?>
<a:theme xmlns:a="http://schemas.openxmlformats.org/drawingml/2006/main" name="Minimalist Business Basic Template by Slidesgo">
  <a:themeElements>
    <a:clrScheme name="Simple Light">
      <a:dk1>
        <a:srgbClr val="191919"/>
      </a:dk1>
      <a:lt1>
        <a:srgbClr val="F0F0F0"/>
      </a:lt1>
      <a:dk2>
        <a:srgbClr val="E7C22C"/>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1347</TotalTime>
  <Words>1989</Words>
  <Application>Microsoft Office PowerPoint</Application>
  <PresentationFormat>On-screen Show (16:9)</PresentationFormat>
  <Paragraphs>328</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Playfair Display ExtraBold</vt:lpstr>
      <vt:lpstr>Bebas Neue</vt:lpstr>
      <vt:lpstr>Nunito Light</vt:lpstr>
      <vt:lpstr>Calibri</vt:lpstr>
      <vt:lpstr>Arial</vt:lpstr>
      <vt:lpstr>Roboto</vt:lpstr>
      <vt:lpstr>Wingdings</vt:lpstr>
      <vt:lpstr>Minimalist Business Basic Template by Slidesgo</vt:lpstr>
      <vt:lpstr>Zekelman school </vt:lpstr>
      <vt:lpstr>Group #12 : Team</vt:lpstr>
      <vt:lpstr>Introduction</vt:lpstr>
      <vt:lpstr>Introduction</vt:lpstr>
      <vt:lpstr>Problem Statement: </vt:lpstr>
      <vt:lpstr>Problem Statement: </vt:lpstr>
      <vt:lpstr>Stakeholders</vt:lpstr>
      <vt:lpstr>Data</vt:lpstr>
      <vt:lpstr>Timeline</vt:lpstr>
      <vt:lpstr>Progress (till now)</vt:lpstr>
      <vt:lpstr>Methodology</vt:lpstr>
      <vt:lpstr>Challenges and Solutions: </vt:lpstr>
      <vt:lpstr>Conclusion and Future Work: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Marketing Campaign</dc:title>
  <dc:creator>Farzin Valiloo</dc:creator>
  <cp:lastModifiedBy>Harshil Nikulbhai Patel</cp:lastModifiedBy>
  <cp:revision>58</cp:revision>
  <dcterms:modified xsi:type="dcterms:W3CDTF">2023-02-26T16:34:33Z</dcterms:modified>
</cp:coreProperties>
</file>